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81" r:id="rId4"/>
    <p:sldId id="279" r:id="rId5"/>
    <p:sldId id="280" r:id="rId6"/>
    <p:sldId id="273" r:id="rId7"/>
    <p:sldId id="274" r:id="rId8"/>
    <p:sldId id="267" r:id="rId9"/>
    <p:sldId id="282" r:id="rId10"/>
    <p:sldId id="275" r:id="rId11"/>
    <p:sldId id="269" r:id="rId12"/>
    <p:sldId id="276" r:id="rId13"/>
    <p:sldId id="277" r:id="rId14"/>
    <p:sldId id="27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7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9F98D-BB9A-421D-9AEC-1EDC74BD8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74E9EE-E672-4283-9804-64CE07F65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1BC51D-7706-4809-B961-2CD3041D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0A9AA6-96C1-4B4D-BC95-3D52701C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714FFB-F1C8-4B2B-9A17-5514F2B48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72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8F12A-F3C7-4576-9FE9-1310F8DC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DED719-1615-4ADA-820A-ACBF979B8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3FC539-1737-498F-905F-925D5E85E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33C5F4-D98B-4478-BA32-D763883BF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E4B9BA-CE77-42CB-934D-AD50158B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71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DC8A23-7F6B-4312-89F5-B64776233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BB0635-21FC-45E7-B332-BBA057BE1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5EC89A-3396-47EC-B67D-3B961ECF0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1C66E-E67A-4608-8C63-494D0519C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67112D-3286-4A45-8AF6-CC515D6D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67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490ED-57B2-4C99-93E6-63FA4460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FA14A7-6A31-4CED-A4A2-2B0936332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934EC0-F81C-4C0E-ABD8-4E57DA595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B729C-CB92-4661-8520-DA84F6F8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582258-222C-4A7F-B18C-79BB6356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89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23688-0474-440E-B633-CC5B444FA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346A9B-5DB2-45D6-AB8F-51D8EBFA0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D75D44-AA50-4675-A279-088B2663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D14DE6-62B2-4753-A626-A4E23E31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0CA513-6505-4719-BBED-0EB36DFA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9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7E224-2871-4C6B-8661-7F793D17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8A0B02-E22A-4DA7-B56D-27205F441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BF46742-3B0E-45C7-BB1D-DF9836C78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094C85-A6AD-46A7-B3BA-E485D2E2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7D8534-8C00-4C0C-BE96-BCD2495B3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C289E4-75EE-47C0-81AB-CD3EE3F4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27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8D180-C17A-4297-984A-0212BE68E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E897C5-6347-4B64-98BB-B33BBD59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61DF62-1EEE-4FB0-B712-0BD93BEF6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C59F4D5-7A03-4710-AD12-3BDB33672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1DABEDE-D102-411A-B8B2-9A54639AA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3466E9-8C38-4127-9BDE-D9F38E95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0672C9-96BB-4539-AAF5-8F2A074D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6FA505A-F7A8-4CE0-8F6B-E3199091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69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83F4F-D070-4409-A48C-244FF3685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8BE1A2-F2E1-4CF6-99AE-3E99EAE9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4DE70D-BC10-44CE-A63D-004CE2EC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D36C86-BD7E-49E2-99B0-82256920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13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931CCAA-973E-4D76-A407-A38C3183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7DA51CC-99A2-4EBB-B766-20AC54C7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F51094-9A9F-4464-849A-74805C4D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07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10772-ADEA-46FA-A5D2-75046EEE0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B16A4-FD1B-41C9-84F1-6111EE449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928DD38-0A88-4CB9-B8E4-19670E87E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B8F9C0-8EEA-41B8-88D0-21236550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592385-0DBA-4CAF-A28F-C001722AF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5EF085-739A-4A35-89E5-4BBC4656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0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A82F6-FAF8-4011-A012-2AAF822EA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11A538-8769-4A62-A978-78E79AB8E1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70A2B37-A0A3-48FD-AF59-6427D3CA7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FA678E-54B0-48E9-999F-1F0BC77A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21D9-A033-4193-8BB7-B6CD6AD142F3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E8694A-4EE3-42C0-91A5-31876D01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F0C9D5-E7FB-47C0-BB31-31A2C860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18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DD9E55-B55E-4C0E-AAF3-0A2DFBE3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133E06-5BF0-4350-98F0-F3D0F227B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028E5B-3BDB-47A4-B7FB-CA73F3AA2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21D9-A033-4193-8BB7-B6CD6AD142F3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F0DB37-8D49-4CE1-B309-8C8B6A021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D8E319-01B0-4AAF-A018-7AE9A0DF6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6512-CA10-4507-B172-6254CBA3D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28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Ge3aQ8nfS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85EB5-0D9B-4E51-ACA9-965AF0B20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133599"/>
          </a:xfrm>
        </p:spPr>
        <p:txBody>
          <a:bodyPr>
            <a:normAutofit/>
          </a:bodyPr>
          <a:lstStyle/>
          <a:p>
            <a:r>
              <a:rPr lang="cs-CZ" dirty="0"/>
              <a:t>Kultura projevu a akademické psaní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972786-2406-49B9-8ED6-0D278DD71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4840"/>
            <a:ext cx="9144000" cy="1760798"/>
          </a:xfrm>
        </p:spPr>
        <p:txBody>
          <a:bodyPr>
            <a:normAutofit fontScale="92500" lnSpcReduction="10000"/>
          </a:bodyPr>
          <a:lstStyle/>
          <a:p>
            <a:r>
              <a:rPr lang="cs-CZ" sz="13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15727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79B60-E3A1-443F-A81B-80A8544DA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642" y="242048"/>
            <a:ext cx="10996550" cy="968187"/>
          </a:xfrm>
        </p:spPr>
        <p:txBody>
          <a:bodyPr>
            <a:noAutofit/>
          </a:bodyPr>
          <a:lstStyle/>
          <a:p>
            <a:pPr lvl="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Chyby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B00F43F-9B1D-473B-97D3-B03EA97F1CFD}"/>
              </a:ext>
            </a:extLst>
          </p:cNvPr>
          <p:cNvSpPr txBox="1"/>
          <p:nvPr/>
        </p:nvSpPr>
        <p:spPr>
          <a:xfrm>
            <a:off x="779929" y="1788459"/>
            <a:ext cx="105290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rozvleklost a projevy rozbíhavého myšlení</a:t>
            </a:r>
            <a:r>
              <a:rPr lang="cs-CZ" dirty="0"/>
              <a:t>, řečník jde zbytečně do šíře, jeho projev se košatí a opouští základní výkladovou linku. </a:t>
            </a:r>
          </a:p>
          <a:p>
            <a:r>
              <a:rPr lang="cs-CZ" sz="1600" dirty="0"/>
              <a:t>= řečník ztrácí základní nit, od tématu často odbočuje. </a:t>
            </a:r>
          </a:p>
          <a:p>
            <a:r>
              <a:rPr lang="cs-CZ" dirty="0"/>
              <a:t>Vždy se cení jasný logický výklad provázený příklady a ilustracemi z praxe.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Předimenzování </a:t>
            </a:r>
            <a:r>
              <a:rPr lang="cs-CZ" dirty="0"/>
              <a:t>obsahu (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Nevhodné </a:t>
            </a:r>
            <a:r>
              <a:rPr lang="cs-CZ" b="1" dirty="0"/>
              <a:t>tempo</a:t>
            </a:r>
            <a:r>
              <a:rPr lang="cs-CZ" dirty="0"/>
              <a:t> řeči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Příliš rychlé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Příliš pomalé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Bez dynamiky (pomlky, intonace)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Poučování (podcenění či přecenění posluchačů)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13A1C1F-A0E8-4966-9EB2-0164E3E3D75D}"/>
              </a:ext>
            </a:extLst>
          </p:cNvPr>
          <p:cNvSpPr txBox="1"/>
          <p:nvPr/>
        </p:nvSpPr>
        <p:spPr>
          <a:xfrm>
            <a:off x="4961965" y="6211669"/>
            <a:ext cx="71034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100" dirty="0"/>
              <a:t>Zdroj: https://www.fsps.muni.cz/impact/kultura-projevu-a-komunikace/?HighlightString=%C5%A1t%C4%9Bpan%C3%ADk</a:t>
            </a:r>
          </a:p>
        </p:txBody>
      </p:sp>
    </p:spTree>
    <p:extLst>
      <p:ext uri="{BB962C8B-B14F-4D97-AF65-F5344CB8AC3E}">
        <p14:creationId xmlns:p14="http://schemas.microsoft.com/office/powerpoint/2010/main" val="416250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13A296-C7DA-40B8-A7E6-609C48018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„Parazitní slůvka“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8B047-9691-46E1-B592-57FDF1520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„hm“, „ehm“</a:t>
            </a:r>
          </a:p>
          <a:p>
            <a:r>
              <a:rPr lang="cs-CZ" b="1" dirty="0"/>
              <a:t>„jako“, „jakoby“</a:t>
            </a:r>
          </a:p>
          <a:p>
            <a:r>
              <a:rPr lang="cs-CZ" b="1" dirty="0"/>
              <a:t>„vlastně“</a:t>
            </a:r>
          </a:p>
          <a:p>
            <a:r>
              <a:rPr lang="cs-CZ" b="1" dirty="0"/>
              <a:t>„tedy“</a:t>
            </a:r>
          </a:p>
          <a:p>
            <a:endParaRPr lang="cs-CZ" b="1" dirty="0"/>
          </a:p>
          <a:p>
            <a:r>
              <a:rPr lang="cs-CZ" dirty="0"/>
              <a:t>Jedná se o nefunkční vsuvky – plevelná slova a obraty, které řečník, aniž by si toho byl většinou sám vědom, nadužívá.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Měli bychom si dále dávat pozor na nadužívání nejrůznějších módních slůvek, slovních spojení a obratů. Řečníci je přebírají, mnohdy neuvědoměle, od politiků, moderátorů, bavičů a dalších osob často se objevujících  v médiích.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https://www.youtube.com/watch?v=bGe3aQ8nfSk</a:t>
            </a:r>
            <a:endParaRPr lang="cs-CZ" dirty="0"/>
          </a:p>
          <a:p>
            <a:endParaRPr lang="cs-CZ" dirty="0"/>
          </a:p>
          <a:p>
            <a:pPr marL="0" indent="0" algn="r">
              <a:buNone/>
            </a:pPr>
            <a:r>
              <a:rPr lang="cs-CZ" sz="1800" dirty="0"/>
              <a:t>.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03B18EB-C4DA-456E-A080-3F69382D678A}"/>
              </a:ext>
            </a:extLst>
          </p:cNvPr>
          <p:cNvSpPr txBox="1"/>
          <p:nvPr/>
        </p:nvSpPr>
        <p:spPr>
          <a:xfrm>
            <a:off x="4961965" y="6211669"/>
            <a:ext cx="71034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100" dirty="0"/>
              <a:t>Zdroj: https://www.fsps.muni.cz/impact/kultura-projevu-a-komunikace/?HighlightString=%C5%A1t%C4%9Bpan%C3%ADk</a:t>
            </a:r>
          </a:p>
        </p:txBody>
      </p:sp>
    </p:spTree>
    <p:extLst>
      <p:ext uri="{BB962C8B-B14F-4D97-AF65-F5344CB8AC3E}">
        <p14:creationId xmlns:p14="http://schemas.microsoft.com/office/powerpoint/2010/main" val="147765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F0CAD-181F-4A5C-9750-E1891FFFB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Několik vybraných případů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1DDDF-7718-42B0-B693-49280178A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9518" y="1825625"/>
            <a:ext cx="9834282" cy="4351338"/>
          </a:xfrm>
        </p:spPr>
        <p:txBody>
          <a:bodyPr/>
          <a:lstStyle/>
          <a:p>
            <a:r>
              <a:rPr lang="cs-CZ" dirty="0"/>
              <a:t>„Třešnička na dortu“</a:t>
            </a:r>
          </a:p>
          <a:p>
            <a:r>
              <a:rPr lang="cs-CZ" dirty="0"/>
              <a:t>„My to vykomunikujeme“</a:t>
            </a:r>
          </a:p>
          <a:p>
            <a:r>
              <a:rPr lang="cs-CZ" dirty="0"/>
              <a:t>„Máme to ošetřeno“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Klišé</a:t>
            </a:r>
          </a:p>
          <a:p>
            <a:pPr marL="0" indent="0">
              <a:buNone/>
            </a:pPr>
            <a:r>
              <a:rPr lang="cs-CZ" dirty="0"/>
              <a:t>Floskule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9EB614E-08C0-469B-91F1-DB5B5F7BFC3F}"/>
              </a:ext>
            </a:extLst>
          </p:cNvPr>
          <p:cNvSpPr txBox="1"/>
          <p:nvPr/>
        </p:nvSpPr>
        <p:spPr>
          <a:xfrm>
            <a:off x="4961965" y="6211669"/>
            <a:ext cx="71034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100" dirty="0"/>
              <a:t>Zdroj: https://www.fsps.muni.cz/impact/kultura-projevu-a-komunikace/?HighlightString=%C5%A1t%C4%9Bpan%C3%ADk</a:t>
            </a:r>
          </a:p>
        </p:txBody>
      </p:sp>
    </p:spTree>
    <p:extLst>
      <p:ext uri="{BB962C8B-B14F-4D97-AF65-F5344CB8AC3E}">
        <p14:creationId xmlns:p14="http://schemas.microsoft.com/office/powerpoint/2010/main" val="175965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F0CAD-181F-4A5C-9750-E1891FFFB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60463"/>
          </a:xfrm>
        </p:spPr>
        <p:txBody>
          <a:bodyPr/>
          <a:lstStyle/>
          <a:p>
            <a:pPr algn="ctr"/>
            <a:r>
              <a:rPr lang="cs-CZ" dirty="0"/>
              <a:t>Diskuse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1DDDF-7718-42B0-B693-49280178A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5589"/>
            <a:ext cx="10421983" cy="3151374"/>
          </a:xfrm>
        </p:spPr>
        <p:txBody>
          <a:bodyPr/>
          <a:lstStyle/>
          <a:p>
            <a:pPr algn="ctr"/>
            <a:r>
              <a:rPr lang="cs-CZ" dirty="0"/>
              <a:t>Názory</a:t>
            </a:r>
          </a:p>
          <a:p>
            <a:pPr marL="0" indent="0" algn="ctr">
              <a:buNone/>
            </a:pPr>
            <a:endParaRPr lang="cs-CZ" dirty="0"/>
          </a:p>
          <a:p>
            <a:pPr algn="ctr"/>
            <a:r>
              <a:rPr lang="cs-CZ" dirty="0"/>
              <a:t>Zkušenosti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388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FF2D611-9D96-4854-AA15-9369D06F45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596070"/>
            <a:ext cx="9716589" cy="6108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Literatura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400" b="1" dirty="0"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povinná literatura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ŠANDEROVÁ, Jadwiga.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Jak číst a psát odborný text ve společenských vědách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Praha: Sociologické nakladatelství, 2009. 209 s. Studijní texty, 34. svazek. ISBN 978-80-86429-40-3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DEVITO, Joseph A.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Základy mezilidské komunikace : 6. vydání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Translated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Jiří Rezek. 1. vyd. Praha: Grada, 2008. 502 s. ISBN 9788024720180.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doporučená </a:t>
            </a:r>
            <a:r>
              <a:rPr kumimoji="0" lang="cs-CZ" altLang="cs-CZ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literatura</a:t>
            </a:r>
            <a:r>
              <a:rPr kumimoji="0" lang="cs-CZ" altLang="cs-CZ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(V POŘADÍ DLE RELEVANCE)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ŠTĚPANÍK, Jaroslav.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Kultura projevu a komunikace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Brno: Masarykova univerzita, 2014. s. nestránkováno, 42 s. ISBN 978-80-210-6963-3.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MIKULÁŠTÍK, Milan.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Komunikační dovednosti v praxi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2., dopl. a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přeprac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vyd. Praha: Grada, 2010. 325 s. ISBN 9788024723396.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ALLHOFF, Dieter-W a Waltraud ALLHOFF.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Rétorika a komunikace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Translated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Jana Bílková. Vyd. 1. Praha: Grada, 2008. 198 s. ISBN 9788024722832.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VYBÍRAL, Zbyněk.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Psychologie lidské komunikace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Praha: Portál, 2000. 264 s. ISBN 80-7178-291-2.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ECO, Umberto a Ivan SEIDL. </a:t>
            </a:r>
            <a:r>
              <a:rPr kumimoji="0" lang="cs-CZ" altLang="cs-CZ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Jak napsat diplomovou práci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Olomouc: </a:t>
            </a:r>
            <a:r>
              <a:rPr kumimoji="0" lang="cs-CZ" alt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Votobia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1997. 271 s. ISBN 80-7198-173-7. 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altLang="cs-CZ" sz="1400" dirty="0" smtClean="0">
                <a:latin typeface="Arial" panose="020B0604020202020204" pitchFamily="34" charset="0"/>
              </a:rPr>
              <a:t>KANT. I. </a:t>
            </a:r>
            <a:r>
              <a:rPr lang="cs-CZ" altLang="cs-CZ" sz="1400" i="1" dirty="0" smtClean="0">
                <a:latin typeface="Arial" panose="020B0604020202020204" pitchFamily="34" charset="0"/>
              </a:rPr>
              <a:t>Základy metafyziky mravů</a:t>
            </a:r>
            <a:r>
              <a:rPr lang="cs-CZ" altLang="cs-CZ" sz="1400" dirty="0" smtClean="0">
                <a:latin typeface="Arial" panose="020B0604020202020204" pitchFamily="34" charset="0"/>
              </a:rPr>
              <a:t>. Praha: OIKOYMENH, 2014.</a:t>
            </a:r>
          </a:p>
          <a:p>
            <a:pPr marL="914400" lvl="2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CLAUSEWITZ</a:t>
            </a:r>
            <a:r>
              <a:rPr lang="cs-CZ" sz="1400" dirty="0" smtClean="0"/>
              <a:t>, C. </a:t>
            </a:r>
            <a:r>
              <a:rPr lang="cs-CZ" sz="1400" i="1" dirty="0" smtClean="0"/>
              <a:t>O </a:t>
            </a:r>
            <a:r>
              <a:rPr lang="cs-CZ" sz="1400" i="1" dirty="0"/>
              <a:t>válce. </a:t>
            </a:r>
            <a:r>
              <a:rPr lang="cs-CZ" sz="1400" dirty="0"/>
              <a:t>Brno: </a:t>
            </a:r>
            <a:r>
              <a:rPr lang="cs-CZ" sz="1400" dirty="0" smtClean="0"/>
              <a:t>Bonus, 1996. </a:t>
            </a:r>
            <a:endParaRPr lang="cs-CZ" sz="1400" dirty="0"/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1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F730D-CE9F-4734-861C-3CBAF61F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098" y="1250302"/>
            <a:ext cx="9403702" cy="217869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Verbální a nonverbální projev, řeč těla</a:t>
            </a:r>
            <a:b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(pokračování) </a:t>
            </a:r>
            <a:r>
              <a:rPr lang="cs-CZ" sz="4400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400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6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VERBÁLNÍ PROJEV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6099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89DC02-05C3-40A0-B107-8799765C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Krátká odbočka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D54D93-1139-455F-BA7C-82E52CD7F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Historické souvislosti </a:t>
            </a:r>
            <a:endParaRPr lang="cs-CZ" i="1" dirty="0"/>
          </a:p>
          <a:p>
            <a:pPr marL="0" indent="0">
              <a:buNone/>
            </a:pPr>
            <a:r>
              <a:rPr lang="cs-CZ" sz="2400" i="1" dirty="0"/>
              <a:t>„Válka je pokračováním politiky s použitím jiných prostředků.“ (Carl von </a:t>
            </a:r>
            <a:r>
              <a:rPr lang="cs-CZ" sz="2400" i="1" dirty="0" err="1"/>
              <a:t>Clausewitz</a:t>
            </a:r>
            <a:r>
              <a:rPr lang="cs-CZ" sz="2400" i="1" dirty="0"/>
              <a:t>)</a:t>
            </a:r>
            <a:r>
              <a:rPr lang="cs-CZ" sz="2400" i="1" baseline="30000" dirty="0"/>
              <a:t>1</a:t>
            </a:r>
          </a:p>
          <a:p>
            <a:pPr marL="0" indent="0">
              <a:buNone/>
            </a:pPr>
            <a:endParaRPr lang="cs-CZ" sz="2400" i="1" dirty="0"/>
          </a:p>
          <a:p>
            <a:r>
              <a:rPr lang="cs-CZ" sz="2400" dirty="0"/>
              <a:t>Teorie slabého článku (užíval Lenin v souvislosti s diktaturou proletariátu)</a:t>
            </a:r>
          </a:p>
          <a:p>
            <a:r>
              <a:rPr lang="cs-CZ" sz="2400" dirty="0"/>
              <a:t>Proměnlivé hranice v historii, expanze a výboje</a:t>
            </a:r>
          </a:p>
          <a:p>
            <a:pPr lvl="1"/>
            <a:r>
              <a:rPr lang="cs-CZ" sz="2000" dirty="0"/>
              <a:t>Krym (1954), role Chruščova (zmiňoval M. Zeman), sovětská území (svazové republiky, autonomní oblasti)</a:t>
            </a:r>
          </a:p>
          <a:p>
            <a:pPr lvl="1"/>
            <a:r>
              <a:rPr lang="cs-CZ" sz="2000" dirty="0"/>
              <a:t>1991 rozpad SSSR, vznik SNS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3200" dirty="0"/>
              <a:t>Neospravedlnitelnost vpádu na cizí území v chápání 21. století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E6C13D1-4CC7-468A-AFFD-AE16F27E6ED5}"/>
              </a:ext>
            </a:extLst>
          </p:cNvPr>
          <p:cNvSpPr txBox="1"/>
          <p:nvPr/>
        </p:nvSpPr>
        <p:spPr>
          <a:xfrm>
            <a:off x="649448" y="6395888"/>
            <a:ext cx="10704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aseline="30000" dirty="0">
                <a:effectLst/>
              </a:rPr>
              <a:t>1</a:t>
            </a:r>
            <a:r>
              <a:rPr lang="cs-CZ" sz="1400" dirty="0">
                <a:effectLst/>
              </a:rPr>
              <a:t>Clausewitz, Carl von. (1996). </a:t>
            </a:r>
            <a:r>
              <a:rPr lang="cs-CZ" sz="1400" i="1" dirty="0">
                <a:effectLst/>
              </a:rPr>
              <a:t>O válce. </a:t>
            </a:r>
            <a:r>
              <a:rPr lang="cs-CZ" sz="1400" dirty="0">
                <a:effectLst/>
              </a:rPr>
              <a:t>Brno: Bonus. </a:t>
            </a:r>
          </a:p>
        </p:txBody>
      </p:sp>
    </p:spTree>
    <p:extLst>
      <p:ext uri="{BB962C8B-B14F-4D97-AF65-F5344CB8AC3E}">
        <p14:creationId xmlns:p14="http://schemas.microsoft.com/office/powerpoint/2010/main" val="410313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89DC02-05C3-40A0-B107-8799765C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Krátká odbočka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D54D93-1139-455F-BA7C-82E52CD7F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8504"/>
            <a:ext cx="10730218" cy="492329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Kultura projevu </a:t>
            </a:r>
          </a:p>
          <a:p>
            <a:pPr marL="0" indent="0" algn="ctr">
              <a:buNone/>
            </a:pPr>
            <a:r>
              <a:rPr lang="cs-CZ" dirty="0"/>
              <a:t>Důležitost obsahu a nejen formy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George </a:t>
            </a:r>
            <a:r>
              <a:rPr lang="cs-CZ" b="1" dirty="0"/>
              <a:t>Orwell</a:t>
            </a:r>
          </a:p>
          <a:p>
            <a:pPr marL="0" indent="0" algn="ctr">
              <a:buNone/>
            </a:pPr>
            <a:r>
              <a:rPr lang="cs-CZ" b="1" dirty="0"/>
              <a:t>1984</a:t>
            </a:r>
            <a:r>
              <a:rPr lang="cs-CZ" dirty="0"/>
              <a:t> (vydáno 1949)</a:t>
            </a:r>
          </a:p>
          <a:p>
            <a:pPr marL="0" indent="0">
              <a:buNone/>
            </a:pPr>
            <a:r>
              <a:rPr lang="cs-CZ" i="1" dirty="0"/>
              <a:t>Dystopie</a:t>
            </a:r>
          </a:p>
          <a:p>
            <a:pPr marL="0" indent="0">
              <a:buNone/>
            </a:pPr>
            <a:r>
              <a:rPr lang="cs-CZ" i="1" dirty="0"/>
              <a:t>Big Brother</a:t>
            </a:r>
          </a:p>
          <a:p>
            <a:endParaRPr lang="cs-CZ" dirty="0"/>
          </a:p>
          <a:p>
            <a:r>
              <a:rPr lang="cs-CZ" sz="2300" dirty="0"/>
              <a:t>„Svoboda je otroctví“</a:t>
            </a:r>
          </a:p>
          <a:p>
            <a:r>
              <a:rPr lang="cs-CZ" sz="2300" dirty="0"/>
              <a:t>„Válka je mír“</a:t>
            </a:r>
          </a:p>
          <a:p>
            <a:r>
              <a:rPr lang="cs-CZ" sz="2300" dirty="0"/>
              <a:t>„Nevědomost je síla“</a:t>
            </a:r>
          </a:p>
        </p:txBody>
      </p:sp>
    </p:spTree>
    <p:extLst>
      <p:ext uri="{BB962C8B-B14F-4D97-AF65-F5344CB8AC3E}">
        <p14:creationId xmlns:p14="http://schemas.microsoft.com/office/powerpoint/2010/main" val="386030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89DC02-05C3-40A0-B107-8799765C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Krátká odbočka (dokončení)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D54D93-1139-455F-BA7C-82E52CD7F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>
                <a:solidFill>
                  <a:schemeClr val="accent1"/>
                </a:solidFill>
              </a:rPr>
              <a:t>Immanuel </a:t>
            </a:r>
            <a:r>
              <a:rPr lang="cs-CZ" b="1" dirty="0">
                <a:solidFill>
                  <a:schemeClr val="accent1"/>
                </a:solidFill>
              </a:rPr>
              <a:t>Kant </a:t>
            </a:r>
            <a:r>
              <a:rPr lang="cs-CZ" dirty="0">
                <a:solidFill>
                  <a:schemeClr val="accent1"/>
                </a:solidFill>
              </a:rPr>
              <a:t>(1724–1804)</a:t>
            </a:r>
          </a:p>
          <a:p>
            <a:pPr marL="0" indent="0" algn="ctr">
              <a:buNone/>
            </a:pPr>
            <a:r>
              <a:rPr lang="cs-CZ" sz="2200" b="1" i="1" dirty="0"/>
              <a:t>Základy metafyziky mravů</a:t>
            </a:r>
            <a:r>
              <a:rPr lang="cs-CZ" sz="2200" b="1" dirty="0"/>
              <a:t> (</a:t>
            </a:r>
            <a:r>
              <a:rPr lang="cs-CZ" sz="2200" dirty="0"/>
              <a:t>též</a:t>
            </a:r>
            <a:r>
              <a:rPr lang="cs-CZ" sz="2200" b="1" dirty="0"/>
              <a:t> </a:t>
            </a:r>
            <a:r>
              <a:rPr lang="cs-CZ" sz="2200" b="1" i="1" dirty="0"/>
              <a:t>Kritika praktického rozumu</a:t>
            </a:r>
            <a:r>
              <a:rPr lang="cs-CZ" sz="2200" b="1" dirty="0"/>
              <a:t>)</a:t>
            </a:r>
          </a:p>
          <a:p>
            <a:pPr marL="0" indent="0" algn="ctr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dirty="0"/>
              <a:t>Kategorický imperativ</a:t>
            </a:r>
          </a:p>
          <a:p>
            <a:r>
              <a:rPr lang="cs-CZ" sz="2400" dirty="0"/>
              <a:t>Měli bychom jednat tak, aby naše chování obstálo jako obecný zákon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= Lež tak nemůže obstát jako pravidlo, protože pokud bude společností chápána jako norma, tak se společnost rozpadne. Nebudou v ní platit domluvy, ztratí své jistoty a logické struktury.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Nezáleží na tom, jestli v určitou chvíli třeba 90 % lidí jedná podle nějakého pravidla, které je v tu chvíli výhodné pro ně, správnost rozhodnutí není dána počtem jeho přívrženců</a:t>
            </a:r>
          </a:p>
          <a:p>
            <a:pPr marL="0" indent="0">
              <a:buNone/>
            </a:pPr>
            <a:r>
              <a:rPr lang="cs-CZ" sz="2400" i="1" dirty="0"/>
              <a:t> (kat. imperativ stojí proti často užívanému argumentu ad </a:t>
            </a:r>
            <a:r>
              <a:rPr lang="cs-CZ" sz="2400" i="1" dirty="0" err="1"/>
              <a:t>populum</a:t>
            </a:r>
            <a:r>
              <a:rPr lang="cs-CZ" sz="2400" i="1" dirty="0"/>
              <a:t>).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09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F730D-CE9F-4734-861C-3CBAF61F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098" y="1250302"/>
            <a:ext cx="9403702" cy="182907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Verbální projev</a:t>
            </a:r>
            <a:b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77605AD-C335-4C85-9BCC-3CA762F848DD}"/>
              </a:ext>
            </a:extLst>
          </p:cNvPr>
          <p:cNvSpPr txBox="1"/>
          <p:nvPr/>
        </p:nvSpPr>
        <p:spPr>
          <a:xfrm>
            <a:off x="4961965" y="6211669"/>
            <a:ext cx="71034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100" dirty="0"/>
              <a:t>Zdroj: https://www.fsps.muni.cz/impact/kultura-projevu-a-komunikace/?HighlightString=%C5%A1t%C4%9Bpan%C3%ADk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6A4A977-BAE1-49EE-8C2A-5827DA756BCB}"/>
              </a:ext>
            </a:extLst>
          </p:cNvPr>
          <p:cNvSpPr txBox="1"/>
          <p:nvPr/>
        </p:nvSpPr>
        <p:spPr>
          <a:xfrm>
            <a:off x="984983" y="2268244"/>
            <a:ext cx="105287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Vrozené dispozice a talent</a:t>
            </a:r>
          </a:p>
          <a:p>
            <a:r>
              <a:rPr lang="cs-CZ" dirty="0"/>
              <a:t>i pro jazykové a vyjadřovací schopnosti.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Trénink </a:t>
            </a:r>
          </a:p>
          <a:p>
            <a:r>
              <a:rPr lang="cs-CZ" dirty="0"/>
              <a:t>je tím podstatným, co vede k úspěchu.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Cíle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dosáhnout úrovně, která je v práci s lidmi nezbytná.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Naučit se lidi oslovit, srozumitelně vyložit problém, zaujmout a motivovat k žádoucí změně.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Bez dobrých vyjadřovacích schopností si lze jen obtížně představit úspěch při komunikaci s lidmi a jejich efektivním vedení.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5B3C9EB0-AAF0-4B1A-AB1D-2B7953D352B1}"/>
              </a:ext>
            </a:extLst>
          </p:cNvPr>
          <p:cNvSpPr/>
          <p:nvPr/>
        </p:nvSpPr>
        <p:spPr>
          <a:xfrm>
            <a:off x="879566" y="470263"/>
            <a:ext cx="2203268" cy="9056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Zpět k původnímu tématu</a:t>
            </a:r>
          </a:p>
        </p:txBody>
      </p:sp>
    </p:spTree>
    <p:extLst>
      <p:ext uri="{BB962C8B-B14F-4D97-AF65-F5344CB8AC3E}">
        <p14:creationId xmlns:p14="http://schemas.microsoft.com/office/powerpoint/2010/main" val="37880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F730D-CE9F-4734-861C-3CBAF61F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098" y="1250302"/>
            <a:ext cx="9403702" cy="182907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Verbální projev</a:t>
            </a:r>
            <a:b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4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77605AD-C335-4C85-9BCC-3CA762F848DD}"/>
              </a:ext>
            </a:extLst>
          </p:cNvPr>
          <p:cNvSpPr txBox="1"/>
          <p:nvPr/>
        </p:nvSpPr>
        <p:spPr>
          <a:xfrm>
            <a:off x="4961965" y="6211669"/>
            <a:ext cx="71034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100" dirty="0"/>
              <a:t>Zdroj: https://www.fsps.muni.cz/impact/kultura-projevu-a-komunikace/?HighlightString=%C5%A1t%C4%9Bpan%C3%ADk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6A4A977-BAE1-49EE-8C2A-5827DA756BCB}"/>
              </a:ext>
            </a:extLst>
          </p:cNvPr>
          <p:cNvSpPr txBox="1"/>
          <p:nvPr/>
        </p:nvSpPr>
        <p:spPr>
          <a:xfrm>
            <a:off x="670560" y="1802674"/>
            <a:ext cx="109476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Obsah</a:t>
            </a:r>
          </a:p>
          <a:p>
            <a:r>
              <a:rPr lang="cs-CZ" b="1" dirty="0"/>
              <a:t>- to, co sdělujeme</a:t>
            </a:r>
          </a:p>
          <a:p>
            <a:endParaRPr lang="cs-CZ" b="1" dirty="0"/>
          </a:p>
          <a:p>
            <a:r>
              <a:rPr lang="cs-CZ" b="1" dirty="0"/>
              <a:t>Forma</a:t>
            </a:r>
          </a:p>
          <a:p>
            <a:r>
              <a:rPr lang="cs-CZ" dirty="0"/>
              <a:t>- </a:t>
            </a:r>
            <a:r>
              <a:rPr lang="cs-CZ" b="1" dirty="0"/>
              <a:t>jak to sdělujeme</a:t>
            </a:r>
          </a:p>
          <a:p>
            <a:endParaRPr lang="cs-CZ" dirty="0"/>
          </a:p>
          <a:p>
            <a:r>
              <a:rPr lang="cs-CZ" dirty="0"/>
              <a:t>Často víc než na samotném obsahu záleží na podání, na tom, jakým způsobem dokáže řečník obsah posluchačům přiblížit. </a:t>
            </a:r>
          </a:p>
          <a:p>
            <a:endParaRPr lang="cs-CZ" dirty="0"/>
          </a:p>
          <a:p>
            <a:r>
              <a:rPr lang="cs-CZ" dirty="0"/>
              <a:t>Vždy je třeba usilovat o </a:t>
            </a:r>
            <a:r>
              <a:rPr lang="cs-CZ" b="1" dirty="0"/>
              <a:t>soulad obsahu a formy </a:t>
            </a:r>
            <a:r>
              <a:rPr lang="cs-CZ" dirty="0"/>
              <a:t>tak, aby se vzájemně posilovaly.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 praxi se setkáme s projevy, které přinášejí zajímavý obsah, řečník však suchým, nezáživným projevem nezaujme a spíše odradí.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Obdobně se vyskytují řečníci, kteří zaujmou zajímavým a poutavým přednesem, po skončení jejich proslovu však posluchač zjistí, že se prakticky nic nového nedozvěděl.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50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79B60-E3A1-443F-A81B-80A8544DA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642" y="242048"/>
            <a:ext cx="10996550" cy="968187"/>
          </a:xfrm>
        </p:spPr>
        <p:txBody>
          <a:bodyPr>
            <a:noAutofit/>
          </a:bodyPr>
          <a:lstStyle/>
          <a:p>
            <a:pPr lvl="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DD8B8-EC2F-4C24-9724-F17C70055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0" y="1425388"/>
            <a:ext cx="10996550" cy="4276165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cs-CZ" sz="1800" dirty="0"/>
              <a:t>Souvisí s logickou výstavbou sdělení, hodně napoví o </a:t>
            </a:r>
            <a:r>
              <a:rPr lang="cs-CZ" sz="1800" b="1" dirty="0"/>
              <a:t>způsobu myšlení </a:t>
            </a:r>
            <a:r>
              <a:rPr lang="cs-CZ" sz="1800" dirty="0"/>
              <a:t>řečníka.</a:t>
            </a:r>
          </a:p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cs-CZ" sz="1800" dirty="0"/>
              <a:t> Sdělení by mělo respektovat </a:t>
            </a:r>
            <a:r>
              <a:rPr lang="cs-CZ" sz="1800" b="1" dirty="0"/>
              <a:t>výstavbu obdobnou klasickému členění dramatu </a:t>
            </a:r>
            <a:r>
              <a:rPr lang="cs-CZ" sz="1800" dirty="0"/>
              <a:t>či povídky  (expozice, rozuzlení a katarze se závěrečným „ponaučením“).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cs-CZ" sz="1800" dirty="0"/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cs-CZ" sz="1800" dirty="0"/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Každý projev by měl mít </a:t>
            </a:r>
            <a:r>
              <a:rPr lang="cs-CZ" sz="1800" b="1" dirty="0"/>
              <a:t>tři základní částí: 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úvod,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vlastní stať 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závěr.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cs-CZ" sz="1800" dirty="0"/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FF0000"/>
                </a:solidFill>
              </a:rPr>
              <a:t>Lépe chápat rady a informace jako směřování a trendy než jako dogmata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13A1C1F-A0E8-4966-9EB2-0164E3E3D75D}"/>
              </a:ext>
            </a:extLst>
          </p:cNvPr>
          <p:cNvSpPr txBox="1"/>
          <p:nvPr/>
        </p:nvSpPr>
        <p:spPr>
          <a:xfrm>
            <a:off x="4961965" y="6211669"/>
            <a:ext cx="71034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100" dirty="0"/>
              <a:t>Zdroj: https://www.fsps.muni.cz/impact/kultura-projevu-a-komunikace/?HighlightString=%C5%A1t%C4%9Bpan%C3%ADk</a:t>
            </a:r>
          </a:p>
        </p:txBody>
      </p:sp>
    </p:spTree>
    <p:extLst>
      <p:ext uri="{BB962C8B-B14F-4D97-AF65-F5344CB8AC3E}">
        <p14:creationId xmlns:p14="http://schemas.microsoft.com/office/powerpoint/2010/main" val="32373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79B60-E3A1-443F-A81B-80A8544DA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642" y="242048"/>
            <a:ext cx="10996550" cy="968187"/>
          </a:xfrm>
        </p:spPr>
        <p:txBody>
          <a:bodyPr>
            <a:noAutofit/>
          </a:bodyPr>
          <a:lstStyle/>
          <a:p>
            <a:pPr lvl="0" algn="l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DD8B8-EC2F-4C24-9724-F17C70055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770" y="1837509"/>
            <a:ext cx="10575849" cy="3864044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cs-CZ" sz="2000" b="1" dirty="0"/>
              <a:t>Pravidlo tří ,ř‘.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řečník má říci, o čem jeho řeč bude, 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pak řeč pronést 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a závěrem říci, co říkal, tedy řečené shrnout.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cs-CZ" sz="2000" dirty="0"/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b="1" dirty="0"/>
              <a:t>Požadavky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cs-CZ" sz="2000" dirty="0"/>
              <a:t>věcná správnost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cs-CZ" sz="2000" dirty="0"/>
              <a:t>stručnost, jasnost a srozumitelnost výkladu.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13A1C1F-A0E8-4966-9EB2-0164E3E3D75D}"/>
              </a:ext>
            </a:extLst>
          </p:cNvPr>
          <p:cNvSpPr txBox="1"/>
          <p:nvPr/>
        </p:nvSpPr>
        <p:spPr>
          <a:xfrm>
            <a:off x="4961965" y="6211669"/>
            <a:ext cx="71034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100" dirty="0"/>
              <a:t>Zdroj: https://www.fsps.muni.cz/impact/kultura-projevu-a-komunikace/?HighlightString=%C5%A1t%C4%9Bpan%C3%ADk</a:t>
            </a:r>
          </a:p>
        </p:txBody>
      </p:sp>
    </p:spTree>
    <p:extLst>
      <p:ext uri="{BB962C8B-B14F-4D97-AF65-F5344CB8AC3E}">
        <p14:creationId xmlns:p14="http://schemas.microsoft.com/office/powerpoint/2010/main" val="185571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1067</Words>
  <Application>Microsoft Office PowerPoint</Application>
  <PresentationFormat>Širokoúhlá obrazovka</PresentationFormat>
  <Paragraphs>150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Kultura projevu a akademické psaní</vt:lpstr>
      <vt:lpstr>Verbální a nonverbální projev, řeč těla  (pokračování)    VERBÁLNÍ PROJEV</vt:lpstr>
      <vt:lpstr>Krátká odbočka</vt:lpstr>
      <vt:lpstr>Krátká odbočka</vt:lpstr>
      <vt:lpstr>Krátká odbočka (dokončení)</vt:lpstr>
      <vt:lpstr>Verbální projev   </vt:lpstr>
      <vt:lpstr>Verbální projev   </vt:lpstr>
      <vt:lpstr>Obsah</vt:lpstr>
      <vt:lpstr>Obsah</vt:lpstr>
      <vt:lpstr>Chyby</vt:lpstr>
      <vt:lpstr>„Parazitní slůvka“</vt:lpstr>
      <vt:lpstr>Několik vybraných případů</vt:lpstr>
      <vt:lpstr>Diskuse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</dc:title>
  <dc:creator>Emanuel Hurych</dc:creator>
  <cp:lastModifiedBy>Emanuel Hurych</cp:lastModifiedBy>
  <cp:revision>38</cp:revision>
  <dcterms:created xsi:type="dcterms:W3CDTF">2019-09-19T10:58:23Z</dcterms:created>
  <dcterms:modified xsi:type="dcterms:W3CDTF">2022-10-16T09:12:02Z</dcterms:modified>
</cp:coreProperties>
</file>