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Didaktické principy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483A1-0D06-4A6C-9F66-0396DC7D8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2CCBA-3826-4028-A7C4-F1D65544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E6A28B-CF7D-4049-83F9-5CFE5D6E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6916"/>
            <a:ext cx="10753200" cy="51310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přiměřenosti</a:t>
            </a:r>
            <a:r>
              <a:rPr lang="cs-CZ" altLang="cs-CZ" sz="3200" dirty="0"/>
              <a:t> = požadavek: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aby obsah, formy a metody vzdělávání byly v souladu s: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věkovou vyspělostí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specifiky pohlaví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dosavadní úrovní </a:t>
            </a:r>
            <a:r>
              <a:rPr lang="cs-CZ" altLang="cs-CZ" sz="3200" dirty="0"/>
              <a:t>vzdělání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je nutná:</a:t>
            </a:r>
            <a:r>
              <a:rPr lang="cs-CZ" altLang="cs-CZ" sz="3200" dirty="0"/>
              <a:t> 	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F01928"/>
                </a:solidFill>
              </a:rPr>
              <a:t>pedagogická diagnostika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přiměřená náročnost </a:t>
            </a:r>
          </a:p>
        </p:txBody>
      </p:sp>
    </p:spTree>
    <p:extLst>
      <p:ext uri="{BB962C8B-B14F-4D97-AF65-F5344CB8AC3E}">
        <p14:creationId xmlns:p14="http://schemas.microsoft.com/office/powerpoint/2010/main" val="24209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D80FE-8C82-4D28-9DFA-7D6B760EA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AE6463-0E54-4B40-B61F-9B46248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4186C-1AF8-4EB1-AA6B-72A4BB5E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6651"/>
            <a:ext cx="10807200" cy="52183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postupnosti</a:t>
            </a:r>
            <a:r>
              <a:rPr lang="cs-CZ" sz="3200" dirty="0"/>
              <a:t> = jednoduché → složité, </a:t>
            </a:r>
            <a:br>
              <a:rPr lang="cs-CZ" sz="3200" dirty="0"/>
            </a:br>
            <a:r>
              <a:rPr lang="cs-CZ" sz="3200" dirty="0"/>
              <a:t>blízké → vzdálené, konkrétní → abstraktní,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spojení teorie s praxí</a:t>
            </a:r>
            <a:r>
              <a:rPr lang="cs-CZ" sz="3200" dirty="0"/>
              <a:t>, spojení školy se životem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vědeckosti </a:t>
            </a:r>
            <a:r>
              <a:rPr lang="cs-CZ" sz="3200" dirty="0"/>
              <a:t>= vzdělávání odpovídá rozvoji vědy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individuálního přístupu </a:t>
            </a:r>
            <a:r>
              <a:rPr lang="cs-CZ" sz="3200" dirty="0"/>
              <a:t>k </a:t>
            </a:r>
            <a:r>
              <a:rPr lang="cs-CZ" sz="3200" dirty="0" err="1"/>
              <a:t>edukantům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komplexního rozvoje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úcty a respektu </a:t>
            </a:r>
            <a:r>
              <a:rPr lang="cs-CZ" sz="3200" dirty="0"/>
              <a:t>k 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orientace na pozitivní stránky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34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002E8-C614-4C6D-AF21-4ACFE4C5F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6C2304-0A26-472F-A129-9EE94F21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210400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=</a:t>
            </a:r>
            <a:br>
              <a:rPr lang="cs-CZ" dirty="0"/>
            </a:br>
            <a:r>
              <a:rPr lang="cs-CZ" dirty="0"/>
              <a:t>zájmového – volnočasového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7698CA-0DDA-4A9B-86D5-5F21BDD2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90056"/>
            <a:ext cx="10753200" cy="37419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</a:t>
            </a:r>
            <a:r>
              <a:rPr lang="cs-CZ" altLang="cs-CZ" sz="3200" b="1" dirty="0">
                <a:solidFill>
                  <a:srgbClr val="F01928"/>
                </a:solidFill>
              </a:rPr>
              <a:t>klíčová pro volnočasové aktivity </a:t>
            </a:r>
            <a:br>
              <a:rPr lang="cs-CZ" altLang="cs-CZ" sz="3200" dirty="0"/>
            </a:br>
            <a:r>
              <a:rPr lang="cs-CZ" altLang="cs-CZ" sz="3200" dirty="0"/>
              <a:t>(např. pro zájmové vzdělávání, rekreační sport, …)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často </a:t>
            </a:r>
            <a:r>
              <a:rPr lang="cs-CZ" altLang="cs-CZ" sz="3200" b="1" dirty="0">
                <a:solidFill>
                  <a:srgbClr val="0000DC"/>
                </a:solidFill>
              </a:rPr>
              <a:t>vhodná pro další oblasti</a:t>
            </a:r>
            <a:br>
              <a:rPr lang="cs-CZ" altLang="cs-CZ" sz="3200" dirty="0"/>
            </a:br>
            <a:r>
              <a:rPr lang="cs-CZ" altLang="cs-CZ" sz="3200" dirty="0"/>
              <a:t>(např. školní, podnikové, … vzdělávání)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1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AF79AE-0F03-47A7-BE29-4D94FFC66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0AD9A-AC30-4DDE-B525-C996186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4228"/>
            <a:ext cx="10753200" cy="451576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ED1ACA-F69D-4AB9-AF78-7BFA846F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04687"/>
            <a:ext cx="11210743" cy="46273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dosažitelnost</a:t>
            </a:r>
            <a:r>
              <a:rPr lang="cs-CZ" altLang="cs-CZ" sz="3200" b="1" dirty="0"/>
              <a:t> = adekvátní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prostorové a časové možnosti </a:t>
            </a:r>
            <a:br>
              <a:rPr lang="cs-CZ" altLang="cs-CZ" sz="3200" dirty="0"/>
            </a:br>
            <a:r>
              <a:rPr lang="cs-CZ" altLang="cs-CZ" sz="3200" dirty="0"/>
              <a:t>(např. dopravní dostupnost, vhodná doba aktivit,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oprávněný pocit </a:t>
            </a:r>
            <a:r>
              <a:rPr lang="cs-CZ" altLang="cs-CZ" sz="3200" dirty="0" err="1"/>
              <a:t>edukantů</a:t>
            </a:r>
            <a:r>
              <a:rPr lang="cs-CZ" altLang="cs-CZ" sz="3200" dirty="0"/>
              <a:t>, že je provází ochota, náklonnost, laskavost, úspěch, …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charakter výzvy </a:t>
            </a:r>
            <a:r>
              <a:rPr lang="cs-CZ" altLang="cs-CZ" sz="3200" dirty="0"/>
              <a:t>v podobě: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inspirujícího a přitažlivého materiálního i sociálního prostředí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nabídek zajímavých aktivit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E6315-4E73-4A4C-90E3-25C86F353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A29BA2-0092-414B-8947-E11EF2E1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AE92B7-51DC-4C14-9C12-8408A782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možnost iniciativy </a:t>
            </a:r>
            <a:r>
              <a:rPr lang="cs-CZ" altLang="cs-CZ" sz="3200" dirty="0"/>
              <a:t>= požadavek nabízet </a:t>
            </a:r>
            <a:r>
              <a:rPr lang="cs-CZ" altLang="cs-CZ" sz="3200" dirty="0" err="1"/>
              <a:t>edukantům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podněty pro </a:t>
            </a:r>
            <a:r>
              <a:rPr lang="cs-CZ" altLang="cs-CZ" sz="3200" b="1" dirty="0"/>
              <a:t>rozvoj vlastní aktivity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příležitosti </a:t>
            </a:r>
            <a:r>
              <a:rPr lang="cs-CZ" altLang="cs-CZ" sz="3200" b="1" dirty="0"/>
              <a:t>uspokojovat osobní potřeby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participovat </a:t>
            </a:r>
            <a:r>
              <a:rPr lang="cs-CZ" altLang="cs-CZ" sz="3200" dirty="0"/>
              <a:t>na celkové koncepci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rozvoj </a:t>
            </a:r>
            <a:r>
              <a:rPr lang="cs-CZ" altLang="cs-CZ" sz="3200" dirty="0"/>
              <a:t>potřebných </a:t>
            </a:r>
            <a:r>
              <a:rPr lang="cs-CZ" altLang="cs-CZ" sz="3200" b="1" dirty="0"/>
              <a:t>sociálních kompetencí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/>
              <a:t>… </a:t>
            </a:r>
            <a:endParaRPr lang="cs-CZ" altLang="cs-CZ" sz="3200" b="1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6109B7-FCAC-4AE8-9719-46588819E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2D01D1-4542-42A3-A2ED-C993831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01B34B-C377-4026-A309-5B08C0C00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4671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Pedagogické principy </a:t>
            </a:r>
            <a:r>
              <a:rPr lang="cs-CZ" sz="3200" dirty="0"/>
              <a:t>= </a:t>
            </a:r>
            <a:r>
              <a:rPr lang="cs-CZ" altLang="cs-CZ" sz="3200" b="1" dirty="0"/>
              <a:t>základní a obecné požadavky usilující o </a:t>
            </a:r>
            <a:r>
              <a:rPr lang="cs-CZ" altLang="cs-CZ" sz="3200" b="1" dirty="0">
                <a:solidFill>
                  <a:srgbClr val="F01928"/>
                </a:solidFill>
              </a:rPr>
              <a:t>efektivitu </a:t>
            </a:r>
            <a:r>
              <a:rPr lang="cs-CZ" altLang="cs-CZ" sz="3200" b="1" dirty="0"/>
              <a:t>edukačního procesu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01928"/>
                </a:solidFill>
              </a:rPr>
              <a:t>aplikace</a:t>
            </a:r>
            <a:r>
              <a:rPr lang="cs-CZ" altLang="cs-CZ" sz="3200" b="1" dirty="0"/>
              <a:t> do </a:t>
            </a:r>
            <a:r>
              <a:rPr lang="cs-CZ" altLang="cs-CZ" sz="3200" dirty="0"/>
              <a:t>nejrůznějších </a:t>
            </a:r>
            <a:r>
              <a:rPr lang="cs-CZ" altLang="cs-CZ" sz="3200" b="1" dirty="0"/>
              <a:t>edukačních oblastí</a:t>
            </a:r>
            <a:r>
              <a:rPr lang="cs-CZ" altLang="cs-CZ" sz="3200" dirty="0"/>
              <a:t>, např. do:</a:t>
            </a:r>
            <a:br>
              <a:rPr lang="cs-CZ" altLang="cs-CZ" sz="3200" dirty="0"/>
            </a:br>
            <a:r>
              <a:rPr lang="cs-CZ" altLang="cs-CZ" sz="3200" dirty="0"/>
              <a:t>- školní edukace </a:t>
            </a:r>
            <a:br>
              <a:rPr lang="cs-CZ" altLang="cs-CZ" sz="3200" dirty="0"/>
            </a:br>
            <a:r>
              <a:rPr lang="cs-CZ" altLang="cs-CZ" sz="3200" dirty="0"/>
              <a:t>- mimoškolní edukace (volnočasové)</a:t>
            </a:r>
            <a:br>
              <a:rPr lang="cs-CZ" altLang="cs-CZ" sz="3200" dirty="0"/>
            </a:br>
            <a:r>
              <a:rPr lang="cs-CZ" altLang="cs-CZ" sz="3200" dirty="0"/>
              <a:t>- rodinné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  <a:br>
              <a:rPr lang="cs-CZ" altLang="cs-CZ" sz="3200" dirty="0"/>
            </a:br>
            <a:r>
              <a:rPr lang="cs-CZ" altLang="cs-CZ" sz="3200" dirty="0"/>
              <a:t>- celoživotní edukace</a:t>
            </a:r>
            <a:br>
              <a:rPr lang="cs-CZ" altLang="cs-CZ" sz="3200" dirty="0"/>
            </a:br>
            <a:r>
              <a:rPr lang="cs-CZ" altLang="cs-CZ" sz="3200" dirty="0"/>
              <a:t>- humanistická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280D12-5CE0-486A-B3E9-97C6271C6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83E0BD-AE1B-4358-B1DA-2D7B3BEF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93D0FB-1C44-4E3F-BB46-FDFC4DE0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998807"/>
            <a:ext cx="11493304" cy="5481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= principy platné v komplexním edukačním procesu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v rámci vzdělávání + ve výchově </a:t>
            </a:r>
            <a:r>
              <a:rPr lang="cs-CZ" altLang="cs-CZ" sz="3200" dirty="0"/>
              <a:t>(v užším pojetí)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vzdělávání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didaktické</a:t>
            </a:r>
            <a:r>
              <a:rPr lang="cs-CZ" altLang="cs-CZ" sz="3200" dirty="0"/>
              <a:t> (vyučovací) </a:t>
            </a:r>
            <a:r>
              <a:rPr lang="cs-CZ" altLang="cs-CZ" sz="3200" b="1" dirty="0">
                <a:solidFill>
                  <a:srgbClr val="F01928"/>
                </a:solidFill>
              </a:rPr>
              <a:t>principy</a:t>
            </a:r>
            <a:r>
              <a:rPr lang="cs-CZ" altLang="cs-CZ" sz="3200" dirty="0"/>
              <a:t> (zásady, pravidla)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výchově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 etické výchově – důstojnost každého člověka, respektování individuality druhých, …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snaha </a:t>
            </a:r>
            <a:r>
              <a:rPr lang="cs-CZ" sz="3200" b="1" dirty="0">
                <a:solidFill>
                  <a:srgbClr val="FF0000"/>
                </a:solidFill>
              </a:rPr>
              <a:t>propojit</a:t>
            </a:r>
            <a:r>
              <a:rPr lang="cs-CZ" sz="3200" dirty="0"/>
              <a:t> → výchovně-vzdělávací proces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princip výchovnosti vyučování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nutnost současně vzdělávat i vychovávat (= rozvoj morálních kvalit – viz Herbart – cíle nezbytné a možné)</a:t>
            </a:r>
          </a:p>
        </p:txBody>
      </p:sp>
    </p:spTree>
    <p:extLst>
      <p:ext uri="{BB962C8B-B14F-4D97-AF65-F5344CB8AC3E}">
        <p14:creationId xmlns:p14="http://schemas.microsoft.com/office/powerpoint/2010/main" val="39354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2E6ED5-3032-47BB-A7E0-B50569C3E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ADDB3F-1273-44A4-BCD4-BF3E64AF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64776"/>
            <a:ext cx="10753200" cy="451576"/>
          </a:xfrm>
        </p:spPr>
        <p:txBody>
          <a:bodyPr/>
          <a:lstStyle/>
          <a:p>
            <a:r>
              <a:rPr lang="cs-CZ" dirty="0"/>
              <a:t>Vývoj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328C1F-7C3F-41A0-815F-D6B98A77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5059"/>
            <a:ext cx="11256848" cy="5038165"/>
          </a:xfrm>
        </p:spPr>
        <p:txBody>
          <a:bodyPr/>
          <a:lstStyle/>
          <a:p>
            <a:r>
              <a:rPr lang="cs-CZ" dirty="0"/>
              <a:t>empirie ve </a:t>
            </a:r>
            <a:r>
              <a:rPr lang="cs-CZ" b="1" dirty="0">
                <a:solidFill>
                  <a:srgbClr val="0000DC"/>
                </a:solidFill>
              </a:rPr>
              <a:t>starověku </a:t>
            </a:r>
            <a:r>
              <a:rPr lang="cs-CZ" dirty="0"/>
              <a:t>= aspekty úspěšného vzdělávání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renesančního myšlení </a:t>
            </a:r>
            <a:r>
              <a:rPr lang="cs-CZ" dirty="0"/>
              <a:t>– např. aktivnost, komplexní rozvoj </a:t>
            </a:r>
          </a:p>
          <a:p>
            <a:r>
              <a:rPr lang="cs-CZ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gnozeologie</a:t>
            </a:r>
            <a:r>
              <a:rPr lang="cs-CZ" dirty="0"/>
              <a:t> a vědy – Francis Bacon (1561–1626) –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empirismus – indukce</a:t>
            </a:r>
          </a:p>
          <a:p>
            <a:r>
              <a:rPr lang="cs-CZ" b="1" dirty="0">
                <a:solidFill>
                  <a:srgbClr val="0000DC"/>
                </a:solidFill>
              </a:rPr>
              <a:t>syntéza J. A. Komenského</a:t>
            </a:r>
            <a:r>
              <a:rPr lang="cs-CZ" dirty="0"/>
              <a:t> – vymezení „klasických“ principů, </a:t>
            </a:r>
            <a:br>
              <a:rPr lang="cs-CZ" dirty="0"/>
            </a:br>
            <a:r>
              <a:rPr lang="cs-CZ" dirty="0"/>
              <a:t>např. cílevědomost, názornost, soustavnost, …</a:t>
            </a:r>
          </a:p>
          <a:p>
            <a:r>
              <a:rPr lang="cs-CZ" dirty="0"/>
              <a:t>impulzy </a:t>
            </a:r>
            <a:r>
              <a:rPr lang="cs-CZ" b="1" dirty="0">
                <a:solidFill>
                  <a:srgbClr val="0000DC"/>
                </a:solidFill>
              </a:rPr>
              <a:t>pedagogiky 18. a 19. století</a:t>
            </a:r>
            <a:r>
              <a:rPr lang="cs-CZ" b="1" dirty="0"/>
              <a:t> </a:t>
            </a:r>
            <a:r>
              <a:rPr lang="cs-CZ" dirty="0"/>
              <a:t>– Rousseau, Herbart, </a:t>
            </a:r>
            <a:r>
              <a:rPr lang="cs-CZ" dirty="0" err="1"/>
              <a:t>Pestalozzi</a:t>
            </a:r>
            <a:r>
              <a:rPr lang="cs-CZ" dirty="0"/>
              <a:t>, </a:t>
            </a:r>
            <a:r>
              <a:rPr lang="cs-CZ" dirty="0" err="1"/>
              <a:t>Spencer</a:t>
            </a:r>
            <a:r>
              <a:rPr lang="cs-CZ" dirty="0"/>
              <a:t>, …</a:t>
            </a:r>
          </a:p>
          <a:p>
            <a:r>
              <a:rPr lang="cs-CZ" b="1" dirty="0">
                <a:solidFill>
                  <a:srgbClr val="0000DC"/>
                </a:solidFill>
              </a:rPr>
              <a:t>psychologické </a:t>
            </a:r>
            <a:r>
              <a:rPr lang="cs-CZ" dirty="0"/>
              <a:t>podněty 20. st. – behaviorismus, konstruktivismus, …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soudobých výzkumů </a:t>
            </a:r>
            <a:r>
              <a:rPr lang="cs-CZ" dirty="0"/>
              <a:t>– např. výzkumy neurovědy → </a:t>
            </a:r>
            <a:br>
              <a:rPr lang="cs-CZ" dirty="0"/>
            </a:br>
            <a:r>
              <a:rPr lang="cs-CZ" dirty="0"/>
              <a:t>paměť → princip trvalosti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31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A6FADB-081D-46F1-9987-B61E74179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7204C-AB71-4D35-96F2-211C600F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F625CB-4E85-4ABB-BA4A-2301EA7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01486"/>
            <a:ext cx="11376229" cy="48305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cílevědomosti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jasně stanovit vzdělávací cíle – hlavní a dílčí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přiměřeně cíle objasnit (vysvětlit jejich výběr a význam) </a:t>
            </a:r>
            <a:r>
              <a:rPr lang="cs-CZ" sz="3200" dirty="0"/>
              <a:t>→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cíle dostatečně zdůvodnit </a:t>
            </a:r>
            <a:r>
              <a:rPr lang="cs-CZ" sz="3200" dirty="0"/>
              <a:t>→ </a:t>
            </a:r>
            <a:r>
              <a:rPr lang="cs-CZ" altLang="cs-CZ" sz="3200" dirty="0"/>
              <a:t>motivovat jejich splnění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soustavnosti</a:t>
            </a:r>
            <a:r>
              <a:rPr lang="cs-CZ" altLang="cs-CZ" sz="3200" dirty="0"/>
              <a:t> (systematičnosti)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požadavek, aby veškeré učivo tvořilo zdůvodněný systém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působení na </a:t>
            </a:r>
            <a:r>
              <a:rPr lang="cs-CZ" altLang="cs-CZ" sz="3200" dirty="0" err="1"/>
              <a:t>edukanta</a:t>
            </a:r>
            <a:r>
              <a:rPr lang="cs-CZ" altLang="cs-CZ" sz="3200" dirty="0"/>
              <a:t> i jeho aktivity mají být systematické (navazování v logickém a odůvodněném pořadí, …)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DB4B71-3233-4D61-A5F7-79F76EF99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838A25-60C7-4A22-90B3-88B4C2F6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CFB662-FD35-42FE-A6E6-E124A1FA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61171"/>
            <a:ext cx="11318171" cy="52188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princip uvědomělosti = </a:t>
            </a:r>
            <a:r>
              <a:rPr lang="cs-CZ" altLang="cs-CZ" sz="3200" dirty="0"/>
              <a:t>požadavek, aby </a:t>
            </a:r>
            <a:r>
              <a:rPr lang="cs-CZ" altLang="cs-CZ" sz="3200" dirty="0" err="1"/>
              <a:t>edukant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kladeným nárokům plně porozuměl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chápal význam, výběr a zaměření učiva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rozuměl smyslu vzdělávacích aktivit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aktivnosti = </a:t>
            </a:r>
            <a:r>
              <a:rPr lang="cs-CZ" altLang="cs-CZ" sz="3200" dirty="0"/>
              <a:t>požadavek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opřít se o samostatnou činnost a podněty i nápady </a:t>
            </a:r>
            <a:r>
              <a:rPr lang="cs-CZ" altLang="cs-CZ" sz="3200" dirty="0" err="1"/>
              <a:t>edukanta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aktivizovat jeho poznávací, citové a volní procesy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jeho zájem a stimulovat jej vhodnou motivací</a:t>
            </a:r>
          </a:p>
        </p:txBody>
      </p:sp>
    </p:spTree>
    <p:extLst>
      <p:ext uri="{BB962C8B-B14F-4D97-AF65-F5344CB8AC3E}">
        <p14:creationId xmlns:p14="http://schemas.microsoft.com/office/powerpoint/2010/main" val="37005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380851-6115-4587-BF6D-AE2881EB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4B959-3780-4331-B3DE-6309315D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DE0AEA-5FED-4CEE-A00B-BA56A962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8571"/>
            <a:ext cx="11361714" cy="5283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názornosti </a:t>
            </a:r>
            <a:r>
              <a:rPr lang="cs-CZ" altLang="cs-CZ" sz="3200" dirty="0"/>
              <a:t>(Komenský – </a:t>
            </a:r>
            <a:r>
              <a:rPr lang="cs-CZ" altLang="cs-CZ" sz="3200" i="1" dirty="0">
                <a:solidFill>
                  <a:srgbClr val="F01928"/>
                </a:solidFill>
              </a:rPr>
              <a:t>„zlaté pravidlo vyučování“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vycházet ze </a:t>
            </a:r>
            <a:r>
              <a:rPr lang="cs-CZ" altLang="cs-CZ" sz="3200" b="1" dirty="0">
                <a:solidFill>
                  <a:srgbClr val="0000DC"/>
                </a:solidFill>
              </a:rPr>
              <a:t>smyslového nazírání </a:t>
            </a:r>
            <a:r>
              <a:rPr lang="cs-CZ" altLang="cs-CZ" sz="3200" b="1" dirty="0">
                <a:solidFill>
                  <a:srgbClr val="F01928"/>
                </a:solidFill>
              </a:rPr>
              <a:t>skutečnosti</a:t>
            </a:r>
            <a:r>
              <a:rPr lang="cs-CZ" altLang="cs-CZ" sz="3200" dirty="0"/>
              <a:t> i </a:t>
            </a:r>
            <a:r>
              <a:rPr lang="cs-CZ" altLang="cs-CZ" sz="3200" b="1" dirty="0">
                <a:solidFill>
                  <a:srgbClr val="0000DC"/>
                </a:solidFill>
              </a:rPr>
              <a:t>obrazů</a:t>
            </a:r>
            <a:r>
              <a:rPr lang="cs-CZ" altLang="cs-CZ" sz="3200" dirty="0"/>
              <a:t> (statických i dynamických) = </a:t>
            </a:r>
            <a:r>
              <a:rPr lang="cs-CZ" altLang="cs-CZ" sz="3200" b="1" dirty="0">
                <a:solidFill>
                  <a:srgbClr val="0000DC"/>
                </a:solidFill>
              </a:rPr>
              <a:t>přímý názor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(obrovské možnosti zapojení technologií – kamery, PC, 3D)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využívat </a:t>
            </a:r>
            <a:r>
              <a:rPr lang="cs-CZ" altLang="cs-CZ" sz="3200" b="1" dirty="0">
                <a:solidFill>
                  <a:srgbClr val="0000DC"/>
                </a:solidFill>
              </a:rPr>
              <a:t>nejen vizuální a auditivní podněty, ale 5 smyslů + další receptory </a:t>
            </a:r>
            <a:r>
              <a:rPr lang="cs-CZ" altLang="cs-CZ" sz="3200" dirty="0"/>
              <a:t>(teploty, polohy, bolesti,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opírat se o dosavadní jasné představy a zkušenosti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nepřímý názor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systematicky </a:t>
            </a:r>
            <a:r>
              <a:rPr lang="cs-CZ" altLang="cs-CZ" sz="3200" b="1" dirty="0">
                <a:solidFill>
                  <a:srgbClr val="0000DC"/>
                </a:solidFill>
              </a:rPr>
              <a:t>rozvíjet nazírací a představovací schopnosti </a:t>
            </a:r>
            <a:br>
              <a:rPr lang="cs-CZ" altLang="cs-CZ" sz="3200" dirty="0"/>
            </a:br>
            <a:r>
              <a:rPr lang="cs-CZ" altLang="cs-CZ" sz="3200" dirty="0"/>
              <a:t>(vnímání, pozorování a fantazii)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632EFC-C52B-4920-BD4F-A4D7A5FD7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4DEB68-B4CD-4095-BD4A-C5F82761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6995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72BAD-A50C-4EFD-9D3A-98B6640C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175657"/>
            <a:ext cx="11263085" cy="510791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princip trvalosti = </a:t>
            </a:r>
            <a:r>
              <a:rPr lang="cs-CZ" altLang="cs-CZ" sz="3200" dirty="0"/>
              <a:t>požadavek, aby se jednou osvojené učivo (vědomosti, dovednosti, …) stalo </a:t>
            </a:r>
            <a:r>
              <a:rPr lang="cs-CZ" altLang="cs-CZ" sz="3200" b="1" i="1" dirty="0">
                <a:solidFill>
                  <a:srgbClr val="FF0000"/>
                </a:solidFill>
              </a:rPr>
              <a:t>„trvalým majetkem“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= klíčový aspekt vzdělávání – pomůže: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opakování </a:t>
            </a:r>
            <a:r>
              <a:rPr lang="cs-CZ" altLang="cs-CZ" sz="3200" dirty="0"/>
              <a:t>a procvičování (viz výzkumy paměti)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vhodný výběr </a:t>
            </a:r>
            <a:r>
              <a:rPr lang="cs-CZ" altLang="cs-CZ" sz="3200" dirty="0"/>
              <a:t>základních prvků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přiměřené tempo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b="1" dirty="0">
                <a:solidFill>
                  <a:srgbClr val="0000DC"/>
                </a:solidFill>
              </a:rPr>
              <a:t>„signifikantní učení“ </a:t>
            </a:r>
            <a:r>
              <a:rPr lang="cs-CZ" sz="3200" dirty="0"/>
              <a:t>(smysluplné) = </a:t>
            </a:r>
            <a:r>
              <a:rPr lang="cs-CZ" sz="3200" b="1" i="1" dirty="0">
                <a:solidFill>
                  <a:srgbClr val="0000DC"/>
                </a:solidFill>
              </a:rPr>
              <a:t>„Co mi to přináší?“</a:t>
            </a:r>
            <a:r>
              <a:rPr lang="cs-CZ" sz="3200" dirty="0"/>
              <a:t>) – viz </a:t>
            </a:r>
            <a:r>
              <a:rPr lang="cs-CZ" sz="3200" dirty="0" err="1"/>
              <a:t>Rogers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dirty="0"/>
              <a:t>zapojení </a:t>
            </a:r>
            <a:r>
              <a:rPr lang="cs-CZ" sz="3200" b="1" dirty="0"/>
              <a:t>celé osobnosti </a:t>
            </a:r>
            <a:r>
              <a:rPr lang="cs-CZ" sz="3200" dirty="0"/>
              <a:t>(intelektuální + volní + </a:t>
            </a:r>
            <a:r>
              <a:rPr lang="cs-CZ" sz="3200" b="1" dirty="0">
                <a:solidFill>
                  <a:srgbClr val="0000DC"/>
                </a:solidFill>
              </a:rPr>
              <a:t>emotivní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zachovávání předchozích principů </a:t>
            </a:r>
          </a:p>
        </p:txBody>
      </p:sp>
    </p:spTree>
    <p:extLst>
      <p:ext uri="{BB962C8B-B14F-4D97-AF65-F5344CB8AC3E}">
        <p14:creationId xmlns:p14="http://schemas.microsoft.com/office/powerpoint/2010/main" val="86469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CEC47-77C7-43BF-A7FD-D341B332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A4074-06F6-4B7C-B44A-486F9104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F90C5C-EB50-44DC-8CAD-6E61CDD8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emocionálnosti = </a:t>
            </a:r>
            <a:r>
              <a:rPr lang="cs-CZ" altLang="cs-CZ" sz="3200" dirty="0"/>
              <a:t>požadavek: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probouzet ve vzdělávacím procesu adekvátní pozitivní citové prožitky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ně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udržovat trvale radostnou tvůrčí atmosféru </a:t>
            </a:r>
            <a:br>
              <a:rPr lang="cs-CZ" altLang="cs-CZ" sz="3200" dirty="0"/>
            </a:br>
            <a:r>
              <a:rPr lang="cs-CZ" altLang="cs-CZ" sz="3200" dirty="0"/>
              <a:t>(vtip, pochvala, ...) – </a:t>
            </a:r>
            <a:r>
              <a:rPr lang="cs-CZ" altLang="cs-CZ" sz="3200" b="1" i="1" dirty="0">
                <a:solidFill>
                  <a:srgbClr val="0000DC"/>
                </a:solidFill>
              </a:rPr>
              <a:t>„pozitivní náročnost“ </a:t>
            </a:r>
          </a:p>
        </p:txBody>
      </p:sp>
    </p:spTree>
    <p:extLst>
      <p:ext uri="{BB962C8B-B14F-4D97-AF65-F5344CB8AC3E}">
        <p14:creationId xmlns:p14="http://schemas.microsoft.com/office/powerpoint/2010/main" val="3357869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222</TotalTime>
  <Words>835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principy</vt:lpstr>
      <vt:lpstr>Pedagogické principy</vt:lpstr>
      <vt:lpstr>Pedagogické principy</vt:lpstr>
      <vt:lpstr>Vývoj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Principy animativní didaktiky = zájmového – volnočasového vzdělávání</vt:lpstr>
      <vt:lpstr>Principy animativní didaktiky</vt:lpstr>
      <vt:lpstr>Principy animativní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2020-12-08T06:43:04Z</cp:lastPrinted>
  <dcterms:created xsi:type="dcterms:W3CDTF">2020-10-05T06:18:46Z</dcterms:created>
  <dcterms:modified xsi:type="dcterms:W3CDTF">2022-08-12T09:31:04Z</dcterms:modified>
</cp:coreProperties>
</file>