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5143500" cx="9144000"/>
  <p:notesSz cx="6858000" cy="9144000"/>
  <p:embeddedFontLst>
    <p:embeddedFont>
      <p:font typeface="Roboto"/>
      <p:regular r:id="rId59"/>
      <p:bold r:id="rId60"/>
      <p:italic r:id="rId61"/>
      <p:boldItalic r:id="rId62"/>
    </p:embeddedFont>
    <p:embeddedFont>
      <p:font typeface="Tahoma"/>
      <p:regular r:id="rId63"/>
      <p:bold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5.xml"/><Relationship Id="rId64" Type="http://schemas.openxmlformats.org/officeDocument/2006/relationships/font" Target="fonts/Tahoma-bold.fntdata"/><Relationship Id="rId63" Type="http://schemas.openxmlformats.org/officeDocument/2006/relationships/font" Target="fonts/Tahoma-regular.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55f0b4c781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55f0b4c781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55f0b4c781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55f0b4c781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55f0b4c781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55f0b4c781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55f0b4c781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55f0b4c781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685800" rtl="0" algn="l">
              <a:lnSpc>
                <a:spcPct val="115000"/>
              </a:lnSpc>
              <a:spcBef>
                <a:spcPts val="0"/>
              </a:spcBef>
              <a:spcAft>
                <a:spcPts val="0"/>
              </a:spcAft>
              <a:buClr>
                <a:srgbClr val="212529"/>
              </a:buClr>
              <a:buSzPts val="1100"/>
              <a:buFont typeface="Roboto"/>
              <a:buChar char="●"/>
            </a:pPr>
            <a:r>
              <a:t/>
            </a:r>
            <a:endParaRPr>
              <a:solidFill>
                <a:srgbClr val="212529"/>
              </a:solidFill>
              <a:highlight>
                <a:srgbClr val="FFFFFF"/>
              </a:highlight>
              <a:latin typeface="Roboto"/>
              <a:ea typeface="Roboto"/>
              <a:cs typeface="Roboto"/>
              <a:sym typeface="Roboto"/>
            </a:endParaRPr>
          </a:p>
          <a:p>
            <a:pPr indent="-298450" lvl="0" marL="685800" rtl="0" algn="l">
              <a:lnSpc>
                <a:spcPct val="115000"/>
              </a:lnSpc>
              <a:spcBef>
                <a:spcPts val="0"/>
              </a:spcBef>
              <a:spcAft>
                <a:spcPts val="0"/>
              </a:spcAft>
              <a:buClr>
                <a:srgbClr val="212529"/>
              </a:buClr>
              <a:buSzPts val="1100"/>
              <a:buFont typeface="Roboto"/>
              <a:buChar char="●"/>
            </a:pPr>
            <a:r>
              <a:rPr lang="sk">
                <a:solidFill>
                  <a:srgbClr val="212529"/>
                </a:solidFill>
                <a:highlight>
                  <a:srgbClr val="FFFFFF"/>
                </a:highlight>
                <a:latin typeface="Roboto"/>
                <a:ea typeface="Roboto"/>
                <a:cs typeface="Roboto"/>
                <a:sym typeface="Roboto"/>
              </a:rPr>
              <a:t>art. atlantoaxialis mediana – nepárové skloubení dens axis (hlavice) a foveola dentis atlasu (jamka). Tento kloub umožňuje výlučně rotační pohyby lebky s atlasem kolem dens, jakoby kolem čepu (odtud český ekvivalent pro axis = čepovec), skloubení je doplněno několika důležitými vazy (ligg. alaria, lig. transversum atlantis, lig. apicis dentis, membrana tectoria);</a:t>
            </a:r>
            <a:endParaRPr>
              <a:solidFill>
                <a:srgbClr val="212529"/>
              </a:solidFill>
              <a:highlight>
                <a:srgbClr val="FFFFFF"/>
              </a:highlight>
              <a:latin typeface="Roboto"/>
              <a:ea typeface="Roboto"/>
              <a:cs typeface="Roboto"/>
              <a:sym typeface="Roboto"/>
            </a:endParaRPr>
          </a:p>
          <a:p>
            <a:pPr indent="-298450" lvl="0" marL="685800" rtl="0" algn="l">
              <a:lnSpc>
                <a:spcPct val="115000"/>
              </a:lnSpc>
              <a:spcBef>
                <a:spcPts val="0"/>
              </a:spcBef>
              <a:spcAft>
                <a:spcPts val="0"/>
              </a:spcAft>
              <a:buClr>
                <a:srgbClr val="212529"/>
              </a:buClr>
              <a:buSzPts val="1100"/>
              <a:buFont typeface="Roboto"/>
              <a:buChar char="●"/>
            </a:pPr>
            <a:r>
              <a:rPr lang="sk">
                <a:solidFill>
                  <a:srgbClr val="212529"/>
                </a:solidFill>
                <a:highlight>
                  <a:srgbClr val="FFFFFF"/>
                </a:highlight>
                <a:latin typeface="Roboto"/>
                <a:ea typeface="Roboto"/>
                <a:cs typeface="Roboto"/>
                <a:sym typeface="Roboto"/>
              </a:rPr>
              <a:t>art. atlantoaxialis lateralis – párové skloubení mezi processus articulares atlantis et axis.</a:t>
            </a:r>
            <a:endParaRPr>
              <a:solidFill>
                <a:srgbClr val="212529"/>
              </a:solidFill>
              <a:highlight>
                <a:srgbClr val="FFFFFF"/>
              </a:highlight>
              <a:latin typeface="Roboto"/>
              <a:ea typeface="Roboto"/>
              <a:cs typeface="Roboto"/>
              <a:sym typeface="Roboto"/>
            </a:endParaRPr>
          </a:p>
          <a:p>
            <a:pPr indent="0" lvl="0" marL="0" rtl="0" algn="l">
              <a:spcBef>
                <a:spcPts val="1300"/>
              </a:spcBef>
              <a:spcAft>
                <a:spcPts val="0"/>
              </a:spcAft>
              <a:buNone/>
            </a:pPr>
            <a:r>
              <a:t/>
            </a:r>
            <a:endParaRPr sz="1200">
              <a:solidFill>
                <a:srgbClr val="202124"/>
              </a:solidFill>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55f0b4c781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55f0b4c781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55f0b4c781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55f0b4c781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55f0b4c781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55f0b4c781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55f0b4c781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55f0b4c781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55f0b4c781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55f0b4c781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55f0b4c781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55f0b4c781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55f0b4c781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55f0b4c781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55f0b4c781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55f0b4c781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sk" sz="900">
                <a:solidFill>
                  <a:schemeClr val="dk1"/>
                </a:solidFill>
              </a:rPr>
              <a:t>Z obrázku je více než patrné, že správná centrace jednotlivých segmentů krční páteře (a celého těla), je při takto extrémní zátěži naprosto klíčová. Právě touto problematikou (kineziologií krční páteře), se budou zabývat následující pasáže prezentace.</a:t>
            </a:r>
            <a:endParaRPr sz="9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55f0b4c781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55f0b4c781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55f0b4c781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55f0b4c781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55f0b4c781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55f0b4c781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55f0b4c781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55f0b4c781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55f0b4c781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55f0b4c781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Faktory pasivní stability segmentu páteře.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55f0b4c781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55f0b4c781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55f0b4c781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55f0b4c781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55f0b4c781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55f0b4c781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55f0b4c781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55f0b4c781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55f0b4c781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55f0b4c781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55f0b4c781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55f0b4c781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sk" sz="900">
                <a:solidFill>
                  <a:schemeClr val="dk1"/>
                </a:solidFill>
              </a:rPr>
              <a:t>Podle funkce rozlišujeme v krční páteři 2 sektory. Horní krční sektor, do kterého patří segmenty atlas-okciput a atlas-axis mají tři stupně volnosti. V těchto segmentech jsme schopni provádět izolovanou rotaci. V dolním krčním sektoru jsme schopni provádět flexi/extenzi a dále rotaci spojenou s lateroflexí. Nejsme zde schopni provádět izolovanou rotaci či izolovanou lateroflexi.</a:t>
            </a:r>
            <a:endParaRPr sz="9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55f0b4c781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55f0b4c781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Lower cervical flexion and upper hyperEXT, v obl. C2-C3, C3-C4 (switch of functions)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55f0b4c781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55f0b4c781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55f0b4c781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55f0b4c781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050">
                <a:solidFill>
                  <a:srgbClr val="4D5156"/>
                </a:solidFill>
                <a:highlight>
                  <a:srgbClr val="FFFFFF"/>
                </a:highlight>
              </a:rPr>
              <a:t>Turecké sedlo (latinsky </a:t>
            </a:r>
            <a:r>
              <a:rPr b="1" lang="sk" sz="1050">
                <a:solidFill>
                  <a:srgbClr val="5F6368"/>
                </a:solidFill>
                <a:highlight>
                  <a:srgbClr val="FFFFFF"/>
                </a:highlight>
              </a:rPr>
              <a:t>sella turcica</a:t>
            </a:r>
            <a:r>
              <a:rPr lang="sk" sz="1050">
                <a:solidFill>
                  <a:srgbClr val="4D5156"/>
                </a:solidFill>
                <a:highlight>
                  <a:srgbClr val="FFFFFF"/>
                </a:highlight>
              </a:rPr>
              <a:t>) je prohlubeň v klínové kosti lidské lebky. Své jméno získala díky tomu, že svým tvarem připomíná jezdecké sedlo.</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55f0b4c781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55f0b4c781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55f0b4c781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55f0b4c781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55f0b4c781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55f0b4c781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55f0b4c781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55f0b4c781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sk"/>
              <a:t>plná flexe s natažením DKK challenguje zadní SBL, práce v 1 části SBL (např. uvolnění v obl. plantární fascie vpravo způsobí, že pravá ruka klesne níž (uvolní se symetricky tato linie).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55f0b4c781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55f0b4c781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55f0b4c781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155f0b4c781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55f0b4c781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55f0b4c781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55f0b4c781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55f0b4c781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sk" sz="900">
                <a:solidFill>
                  <a:schemeClr val="dk1"/>
                </a:solidFill>
              </a:rPr>
              <a:t>Krční páteř je sice objektivně nejgracilnější a nejfragilnější z celé páteře, ale na druhou stranu má největší mobilitu z celé páteře. Mezi její primární funkce patří sledování okolí (pohyby krční páteře relativně nezávislém na zbytku těla). Výrazně menší zastoupení má opěrná a nosná funkce. Konfigurace krční páteře má i estetický význam.</a:t>
            </a:r>
            <a:endParaRPr sz="900">
              <a:solidFill>
                <a:schemeClr val="dk1"/>
              </a:solidFill>
            </a:endParaRPr>
          </a:p>
          <a:p>
            <a:pPr indent="0" lvl="0" marL="0" rtl="0" algn="l">
              <a:lnSpc>
                <a:spcPct val="115000"/>
              </a:lnSpc>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55f0b4c781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55f0b4c781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Lebka se zdá být “jednolitá”, ale její jednotlivé části jsou z hlediska embgryogeneze rozličné. Primitivní chordáti měli cranium, ale ne facial bones. Neurocraniální část lebky je prodloužením páteře, viscerokraniální část se rozvinula z brachiálního ústrojí. SBL končí blízko předního konce neurocrania.</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55f0b4c781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55f0b4c781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55f0b4c781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55f0b4c781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55f0b4c781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155f0b4c781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55f0b4c781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55f0b4c781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55f0b4c781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55f0b4c781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55f0b4c781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155f0b4c781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55f0b4c781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55f0b4c781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Příčný výběžek obratle C6.</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55f0b4c781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55f0b4c781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55f0b4c781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155f0b4c781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55f0b4c781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55f0b4c781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55f0b4c781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155f0b4c781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55f0b4c781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155f0b4c781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55f0b4c781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155f0b4c781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55f0b4c781_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55f0b4c781_2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55f0b4c781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55f0b4c781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55f0b4c781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55f0b4c781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55f0b4c781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55f0b4c781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55f0b4c781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55f0b4c78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0" name="Shape 10"/>
        <p:cNvGrpSpPr/>
        <p:nvPr/>
      </p:nvGrpSpPr>
      <p:grpSpPr>
        <a:xfrm>
          <a:off x="0" y="0"/>
          <a:ext cx="0" cy="0"/>
          <a:chOff x="0" y="0"/>
          <a:chExt cx="0" cy="0"/>
        </a:xfrm>
      </p:grpSpPr>
      <p:sp>
        <p:nvSpPr>
          <p:cNvPr id="11" name="Google Shape;11;p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 name="Google Shape;12;p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13" name="Google Shape;13;p2"/>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 name="Google Shape;14;p2"/>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5" name="Google Shape;15;p2"/>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78" name="Shape 78"/>
        <p:cNvGrpSpPr/>
        <p:nvPr/>
      </p:nvGrpSpPr>
      <p:grpSpPr>
        <a:xfrm>
          <a:off x="0" y="0"/>
          <a:ext cx="0" cy="0"/>
          <a:chOff x="0" y="0"/>
          <a:chExt cx="0" cy="0"/>
        </a:xfrm>
      </p:grpSpPr>
      <p:sp>
        <p:nvSpPr>
          <p:cNvPr id="79" name="Google Shape;79;p11"/>
          <p:cNvSpPr txBox="1"/>
          <p:nvPr>
            <p:ph idx="1" type="body"/>
          </p:nvPr>
        </p:nvSpPr>
        <p:spPr>
          <a:xfrm>
            <a:off x="53999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0" name="Google Shape;80;p1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2" name="Google Shape;82;p11"/>
          <p:cNvSpPr txBox="1"/>
          <p:nvPr>
            <p:ph idx="2" type="body"/>
          </p:nvPr>
        </p:nvSpPr>
        <p:spPr>
          <a:xfrm>
            <a:off x="53999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3" name="Google Shape;83;p11"/>
          <p:cNvSpPr txBox="1"/>
          <p:nvPr>
            <p:ph idx="3" type="body"/>
          </p:nvPr>
        </p:nvSpPr>
        <p:spPr>
          <a:xfrm>
            <a:off x="540543"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4" name="Google Shape;84;p11"/>
          <p:cNvSpPr txBox="1"/>
          <p:nvPr>
            <p:ph idx="4" type="body"/>
          </p:nvPr>
        </p:nvSpPr>
        <p:spPr>
          <a:xfrm>
            <a:off x="4688458"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5" name="Google Shape;85;p11"/>
          <p:cNvSpPr txBox="1"/>
          <p:nvPr>
            <p:ph idx="5" type="body"/>
          </p:nvPr>
        </p:nvSpPr>
        <p:spPr>
          <a:xfrm>
            <a:off x="4689002"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6" name="Google Shape;86;p11"/>
          <p:cNvSpPr txBox="1"/>
          <p:nvPr>
            <p:ph idx="6" type="body"/>
          </p:nvPr>
        </p:nvSpPr>
        <p:spPr>
          <a:xfrm>
            <a:off x="468845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87" name="Google Shape;87;p11"/>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88" name="Shape 88"/>
        <p:cNvGrpSpPr/>
        <p:nvPr/>
      </p:nvGrpSpPr>
      <p:grpSpPr>
        <a:xfrm>
          <a:off x="0" y="0"/>
          <a:ext cx="0" cy="0"/>
          <a:chOff x="0" y="0"/>
          <a:chExt cx="0" cy="0"/>
        </a:xfrm>
      </p:grpSpPr>
      <p:sp>
        <p:nvSpPr>
          <p:cNvPr id="89" name="Google Shape;89;p1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 name="Google Shape;90;p1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92" name="Shape 92"/>
        <p:cNvGrpSpPr/>
        <p:nvPr/>
      </p:nvGrpSpPr>
      <p:grpSpPr>
        <a:xfrm>
          <a:off x="0" y="0"/>
          <a:ext cx="0" cy="0"/>
          <a:chOff x="0" y="0"/>
          <a:chExt cx="0" cy="0"/>
        </a:xfrm>
      </p:grpSpPr>
      <p:sp>
        <p:nvSpPr>
          <p:cNvPr id="93" name="Google Shape;93;p1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94" name="Google Shape;94;p13"/>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p13"/>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96" name="Google Shape;96;p13"/>
          <p:cNvSpPr/>
          <p:nvPr>
            <p:ph idx="2" type="pic"/>
          </p:nvPr>
        </p:nvSpPr>
        <p:spPr>
          <a:xfrm>
            <a:off x="4572000" y="0"/>
            <a:ext cx="4572000" cy="5143500"/>
          </a:xfrm>
          <a:prstGeom prst="rect">
            <a:avLst/>
          </a:prstGeom>
          <a:noFill/>
          <a:ln>
            <a:noFill/>
          </a:ln>
        </p:spPr>
      </p:sp>
      <p:sp>
        <p:nvSpPr>
          <p:cNvPr id="97" name="Google Shape;97;p13"/>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98" name="Google Shape;98;p13"/>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99" name="Shape 99"/>
        <p:cNvGrpSpPr/>
        <p:nvPr/>
      </p:nvGrpSpPr>
      <p:grpSpPr>
        <a:xfrm>
          <a:off x="0" y="0"/>
          <a:ext cx="0" cy="0"/>
          <a:chOff x="0" y="0"/>
          <a:chExt cx="0" cy="0"/>
        </a:xfrm>
      </p:grpSpPr>
      <p:sp>
        <p:nvSpPr>
          <p:cNvPr id="100" name="Google Shape;100;p1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1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2" name="Google Shape;102;p14"/>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4"/>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04" name="Google Shape;104;p14"/>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7" name="Google Shape;107;p15"/>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15"/>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09" name="Google Shape;109;p15"/>
          <p:cNvSpPr/>
          <p:nvPr>
            <p:ph idx="2" type="pic"/>
          </p:nvPr>
        </p:nvSpPr>
        <p:spPr>
          <a:xfrm>
            <a:off x="4572000" y="0"/>
            <a:ext cx="4572000" cy="5143500"/>
          </a:xfrm>
          <a:prstGeom prst="rect">
            <a:avLst/>
          </a:prstGeom>
          <a:noFill/>
          <a:ln>
            <a:noFill/>
          </a:ln>
        </p:spPr>
      </p:sp>
      <p:sp>
        <p:nvSpPr>
          <p:cNvPr id="110" name="Google Shape;110;p15"/>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111" name="Google Shape;111;p15"/>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12" name="Shape 112"/>
        <p:cNvGrpSpPr/>
        <p:nvPr/>
      </p:nvGrpSpPr>
      <p:grpSpPr>
        <a:xfrm>
          <a:off x="0" y="0"/>
          <a:ext cx="0" cy="0"/>
          <a:chOff x="0" y="0"/>
          <a:chExt cx="0" cy="0"/>
        </a:xfrm>
      </p:grpSpPr>
      <p:sp>
        <p:nvSpPr>
          <p:cNvPr id="113" name="Google Shape;113;p16"/>
          <p:cNvSpPr/>
          <p:nvPr>
            <p:ph idx="2" type="pic"/>
          </p:nvPr>
        </p:nvSpPr>
        <p:spPr>
          <a:xfrm>
            <a:off x="0" y="1"/>
            <a:ext cx="9144000" cy="4381500"/>
          </a:xfrm>
          <a:prstGeom prst="rect">
            <a:avLst/>
          </a:prstGeom>
          <a:noFill/>
          <a:ln>
            <a:noFill/>
          </a:ln>
        </p:spPr>
      </p:sp>
      <p:sp>
        <p:nvSpPr>
          <p:cNvPr id="114" name="Google Shape;114;p16"/>
          <p:cNvSpPr txBox="1"/>
          <p:nvPr>
            <p:ph idx="1" type="body"/>
          </p:nvPr>
        </p:nvSpPr>
        <p:spPr>
          <a:xfrm>
            <a:off x="540000" y="4530596"/>
            <a:ext cx="6417000" cy="383100"/>
          </a:xfrm>
          <a:prstGeom prst="rect">
            <a:avLst/>
          </a:prstGeom>
          <a:noFill/>
          <a:ln>
            <a:noFill/>
          </a:ln>
        </p:spPr>
        <p:txBody>
          <a:bodyPr anchorCtr="0" anchor="t" bIns="0" lIns="0" spcFirstLastPara="1" rIns="0" wrap="square" tIns="0">
            <a:noAutofit/>
          </a:bodyPr>
          <a:lstStyle>
            <a:lvl1pPr indent="-228600" lvl="0" marL="457200" marR="0" algn="l">
              <a:lnSpc>
                <a:spcPct val="120000"/>
              </a:lnSpc>
              <a:spcBef>
                <a:spcPts val="0"/>
              </a:spcBef>
              <a:spcAft>
                <a:spcPts val="0"/>
              </a:spcAft>
              <a:buClr>
                <a:schemeClr val="dk2"/>
              </a:buClr>
              <a:buSzPts val="1100"/>
              <a:buFont typeface="Arial"/>
              <a:buNone/>
              <a:defRPr b="0" sz="1100">
                <a:solidFill>
                  <a:schemeClr val="lt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115" name="Google Shape;115;p16"/>
          <p:cNvPicPr preferRelativeResize="0"/>
          <p:nvPr/>
        </p:nvPicPr>
        <p:blipFill rotWithShape="1">
          <a:blip r:embed="rId2">
            <a:alphaModFix/>
          </a:blip>
          <a:srcRect b="0" l="0" r="0" t="0"/>
          <a:stretch/>
        </p:blipFill>
        <p:spPr>
          <a:xfrm>
            <a:off x="8160958" y="4536185"/>
            <a:ext cx="849358" cy="44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16"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b="0" l="0" r="0" t="0"/>
          <a:stretch/>
        </p:blipFill>
        <p:spPr>
          <a:xfrm>
            <a:off x="2559508" y="1510650"/>
            <a:ext cx="4024985" cy="2122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b="0" l="0" r="0" t="0"/>
          <a:stretch/>
        </p:blipFill>
        <p:spPr>
          <a:xfrm>
            <a:off x="1238217" y="1724200"/>
            <a:ext cx="6543763" cy="1695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 name="Shape 120"/>
        <p:cNvGrpSpPr/>
        <p:nvPr/>
      </p:nvGrpSpPr>
      <p:grpSpPr>
        <a:xfrm>
          <a:off x="0" y="0"/>
          <a:ext cx="0" cy="0"/>
          <a:chOff x="0" y="0"/>
          <a:chExt cx="0" cy="0"/>
        </a:xfrm>
      </p:grpSpPr>
      <p:sp>
        <p:nvSpPr>
          <p:cNvPr id="121" name="Google Shape;121;p19"/>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2" name="Google Shape;122;p19"/>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30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3" name="Google Shape;123;p19"/>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16" name="Shape 16"/>
        <p:cNvGrpSpPr/>
        <p:nvPr/>
      </p:nvGrpSpPr>
      <p:grpSpPr>
        <a:xfrm>
          <a:off x="0" y="0"/>
          <a:ext cx="0" cy="0"/>
          <a:chOff x="0" y="0"/>
          <a:chExt cx="0" cy="0"/>
        </a:xfrm>
      </p:grpSpPr>
      <p:sp>
        <p:nvSpPr>
          <p:cNvPr id="17" name="Google Shape;17;p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 name="Google Shape;18;p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9" name="Google Shape;19;p3"/>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 name="Google Shape;20;p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1" name="Google Shape;21;p3"/>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22" name="Shape 22"/>
        <p:cNvGrpSpPr/>
        <p:nvPr/>
      </p:nvGrpSpPr>
      <p:grpSpPr>
        <a:xfrm>
          <a:off x="0" y="0"/>
          <a:ext cx="0" cy="0"/>
          <a:chOff x="0" y="0"/>
          <a:chExt cx="0" cy="0"/>
        </a:xfrm>
      </p:grpSpPr>
      <p:sp>
        <p:nvSpPr>
          <p:cNvPr id="23" name="Google Shape;23;p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 name="Google Shape;24;p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5" name="Google Shape;25;p4"/>
          <p:cNvSpPr txBox="1"/>
          <p:nvPr>
            <p:ph idx="1"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6" name="Google Shape;26;p4"/>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Google Shape;27;p4"/>
          <p:cNvSpPr txBox="1"/>
          <p:nvPr>
            <p:ph idx="2"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8" name="Google Shape;28;p4"/>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29" name="Shape 29"/>
        <p:cNvGrpSpPr/>
        <p:nvPr/>
      </p:nvGrpSpPr>
      <p:grpSpPr>
        <a:xfrm>
          <a:off x="0" y="0"/>
          <a:ext cx="0" cy="0"/>
          <a:chOff x="0" y="0"/>
          <a:chExt cx="0" cy="0"/>
        </a:xfrm>
      </p:grpSpPr>
      <p:sp>
        <p:nvSpPr>
          <p:cNvPr id="30" name="Google Shape;30;p5"/>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 name="Google Shape;31;p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2" name="Google Shape;32;p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 name="Google Shape;33;p5"/>
          <p:cNvSpPr txBox="1"/>
          <p:nvPr>
            <p:ph idx="1"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4" name="Google Shape;34;p5"/>
          <p:cNvSpPr txBox="1"/>
          <p:nvPr>
            <p:ph idx="2"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35" name="Google Shape;35;p5"/>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743">
          <p15:clr>
            <a:srgbClr val="FBAE40"/>
          </p15:clr>
        </p15:guide>
        <p15:guide id="2" pos="54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36" name="Shape 36"/>
        <p:cNvGrpSpPr/>
        <p:nvPr/>
      </p:nvGrpSpPr>
      <p:grpSpPr>
        <a:xfrm>
          <a:off x="0" y="0"/>
          <a:ext cx="0" cy="0"/>
          <a:chOff x="0" y="0"/>
          <a:chExt cx="0" cy="0"/>
        </a:xfrm>
      </p:grpSpPr>
      <p:sp>
        <p:nvSpPr>
          <p:cNvPr id="37" name="Google Shape;37;p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 name="Google Shape;38;p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9" name="Google Shape;39;p6"/>
          <p:cNvSpPr txBox="1"/>
          <p:nvPr>
            <p:ph idx="1" type="body"/>
          </p:nvPr>
        </p:nvSpPr>
        <p:spPr>
          <a:xfrm>
            <a:off x="540544" y="972001"/>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 name="Google Shape;40;p6"/>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 name="Google Shape;41;p6"/>
          <p:cNvSpPr txBox="1"/>
          <p:nvPr>
            <p:ph idx="2" type="body"/>
          </p:nvPr>
        </p:nvSpPr>
        <p:spPr>
          <a:xfrm>
            <a:off x="4688458" y="967886"/>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 name="Google Shape;42;p6"/>
          <p:cNvSpPr txBox="1"/>
          <p:nvPr>
            <p:ph idx="3"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3" name="Google Shape;43;p6"/>
          <p:cNvSpPr txBox="1"/>
          <p:nvPr>
            <p:ph idx="4"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44" name="Google Shape;44;p6"/>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45" name="Shape 45"/>
        <p:cNvGrpSpPr/>
        <p:nvPr/>
      </p:nvGrpSpPr>
      <p:grpSpPr>
        <a:xfrm>
          <a:off x="0" y="0"/>
          <a:ext cx="0" cy="0"/>
          <a:chOff x="0" y="0"/>
          <a:chExt cx="0" cy="0"/>
        </a:xfrm>
      </p:grpSpPr>
      <p:sp>
        <p:nvSpPr>
          <p:cNvPr id="46" name="Google Shape;46;p7"/>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 name="Google Shape;47;p7"/>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Google Shape;48;p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49" name="Google Shape;49;p7"/>
          <p:cNvSpPr txBox="1"/>
          <p:nvPr>
            <p:ph idx="1" type="body"/>
          </p:nvPr>
        </p:nvSpPr>
        <p:spPr>
          <a:xfrm>
            <a:off x="5510801" y="1947634"/>
            <a:ext cx="3094200" cy="2406300"/>
          </a:xfrm>
          <a:prstGeom prst="rect">
            <a:avLst/>
          </a:prstGeom>
          <a:noFill/>
          <a:ln>
            <a:noFill/>
          </a:ln>
        </p:spPr>
        <p:txBody>
          <a:bodyPr anchorCtr="0" anchor="t" bIns="0" lIns="0" spcFirstLastPara="1" rIns="0" wrap="square" tIns="0">
            <a:noAutofit/>
          </a:bodyPr>
          <a:lstStyle>
            <a:lvl1pPr indent="-323850" lvl="0" marL="457200" algn="l">
              <a:lnSpc>
                <a:spcPct val="180000"/>
              </a:lnSpc>
              <a:spcBef>
                <a:spcPts val="0"/>
              </a:spcBef>
              <a:spcAft>
                <a:spcPts val="0"/>
              </a:spcAft>
              <a:buClr>
                <a:schemeClr val="dk2"/>
              </a:buClr>
              <a:buSzPts val="1500"/>
              <a:buFont typeface="Arial"/>
              <a:buChar char="̶"/>
              <a:defRPr b="0" sz="150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0" name="Google Shape;50;p7"/>
          <p:cNvSpPr/>
          <p:nvPr>
            <p:ph idx="2" type="pic"/>
          </p:nvPr>
        </p:nvSpPr>
        <p:spPr>
          <a:xfrm>
            <a:off x="547132" y="1248966"/>
            <a:ext cx="4655700" cy="3105000"/>
          </a:xfrm>
          <a:prstGeom prst="rect">
            <a:avLst/>
          </a:prstGeom>
          <a:noFill/>
          <a:ln>
            <a:noFill/>
          </a:ln>
        </p:spPr>
      </p:sp>
      <p:sp>
        <p:nvSpPr>
          <p:cNvPr id="51" name="Google Shape;51;p7"/>
          <p:cNvSpPr txBox="1"/>
          <p:nvPr>
            <p:ph idx="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52" name="Google Shape;52;p7"/>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53" name="Shape 53"/>
        <p:cNvGrpSpPr/>
        <p:nvPr/>
      </p:nvGrpSpPr>
      <p:grpSpPr>
        <a:xfrm>
          <a:off x="0" y="0"/>
          <a:ext cx="0" cy="0"/>
          <a:chOff x="0" y="0"/>
          <a:chExt cx="0" cy="0"/>
        </a:xfrm>
      </p:grpSpPr>
      <p:sp>
        <p:nvSpPr>
          <p:cNvPr id="54" name="Google Shape;54;p8"/>
          <p:cNvSpPr txBox="1"/>
          <p:nvPr>
            <p:ph idx="1" type="body"/>
          </p:nvPr>
        </p:nvSpPr>
        <p:spPr>
          <a:xfrm>
            <a:off x="333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5" name="Google Shape;55;p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 name="Google Shape;56;p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57" name="Google Shape;57;p8"/>
          <p:cNvSpPr txBox="1"/>
          <p:nvPr>
            <p:ph idx="2" type="body"/>
          </p:nvPr>
        </p:nvSpPr>
        <p:spPr>
          <a:xfrm>
            <a:off x="539999"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8" name="Google Shape;58;p8"/>
          <p:cNvSpPr txBox="1"/>
          <p:nvPr>
            <p:ph idx="3" type="body"/>
          </p:nvPr>
        </p:nvSpPr>
        <p:spPr>
          <a:xfrm>
            <a:off x="33300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9" name="Google Shape;59;p8"/>
          <p:cNvSpPr txBox="1"/>
          <p:nvPr>
            <p:ph idx="4" type="body"/>
          </p:nvPr>
        </p:nvSpPr>
        <p:spPr>
          <a:xfrm>
            <a:off x="61209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0" name="Google Shape;60;p8"/>
          <p:cNvSpPr txBox="1"/>
          <p:nvPr>
            <p:ph idx="5" type="body"/>
          </p:nvPr>
        </p:nvSpPr>
        <p:spPr>
          <a:xfrm>
            <a:off x="540544"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1" name="Google Shape;61;p8"/>
          <p:cNvSpPr txBox="1"/>
          <p:nvPr>
            <p:ph idx="6" type="body"/>
          </p:nvPr>
        </p:nvSpPr>
        <p:spPr>
          <a:xfrm>
            <a:off x="3330356"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2" name="Google Shape;62;p8"/>
          <p:cNvSpPr txBox="1"/>
          <p:nvPr>
            <p:ph idx="7" type="body"/>
          </p:nvPr>
        </p:nvSpPr>
        <p:spPr>
          <a:xfrm>
            <a:off x="612107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3" name="Google Shape;63;p8"/>
          <p:cNvSpPr txBox="1"/>
          <p:nvPr>
            <p:ph idx="8" type="body"/>
          </p:nvPr>
        </p:nvSpPr>
        <p:spPr>
          <a:xfrm>
            <a:off x="539999"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4" name="Google Shape;64;p8"/>
          <p:cNvSpPr txBox="1"/>
          <p:nvPr>
            <p:ph idx="9" type="body"/>
          </p:nvPr>
        </p:nvSpPr>
        <p:spPr>
          <a:xfrm>
            <a:off x="6120001"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5" name="Google Shape;65;p8"/>
          <p:cNvSpPr txBox="1"/>
          <p:nvPr>
            <p:ph idx="1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6" name="Google Shape;66;p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67" name="Google Shape;67;p8"/>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68" name="Shape 68"/>
        <p:cNvGrpSpPr/>
        <p:nvPr/>
      </p:nvGrpSpPr>
      <p:grpSpPr>
        <a:xfrm>
          <a:off x="0" y="0"/>
          <a:ext cx="0" cy="0"/>
          <a:chOff x="0" y="0"/>
          <a:chExt cx="0" cy="0"/>
        </a:xfrm>
      </p:grpSpPr>
      <p:sp>
        <p:nvSpPr>
          <p:cNvPr id="69" name="Google Shape;69;p9"/>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1" name="Google Shape;71;p9"/>
          <p:cNvSpPr txBox="1"/>
          <p:nvPr>
            <p:ph idx="1" type="body"/>
          </p:nvPr>
        </p:nvSpPr>
        <p:spPr>
          <a:xfrm>
            <a:off x="540000" y="519113"/>
            <a:ext cx="8064900" cy="385500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100"/>
              <a:buFont typeface="Arial"/>
              <a:buNone/>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72" name="Google Shape;72;p9"/>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73" name="Shape 73"/>
        <p:cNvGrpSpPr/>
        <p:nvPr/>
      </p:nvGrpSpPr>
      <p:grpSpPr>
        <a:xfrm>
          <a:off x="0" y="0"/>
          <a:ext cx="0" cy="0"/>
          <a:chOff x="0" y="0"/>
          <a:chExt cx="0" cy="0"/>
        </a:xfrm>
      </p:grpSpPr>
      <p:sp>
        <p:nvSpPr>
          <p:cNvPr id="74" name="Google Shape;74;p1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 name="Google Shape;75;p1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6" name="Google Shape;76;p1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77" name="Google Shape;77;p10"/>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100"/>
              <a:buNone/>
              <a:defRPr b="0" i="0" sz="9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9pPr>
          </a:lstStyle>
          <a:p/>
        </p:txBody>
      </p:sp>
      <p:sp>
        <p:nvSpPr>
          <p:cNvPr id="7" name="Google Shape;7;p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marR="0" rt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marR="0" rt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marR="0" rt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marR="0" rt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 name="Google Shape;8;p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100"/>
              <a:buNone/>
              <a:defRPr b="1" i="0" sz="30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2pPr>
            <a:lvl3pPr lvl="2"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3pPr>
            <a:lvl4pPr lvl="3"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4pPr>
            <a:lvl5pPr lvl="4"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5pPr>
            <a:lvl6pPr lvl="5"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6pPr>
            <a:lvl7pPr lvl="6"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7pPr>
            <a:lvl8pPr lvl="7"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8pPr>
            <a:lvl9pPr lvl="8"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9pPr>
          </a:lstStyle>
          <a:p/>
        </p:txBody>
      </p:sp>
      <p:sp>
        <p:nvSpPr>
          <p:cNvPr id="9" name="Google Shape;9;p1"/>
          <p:cNvSpPr txBox="1"/>
          <p:nvPr>
            <p:ph idx="1" type="body"/>
          </p:nvPr>
        </p:nvSpPr>
        <p:spPr>
          <a:xfrm>
            <a:off x="539100" y="1404000"/>
            <a:ext cx="8064900" cy="297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9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0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100"/>
              <a:buFont typeface="Arial"/>
              <a:buNone/>
              <a:defRPr b="0" i="0" sz="1100" u="none" cap="none" strike="noStrike">
                <a:solidFill>
                  <a:schemeClr val="dk1"/>
                </a:solidFill>
                <a:latin typeface="Arial"/>
                <a:ea typeface="Arial"/>
                <a:cs typeface="Arial"/>
                <a:sym typeface="Arial"/>
              </a:defRPr>
            </a:lvl5pPr>
            <a:lvl6pPr indent="-317500" lvl="5" marL="2743200" marR="0" rtl="0" algn="l">
              <a:spcBef>
                <a:spcPts val="300"/>
              </a:spcBef>
              <a:spcAft>
                <a:spcPts val="0"/>
              </a:spcAft>
              <a:buClr>
                <a:schemeClr val="accent1"/>
              </a:buClr>
              <a:buSzPts val="1400"/>
              <a:buFont typeface="Noto Sans Symbols"/>
              <a:buChar char="•"/>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hyperlink" Target="http://www.youtube.com/watch?v=V_gNwkN6iAQ" TargetMode="External"/><Relationship Id="rId5"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youtube.com/watch?v=fl3ruRBnvlw" TargetMode="Externa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hyperlink" Target="http://www.youtube.com/watch?v=B6kl6qS3BTw" TargetMode="External"/><Relationship Id="rId5"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8.jpg"/><Relationship Id="rId4" Type="http://schemas.openxmlformats.org/officeDocument/2006/relationships/image" Target="../media/image57.jpg"/><Relationship Id="rId5" Type="http://schemas.openxmlformats.org/officeDocument/2006/relationships/image" Target="../media/image6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 Id="rId3" Type="http://schemas.openxmlformats.org/officeDocument/2006/relationships/image" Target="../media/image47.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www.youtube.com/watch?v=YhXy4yaoVuY" TargetMode="Externa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298876" y="2175274"/>
            <a:ext cx="3934800" cy="87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Kineziologie horní a dolní C-páteř</a:t>
            </a:r>
            <a:endParaRPr/>
          </a:p>
        </p:txBody>
      </p:sp>
      <p:sp>
        <p:nvSpPr>
          <p:cNvPr id="129" name="Google Shape;129;p20"/>
          <p:cNvSpPr txBox="1"/>
          <p:nvPr>
            <p:ph idx="1" type="subTitle"/>
          </p:nvPr>
        </p:nvSpPr>
        <p:spPr>
          <a:xfrm>
            <a:off x="298876" y="3176952"/>
            <a:ext cx="3934800" cy="5238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solidFill>
                  <a:schemeClr val="dk2"/>
                </a:solidFill>
              </a:rPr>
              <a:t>bp1197 Klinická kineziologie III</a:t>
            </a:r>
            <a:endParaRPr>
              <a:solidFill>
                <a:schemeClr val="dk2"/>
              </a:solidFill>
            </a:endParaRPr>
          </a:p>
          <a:p>
            <a:pPr indent="0" lvl="0" marL="0" rtl="0" algn="l">
              <a:spcBef>
                <a:spcPts val="0"/>
              </a:spcBef>
              <a:spcAft>
                <a:spcPts val="0"/>
              </a:spcAft>
              <a:buClr>
                <a:schemeClr val="dk1"/>
              </a:buClr>
              <a:buSzPts val="1100"/>
              <a:buFont typeface="Arial"/>
              <a:buNone/>
            </a:pPr>
            <a:r>
              <a:rPr lang="sk">
                <a:solidFill>
                  <a:schemeClr val="dk2"/>
                </a:solidFill>
              </a:rPr>
              <a:t>Mgr. Zuzana Kršáková</a:t>
            </a:r>
            <a:endParaRPr/>
          </a:p>
        </p:txBody>
      </p:sp>
      <p:pic>
        <p:nvPicPr>
          <p:cNvPr id="130" name="Google Shape;130;p20"/>
          <p:cNvPicPr preferRelativeResize="0"/>
          <p:nvPr>
            <p:ph idx="2" type="pic"/>
          </p:nvPr>
        </p:nvPicPr>
        <p:blipFill rotWithShape="1">
          <a:blip r:embed="rId3">
            <a:alphaModFix/>
          </a:blip>
          <a:srcRect b="2874" l="0" r="0" t="2874"/>
          <a:stretch/>
        </p:blipFill>
        <p:spPr>
          <a:xfrm>
            <a:off x="4572000" y="0"/>
            <a:ext cx="4572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Axis</a:t>
            </a:r>
            <a:endParaRPr/>
          </a:p>
        </p:txBody>
      </p:sp>
      <p:sp>
        <p:nvSpPr>
          <p:cNvPr id="194" name="Google Shape;194;p29"/>
          <p:cNvSpPr txBox="1"/>
          <p:nvPr>
            <p:ph idx="1" type="body"/>
          </p:nvPr>
        </p:nvSpPr>
        <p:spPr>
          <a:xfrm>
            <a:off x="540000" y="1269000"/>
            <a:ext cx="49350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lang="sk" sz="1400"/>
              <a:t>Superiorní povrch (10) těla axisu (9) centrálně tvoří </a:t>
            </a:r>
            <a:r>
              <a:rPr i="1" lang="sk" sz="1400"/>
              <a:t>processus odontoideum, </a:t>
            </a:r>
            <a:r>
              <a:rPr lang="sk" sz="1400"/>
              <a:t>který se chová jako pivot (otočný čep) pro A-A skloubení a L vybíhá ve 2 </a:t>
            </a:r>
            <a:r>
              <a:rPr i="1" lang="sk" sz="1400"/>
              <a:t>processii articulares </a:t>
            </a:r>
            <a:r>
              <a:rPr lang="sk" sz="1400"/>
              <a:t>(12 a 12</a:t>
            </a:r>
            <a:r>
              <a:rPr lang="sk" sz="1400"/>
              <a:t>'). </a:t>
            </a:r>
            <a:endParaRPr sz="1400"/>
          </a:p>
          <a:p>
            <a:pPr indent="-317500" lvl="0" marL="457200" rtl="0" algn="l">
              <a:spcBef>
                <a:spcPts val="0"/>
              </a:spcBef>
              <a:spcAft>
                <a:spcPts val="0"/>
              </a:spcAft>
              <a:buSzPts val="1400"/>
              <a:buChar char="●"/>
            </a:pPr>
            <a:r>
              <a:rPr lang="sk" sz="1400"/>
              <a:t>Zadní oblouk (16) je tvořen 2 úzkými </a:t>
            </a:r>
            <a:r>
              <a:rPr i="1" lang="sk" sz="1400"/>
              <a:t>laminami </a:t>
            </a:r>
            <a:r>
              <a:rPr lang="sk" sz="1400"/>
              <a:t>(15 a 15'), které jsou orientovány šikmo postero-mediálně.</a:t>
            </a:r>
            <a:endParaRPr sz="1400"/>
          </a:p>
          <a:p>
            <a:pPr indent="-317500" lvl="0" marL="457200" rtl="0" algn="l">
              <a:spcBef>
                <a:spcPts val="0"/>
              </a:spcBef>
              <a:spcAft>
                <a:spcPts val="0"/>
              </a:spcAft>
              <a:buSzPts val="1400"/>
              <a:buChar char="●"/>
            </a:pPr>
            <a:r>
              <a:rPr i="1" lang="sk" sz="1400"/>
              <a:t>Processus spinosus </a:t>
            </a:r>
            <a:r>
              <a:rPr lang="sk" sz="1400"/>
              <a:t>(18) je tvořen 2 hrbolky (jako každý Cp obratel).</a:t>
            </a:r>
            <a:endParaRPr sz="1400"/>
          </a:p>
          <a:p>
            <a:pPr indent="-317500" lvl="0" marL="457200" rtl="0" algn="l">
              <a:spcBef>
                <a:spcPts val="0"/>
              </a:spcBef>
              <a:spcAft>
                <a:spcPts val="0"/>
              </a:spcAft>
              <a:buSzPts val="1400"/>
              <a:buChar char="●"/>
            </a:pPr>
            <a:r>
              <a:rPr i="1" lang="sk" sz="1400"/>
              <a:t>Processii articulares inferiores </a:t>
            </a:r>
            <a:r>
              <a:rPr lang="sk" sz="1400"/>
              <a:t>(17 a 17') se připojují pod </a:t>
            </a:r>
            <a:r>
              <a:rPr i="1" lang="sk" sz="1400"/>
              <a:t>pediklem</a:t>
            </a:r>
            <a:r>
              <a:rPr lang="sk" sz="1400"/>
              <a:t> (16) a korespondují se superiorní ploškou </a:t>
            </a:r>
            <a:r>
              <a:rPr i="1" lang="sk" sz="1400"/>
              <a:t>processii articulares</a:t>
            </a:r>
            <a:r>
              <a:rPr lang="sk" sz="1400"/>
              <a:t> C3 (24 a 24').</a:t>
            </a:r>
            <a:endParaRPr sz="1400"/>
          </a:p>
          <a:p>
            <a:pPr indent="-317500" lvl="0" marL="457200" rtl="0" algn="l">
              <a:spcBef>
                <a:spcPts val="0"/>
              </a:spcBef>
              <a:spcAft>
                <a:spcPts val="0"/>
              </a:spcAft>
              <a:buSzPts val="1400"/>
              <a:buChar char="●"/>
            </a:pPr>
            <a:r>
              <a:rPr i="1" lang="sk" sz="1400"/>
              <a:t>Processus transversus</a:t>
            </a:r>
            <a:r>
              <a:rPr lang="sk" sz="1400"/>
              <a:t> (13 a 13') tvoří vertikálně </a:t>
            </a:r>
            <a:r>
              <a:rPr i="1" lang="sk" sz="1400"/>
              <a:t>foramen</a:t>
            </a:r>
            <a:r>
              <a:rPr lang="sk" sz="1400"/>
              <a:t> (14) pro </a:t>
            </a:r>
            <a:r>
              <a:rPr i="1" lang="sk" sz="1400"/>
              <a:t>arterii vertebralis.</a:t>
            </a:r>
            <a:endParaRPr i="1" sz="1400"/>
          </a:p>
        </p:txBody>
      </p:sp>
      <p:pic>
        <p:nvPicPr>
          <p:cNvPr id="195" name="Google Shape;195;p29"/>
          <p:cNvPicPr preferRelativeResize="0"/>
          <p:nvPr/>
        </p:nvPicPr>
        <p:blipFill rotWithShape="1">
          <a:blip r:embed="rId3">
            <a:alphaModFix/>
          </a:blip>
          <a:srcRect b="11458" l="33434" r="34477" t="55320"/>
          <a:stretch/>
        </p:blipFill>
        <p:spPr>
          <a:xfrm>
            <a:off x="5771450" y="2370652"/>
            <a:ext cx="3173100" cy="2053174"/>
          </a:xfrm>
          <a:prstGeom prst="rect">
            <a:avLst/>
          </a:prstGeom>
          <a:noFill/>
          <a:ln>
            <a:noFill/>
          </a:ln>
        </p:spPr>
      </p:pic>
      <p:pic>
        <p:nvPicPr>
          <p:cNvPr id="196" name="Google Shape;196;p29"/>
          <p:cNvPicPr preferRelativeResize="0"/>
          <p:nvPr/>
        </p:nvPicPr>
        <p:blipFill>
          <a:blip r:embed="rId4">
            <a:alphaModFix/>
          </a:blip>
          <a:stretch>
            <a:fillRect/>
          </a:stretch>
        </p:blipFill>
        <p:spPr>
          <a:xfrm>
            <a:off x="5822700" y="57850"/>
            <a:ext cx="3010849" cy="2408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C3 a stavba obratlů Cp</a:t>
            </a:r>
            <a:endParaRPr/>
          </a:p>
        </p:txBody>
      </p:sp>
      <p:pic>
        <p:nvPicPr>
          <p:cNvPr id="202" name="Google Shape;202;p30"/>
          <p:cNvPicPr preferRelativeResize="0"/>
          <p:nvPr/>
        </p:nvPicPr>
        <p:blipFill rotWithShape="1">
          <a:blip r:embed="rId3">
            <a:alphaModFix/>
          </a:blip>
          <a:srcRect b="27691" l="24970" r="27294" t="29395"/>
          <a:stretch/>
        </p:blipFill>
        <p:spPr>
          <a:xfrm>
            <a:off x="540000" y="1246550"/>
            <a:ext cx="4825999" cy="2711600"/>
          </a:xfrm>
          <a:prstGeom prst="rect">
            <a:avLst/>
          </a:prstGeom>
          <a:noFill/>
          <a:ln>
            <a:noFill/>
          </a:ln>
        </p:spPr>
      </p:pic>
      <p:pic>
        <p:nvPicPr>
          <p:cNvPr id="203" name="Google Shape;203;p30"/>
          <p:cNvPicPr preferRelativeResize="0"/>
          <p:nvPr/>
        </p:nvPicPr>
        <p:blipFill>
          <a:blip r:embed="rId4">
            <a:alphaModFix/>
          </a:blip>
          <a:stretch>
            <a:fillRect/>
          </a:stretch>
        </p:blipFill>
        <p:spPr>
          <a:xfrm>
            <a:off x="5292624" y="1038738"/>
            <a:ext cx="3473201" cy="312723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atlantoaxialis</a:t>
            </a:r>
            <a:endParaRPr/>
          </a:p>
        </p:txBody>
      </p:sp>
      <p:sp>
        <p:nvSpPr>
          <p:cNvPr id="209" name="Google Shape;209;p31"/>
          <p:cNvSpPr txBox="1"/>
          <p:nvPr>
            <p:ph idx="1" type="body"/>
          </p:nvPr>
        </p:nvSpPr>
        <p:spPr>
          <a:xfrm>
            <a:off x="540000" y="1269000"/>
            <a:ext cx="40884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000"/>
              <a:t>Spojení 3 kloubů:</a:t>
            </a:r>
            <a:endParaRPr sz="2000"/>
          </a:p>
          <a:p>
            <a:pPr indent="-355600" lvl="0" marL="457200" rtl="0" algn="l">
              <a:spcBef>
                <a:spcPts val="0"/>
              </a:spcBef>
              <a:spcAft>
                <a:spcPts val="0"/>
              </a:spcAft>
              <a:buSzPts val="2000"/>
              <a:buChar char="●"/>
            </a:pPr>
            <a:r>
              <a:rPr lang="sk" sz="2000"/>
              <a:t>Centrální kloub </a:t>
            </a:r>
            <a:r>
              <a:rPr b="1" lang="sk" sz="2000"/>
              <a:t>Atlanto-odontoideum (art. </a:t>
            </a:r>
            <a:r>
              <a:rPr b="1" i="1" lang="sk" sz="2000"/>
              <a:t>atlantoaxialis mediana</a:t>
            </a:r>
            <a:r>
              <a:rPr b="1" lang="sk" sz="2000"/>
              <a:t>)</a:t>
            </a:r>
            <a:endParaRPr b="1" sz="2000"/>
          </a:p>
          <a:p>
            <a:pPr indent="-355600" lvl="0" marL="457200" rtl="0" algn="l">
              <a:spcBef>
                <a:spcPts val="0"/>
              </a:spcBef>
              <a:spcAft>
                <a:spcPts val="0"/>
              </a:spcAft>
              <a:buSzPts val="2000"/>
              <a:buChar char="●"/>
            </a:pPr>
            <a:r>
              <a:rPr lang="sk" sz="2000"/>
              <a:t>2 laterálně orientované klouby</a:t>
            </a:r>
            <a:r>
              <a:rPr b="1" lang="sk" sz="2000"/>
              <a:t> Atlanto-axiální (art. atlantoaxialis lateralis) - </a:t>
            </a:r>
            <a:r>
              <a:rPr lang="sk" sz="2000"/>
              <a:t>symetrické párové skl. </a:t>
            </a:r>
            <a:r>
              <a:rPr i="1" lang="sk" sz="2000"/>
              <a:t>processi articulares atlantis et axis</a:t>
            </a:r>
            <a:r>
              <a:rPr lang="sk" sz="2000"/>
              <a:t>.</a:t>
            </a:r>
            <a:endParaRPr sz="2000"/>
          </a:p>
        </p:txBody>
      </p:sp>
      <p:pic>
        <p:nvPicPr>
          <p:cNvPr id="210" name="Google Shape;210;p31"/>
          <p:cNvPicPr preferRelativeResize="0"/>
          <p:nvPr/>
        </p:nvPicPr>
        <p:blipFill rotWithShape="1">
          <a:blip r:embed="rId3">
            <a:alphaModFix/>
          </a:blip>
          <a:srcRect b="20857" l="20507" r="45284" t="12546"/>
          <a:stretch/>
        </p:blipFill>
        <p:spPr>
          <a:xfrm>
            <a:off x="7068884" y="184800"/>
            <a:ext cx="1764664" cy="2147050"/>
          </a:xfrm>
          <a:prstGeom prst="rect">
            <a:avLst/>
          </a:prstGeom>
          <a:noFill/>
          <a:ln>
            <a:noFill/>
          </a:ln>
        </p:spPr>
      </p:pic>
      <p:pic>
        <p:nvPicPr>
          <p:cNvPr id="211" name="Google Shape;211;p31"/>
          <p:cNvPicPr preferRelativeResize="0"/>
          <p:nvPr/>
        </p:nvPicPr>
        <p:blipFill>
          <a:blip r:embed="rId4">
            <a:alphaModFix/>
          </a:blip>
          <a:stretch>
            <a:fillRect/>
          </a:stretch>
        </p:blipFill>
        <p:spPr>
          <a:xfrm>
            <a:off x="4780800" y="2484250"/>
            <a:ext cx="2717886" cy="2506850"/>
          </a:xfrm>
          <a:prstGeom prst="rect">
            <a:avLst/>
          </a:prstGeom>
          <a:noFill/>
          <a:ln>
            <a:noFill/>
          </a:ln>
        </p:spPr>
      </p:pic>
      <p:sp>
        <p:nvSpPr>
          <p:cNvPr id="212" name="Google Shape;212;p31"/>
          <p:cNvSpPr txBox="1"/>
          <p:nvPr/>
        </p:nvSpPr>
        <p:spPr>
          <a:xfrm>
            <a:off x="7329425" y="3573600"/>
            <a:ext cx="1645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https://www.researchgate.net/figure/a-Schematic-representation-of-the-atlanto-axial-joint-in-a-healthy-individual-Anatomy-of_fig3_341361461</a:t>
            </a:r>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atlantoaxialis</a:t>
            </a:r>
            <a:r>
              <a:rPr lang="sk"/>
              <a:t>-kineziologie</a:t>
            </a:r>
            <a:endParaRPr/>
          </a:p>
        </p:txBody>
      </p:sp>
      <p:sp>
        <p:nvSpPr>
          <p:cNvPr id="218" name="Google Shape;218;p32"/>
          <p:cNvSpPr txBox="1"/>
          <p:nvPr>
            <p:ph idx="1" type="body"/>
          </p:nvPr>
        </p:nvSpPr>
        <p:spPr>
          <a:xfrm>
            <a:off x="540000" y="1269000"/>
            <a:ext cx="56007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lang="sk" sz="1500"/>
              <a:t>V průběhu FLX laterální výběžky atlasu rolují po </a:t>
            </a:r>
            <a:r>
              <a:rPr i="1" lang="sk" sz="1500"/>
              <a:t>facies articulares</a:t>
            </a:r>
            <a:r>
              <a:rPr lang="sk" sz="1500"/>
              <a:t> axisu. Linie spojující centrum zakřivení a bod kontaktu se posunuje od PA k PA' pohyb vpřed).  </a:t>
            </a:r>
            <a:endParaRPr sz="1500"/>
          </a:p>
          <a:p>
            <a:pPr indent="-323850" lvl="0" marL="457200" rtl="0" algn="l">
              <a:spcBef>
                <a:spcPts val="0"/>
              </a:spcBef>
              <a:spcAft>
                <a:spcPts val="0"/>
              </a:spcAft>
              <a:buSzPts val="1500"/>
              <a:buChar char="●"/>
            </a:pPr>
            <a:r>
              <a:rPr lang="sk" sz="1500"/>
              <a:t>Současně se meziprostor spojení </a:t>
            </a:r>
            <a:r>
              <a:rPr lang="sk" sz="1500"/>
              <a:t>atlanto-odontoideum </a:t>
            </a:r>
            <a:r>
              <a:rPr lang="sk" sz="1500"/>
              <a:t>otevírá superiorně.</a:t>
            </a:r>
            <a:endParaRPr sz="1500"/>
          </a:p>
          <a:p>
            <a:pPr indent="-323850" lvl="0" marL="457200" rtl="0" algn="l">
              <a:spcBef>
                <a:spcPts val="0"/>
              </a:spcBef>
              <a:spcAft>
                <a:spcPts val="0"/>
              </a:spcAft>
              <a:buSzPts val="1500"/>
              <a:buChar char="●"/>
            </a:pPr>
            <a:r>
              <a:rPr lang="sk" sz="1500"/>
              <a:t>EXT naopak.</a:t>
            </a:r>
            <a:endParaRPr sz="1500"/>
          </a:p>
          <a:p>
            <a:pPr indent="0" lvl="0" marL="0" rtl="0" algn="l">
              <a:spcBef>
                <a:spcPts val="0"/>
              </a:spcBef>
              <a:spcAft>
                <a:spcPts val="0"/>
              </a:spcAft>
              <a:buNone/>
            </a:pPr>
            <a:r>
              <a:t/>
            </a:r>
            <a:endParaRPr sz="1500"/>
          </a:p>
        </p:txBody>
      </p:sp>
      <p:pic>
        <p:nvPicPr>
          <p:cNvPr id="219" name="Google Shape;219;p32"/>
          <p:cNvPicPr preferRelativeResize="0"/>
          <p:nvPr/>
        </p:nvPicPr>
        <p:blipFill rotWithShape="1">
          <a:blip r:embed="rId3">
            <a:alphaModFix/>
          </a:blip>
          <a:srcRect b="5970" l="15966" r="55602" t="52040"/>
          <a:stretch/>
        </p:blipFill>
        <p:spPr>
          <a:xfrm>
            <a:off x="6140700" y="1113250"/>
            <a:ext cx="2868700" cy="2647949"/>
          </a:xfrm>
          <a:prstGeom prst="rect">
            <a:avLst/>
          </a:prstGeom>
          <a:noFill/>
          <a:ln>
            <a:noFill/>
          </a:ln>
        </p:spPr>
      </p:pic>
      <p:pic>
        <p:nvPicPr>
          <p:cNvPr descr="The C1-C2 spinal motion segment, also called the atlantoaxial joint, is located in the upper portion of the cervical spine. It consists of the C1 and C2 vertebrae, and the anatomical structures connecting them. This segment provides rotational motion, supports the head, and protects the spinal cord and nerve pathways.&#10;&#10;Learn more about the C1-C2 spinal motion segments here: https://bit.ly/3wU35sy&#10;&#10;Join over 200 million people who visit Spine-health.com to better understand their back and neck pain symptoms, diagnosis, and treatment options. Our content is authored by health professionals and blind peer-reviewed, similar to a Medical Journal.&#10;&#10;Get clear, accurate, and visually compelling medical narratives for back and neck pathology, treatments, and anatomy at our animation library: https://bit.ly/35hdNxF&#10;&#10;More Resources from Spine-health&#10;-  Website: https://www.spine-health.com&#10;-  Related article: The C1-C2 Vertebrae and Spinal Segments: https://bit.ly/3wU35sy&#10;-  Related video: Cervical Spine Anatomy: https://bit.ly/3NByrKe&#10;-  Facebook: https://bit.ly/3IgHWLZ&#10;&#10;Editor's Picks&#10;-  All About the C5-C6 Spinal Motion Segment: https://bit.ly/383DpiG&#10;-  Neck Exercises for Neck Pain: https://bit.ly/3NswT5r&#10;-  Surgery for Neck Pain: https://bit.ly/3JOlmv2&#10;&#10;This site is for educational purposes only; no information is intended or implied to be a substitute for professional medical advice. &#10;&#10;Subscribe to https://www.youtube.com/c/VeritasHealth/ to see the latest videos from Veritas Health." id="220" name="Google Shape;220;p32" title="Spinal Motion Segment: C1-C2 (Atlantoaxial Joint) Animation">
            <a:hlinkClick r:id="rId4"/>
          </p:cNvPr>
          <p:cNvPicPr preferRelativeResize="0"/>
          <p:nvPr/>
        </p:nvPicPr>
        <p:blipFill>
          <a:blip r:embed="rId5">
            <a:alphaModFix/>
          </a:blip>
          <a:stretch>
            <a:fillRect/>
          </a:stretch>
        </p:blipFill>
        <p:spPr>
          <a:xfrm>
            <a:off x="2723025" y="2504500"/>
            <a:ext cx="3294526" cy="2470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Articulatio atlantoaxialis-kineziologie</a:t>
            </a:r>
            <a:endParaRPr/>
          </a:p>
          <a:p>
            <a:pPr indent="0" lvl="0" marL="0" rtl="0" algn="l">
              <a:spcBef>
                <a:spcPts val="0"/>
              </a:spcBef>
              <a:spcAft>
                <a:spcPts val="0"/>
              </a:spcAft>
              <a:buNone/>
            </a:pPr>
            <a:r>
              <a:t/>
            </a:r>
            <a:endParaRPr/>
          </a:p>
        </p:txBody>
      </p:sp>
      <p:pic>
        <p:nvPicPr>
          <p:cNvPr id="226" name="Google Shape;226;p33"/>
          <p:cNvPicPr preferRelativeResize="0"/>
          <p:nvPr/>
        </p:nvPicPr>
        <p:blipFill rotWithShape="1">
          <a:blip r:embed="rId3">
            <a:alphaModFix/>
          </a:blip>
          <a:srcRect b="8088" l="24476" r="52531" t="61966"/>
          <a:stretch/>
        </p:blipFill>
        <p:spPr>
          <a:xfrm>
            <a:off x="2333275" y="1158075"/>
            <a:ext cx="4478351" cy="3645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Articulatio atlantoaxialis-kineziologie</a:t>
            </a:r>
            <a:endParaRPr/>
          </a:p>
          <a:p>
            <a:pPr indent="0" lvl="0" marL="0" rtl="0" algn="l">
              <a:spcBef>
                <a:spcPts val="0"/>
              </a:spcBef>
              <a:spcAft>
                <a:spcPts val="0"/>
              </a:spcAft>
              <a:buNone/>
            </a:pPr>
            <a:r>
              <a:t/>
            </a:r>
            <a:endParaRPr/>
          </a:p>
        </p:txBody>
      </p:sp>
      <p:sp>
        <p:nvSpPr>
          <p:cNvPr id="232" name="Google Shape;232;p34"/>
          <p:cNvSpPr txBox="1"/>
          <p:nvPr>
            <p:ph idx="1" type="body"/>
          </p:nvPr>
        </p:nvSpPr>
        <p:spPr>
          <a:xfrm>
            <a:off x="540000" y="1269000"/>
            <a:ext cx="43794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lang="sk" sz="1400"/>
              <a:t>Díky </a:t>
            </a:r>
            <a:r>
              <a:rPr i="1" lang="sk" sz="1400"/>
              <a:t>ligamentum transversum </a:t>
            </a:r>
            <a:r>
              <a:rPr lang="sk" sz="1400"/>
              <a:t>je processus odontoideum a přední oblouk atlasu v úzkém kontaktu. Centrum pohybu do Flx/Ext se nachází zhruba ve středu zubu čepovce. Při pohybech v S rovině proto dochází k valivému i smykovému pohybu kl. výběžků atlasu po axisu, obdobně jako je tomu u femorálních kondylů po tibiálním plateau.</a:t>
            </a:r>
            <a:endParaRPr sz="1400"/>
          </a:p>
          <a:p>
            <a:pPr indent="-317500" lvl="0" marL="457200" rtl="0" algn="l">
              <a:spcBef>
                <a:spcPts val="0"/>
              </a:spcBef>
              <a:spcAft>
                <a:spcPts val="0"/>
              </a:spcAft>
              <a:buSzPts val="1400"/>
              <a:buChar char="●"/>
            </a:pPr>
            <a:r>
              <a:rPr lang="sk" sz="1400"/>
              <a:t> </a:t>
            </a:r>
            <a:r>
              <a:rPr i="1" lang="sk" sz="1400"/>
              <a:t>Ligamentum transversum </a:t>
            </a:r>
            <a:r>
              <a:rPr lang="sk" sz="1400"/>
              <a:t>zabezpečuje flexibilitu spojení atlas-odontoideum. V průběhu extenze se ligamentum ohýbá směrem vzhůru, během flexe směrem dolů. Z toho důvodu není toto spojení čistě kostní (annulární ligamentum S R-U skl. - válcový, synoviální kloub). </a:t>
            </a:r>
            <a:endParaRPr sz="2300"/>
          </a:p>
        </p:txBody>
      </p:sp>
      <p:pic>
        <p:nvPicPr>
          <p:cNvPr id="233" name="Google Shape;233;p34" title="Atlantoaxial Joint Movement">
            <a:hlinkClick r:id="rId3"/>
          </p:cNvPr>
          <p:cNvPicPr preferRelativeResize="0"/>
          <p:nvPr/>
        </p:nvPicPr>
        <p:blipFill>
          <a:blip r:embed="rId4">
            <a:alphaModFix/>
          </a:blip>
          <a:stretch>
            <a:fillRect/>
          </a:stretch>
        </p:blipFill>
        <p:spPr>
          <a:xfrm>
            <a:off x="5071800" y="1031100"/>
            <a:ext cx="3919800" cy="2939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Articulatio atlantoaxialis-kineziologie</a:t>
            </a:r>
            <a:endParaRPr/>
          </a:p>
          <a:p>
            <a:pPr indent="0" lvl="0" marL="0" rtl="0" algn="l">
              <a:spcBef>
                <a:spcPts val="0"/>
              </a:spcBef>
              <a:spcAft>
                <a:spcPts val="0"/>
              </a:spcAft>
              <a:buNone/>
            </a:pPr>
            <a:r>
              <a:t/>
            </a:r>
            <a:endParaRPr/>
          </a:p>
        </p:txBody>
      </p:sp>
      <p:sp>
        <p:nvSpPr>
          <p:cNvPr id="239" name="Google Shape;239;p3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Processus odontoideum (1) není čistě cylindrického tvaru, to umožňuje další stupeň volnosti (FLX/EXT). Má 2 kl. plošky orientovány A (4) a P(11).  </a:t>
            </a:r>
            <a:endParaRPr/>
          </a:p>
          <a:p>
            <a:pPr indent="-361950" lvl="0" marL="457200" rtl="0" algn="l">
              <a:spcBef>
                <a:spcPts val="0"/>
              </a:spcBef>
              <a:spcAft>
                <a:spcPts val="0"/>
              </a:spcAft>
              <a:buSzPts val="2100"/>
              <a:buChar char="●"/>
            </a:pPr>
            <a:r>
              <a:rPr lang="sk"/>
              <a:t>Cavita obkolesující zub čepovce je tvořena předním obloukem atlasu (2) a laterálními výběžky atlasu.</a:t>
            </a:r>
            <a:endParaRPr/>
          </a:p>
          <a:p>
            <a:pPr indent="-361950" lvl="0" marL="457200" rtl="0" algn="l">
              <a:spcBef>
                <a:spcPts val="0"/>
              </a:spcBef>
              <a:spcAft>
                <a:spcPts val="0"/>
              </a:spcAft>
              <a:buSzPts val="2100"/>
              <a:buChar char="●"/>
            </a:pPr>
            <a:r>
              <a:rPr lang="sk"/>
              <a:t>Tyto výběžky mediálně vybíhají v hrbolky (7 a 7</a:t>
            </a:r>
            <a:r>
              <a:rPr lang="sk"/>
              <a:t>'), na kt. se posteriorně upíná silné transversální ligamentum (6).</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Articulatio atlantoaxialis-kineziologie</a:t>
            </a:r>
            <a:endParaRPr/>
          </a:p>
          <a:p>
            <a:pPr indent="0" lvl="0" marL="0" rtl="0" algn="l">
              <a:spcBef>
                <a:spcPts val="0"/>
              </a:spcBef>
              <a:spcAft>
                <a:spcPts val="0"/>
              </a:spcAft>
              <a:buNone/>
            </a:pPr>
            <a:r>
              <a:t/>
            </a:r>
            <a:endParaRPr/>
          </a:p>
        </p:txBody>
      </p:sp>
      <p:sp>
        <p:nvSpPr>
          <p:cNvPr id="245" name="Google Shape;245;p36"/>
          <p:cNvSpPr txBox="1"/>
          <p:nvPr>
            <p:ph idx="1" type="body"/>
          </p:nvPr>
        </p:nvSpPr>
        <p:spPr>
          <a:xfrm>
            <a:off x="540000" y="1269000"/>
            <a:ext cx="4289100" cy="31923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i="1" lang="sk" sz="1600"/>
              <a:t>Dens axis (odontoideum) </a:t>
            </a:r>
            <a:r>
              <a:rPr lang="sk" sz="1600"/>
              <a:t>je zpevněn osteo-ligamentózním prstencem. A (5) tvoří synoviální kloub se 2 lat. vybíhajícími recessy (8,9). Kl. plochy jsou A kl. ploška zubu čepovce a P kl. ploška předního oblouku atlasu (3).</a:t>
            </a:r>
            <a:endParaRPr sz="1600"/>
          </a:p>
          <a:p>
            <a:pPr indent="-330200" lvl="0" marL="457200" rtl="0" algn="l">
              <a:spcBef>
                <a:spcPts val="0"/>
              </a:spcBef>
              <a:spcAft>
                <a:spcPts val="0"/>
              </a:spcAft>
              <a:buSzPts val="1600"/>
              <a:buChar char="●"/>
            </a:pPr>
            <a:r>
              <a:rPr lang="sk" sz="1600"/>
              <a:t>P prostor mezi prstencem a zubem je vyplněn je fibroadipósní tkání (10). Kl. plošky jsou fibrocartilaginózní, P povrch zubu a A plocha transversálního ligamenta (12). </a:t>
            </a:r>
            <a:endParaRPr sz="1600"/>
          </a:p>
        </p:txBody>
      </p:sp>
      <p:pic>
        <p:nvPicPr>
          <p:cNvPr id="246" name="Google Shape;246;p36"/>
          <p:cNvPicPr preferRelativeResize="0"/>
          <p:nvPr/>
        </p:nvPicPr>
        <p:blipFill rotWithShape="1">
          <a:blip r:embed="rId3">
            <a:alphaModFix/>
          </a:blip>
          <a:srcRect b="36287" l="10135" r="47948" t="24070"/>
          <a:stretch/>
        </p:blipFill>
        <p:spPr>
          <a:xfrm>
            <a:off x="4859775" y="1269000"/>
            <a:ext cx="4032973" cy="23839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Articulatio atlantoaxialis-kineziologie</a:t>
            </a:r>
            <a:endParaRPr/>
          </a:p>
          <a:p>
            <a:pPr indent="0" lvl="0" marL="0" rtl="0" algn="l">
              <a:spcBef>
                <a:spcPts val="0"/>
              </a:spcBef>
              <a:spcAft>
                <a:spcPts val="0"/>
              </a:spcAft>
              <a:buNone/>
            </a:pPr>
            <a:r>
              <a:t/>
            </a:r>
            <a:endParaRPr/>
          </a:p>
        </p:txBody>
      </p:sp>
      <p:sp>
        <p:nvSpPr>
          <p:cNvPr id="252" name="Google Shape;252;p37"/>
          <p:cNvSpPr txBox="1"/>
          <p:nvPr>
            <p:ph idx="1" type="body"/>
          </p:nvPr>
        </p:nvSpPr>
        <p:spPr>
          <a:xfrm>
            <a:off x="540000" y="1269000"/>
            <a:ext cx="4032000" cy="31050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sk" sz="1600"/>
              <a:t>V průběhu rotace vlevo, je zub (1) pevně ukotven a osteoligamentózní prstenec se otáčí proti směru hodinových ručiček, kolem dlouhé osy zubu čepovce. Kl. pouzdro vlevo je relaxováno (8), vpravo se napíná.  </a:t>
            </a:r>
            <a:endParaRPr sz="1600"/>
          </a:p>
          <a:p>
            <a:pPr indent="-330200" lvl="0" marL="457200" rtl="0" algn="l">
              <a:spcBef>
                <a:spcPts val="0"/>
              </a:spcBef>
              <a:spcAft>
                <a:spcPts val="0"/>
              </a:spcAft>
              <a:buSzPts val="1600"/>
              <a:buChar char="●"/>
            </a:pPr>
            <a:r>
              <a:rPr lang="sk" sz="1600"/>
              <a:t>Současně se při rotaci zleva doprava v A-A skl. pohybuje levá část atlasu vpřed a pravá vzad - opačně u rotace zprava doleva.</a:t>
            </a:r>
            <a:endParaRPr sz="1600"/>
          </a:p>
        </p:txBody>
      </p:sp>
      <p:pic>
        <p:nvPicPr>
          <p:cNvPr id="253" name="Google Shape;253;p37"/>
          <p:cNvPicPr preferRelativeResize="0"/>
          <p:nvPr/>
        </p:nvPicPr>
        <p:blipFill rotWithShape="1">
          <a:blip r:embed="rId3">
            <a:alphaModFix/>
          </a:blip>
          <a:srcRect b="9037" l="12337" r="48682" t="63945"/>
          <a:stretch/>
        </p:blipFill>
        <p:spPr>
          <a:xfrm>
            <a:off x="4572000" y="1651899"/>
            <a:ext cx="4246973" cy="18396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atlantooccipitalis </a:t>
            </a:r>
            <a:endParaRPr/>
          </a:p>
        </p:txBody>
      </p:sp>
      <p:sp>
        <p:nvSpPr>
          <p:cNvPr id="259" name="Google Shape;259;p38"/>
          <p:cNvSpPr txBox="1"/>
          <p:nvPr>
            <p:ph idx="1" type="body"/>
          </p:nvPr>
        </p:nvSpPr>
        <p:spPr>
          <a:xfrm>
            <a:off x="540000" y="1269000"/>
            <a:ext cx="53316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sk" sz="1700"/>
              <a:t>Kl. plochy </a:t>
            </a:r>
            <a:r>
              <a:rPr i="1" lang="sk" sz="1700"/>
              <a:t>facies articulares superiores atlantis</a:t>
            </a:r>
            <a:r>
              <a:rPr lang="sk" sz="1700"/>
              <a:t> a okcipitální kondyly. </a:t>
            </a:r>
            <a:endParaRPr sz="1700"/>
          </a:p>
          <a:p>
            <a:pPr indent="-336550" lvl="0" marL="457200" rtl="0" algn="l">
              <a:spcBef>
                <a:spcPts val="0"/>
              </a:spcBef>
              <a:spcAft>
                <a:spcPts val="0"/>
              </a:spcAft>
              <a:buSzPts val="1700"/>
              <a:buChar char="●"/>
            </a:pPr>
            <a:r>
              <a:rPr lang="sk" sz="1700"/>
              <a:t>Kl. povrchy atlasu jsou oválné a orientovány A-M, spojují se ve středové linii v bodu N. Tvořeny chrupavkou a konkávní bilaterálně - součást sférického tvaru s centrem O (nad kl. povrchy).</a:t>
            </a:r>
            <a:endParaRPr sz="1700"/>
          </a:p>
          <a:p>
            <a:pPr indent="-336550" lvl="0" marL="457200" rtl="0" algn="l">
              <a:spcBef>
                <a:spcPts val="0"/>
              </a:spcBef>
              <a:spcAft>
                <a:spcPts val="0"/>
              </a:spcAft>
              <a:buSzPts val="1700"/>
              <a:buChar char="●"/>
            </a:pPr>
            <a:r>
              <a:rPr lang="sk" sz="1700"/>
              <a:t>Kl. plochy okcipitálních kondylů - sférický tvar s centrem nad foramen magnum = AO je </a:t>
            </a:r>
            <a:r>
              <a:rPr i="1" lang="sk" sz="1700"/>
              <a:t>enarthrosis</a:t>
            </a:r>
            <a:r>
              <a:rPr lang="sk" sz="1700"/>
              <a:t> (sférický kloub se 3 stupni volnosti: axiální rotace vertikální osa QO, FLX/EXT transversální osa O, LFLX A-P osa PO)</a:t>
            </a:r>
            <a:endParaRPr sz="1700"/>
          </a:p>
        </p:txBody>
      </p:sp>
      <p:pic>
        <p:nvPicPr>
          <p:cNvPr id="260" name="Google Shape;260;p38"/>
          <p:cNvPicPr preferRelativeResize="0"/>
          <p:nvPr/>
        </p:nvPicPr>
        <p:blipFill rotWithShape="1">
          <a:blip r:embed="rId3">
            <a:alphaModFix/>
          </a:blip>
          <a:srcRect b="29124" l="8297" r="51925" t="8053"/>
          <a:stretch/>
        </p:blipFill>
        <p:spPr>
          <a:xfrm>
            <a:off x="6106700" y="0"/>
            <a:ext cx="2614574" cy="2580627"/>
          </a:xfrm>
          <a:prstGeom prst="rect">
            <a:avLst/>
          </a:prstGeom>
          <a:noFill/>
          <a:ln>
            <a:noFill/>
          </a:ln>
        </p:spPr>
      </p:pic>
      <p:pic>
        <p:nvPicPr>
          <p:cNvPr descr="Type &amp; Articular surface&#10;These are synovial joints of the ellipsoid variety.&#10;Above: The occipital condyles, which are convex&#10;Below: The superior articular facets of the atlas vertebra.&#10;These are concave.&#10;The articular surfaces are elongated,&#10;and are directed forwards and medially.&#10;Ligaments&#10;I. The fibrous capsule surrounds the&#10;joint.&#10;It is thick posterolaterally and thin anteromedially.&#10;2. The anterior atlanto-occipital membrane extends from the anterior margin of the foramen magnum above, below to the upper border of the anterior arch of the atlas. Laterally, it is continuous with the anterior part of the capsular ligament,&#10;anteriorly it is strengthened by the cord-like anterior longitudinal ligament.&#10;3. The posterior atlanto-occipital membrane extends from the posterior margin of the foramen magnum above, to the upper border of the posterior arch of the atlas below.&#10;Inferolaterally, it has a free margin which arches over the vertebral artery and the first cervical nerve.&#10;Laterally, it is continuous with the posterior part of the capsular ligament.&#10;Blood Supply &amp; Nerve Supply&#10;The joint is supplied by the vertebral artery and by the first cervical nerve.&#10;Movements&#10;they permit movements around two axes.&#10;Flexion and extension (nodding) occur around a transverse axis.&#10;Slight lateral flexion is permitted around an anteroposterior axis&#10;I. Flexion is brought about by the longus capitis and the rectus capitis anterior.&#10;2. Extension is done by the rectus capitis posterior major&#10;and minor, the obliquus capitis superior, the semispinalis capitis, the splenius capitis, and the upper part of the trapezius. 3. Lateral bending is produced by the rectus capitis, the&#10;semispinalis capitis, the splenius capitis, the sternocleidomastoid, and the trapezius&#10;&#10;&#10;&#10;&#10;My website - https://human-anatomy-lessons.business.site&#10;My Blog - https://human-anatomylessons.blogspot.com &#10;Follow me in blogspot - https://human-anatomylessons.blogspot.com/" id="261" name="Google Shape;261;p38" title="Atlanto Occipital Joint | Type | Articular Surfaces | Ligaments | Movements | Muscles">
            <a:hlinkClick r:id="rId4"/>
          </p:cNvPr>
          <p:cNvPicPr preferRelativeResize="0"/>
          <p:nvPr/>
        </p:nvPicPr>
        <p:blipFill>
          <a:blip r:embed="rId5">
            <a:alphaModFix/>
          </a:blip>
          <a:stretch>
            <a:fillRect/>
          </a:stretch>
        </p:blipFill>
        <p:spPr>
          <a:xfrm>
            <a:off x="6144300" y="2528550"/>
            <a:ext cx="2576975" cy="1932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Krční páteř</a:t>
            </a:r>
            <a:endParaRPr/>
          </a:p>
        </p:txBody>
      </p:sp>
      <p:pic>
        <p:nvPicPr>
          <p:cNvPr id="136" name="Google Shape;136;p21"/>
          <p:cNvPicPr preferRelativeResize="0"/>
          <p:nvPr/>
        </p:nvPicPr>
        <p:blipFill>
          <a:blip r:embed="rId3">
            <a:alphaModFix/>
          </a:blip>
          <a:stretch>
            <a:fillRect/>
          </a:stretch>
        </p:blipFill>
        <p:spPr>
          <a:xfrm>
            <a:off x="540000" y="1080500"/>
            <a:ext cx="2643300" cy="3960000"/>
          </a:xfrm>
          <a:prstGeom prst="rect">
            <a:avLst/>
          </a:prstGeom>
          <a:noFill/>
          <a:ln>
            <a:noFill/>
          </a:ln>
        </p:spPr>
      </p:pic>
      <p:pic>
        <p:nvPicPr>
          <p:cNvPr id="137" name="Google Shape;137;p21"/>
          <p:cNvPicPr preferRelativeResize="0"/>
          <p:nvPr/>
        </p:nvPicPr>
        <p:blipFill>
          <a:blip r:embed="rId4">
            <a:alphaModFix/>
          </a:blip>
          <a:stretch>
            <a:fillRect/>
          </a:stretch>
        </p:blipFill>
        <p:spPr>
          <a:xfrm>
            <a:off x="3611325" y="374950"/>
            <a:ext cx="5277613" cy="3960000"/>
          </a:xfrm>
          <a:prstGeom prst="rect">
            <a:avLst/>
          </a:prstGeom>
          <a:noFill/>
          <a:ln>
            <a:noFill/>
          </a:ln>
        </p:spPr>
      </p:pic>
      <p:sp>
        <p:nvSpPr>
          <p:cNvPr id="138" name="Google Shape;138;p21"/>
          <p:cNvSpPr txBox="1"/>
          <p:nvPr/>
        </p:nvSpPr>
        <p:spPr>
          <a:xfrm>
            <a:off x="3611338" y="4402650"/>
            <a:ext cx="5277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https://oyinboafricanabeni.wordpress.com/2013/03/05/why-africans-carry-things-on-their-heads/</a:t>
            </a:r>
            <a:endParaRPr sz="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Articulatio atlantooccipitalis - kineziologie</a:t>
            </a:r>
            <a:endParaRPr/>
          </a:p>
          <a:p>
            <a:pPr indent="0" lvl="0" marL="0" rtl="0" algn="l">
              <a:spcBef>
                <a:spcPts val="0"/>
              </a:spcBef>
              <a:spcAft>
                <a:spcPts val="0"/>
              </a:spcAft>
              <a:buNone/>
            </a:pPr>
            <a:r>
              <a:t/>
            </a:r>
            <a:endParaRPr/>
          </a:p>
        </p:txBody>
      </p:sp>
      <p:sp>
        <p:nvSpPr>
          <p:cNvPr id="267" name="Google Shape;267;p39"/>
          <p:cNvSpPr txBox="1"/>
          <p:nvPr>
            <p:ph idx="1" type="body"/>
          </p:nvPr>
        </p:nvSpPr>
        <p:spPr>
          <a:xfrm>
            <a:off x="540000" y="1192350"/>
            <a:ext cx="46113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b="1" lang="sk" sz="1500"/>
              <a:t>Rotace okciputu </a:t>
            </a:r>
            <a:r>
              <a:rPr lang="sk" sz="1500"/>
              <a:t>vůči</a:t>
            </a:r>
            <a:r>
              <a:rPr lang="sk" sz="1500"/>
              <a:t> atlasu je sekundární a “nasedá” na rotaci A-A kolem vertikální osy procházející středem zubu čepovce.</a:t>
            </a:r>
            <a:endParaRPr sz="1500"/>
          </a:p>
          <a:p>
            <a:pPr indent="-323850" lvl="0" marL="457200" rtl="0" algn="l">
              <a:spcBef>
                <a:spcPts val="0"/>
              </a:spcBef>
              <a:spcAft>
                <a:spcPts val="0"/>
              </a:spcAft>
              <a:buSzPts val="1500"/>
              <a:buChar char="●"/>
            </a:pPr>
            <a:r>
              <a:rPr lang="sk" sz="1500"/>
              <a:t>Složená rotace (frontální řez vertikálně přes okciput A a laterální výběžek atlasu B)</a:t>
            </a:r>
            <a:endParaRPr sz="1500"/>
          </a:p>
          <a:p>
            <a:pPr indent="-323850" lvl="0" marL="457200" rtl="0" algn="l">
              <a:spcBef>
                <a:spcPts val="0"/>
              </a:spcBef>
              <a:spcAft>
                <a:spcPts val="0"/>
              </a:spcAft>
              <a:buSzPts val="1500"/>
              <a:buChar char="●"/>
            </a:pPr>
            <a:r>
              <a:rPr lang="sk" sz="1500"/>
              <a:t>Rotace vlevo: A posun pravého kondylu okciputu vůči pravému výběžku atlasu. Současně se laterální A-O ligamentum omotá kolem zubu čepovce a je napínáno. Toto generované napětí ligamenta táhne za pravý kondyl směrem vlevo (šipka 2). </a:t>
            </a:r>
            <a:endParaRPr sz="1500"/>
          </a:p>
          <a:p>
            <a:pPr indent="-323850" lvl="0" marL="457200" rtl="0" algn="l">
              <a:spcBef>
                <a:spcPts val="0"/>
              </a:spcBef>
              <a:spcAft>
                <a:spcPts val="0"/>
              </a:spcAft>
              <a:buSzPts val="1500"/>
              <a:buChar char="●"/>
            </a:pPr>
            <a:r>
              <a:rPr lang="sk" sz="1500"/>
              <a:t>Rotace okciputu vlevo je současně spojena s posunem 2-3 mm vlevo a lateroflexí vpravo. </a:t>
            </a:r>
            <a:endParaRPr sz="1500"/>
          </a:p>
        </p:txBody>
      </p:sp>
      <p:pic>
        <p:nvPicPr>
          <p:cNvPr id="268" name="Google Shape;268;p39"/>
          <p:cNvPicPr preferRelativeResize="0"/>
          <p:nvPr/>
        </p:nvPicPr>
        <p:blipFill rotWithShape="1">
          <a:blip r:embed="rId3">
            <a:alphaModFix/>
          </a:blip>
          <a:srcRect b="11545" l="24761" r="46642" t="21096"/>
          <a:stretch/>
        </p:blipFill>
        <p:spPr>
          <a:xfrm>
            <a:off x="5258625" y="1030550"/>
            <a:ext cx="2751898" cy="40516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Articulatio atlantooccipitalis - kineziologie </a:t>
            </a:r>
            <a:endParaRPr/>
          </a:p>
          <a:p>
            <a:pPr indent="0" lvl="0" marL="0" rtl="0" algn="l">
              <a:spcBef>
                <a:spcPts val="0"/>
              </a:spcBef>
              <a:spcAft>
                <a:spcPts val="0"/>
              </a:spcAft>
              <a:buNone/>
            </a:pPr>
            <a:r>
              <a:t/>
            </a:r>
            <a:endParaRPr/>
          </a:p>
        </p:txBody>
      </p:sp>
      <p:sp>
        <p:nvSpPr>
          <p:cNvPr id="274" name="Google Shape;274;p40"/>
          <p:cNvSpPr txBox="1"/>
          <p:nvPr>
            <p:ph idx="1" type="body"/>
          </p:nvPr>
        </p:nvSpPr>
        <p:spPr>
          <a:xfrm>
            <a:off x="540000" y="1269000"/>
            <a:ext cx="49638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lang="sk" sz="1500"/>
              <a:t>V průběhu </a:t>
            </a:r>
            <a:r>
              <a:rPr b="1" lang="sk" sz="1500"/>
              <a:t>lateroflexe </a:t>
            </a:r>
            <a:r>
              <a:rPr lang="sk" sz="1500"/>
              <a:t>(frontální řez přes okciput, atlas, axis a C3) poukazuje na fakt, že chybí pohyb v A-A skl.</a:t>
            </a:r>
            <a:endParaRPr sz="1500"/>
          </a:p>
          <a:p>
            <a:pPr indent="-323850" lvl="0" marL="457200" rtl="0" algn="l">
              <a:spcBef>
                <a:spcPts val="0"/>
              </a:spcBef>
              <a:spcAft>
                <a:spcPts val="0"/>
              </a:spcAft>
              <a:buSzPts val="1500"/>
              <a:buChar char="●"/>
            </a:pPr>
            <a:r>
              <a:rPr lang="sk" sz="1500"/>
              <a:t>Pohybuje se jen skl. </a:t>
            </a:r>
            <a:r>
              <a:rPr b="1" lang="sk" sz="1500"/>
              <a:t>axis-C3</a:t>
            </a:r>
            <a:r>
              <a:rPr lang="sk" sz="1500"/>
              <a:t> a </a:t>
            </a:r>
            <a:r>
              <a:rPr b="1" lang="sk" sz="1500"/>
              <a:t>A-O.</a:t>
            </a:r>
            <a:endParaRPr b="1" sz="1500"/>
          </a:p>
          <a:p>
            <a:pPr indent="-323850" lvl="0" marL="457200" rtl="0" algn="l">
              <a:spcBef>
                <a:spcPts val="0"/>
              </a:spcBef>
              <a:spcAft>
                <a:spcPts val="0"/>
              </a:spcAft>
              <a:buSzPts val="1500"/>
              <a:buChar char="●"/>
            </a:pPr>
            <a:r>
              <a:rPr lang="sk" sz="1500"/>
              <a:t>V A-O skl. se během </a:t>
            </a:r>
            <a:r>
              <a:rPr b="1" lang="sk" sz="1500"/>
              <a:t>LFLX vlevo, </a:t>
            </a:r>
            <a:r>
              <a:rPr lang="sk" sz="1500"/>
              <a:t>koná pouze klouzavý </a:t>
            </a:r>
            <a:r>
              <a:rPr b="1" lang="sk" sz="1500"/>
              <a:t>pohyb kondylů vpravo</a:t>
            </a:r>
            <a:r>
              <a:rPr lang="sk" sz="1500"/>
              <a:t> a naopak u LFLX vpravo. Pouze malý RP.</a:t>
            </a:r>
            <a:endParaRPr sz="1500"/>
          </a:p>
          <a:p>
            <a:pPr indent="-323850" lvl="0" marL="457200" rtl="0" algn="l">
              <a:spcBef>
                <a:spcPts val="0"/>
              </a:spcBef>
              <a:spcAft>
                <a:spcPts val="0"/>
              </a:spcAft>
              <a:buSzPts val="1500"/>
              <a:buChar char="●"/>
            </a:pPr>
            <a:r>
              <a:rPr b="1" lang="sk" sz="1500"/>
              <a:t>LFXL vlevo </a:t>
            </a:r>
            <a:r>
              <a:rPr lang="sk" sz="1500"/>
              <a:t>- přiblížení L kondylu a zubu čepovce, ale nedotknou se, pohyb je limitován napětím</a:t>
            </a:r>
            <a:r>
              <a:rPr b="1" lang="sk" sz="1500"/>
              <a:t> P laterálního odonto-occipitálního ligamenta.</a:t>
            </a:r>
            <a:endParaRPr b="1" sz="1500"/>
          </a:p>
          <a:p>
            <a:pPr indent="-323850" lvl="0" marL="457200" rtl="0" algn="l">
              <a:spcBef>
                <a:spcPts val="0"/>
              </a:spcBef>
              <a:spcAft>
                <a:spcPts val="0"/>
              </a:spcAft>
              <a:buSzPts val="1500"/>
              <a:buChar char="●"/>
            </a:pPr>
            <a:r>
              <a:rPr lang="sk" sz="1500"/>
              <a:t>Celkový RP do LFLX okciput-C3 je 8st., 5 st. axis-C3 a 3 st. A-O.</a:t>
            </a:r>
            <a:endParaRPr sz="1500"/>
          </a:p>
        </p:txBody>
      </p:sp>
      <p:pic>
        <p:nvPicPr>
          <p:cNvPr id="275" name="Google Shape;275;p40"/>
          <p:cNvPicPr preferRelativeResize="0"/>
          <p:nvPr/>
        </p:nvPicPr>
        <p:blipFill rotWithShape="1">
          <a:blip r:embed="rId3">
            <a:alphaModFix/>
          </a:blip>
          <a:srcRect b="7994" l="31173" r="44392" t="49092"/>
          <a:stretch/>
        </p:blipFill>
        <p:spPr>
          <a:xfrm>
            <a:off x="5603425" y="1066550"/>
            <a:ext cx="3076301" cy="33766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Articulatio atlantooccipitalis - kineziologie </a:t>
            </a:r>
            <a:endParaRPr/>
          </a:p>
          <a:p>
            <a:pPr indent="0" lvl="0" marL="0" rtl="0" algn="l">
              <a:spcBef>
                <a:spcPts val="0"/>
              </a:spcBef>
              <a:spcAft>
                <a:spcPts val="0"/>
              </a:spcAft>
              <a:buNone/>
            </a:pPr>
            <a:r>
              <a:t/>
            </a:r>
            <a:endParaRPr/>
          </a:p>
        </p:txBody>
      </p:sp>
      <p:sp>
        <p:nvSpPr>
          <p:cNvPr id="281" name="Google Shape;281;p41"/>
          <p:cNvSpPr txBox="1"/>
          <p:nvPr>
            <p:ph idx="1" type="body"/>
          </p:nvPr>
        </p:nvSpPr>
        <p:spPr>
          <a:xfrm>
            <a:off x="540000" y="1269000"/>
            <a:ext cx="48411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lang="sk" sz="1500"/>
              <a:t>V průběhu </a:t>
            </a:r>
            <a:r>
              <a:rPr b="1" lang="sk" sz="1500"/>
              <a:t>FLX </a:t>
            </a:r>
            <a:r>
              <a:rPr lang="sk" sz="1500"/>
              <a:t>i </a:t>
            </a:r>
            <a:r>
              <a:rPr b="1" lang="sk" sz="1500"/>
              <a:t>EXT A-O skl. </a:t>
            </a:r>
            <a:r>
              <a:rPr lang="sk" sz="1500"/>
              <a:t>(celkový RP 15 st.), se kondyly “kloužou” po laterálních výběžcích atlasu.</a:t>
            </a:r>
            <a:endParaRPr sz="1500"/>
          </a:p>
          <a:p>
            <a:pPr indent="-323850" lvl="0" marL="457200" rtl="0" algn="l">
              <a:spcBef>
                <a:spcPts val="0"/>
              </a:spcBef>
              <a:spcAft>
                <a:spcPts val="0"/>
              </a:spcAft>
              <a:buSzPts val="1500"/>
              <a:buChar char="●"/>
            </a:pPr>
            <a:r>
              <a:rPr b="1" lang="sk" sz="1500"/>
              <a:t>FLX: </a:t>
            </a:r>
            <a:r>
              <a:rPr lang="sk" sz="1500"/>
              <a:t>kondyly kloužou směrem vzad, současně se okciput vzdaluje od zadního oblouku atlasu. Zadní oblouky A-A se vzdalují také, a tato flexe je limitována napětím v P části kl.pouzdra a A-O membránou a C ligamenta P.</a:t>
            </a:r>
            <a:endParaRPr sz="1500"/>
          </a:p>
          <a:p>
            <a:pPr indent="-323850" lvl="0" marL="457200" rtl="0" algn="l">
              <a:spcBef>
                <a:spcPts val="0"/>
              </a:spcBef>
              <a:spcAft>
                <a:spcPts val="0"/>
              </a:spcAft>
              <a:buSzPts val="1500"/>
              <a:buChar char="●"/>
            </a:pPr>
            <a:r>
              <a:rPr b="1" lang="sk" sz="1500"/>
              <a:t>EXT: </a:t>
            </a:r>
            <a:r>
              <a:rPr lang="sk" sz="1500"/>
              <a:t>opačně než u flexe, je limitována 3 kostními částmi (occiput, zadní oblouk atlasu, axis). </a:t>
            </a:r>
            <a:endParaRPr sz="1500"/>
          </a:p>
          <a:p>
            <a:pPr indent="-323850" lvl="0" marL="457200" rtl="0" algn="l">
              <a:spcBef>
                <a:spcPts val="0"/>
              </a:spcBef>
              <a:spcAft>
                <a:spcPts val="0"/>
              </a:spcAft>
              <a:buSzPts val="1500"/>
              <a:buChar char="●"/>
            </a:pPr>
            <a:r>
              <a:rPr lang="sk" sz="1500"/>
              <a:t>Při nucené extenzi může dojít ke zlomenině zadního oblouku atlasu. </a:t>
            </a:r>
            <a:endParaRPr sz="1500"/>
          </a:p>
        </p:txBody>
      </p:sp>
      <p:pic>
        <p:nvPicPr>
          <p:cNvPr id="282" name="Google Shape;282;p41"/>
          <p:cNvPicPr preferRelativeResize="0"/>
          <p:nvPr/>
        </p:nvPicPr>
        <p:blipFill rotWithShape="1">
          <a:blip r:embed="rId3">
            <a:alphaModFix/>
          </a:blip>
          <a:srcRect b="40763" l="25317" r="40777" t="24362"/>
          <a:stretch/>
        </p:blipFill>
        <p:spPr>
          <a:xfrm>
            <a:off x="5289125" y="1269000"/>
            <a:ext cx="3683651" cy="23680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42"/>
          <p:cNvPicPr preferRelativeResize="0"/>
          <p:nvPr/>
        </p:nvPicPr>
        <p:blipFill>
          <a:blip r:embed="rId3">
            <a:alphaModFix/>
          </a:blip>
          <a:stretch>
            <a:fillRect/>
          </a:stretch>
        </p:blipFill>
        <p:spPr>
          <a:xfrm>
            <a:off x="2806600" y="110700"/>
            <a:ext cx="3530800" cy="4922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Suboccipitální ligamenta</a:t>
            </a:r>
            <a:endParaRPr/>
          </a:p>
        </p:txBody>
      </p:sp>
      <p:pic>
        <p:nvPicPr>
          <p:cNvPr id="293" name="Google Shape;293;p43"/>
          <p:cNvPicPr preferRelativeResize="0"/>
          <p:nvPr/>
        </p:nvPicPr>
        <p:blipFill rotWithShape="1">
          <a:blip r:embed="rId3">
            <a:alphaModFix/>
          </a:blip>
          <a:srcRect b="9702" l="25421" r="37315" t="22353"/>
          <a:stretch/>
        </p:blipFill>
        <p:spPr>
          <a:xfrm>
            <a:off x="2847275" y="1034825"/>
            <a:ext cx="3571676" cy="40703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Řetězení - přední krční svaly</a:t>
            </a:r>
            <a:endParaRPr/>
          </a:p>
        </p:txBody>
      </p:sp>
      <p:sp>
        <p:nvSpPr>
          <p:cNvPr id="299" name="Google Shape;299;p44"/>
          <p:cNvSpPr txBox="1"/>
          <p:nvPr>
            <p:ph idx="1" type="body"/>
          </p:nvPr>
        </p:nvSpPr>
        <p:spPr>
          <a:xfrm>
            <a:off x="540000" y="1269000"/>
            <a:ext cx="3492000" cy="3105000"/>
          </a:xfrm>
          <a:prstGeom prst="rect">
            <a:avLst/>
          </a:prstGeom>
        </p:spPr>
        <p:txBody>
          <a:bodyPr anchorCtr="0" anchor="t" bIns="0" lIns="0" spcFirstLastPara="1" rIns="0" wrap="square" tIns="0">
            <a:noAutofit/>
          </a:bodyPr>
          <a:lstStyle/>
          <a:p>
            <a:pPr indent="-304800" lvl="0" marL="457200" rtl="0" algn="l">
              <a:lnSpc>
                <a:spcPct val="115000"/>
              </a:lnSpc>
              <a:spcBef>
                <a:spcPts val="0"/>
              </a:spcBef>
              <a:spcAft>
                <a:spcPts val="0"/>
              </a:spcAft>
              <a:buSzPts val="1200"/>
              <a:buChar char="●"/>
            </a:pPr>
            <a:r>
              <a:rPr b="1" lang="sk" sz="1200"/>
              <a:t>Faktory aktivní stability segmentu </a:t>
            </a:r>
            <a:r>
              <a:rPr lang="sk" sz="1200"/>
              <a:t>krční páteře omezujícími rozsah pohybu směrem do extenze. </a:t>
            </a:r>
            <a:endParaRPr sz="1200"/>
          </a:p>
          <a:p>
            <a:pPr indent="-304800" lvl="0" marL="457200" rtl="0" algn="l">
              <a:lnSpc>
                <a:spcPct val="115000"/>
              </a:lnSpc>
              <a:spcBef>
                <a:spcPts val="0"/>
              </a:spcBef>
              <a:spcAft>
                <a:spcPts val="0"/>
              </a:spcAft>
              <a:buSzPts val="1200"/>
              <a:buChar char="●"/>
            </a:pPr>
            <a:r>
              <a:rPr lang="sk" sz="1200"/>
              <a:t>Jedná se o </a:t>
            </a:r>
            <a:r>
              <a:rPr b="1" lang="sk" sz="1200"/>
              <a:t>flexory krční páteře</a:t>
            </a:r>
            <a:r>
              <a:rPr lang="sk" sz="1200"/>
              <a:t> s případnou lateroflekční a rotační funkcí.</a:t>
            </a:r>
            <a:endParaRPr sz="1200"/>
          </a:p>
          <a:p>
            <a:pPr indent="-304800" lvl="0" marL="457200" rtl="0" algn="l">
              <a:lnSpc>
                <a:spcPct val="115000"/>
              </a:lnSpc>
              <a:spcBef>
                <a:spcPts val="0"/>
              </a:spcBef>
              <a:spcAft>
                <a:spcPts val="0"/>
              </a:spcAft>
              <a:buSzPts val="1200"/>
              <a:buChar char="●"/>
            </a:pPr>
            <a:r>
              <a:rPr lang="sk" sz="1200"/>
              <a:t>M. longus colli et cpts – M. scalenus ant. et med.</a:t>
            </a:r>
            <a:endParaRPr sz="1200"/>
          </a:p>
          <a:p>
            <a:pPr indent="-304800" lvl="0" marL="457200" rtl="0" algn="l">
              <a:lnSpc>
                <a:spcPct val="115000"/>
              </a:lnSpc>
              <a:spcBef>
                <a:spcPts val="0"/>
              </a:spcBef>
              <a:spcAft>
                <a:spcPts val="0"/>
              </a:spcAft>
              <a:buSzPts val="1200"/>
              <a:buChar char="●"/>
            </a:pPr>
            <a:r>
              <a:rPr lang="sk" sz="1200"/>
              <a:t>M. rectus capitis ant. et lat. – intertransversární sv.  systém. - M. scalenus ant. et med.</a:t>
            </a:r>
            <a:endParaRPr sz="1200"/>
          </a:p>
          <a:p>
            <a:pPr indent="-304800" lvl="0" marL="457200" rtl="0" algn="l">
              <a:lnSpc>
                <a:spcPct val="115000"/>
              </a:lnSpc>
              <a:spcBef>
                <a:spcPts val="0"/>
              </a:spcBef>
              <a:spcAft>
                <a:spcPts val="0"/>
              </a:spcAft>
              <a:buSzPts val="1200"/>
              <a:buChar char="●"/>
            </a:pPr>
            <a:r>
              <a:rPr lang="sk" sz="1200"/>
              <a:t>K jejich častému poranění dochází u </a:t>
            </a:r>
            <a:r>
              <a:rPr b="1" lang="sk" sz="1200"/>
              <a:t>whiplash injury</a:t>
            </a:r>
            <a:r>
              <a:rPr lang="sk" sz="1200"/>
              <a:t> a to zejména ve</a:t>
            </a:r>
            <a:r>
              <a:rPr b="1" lang="sk" sz="1200"/>
              <a:t> fázi násilné extenze krční páteře,</a:t>
            </a:r>
            <a:r>
              <a:rPr lang="sk" sz="1200"/>
              <a:t> která může být navíc spojená i s poškozením intervertebrálního disku (v jeho přední části).</a:t>
            </a:r>
            <a:endParaRPr sz="1800"/>
          </a:p>
        </p:txBody>
      </p:sp>
      <p:pic>
        <p:nvPicPr>
          <p:cNvPr id="300" name="Google Shape;300;p44"/>
          <p:cNvPicPr preferRelativeResize="0"/>
          <p:nvPr/>
        </p:nvPicPr>
        <p:blipFill rotWithShape="1">
          <a:blip r:embed="rId3">
            <a:alphaModFix/>
          </a:blip>
          <a:srcRect b="0" l="0" r="17095" t="0"/>
          <a:stretch/>
        </p:blipFill>
        <p:spPr>
          <a:xfrm>
            <a:off x="4032000" y="1269000"/>
            <a:ext cx="1959800" cy="1418400"/>
          </a:xfrm>
          <a:prstGeom prst="rect">
            <a:avLst/>
          </a:prstGeom>
          <a:noFill/>
          <a:ln>
            <a:noFill/>
          </a:ln>
        </p:spPr>
      </p:pic>
      <p:sp>
        <p:nvSpPr>
          <p:cNvPr id="301" name="Google Shape;301;p44"/>
          <p:cNvSpPr txBox="1"/>
          <p:nvPr/>
        </p:nvSpPr>
        <p:spPr>
          <a:xfrm>
            <a:off x="4032000" y="2723000"/>
            <a:ext cx="1992900" cy="44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sk" sz="800">
                <a:solidFill>
                  <a:schemeClr val="dk1"/>
                </a:solidFill>
              </a:rPr>
              <a:t>https://simplifaster.com/articles/neck-training-athlete-benefits/whiplash-injury/</a:t>
            </a:r>
            <a:endParaRPr sz="800">
              <a:solidFill>
                <a:schemeClr val="dk1"/>
              </a:solidFill>
            </a:endParaRPr>
          </a:p>
        </p:txBody>
      </p:sp>
      <p:pic>
        <p:nvPicPr>
          <p:cNvPr id="302" name="Google Shape;302;p44"/>
          <p:cNvPicPr preferRelativeResize="0"/>
          <p:nvPr/>
        </p:nvPicPr>
        <p:blipFill>
          <a:blip r:embed="rId4">
            <a:alphaModFix/>
          </a:blip>
          <a:stretch>
            <a:fillRect/>
          </a:stretch>
        </p:blipFill>
        <p:spPr>
          <a:xfrm>
            <a:off x="5991800" y="0"/>
            <a:ext cx="3152201"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Superficial Front Line</a:t>
            </a:r>
            <a:endParaRPr/>
          </a:p>
        </p:txBody>
      </p:sp>
      <p:sp>
        <p:nvSpPr>
          <p:cNvPr id="308" name="Google Shape;308;p4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sk" sz="1600"/>
              <a:t>Vyrovnává funkci Superficial Back Line, udržuje extenzi kolen, zvedá os pubis, žebra, obličej.</a:t>
            </a:r>
            <a:endParaRPr sz="1600"/>
          </a:p>
          <a:p>
            <a:pPr indent="-330200" lvl="0" marL="457200" rtl="0" algn="l">
              <a:spcBef>
                <a:spcPts val="0"/>
              </a:spcBef>
              <a:spcAft>
                <a:spcPts val="0"/>
              </a:spcAft>
              <a:buSzPts val="1600"/>
              <a:buChar char="●"/>
            </a:pPr>
            <a:r>
              <a:rPr lang="sk" sz="1600"/>
              <a:t>Svalstvo SFL-ochrana viscery ventrální cavity.</a:t>
            </a:r>
            <a:endParaRPr sz="1600"/>
          </a:p>
          <a:p>
            <a:pPr indent="-330200" lvl="0" marL="457200" rtl="0" algn="l">
              <a:spcBef>
                <a:spcPts val="0"/>
              </a:spcBef>
              <a:spcAft>
                <a:spcPts val="0"/>
              </a:spcAft>
              <a:buSzPts val="1600"/>
              <a:buChar char="●"/>
            </a:pPr>
            <a:r>
              <a:rPr lang="sk" sz="1600"/>
              <a:t>Začátek na špicce prstů SFL (EXT prstců propojení přes periosteum s SBL - FLX prstců).</a:t>
            </a:r>
            <a:endParaRPr sz="1600"/>
          </a:p>
          <a:p>
            <a:pPr indent="-330200" lvl="0" marL="457200" rtl="0" algn="l">
              <a:spcBef>
                <a:spcPts val="0"/>
              </a:spcBef>
              <a:spcAft>
                <a:spcPts val="0"/>
              </a:spcAft>
              <a:buSzPts val="1600"/>
              <a:buChar char="●"/>
            </a:pPr>
            <a:r>
              <a:rPr lang="sk" sz="1600"/>
              <a:t>Flexe trupu a KYKK, EXT KOKK, DFL DKK.</a:t>
            </a:r>
            <a:endParaRPr sz="1600"/>
          </a:p>
          <a:p>
            <a:pPr indent="-330200" lvl="0" marL="457200" rtl="0" algn="l">
              <a:spcBef>
                <a:spcPts val="0"/>
              </a:spcBef>
              <a:spcAft>
                <a:spcPts val="0"/>
              </a:spcAft>
              <a:buSzPts val="1600"/>
              <a:buChar char="●"/>
            </a:pPr>
            <a:r>
              <a:rPr lang="sk" sz="1600"/>
              <a:t>Náhlé a silově orientované FLX pohyby (větší poměr rychle unavitelných bílých vláken typu IIB-fast glykolytic s nízkou oxidační kapacitou).</a:t>
            </a:r>
            <a:endParaRPr sz="1600"/>
          </a:p>
          <a:p>
            <a:pPr indent="-330200" lvl="0" marL="457200" rtl="0" algn="l">
              <a:spcBef>
                <a:spcPts val="0"/>
              </a:spcBef>
              <a:spcAft>
                <a:spcPts val="0"/>
              </a:spcAft>
              <a:buSzPts val="1600"/>
              <a:buChar char="●"/>
            </a:pPr>
            <a:r>
              <a:rPr lang="sk" sz="1600"/>
              <a:t>Posturální rovnováha v S rovině je zajišťována souhrou SFL a SBL (A-P rovnováha).</a:t>
            </a:r>
            <a:endParaRPr sz="1600"/>
          </a:p>
          <a:p>
            <a:pPr indent="-330200" lvl="0" marL="457200" rtl="0" algn="l">
              <a:spcBef>
                <a:spcPts val="0"/>
              </a:spcBef>
              <a:spcAft>
                <a:spcPts val="0"/>
              </a:spcAft>
              <a:buSzPts val="1600"/>
              <a:buChar char="●"/>
            </a:pPr>
            <a:r>
              <a:rPr lang="sk" sz="1600"/>
              <a:t>Ve většině případů se SFL posouvá směrem kaudálně a recipročně na to reaguje SBL posunem kraniálně.</a:t>
            </a:r>
            <a:endParaRPr sz="1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Superficial Front Line</a:t>
            </a:r>
            <a:endParaRPr/>
          </a:p>
        </p:txBody>
      </p:sp>
      <p:pic>
        <p:nvPicPr>
          <p:cNvPr id="314" name="Google Shape;314;p46"/>
          <p:cNvPicPr preferRelativeResize="0"/>
          <p:nvPr/>
        </p:nvPicPr>
        <p:blipFill>
          <a:blip r:embed="rId3">
            <a:alphaModFix/>
          </a:blip>
          <a:stretch>
            <a:fillRect/>
          </a:stretch>
        </p:blipFill>
        <p:spPr>
          <a:xfrm>
            <a:off x="5116625" y="272150"/>
            <a:ext cx="2459425" cy="4748075"/>
          </a:xfrm>
          <a:prstGeom prst="rect">
            <a:avLst/>
          </a:prstGeom>
          <a:noFill/>
          <a:ln>
            <a:noFill/>
          </a:ln>
        </p:spPr>
      </p:pic>
      <p:sp>
        <p:nvSpPr>
          <p:cNvPr id="315" name="Google Shape;315;p46"/>
          <p:cNvSpPr txBox="1"/>
          <p:nvPr/>
        </p:nvSpPr>
        <p:spPr>
          <a:xfrm>
            <a:off x="862850" y="4336700"/>
            <a:ext cx="4919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200"/>
              <a:t>https://www.functionalpatternsbrisbane.com/blog-page/the-superficial-front-line</a:t>
            </a:r>
            <a:endParaRPr sz="1200"/>
          </a:p>
        </p:txBody>
      </p:sp>
      <p:pic>
        <p:nvPicPr>
          <p:cNvPr id="316" name="Google Shape;316;p46"/>
          <p:cNvPicPr preferRelativeResize="0"/>
          <p:nvPr/>
        </p:nvPicPr>
        <p:blipFill>
          <a:blip r:embed="rId4">
            <a:alphaModFix/>
          </a:blip>
          <a:stretch>
            <a:fillRect/>
          </a:stretch>
        </p:blipFill>
        <p:spPr>
          <a:xfrm>
            <a:off x="320500" y="1040125"/>
            <a:ext cx="4419600" cy="3135154"/>
          </a:xfrm>
          <a:prstGeom prst="rect">
            <a:avLst/>
          </a:prstGeom>
          <a:noFill/>
          <a:ln>
            <a:noFill/>
          </a:ln>
        </p:spPr>
      </p:pic>
      <p:sp>
        <p:nvSpPr>
          <p:cNvPr id="317" name="Google Shape;317;p46"/>
          <p:cNvSpPr txBox="1"/>
          <p:nvPr/>
        </p:nvSpPr>
        <p:spPr>
          <a:xfrm>
            <a:off x="320500" y="3877250"/>
            <a:ext cx="4419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200"/>
              <a:t>https://www.slideshare.net/physiokanna/1-fascia-basics</a:t>
            </a:r>
            <a:endParaRPr sz="12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Superficial Front Line</a:t>
            </a:r>
            <a:endParaRPr/>
          </a:p>
        </p:txBody>
      </p:sp>
      <p:sp>
        <p:nvSpPr>
          <p:cNvPr id="323" name="Google Shape;323;p4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Pohled zboku (která linie v převaze)</a:t>
            </a:r>
            <a:endParaRPr/>
          </a:p>
          <a:p>
            <a:pPr indent="-361950" lvl="0" marL="457200" rtl="0" algn="l">
              <a:spcBef>
                <a:spcPts val="0"/>
              </a:spcBef>
              <a:spcAft>
                <a:spcPts val="0"/>
              </a:spcAft>
              <a:buSzPts val="2100"/>
              <a:buChar char="●"/>
            </a:pPr>
            <a:r>
              <a:rPr lang="sk"/>
              <a:t>Problém - SFL myofascia tah I (žebra směr tahu k os pubis, místo tahu os pubis k žebrům)</a:t>
            </a:r>
            <a:endParaRPr/>
          </a:p>
          <a:p>
            <a:pPr indent="-361950" lvl="0" marL="457200" rtl="0" algn="l">
              <a:spcBef>
                <a:spcPts val="0"/>
              </a:spcBef>
              <a:spcAft>
                <a:spcPts val="0"/>
              </a:spcAft>
              <a:buSzPts val="2100"/>
              <a:buChar char="●"/>
            </a:pPr>
            <a:r>
              <a:rPr b="1" lang="sk"/>
              <a:t>Běžné posturální kompenzace dysfce SFL: </a:t>
            </a:r>
            <a:r>
              <a:rPr lang="sk"/>
              <a:t>omezení plantární flexe v hleznu, hyperEXT kolen, anteverze pánve, dechové dysfce a omezení rozvíjení v oblasti přední části žeber, předsun hlavy.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Superficial Front Line</a:t>
            </a:r>
            <a:endParaRPr/>
          </a:p>
          <a:p>
            <a:pPr indent="0" lvl="0" marL="0" rtl="0" algn="l">
              <a:spcBef>
                <a:spcPts val="0"/>
              </a:spcBef>
              <a:spcAft>
                <a:spcPts val="0"/>
              </a:spcAft>
              <a:buNone/>
            </a:pPr>
            <a:r>
              <a:t/>
            </a:r>
            <a:endParaRPr/>
          </a:p>
        </p:txBody>
      </p:sp>
      <p:sp>
        <p:nvSpPr>
          <p:cNvPr id="329" name="Google Shape;329;p4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Fascia Colli Superficialis</a:t>
            </a:r>
            <a:endParaRPr/>
          </a:p>
          <a:p>
            <a:pPr indent="-361950" lvl="0" marL="457200" rtl="0" algn="l">
              <a:spcBef>
                <a:spcPts val="0"/>
              </a:spcBef>
              <a:spcAft>
                <a:spcPts val="0"/>
              </a:spcAft>
              <a:buSzPts val="2100"/>
              <a:buChar char="●"/>
            </a:pPr>
            <a:r>
              <a:rPr lang="sk"/>
              <a:t>M. SCM (přechází z přední části těla na zadní část lebky- temporální kosti a “asterion” - suturální junkci mezi temporální, parietální a occipitálními kostmi a hlavný úpon tentorium cerebelli na vnitřní straně.</a:t>
            </a:r>
            <a:endParaRPr/>
          </a:p>
          <a:p>
            <a:pPr indent="-361950" lvl="0" marL="457200" rtl="0" algn="l">
              <a:spcBef>
                <a:spcPts val="0"/>
              </a:spcBef>
              <a:spcAft>
                <a:spcPts val="0"/>
              </a:spcAft>
              <a:buSzPts val="2100"/>
              <a:buChar char="●"/>
            </a:pPr>
            <a:r>
              <a:rPr lang="sk"/>
              <a:t>Zvýšené napětí SFL (flexe trupu a KYKK - pohyb či postura, hyperEXT v horním krčním úseku).</a:t>
            </a:r>
            <a:endParaRPr/>
          </a:p>
          <a:p>
            <a:pPr indent="-361950" lvl="0" marL="457200" rtl="0" algn="l">
              <a:spcBef>
                <a:spcPts val="0"/>
              </a:spcBef>
              <a:spcAft>
                <a:spcPts val="0"/>
              </a:spcAft>
              <a:buSzPts val="2100"/>
              <a:buChar char="●"/>
            </a:pPr>
            <a:r>
              <a:rPr lang="sk"/>
              <a:t>V sup. pozici m.SCM flexe krku, ve stoji (upíná se P vůči A-O a A-A skl., spodní část Cp flexe, horní část Cp hyperEXT.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Krční páteř jako celek</a:t>
            </a:r>
            <a:endParaRPr/>
          </a:p>
        </p:txBody>
      </p:sp>
      <p:sp>
        <p:nvSpPr>
          <p:cNvPr id="144" name="Google Shape;144;p2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1900"/>
              <a:t>Je tvořena 2 anatomicky a funkčně odlišnými segmenty:</a:t>
            </a:r>
            <a:endParaRPr sz="1900"/>
          </a:p>
          <a:p>
            <a:pPr indent="-349250" lvl="0" marL="457200" rtl="0" algn="l">
              <a:spcBef>
                <a:spcPts val="0"/>
              </a:spcBef>
              <a:spcAft>
                <a:spcPts val="0"/>
              </a:spcAft>
              <a:buSzPts val="1900"/>
              <a:buChar char="●"/>
            </a:pPr>
            <a:r>
              <a:rPr b="1" lang="sk" sz="1900"/>
              <a:t>Suboccipitální (superiorní) segment</a:t>
            </a:r>
            <a:r>
              <a:rPr lang="sk" sz="1900"/>
              <a:t> (1. obratel </a:t>
            </a:r>
            <a:r>
              <a:rPr i="1" lang="sk" sz="1900"/>
              <a:t>atlas </a:t>
            </a:r>
            <a:r>
              <a:rPr lang="sk" sz="1900"/>
              <a:t>a 2. obratel </a:t>
            </a:r>
            <a:r>
              <a:rPr i="1" lang="sk" sz="1900"/>
              <a:t>axis. </a:t>
            </a:r>
            <a:r>
              <a:rPr lang="sk" sz="1900"/>
              <a:t>Spojení okciput-atlas, atlas-axis, mají </a:t>
            </a:r>
            <a:r>
              <a:rPr lang="sk" sz="1900"/>
              <a:t>3 stupně volnosti (flexe/extenze, lateroflexe a rotace). V tomto sektoru je možná </a:t>
            </a:r>
            <a:r>
              <a:rPr b="1" lang="sk" sz="1900"/>
              <a:t>izolovaná rotace.</a:t>
            </a:r>
            <a:endParaRPr b="1" sz="1900"/>
          </a:p>
          <a:p>
            <a:pPr indent="-349250" lvl="0" marL="457200" rtl="0" algn="l">
              <a:spcBef>
                <a:spcPts val="0"/>
              </a:spcBef>
              <a:spcAft>
                <a:spcPts val="0"/>
              </a:spcAft>
              <a:buSzPts val="1900"/>
              <a:buChar char="●"/>
            </a:pPr>
            <a:r>
              <a:rPr b="1" lang="sk" sz="1900"/>
              <a:t>Inferiorní segment </a:t>
            </a:r>
            <a:r>
              <a:rPr lang="sk" sz="1900"/>
              <a:t>(od spodní plochy axisu po vrchní plochu Th1). Klouby tohoto segmentu mají jen 2 stupně volnosti (flexe/extenze, lateroflexe spojena s rotací).</a:t>
            </a:r>
            <a:endParaRPr sz="1900"/>
          </a:p>
          <a:p>
            <a:pPr indent="-349250" lvl="0" marL="457200" rtl="0" algn="l">
              <a:spcBef>
                <a:spcPts val="0"/>
              </a:spcBef>
              <a:spcAft>
                <a:spcPts val="0"/>
              </a:spcAft>
              <a:buSzPts val="1900"/>
              <a:buChar char="●"/>
            </a:pPr>
            <a:r>
              <a:rPr lang="sk" sz="1900"/>
              <a:t>Krční obratle jsou všechny stejného tvaru, kromě atlasu a axisu. </a:t>
            </a:r>
            <a:endParaRPr sz="19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 Sternocleidomastoideus</a:t>
            </a:r>
            <a:endParaRPr/>
          </a:p>
        </p:txBody>
      </p:sp>
      <p:pic>
        <p:nvPicPr>
          <p:cNvPr id="335" name="Google Shape;335;p49"/>
          <p:cNvPicPr preferRelativeResize="0"/>
          <p:nvPr/>
        </p:nvPicPr>
        <p:blipFill rotWithShape="1">
          <a:blip r:embed="rId3">
            <a:alphaModFix/>
          </a:blip>
          <a:srcRect b="2407" l="0" r="1468" t="21645"/>
          <a:stretch/>
        </p:blipFill>
        <p:spPr>
          <a:xfrm>
            <a:off x="2854350" y="1113250"/>
            <a:ext cx="3547522" cy="3645704"/>
          </a:xfrm>
          <a:prstGeom prst="rect">
            <a:avLst/>
          </a:prstGeom>
          <a:noFill/>
          <a:ln>
            <a:noFill/>
          </a:ln>
        </p:spPr>
      </p:pic>
      <p:sp>
        <p:nvSpPr>
          <p:cNvPr id="336" name="Google Shape;336;p49"/>
          <p:cNvSpPr txBox="1"/>
          <p:nvPr/>
        </p:nvSpPr>
        <p:spPr>
          <a:xfrm>
            <a:off x="2790275" y="4758950"/>
            <a:ext cx="403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900">
                <a:solidFill>
                  <a:schemeClr val="dk1"/>
                </a:solidFill>
              </a:rPr>
              <a:t>Myers, T. W. (2013). </a:t>
            </a:r>
            <a:r>
              <a:rPr i="1" lang="sk" sz="900">
                <a:solidFill>
                  <a:schemeClr val="dk1"/>
                </a:solidFill>
              </a:rPr>
              <a:t>Anatomy trains e-book: myofascial meridians for manual and movement therapists</a:t>
            </a:r>
            <a:r>
              <a:rPr lang="sk" sz="900">
                <a:solidFill>
                  <a:schemeClr val="dk1"/>
                </a:solidFill>
              </a:rPr>
              <a:t>. Elsevier Health Sciences. Pp. 66.</a:t>
            </a:r>
            <a:endParaRPr sz="13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Superficial Front Line</a:t>
            </a:r>
            <a:endParaRPr/>
          </a:p>
        </p:txBody>
      </p:sp>
      <p:pic>
        <p:nvPicPr>
          <p:cNvPr id="342" name="Google Shape;342;p50"/>
          <p:cNvPicPr preferRelativeResize="0"/>
          <p:nvPr/>
        </p:nvPicPr>
        <p:blipFill rotWithShape="1">
          <a:blip r:embed="rId3">
            <a:alphaModFix/>
          </a:blip>
          <a:srcRect b="0" l="5813" r="3639" t="23483"/>
          <a:stretch/>
        </p:blipFill>
        <p:spPr>
          <a:xfrm>
            <a:off x="324975" y="1176625"/>
            <a:ext cx="2689402" cy="3030078"/>
          </a:xfrm>
          <a:prstGeom prst="rect">
            <a:avLst/>
          </a:prstGeom>
          <a:noFill/>
          <a:ln>
            <a:noFill/>
          </a:ln>
        </p:spPr>
      </p:pic>
      <p:pic>
        <p:nvPicPr>
          <p:cNvPr id="343" name="Google Shape;343;p50"/>
          <p:cNvPicPr preferRelativeResize="0"/>
          <p:nvPr/>
        </p:nvPicPr>
        <p:blipFill rotWithShape="1">
          <a:blip r:embed="rId4">
            <a:alphaModFix/>
          </a:blip>
          <a:srcRect b="5870" l="0" r="9444" t="3672"/>
          <a:stretch/>
        </p:blipFill>
        <p:spPr>
          <a:xfrm>
            <a:off x="3014375" y="1176625"/>
            <a:ext cx="2689402" cy="3582321"/>
          </a:xfrm>
          <a:prstGeom prst="rect">
            <a:avLst/>
          </a:prstGeom>
          <a:noFill/>
          <a:ln>
            <a:noFill/>
          </a:ln>
        </p:spPr>
      </p:pic>
      <p:pic>
        <p:nvPicPr>
          <p:cNvPr id="344" name="Google Shape;344;p50"/>
          <p:cNvPicPr preferRelativeResize="0"/>
          <p:nvPr/>
        </p:nvPicPr>
        <p:blipFill rotWithShape="1">
          <a:blip r:embed="rId5">
            <a:alphaModFix/>
          </a:blip>
          <a:srcRect b="7028" l="0" r="19439" t="0"/>
          <a:stretch/>
        </p:blipFill>
        <p:spPr>
          <a:xfrm rot="-5400000">
            <a:off x="6266752" y="613648"/>
            <a:ext cx="2090151" cy="3216105"/>
          </a:xfrm>
          <a:prstGeom prst="rect">
            <a:avLst/>
          </a:prstGeom>
          <a:noFill/>
          <a:ln>
            <a:noFill/>
          </a:ln>
        </p:spPr>
      </p:pic>
      <p:sp>
        <p:nvSpPr>
          <p:cNvPr id="345" name="Google Shape;345;p50"/>
          <p:cNvSpPr txBox="1"/>
          <p:nvPr/>
        </p:nvSpPr>
        <p:spPr>
          <a:xfrm>
            <a:off x="2790275" y="4758950"/>
            <a:ext cx="403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900">
                <a:solidFill>
                  <a:schemeClr val="dk1"/>
                </a:solidFill>
              </a:rPr>
              <a:t>Myers, T. W. (2013). </a:t>
            </a:r>
            <a:r>
              <a:rPr i="1" lang="sk" sz="900">
                <a:solidFill>
                  <a:schemeClr val="dk1"/>
                </a:solidFill>
              </a:rPr>
              <a:t>Anatomy trains e-book: myofascial meridians for manual and movement therapists</a:t>
            </a:r>
            <a:r>
              <a:rPr lang="sk" sz="900">
                <a:solidFill>
                  <a:schemeClr val="dk1"/>
                </a:solidFill>
              </a:rPr>
              <a:t>. Elsevier Health Sciences. Pp. 69.</a:t>
            </a:r>
            <a:endParaRPr sz="1300">
              <a:solidFill>
                <a:schemeClr val="dk1"/>
              </a:solidFill>
            </a:endParaRPr>
          </a:p>
        </p:txBody>
      </p:sp>
      <p:sp>
        <p:nvSpPr>
          <p:cNvPr id="346" name="Google Shape;346;p50"/>
          <p:cNvSpPr txBox="1"/>
          <p:nvPr/>
        </p:nvSpPr>
        <p:spPr>
          <a:xfrm>
            <a:off x="324975" y="4251975"/>
            <a:ext cx="258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900">
                <a:solidFill>
                  <a:schemeClr val="dk1"/>
                </a:solidFill>
              </a:rPr>
              <a:t>Myers, T. W. (2013). </a:t>
            </a:r>
            <a:r>
              <a:rPr i="1" lang="sk" sz="900">
                <a:solidFill>
                  <a:schemeClr val="dk1"/>
                </a:solidFill>
              </a:rPr>
              <a:t>Anatomy trains e-book: myofascial meridians for manual and movement therapists</a:t>
            </a:r>
            <a:r>
              <a:rPr lang="sk" sz="900">
                <a:solidFill>
                  <a:schemeClr val="dk1"/>
                </a:solidFill>
              </a:rPr>
              <a:t>. Elsevier Health Sciences. Pp. 69.</a:t>
            </a:r>
            <a:endParaRPr sz="1300">
              <a:solidFill>
                <a:schemeClr val="dk1"/>
              </a:solidFill>
            </a:endParaRPr>
          </a:p>
        </p:txBody>
      </p:sp>
      <p:sp>
        <p:nvSpPr>
          <p:cNvPr id="347" name="Google Shape;347;p50"/>
          <p:cNvSpPr txBox="1"/>
          <p:nvPr/>
        </p:nvSpPr>
        <p:spPr>
          <a:xfrm>
            <a:off x="5703775" y="3266775"/>
            <a:ext cx="3216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900">
                <a:solidFill>
                  <a:schemeClr val="dk1"/>
                </a:solidFill>
              </a:rPr>
              <a:t>Myers, T. W. (2013). </a:t>
            </a:r>
            <a:r>
              <a:rPr i="1" lang="sk" sz="900">
                <a:solidFill>
                  <a:schemeClr val="dk1"/>
                </a:solidFill>
              </a:rPr>
              <a:t>Anatomy trains e-book: myofascial meridians for manual and movement therapists</a:t>
            </a:r>
            <a:r>
              <a:rPr lang="sk" sz="900">
                <a:solidFill>
                  <a:schemeClr val="dk1"/>
                </a:solidFill>
              </a:rPr>
              <a:t>. Elsevier Health Sciences. Pp. 69.</a:t>
            </a:r>
            <a:endParaRPr sz="13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Zadní krční svaly</a:t>
            </a:r>
            <a:endParaRPr/>
          </a:p>
        </p:txBody>
      </p:sp>
      <p:sp>
        <p:nvSpPr>
          <p:cNvPr id="353" name="Google Shape;353;p5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lnSpc>
                <a:spcPct val="115000"/>
              </a:lnSpc>
              <a:spcBef>
                <a:spcPts val="0"/>
              </a:spcBef>
              <a:spcAft>
                <a:spcPts val="0"/>
              </a:spcAft>
              <a:buSzPts val="2100"/>
              <a:buChar char="●"/>
            </a:pPr>
            <a:r>
              <a:rPr lang="sk" sz="1500"/>
              <a:t>Vzhledem k pozici těžiště hlavy na předním okraji sella turcica vůči její opoře na atlasu je vyžadována stálá </a:t>
            </a:r>
            <a:r>
              <a:rPr b="1" lang="sk" sz="1500"/>
              <a:t>antigravitační aktivita</a:t>
            </a:r>
            <a:r>
              <a:rPr lang="sk" sz="1500"/>
              <a:t> zadních krčních svalů pro zabránění anteflexe hlavy.</a:t>
            </a:r>
            <a:endParaRPr sz="1500"/>
          </a:p>
          <a:p>
            <a:pPr indent="0" lvl="0" marL="0" rtl="0" algn="l">
              <a:lnSpc>
                <a:spcPct val="115000"/>
              </a:lnSpc>
              <a:spcBef>
                <a:spcPts val="0"/>
              </a:spcBef>
              <a:spcAft>
                <a:spcPts val="0"/>
              </a:spcAft>
              <a:buNone/>
            </a:pPr>
            <a:r>
              <a:t/>
            </a:r>
            <a:endParaRPr b="1" sz="1550"/>
          </a:p>
          <a:p>
            <a:pPr indent="0" lvl="0" marL="0" rtl="0" algn="l">
              <a:lnSpc>
                <a:spcPct val="115000"/>
              </a:lnSpc>
              <a:spcBef>
                <a:spcPts val="0"/>
              </a:spcBef>
              <a:spcAft>
                <a:spcPts val="0"/>
              </a:spcAft>
              <a:buNone/>
            </a:pPr>
            <a:r>
              <a:rPr b="1" lang="sk" sz="1550"/>
              <a:t>Hluboká vrstva - subokcipitální:</a:t>
            </a:r>
            <a:endParaRPr b="1" sz="1550"/>
          </a:p>
          <a:p>
            <a:pPr indent="-361950" lvl="0" marL="457200" rtl="0" algn="l">
              <a:lnSpc>
                <a:spcPct val="115000"/>
              </a:lnSpc>
              <a:spcBef>
                <a:spcPts val="0"/>
              </a:spcBef>
              <a:spcAft>
                <a:spcPts val="0"/>
              </a:spcAft>
              <a:buSzPts val="2100"/>
              <a:buChar char="●"/>
            </a:pPr>
            <a:r>
              <a:rPr lang="sk" sz="1550"/>
              <a:t>M. rectus capitis posterior minor</a:t>
            </a:r>
            <a:endParaRPr sz="1550"/>
          </a:p>
          <a:p>
            <a:pPr indent="-361950" lvl="0" marL="457200" rtl="0" algn="l">
              <a:lnSpc>
                <a:spcPct val="115000"/>
              </a:lnSpc>
              <a:spcBef>
                <a:spcPts val="0"/>
              </a:spcBef>
              <a:spcAft>
                <a:spcPts val="0"/>
              </a:spcAft>
              <a:buSzPts val="2100"/>
              <a:buChar char="●"/>
            </a:pPr>
            <a:r>
              <a:rPr lang="sk" sz="1550"/>
              <a:t>M. rectus capitis posterior major</a:t>
            </a:r>
            <a:endParaRPr sz="1550"/>
          </a:p>
          <a:p>
            <a:pPr indent="-361950" lvl="0" marL="457200" rtl="0" algn="l">
              <a:lnSpc>
                <a:spcPct val="115000"/>
              </a:lnSpc>
              <a:spcBef>
                <a:spcPts val="0"/>
              </a:spcBef>
              <a:spcAft>
                <a:spcPts val="0"/>
              </a:spcAft>
              <a:buSzPts val="2100"/>
              <a:buChar char="●"/>
            </a:pPr>
            <a:r>
              <a:rPr lang="sk" sz="1550"/>
              <a:t>M. obliquus capitis posterior superior</a:t>
            </a:r>
            <a:endParaRPr sz="1550"/>
          </a:p>
          <a:p>
            <a:pPr indent="-361950" lvl="0" marL="457200" rtl="0" algn="l">
              <a:lnSpc>
                <a:spcPct val="115000"/>
              </a:lnSpc>
              <a:spcBef>
                <a:spcPts val="0"/>
              </a:spcBef>
              <a:spcAft>
                <a:spcPts val="0"/>
              </a:spcAft>
              <a:buSzPts val="2100"/>
              <a:buChar char="●"/>
            </a:pPr>
            <a:r>
              <a:rPr lang="sk" sz="1550"/>
              <a:t>M. obliquus capitis posterior inferior</a:t>
            </a:r>
            <a:endParaRPr sz="2200"/>
          </a:p>
        </p:txBody>
      </p:sp>
      <p:pic>
        <p:nvPicPr>
          <p:cNvPr id="354" name="Google Shape;354;p51"/>
          <p:cNvPicPr preferRelativeResize="0"/>
          <p:nvPr/>
        </p:nvPicPr>
        <p:blipFill>
          <a:blip r:embed="rId3">
            <a:alphaModFix/>
          </a:blip>
          <a:stretch>
            <a:fillRect/>
          </a:stretch>
        </p:blipFill>
        <p:spPr>
          <a:xfrm>
            <a:off x="4803725" y="1855150"/>
            <a:ext cx="3651226" cy="2612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Zadní krční svaly</a:t>
            </a:r>
            <a:endParaRPr/>
          </a:p>
        </p:txBody>
      </p:sp>
      <p:sp>
        <p:nvSpPr>
          <p:cNvPr id="360" name="Google Shape;360;p52"/>
          <p:cNvSpPr txBox="1"/>
          <p:nvPr>
            <p:ph idx="1" type="body"/>
          </p:nvPr>
        </p:nvSpPr>
        <p:spPr>
          <a:xfrm>
            <a:off x="540000" y="1269000"/>
            <a:ext cx="42357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a:t>Hluboká vrstva – dolní C sektor:</a:t>
            </a:r>
            <a:endParaRPr b="1"/>
          </a:p>
          <a:p>
            <a:pPr indent="-361950" lvl="0" marL="457200" rtl="0" algn="l">
              <a:lnSpc>
                <a:spcPct val="115000"/>
              </a:lnSpc>
              <a:spcBef>
                <a:spcPts val="800"/>
              </a:spcBef>
              <a:spcAft>
                <a:spcPts val="0"/>
              </a:spcAft>
              <a:buSzPts val="2100"/>
              <a:buChar char="●"/>
            </a:pPr>
            <a:r>
              <a:rPr lang="sk"/>
              <a:t>M. transversospinalis (synergista m. STCM a m. trapezius ipsilaterálně)</a:t>
            </a:r>
            <a:endParaRPr/>
          </a:p>
          <a:p>
            <a:pPr indent="0" lvl="0" marL="0" rtl="0" algn="l">
              <a:spcBef>
                <a:spcPts val="800"/>
              </a:spcBef>
              <a:spcAft>
                <a:spcPts val="0"/>
              </a:spcAft>
              <a:buNone/>
            </a:pPr>
            <a:r>
              <a:t/>
            </a:r>
            <a:endParaRPr/>
          </a:p>
        </p:txBody>
      </p:sp>
      <p:pic>
        <p:nvPicPr>
          <p:cNvPr id="361" name="Google Shape;361;p52"/>
          <p:cNvPicPr preferRelativeResize="0"/>
          <p:nvPr/>
        </p:nvPicPr>
        <p:blipFill>
          <a:blip r:embed="rId3">
            <a:alphaModFix/>
          </a:blip>
          <a:stretch>
            <a:fillRect/>
          </a:stretch>
        </p:blipFill>
        <p:spPr>
          <a:xfrm>
            <a:off x="4508466" y="0"/>
            <a:ext cx="3469167"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Zadní krční svaly</a:t>
            </a:r>
            <a:endParaRPr/>
          </a:p>
        </p:txBody>
      </p:sp>
      <p:sp>
        <p:nvSpPr>
          <p:cNvPr id="367" name="Google Shape;367;p5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Střední vrstva I.:</a:t>
            </a:r>
            <a:endParaRPr b="1"/>
          </a:p>
          <a:p>
            <a:pPr indent="-361950" lvl="0" marL="457200" rtl="0" algn="l">
              <a:spcBef>
                <a:spcPts val="0"/>
              </a:spcBef>
              <a:spcAft>
                <a:spcPts val="0"/>
              </a:spcAft>
              <a:buSzPts val="2100"/>
              <a:buChar char="●"/>
            </a:pPr>
            <a:r>
              <a:rPr lang="sk"/>
              <a:t>M. iliocostalis (11</a:t>
            </a:r>
            <a:r>
              <a:rPr lang="sk"/>
              <a:t>')</a:t>
            </a:r>
            <a:endParaRPr/>
          </a:p>
          <a:p>
            <a:pPr indent="-361950" lvl="0" marL="457200" rtl="0" algn="l">
              <a:spcBef>
                <a:spcPts val="0"/>
              </a:spcBef>
              <a:spcAft>
                <a:spcPts val="0"/>
              </a:spcAft>
              <a:buSzPts val="2100"/>
              <a:buChar char="●"/>
            </a:pPr>
            <a:r>
              <a:rPr lang="sk"/>
              <a:t>M. longissimus capitis (8)</a:t>
            </a:r>
            <a:endParaRPr/>
          </a:p>
          <a:p>
            <a:pPr indent="-361950" lvl="0" marL="457200" rtl="0" algn="l">
              <a:spcBef>
                <a:spcPts val="0"/>
              </a:spcBef>
              <a:spcAft>
                <a:spcPts val="0"/>
              </a:spcAft>
              <a:buSzPts val="2100"/>
              <a:buChar char="●"/>
            </a:pPr>
            <a:r>
              <a:rPr lang="sk"/>
              <a:t>M. longissimus cervicis (11)</a:t>
            </a:r>
            <a:endParaRPr/>
          </a:p>
          <a:p>
            <a:pPr indent="-361950" lvl="0" marL="457200" rtl="0" algn="l">
              <a:spcBef>
                <a:spcPts val="0"/>
              </a:spcBef>
              <a:spcAft>
                <a:spcPts val="0"/>
              </a:spcAft>
              <a:buSzPts val="2100"/>
              <a:buChar char="●"/>
            </a:pPr>
            <a:r>
              <a:rPr lang="sk"/>
              <a:t>M. semispinalis (7)</a:t>
            </a:r>
            <a:endParaRPr/>
          </a:p>
          <a:p>
            <a:pPr indent="0" lvl="0" marL="0" rtl="0" algn="l">
              <a:spcBef>
                <a:spcPts val="0"/>
              </a:spcBef>
              <a:spcAft>
                <a:spcPts val="0"/>
              </a:spcAft>
              <a:buNone/>
            </a:pPr>
            <a:r>
              <a:t/>
            </a:r>
            <a:endParaRPr/>
          </a:p>
        </p:txBody>
      </p:sp>
      <p:pic>
        <p:nvPicPr>
          <p:cNvPr id="368" name="Google Shape;368;p53"/>
          <p:cNvPicPr preferRelativeResize="0"/>
          <p:nvPr/>
        </p:nvPicPr>
        <p:blipFill>
          <a:blip r:embed="rId3">
            <a:alphaModFix/>
          </a:blip>
          <a:stretch>
            <a:fillRect/>
          </a:stretch>
        </p:blipFill>
        <p:spPr>
          <a:xfrm>
            <a:off x="5433688" y="0"/>
            <a:ext cx="2569274" cy="51434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Superficial Back Line</a:t>
            </a:r>
            <a:endParaRPr/>
          </a:p>
        </p:txBody>
      </p:sp>
      <p:sp>
        <p:nvSpPr>
          <p:cNvPr id="374" name="Google Shape;374;p5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sk" sz="1600"/>
              <a:t>Podpora těla ve vzpřímené pozici. </a:t>
            </a:r>
            <a:endParaRPr sz="1600"/>
          </a:p>
          <a:p>
            <a:pPr indent="-330200" lvl="0" marL="457200" rtl="0" algn="l">
              <a:spcBef>
                <a:spcPts val="0"/>
              </a:spcBef>
              <a:spcAft>
                <a:spcPts val="0"/>
              </a:spcAft>
              <a:buSzPts val="1600"/>
              <a:buChar char="●"/>
            </a:pPr>
            <a:r>
              <a:rPr lang="sk" sz="1600"/>
              <a:t>Prevence před tendencí “sbalovat se” do flekční pozice (pozice plodu).</a:t>
            </a:r>
            <a:endParaRPr sz="1600"/>
          </a:p>
          <a:p>
            <a:pPr indent="-330200" lvl="0" marL="457200" rtl="0" algn="l">
              <a:spcBef>
                <a:spcPts val="0"/>
              </a:spcBef>
              <a:spcAft>
                <a:spcPts val="0"/>
              </a:spcAft>
              <a:buSzPts val="1600"/>
              <a:buChar char="●"/>
            </a:pPr>
            <a:r>
              <a:rPr lang="sk" sz="1600"/>
              <a:t>Ve svalové části myofasciálního řetězce si tato posturální funkce vyžaduje větší míru zastoupení pomalu se unavujících vláken (pomalá červená oxidativní vlákna typu I s vytrvalostní kapacitou).</a:t>
            </a:r>
            <a:endParaRPr sz="1600"/>
          </a:p>
          <a:p>
            <a:pPr indent="-330200" lvl="0" marL="457200" rtl="0" algn="l">
              <a:spcBef>
                <a:spcPts val="0"/>
              </a:spcBef>
              <a:spcAft>
                <a:spcPts val="0"/>
              </a:spcAft>
              <a:buSzPts val="1600"/>
              <a:buChar char="●"/>
            </a:pPr>
            <a:r>
              <a:rPr lang="sk" sz="1600"/>
              <a:t>Tato posturální funkce dále sebou nese nutnost fasciálního zesílení ve významně zatěžovaných oblastech (plantární aponeuróza, achillova šlacha, hamstringy, ligamentum sacrotuberale, thoracolumbální fascia, svalstvo v oblasti erector spinae až ligamentum nuchae.</a:t>
            </a:r>
            <a:endParaRPr sz="1600"/>
          </a:p>
          <a:p>
            <a:pPr indent="-330200" lvl="0" marL="457200" rtl="0" algn="l">
              <a:spcBef>
                <a:spcPts val="0"/>
              </a:spcBef>
              <a:spcAft>
                <a:spcPts val="0"/>
              </a:spcAft>
              <a:buSzPts val="1600"/>
              <a:buChar char="●"/>
            </a:pPr>
            <a:r>
              <a:rPr lang="sk" sz="1600"/>
              <a:t>Výjimka nastává až u KOKK, kde svaly SBL zastupují flekční funkci - udržování posturálního nastavení tibie-femur. </a:t>
            </a:r>
            <a:endParaRPr sz="16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Superficial Back Line</a:t>
            </a:r>
            <a:endParaRPr/>
          </a:p>
        </p:txBody>
      </p:sp>
      <p:sp>
        <p:nvSpPr>
          <p:cNvPr id="380" name="Google Shape;380;p55"/>
          <p:cNvSpPr txBox="1"/>
          <p:nvPr>
            <p:ph idx="1" type="body"/>
          </p:nvPr>
        </p:nvSpPr>
        <p:spPr>
          <a:xfrm>
            <a:off x="540000" y="1269000"/>
            <a:ext cx="44241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Snaha o EXT a hyperEXT.</a:t>
            </a:r>
            <a:endParaRPr/>
          </a:p>
          <a:p>
            <a:pPr indent="-361950" lvl="0" marL="457200" rtl="0" algn="l">
              <a:spcBef>
                <a:spcPts val="0"/>
              </a:spcBef>
              <a:spcAft>
                <a:spcPts val="0"/>
              </a:spcAft>
              <a:buSzPts val="2100"/>
              <a:buChar char="●"/>
            </a:pPr>
            <a:r>
              <a:rPr lang="sk"/>
              <a:t>Svaly SBL zvedají v ontogenezi hlavičku dítěte z původně flekční pozice “embrya”, podpůrné navádění u fixace zrakem.</a:t>
            </a:r>
            <a:endParaRPr/>
          </a:p>
          <a:p>
            <a:pPr indent="-361950" lvl="0" marL="457200" rtl="0" algn="l">
              <a:spcBef>
                <a:spcPts val="0"/>
              </a:spcBef>
              <a:spcAft>
                <a:spcPts val="0"/>
              </a:spcAft>
              <a:buSzPts val="2100"/>
              <a:buChar char="●"/>
            </a:pPr>
            <a:r>
              <a:rPr lang="sk"/>
              <a:t>Z flexe, do lehce nevědomky udržované extenze.</a:t>
            </a:r>
            <a:endParaRPr/>
          </a:p>
        </p:txBody>
      </p:sp>
      <p:pic>
        <p:nvPicPr>
          <p:cNvPr id="381" name="Google Shape;381;p55"/>
          <p:cNvPicPr preferRelativeResize="0"/>
          <p:nvPr/>
        </p:nvPicPr>
        <p:blipFill>
          <a:blip r:embed="rId3">
            <a:alphaModFix/>
          </a:blip>
          <a:stretch>
            <a:fillRect/>
          </a:stretch>
        </p:blipFill>
        <p:spPr>
          <a:xfrm>
            <a:off x="4964100" y="540000"/>
            <a:ext cx="3875100" cy="3875100"/>
          </a:xfrm>
          <a:prstGeom prst="rect">
            <a:avLst/>
          </a:prstGeom>
          <a:noFill/>
          <a:ln>
            <a:noFill/>
          </a:ln>
        </p:spPr>
      </p:pic>
      <p:sp>
        <p:nvSpPr>
          <p:cNvPr id="382" name="Google Shape;382;p55"/>
          <p:cNvSpPr txBox="1"/>
          <p:nvPr/>
        </p:nvSpPr>
        <p:spPr>
          <a:xfrm>
            <a:off x="4964100" y="44823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https://www.raynersmale.com/blog/2016/4/12/flexion-relaxation-response-low-back-pain</a:t>
            </a:r>
            <a:endParaRPr sz="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Superficial Back Line - stretch</a:t>
            </a:r>
            <a:endParaRPr/>
          </a:p>
        </p:txBody>
      </p:sp>
      <p:pic>
        <p:nvPicPr>
          <p:cNvPr id="388" name="Google Shape;388;p56"/>
          <p:cNvPicPr preferRelativeResize="0"/>
          <p:nvPr/>
        </p:nvPicPr>
        <p:blipFill>
          <a:blip r:embed="rId3">
            <a:alphaModFix/>
          </a:blip>
          <a:stretch>
            <a:fillRect/>
          </a:stretch>
        </p:blipFill>
        <p:spPr>
          <a:xfrm>
            <a:off x="2976275" y="1006100"/>
            <a:ext cx="2819400" cy="3752850"/>
          </a:xfrm>
          <a:prstGeom prst="rect">
            <a:avLst/>
          </a:prstGeom>
          <a:noFill/>
          <a:ln>
            <a:noFill/>
          </a:ln>
        </p:spPr>
      </p:pic>
      <p:sp>
        <p:nvSpPr>
          <p:cNvPr id="389" name="Google Shape;389;p56"/>
          <p:cNvSpPr txBox="1"/>
          <p:nvPr/>
        </p:nvSpPr>
        <p:spPr>
          <a:xfrm>
            <a:off x="2920250" y="4702925"/>
            <a:ext cx="4908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000"/>
              <a:t>https://musculoskeletalkey.com/fascia-in-yoga-therapeutics/</a:t>
            </a:r>
            <a:endParaRPr sz="10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Superficial Back Line</a:t>
            </a:r>
            <a:endParaRPr/>
          </a:p>
        </p:txBody>
      </p:sp>
      <p:pic>
        <p:nvPicPr>
          <p:cNvPr id="395" name="Google Shape;395;p57"/>
          <p:cNvPicPr preferRelativeResize="0"/>
          <p:nvPr/>
        </p:nvPicPr>
        <p:blipFill>
          <a:blip r:embed="rId3">
            <a:alphaModFix/>
          </a:blip>
          <a:stretch>
            <a:fillRect/>
          </a:stretch>
        </p:blipFill>
        <p:spPr>
          <a:xfrm>
            <a:off x="5150200" y="0"/>
            <a:ext cx="2900939" cy="5143500"/>
          </a:xfrm>
          <a:prstGeom prst="rect">
            <a:avLst/>
          </a:prstGeom>
          <a:noFill/>
          <a:ln>
            <a:noFill/>
          </a:ln>
        </p:spPr>
      </p:pic>
      <p:sp>
        <p:nvSpPr>
          <p:cNvPr id="396" name="Google Shape;396;p57"/>
          <p:cNvSpPr txBox="1"/>
          <p:nvPr/>
        </p:nvSpPr>
        <p:spPr>
          <a:xfrm>
            <a:off x="537875" y="1232650"/>
            <a:ext cx="4235700" cy="36942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2"/>
              </a:buClr>
              <a:buSzPts val="1900"/>
              <a:buChar char="●"/>
            </a:pPr>
            <a:r>
              <a:rPr b="1" lang="sk" sz="1900">
                <a:solidFill>
                  <a:schemeClr val="dk1"/>
                </a:solidFill>
              </a:rPr>
              <a:t>Erector spinae</a:t>
            </a:r>
            <a:r>
              <a:rPr lang="sk" sz="1900">
                <a:solidFill>
                  <a:schemeClr val="dk1"/>
                </a:solidFill>
              </a:rPr>
              <a:t> se rozpíná od sacra po occiput.</a:t>
            </a:r>
            <a:endParaRPr sz="1900">
              <a:solidFill>
                <a:schemeClr val="dk1"/>
              </a:solidFill>
            </a:endParaRPr>
          </a:p>
          <a:p>
            <a:pPr indent="-349250" lvl="0" marL="457200" rtl="0" algn="l">
              <a:spcBef>
                <a:spcPts val="0"/>
              </a:spcBef>
              <a:spcAft>
                <a:spcPts val="0"/>
              </a:spcAft>
              <a:buClr>
                <a:schemeClr val="dk2"/>
              </a:buClr>
              <a:buSzPts val="1900"/>
              <a:buChar char="●"/>
            </a:pPr>
            <a:r>
              <a:rPr lang="sk" sz="1900">
                <a:solidFill>
                  <a:schemeClr val="dk1"/>
                </a:solidFill>
              </a:rPr>
              <a:t>Fasciální vrstva SBL se rozpíná od lig. sacrotuberale po oblast scalpu.</a:t>
            </a:r>
            <a:endParaRPr sz="1900">
              <a:solidFill>
                <a:schemeClr val="dk1"/>
              </a:solidFill>
            </a:endParaRPr>
          </a:p>
          <a:p>
            <a:pPr indent="-349250" lvl="0" marL="457200" rtl="0" algn="l">
              <a:spcBef>
                <a:spcPts val="0"/>
              </a:spcBef>
              <a:spcAft>
                <a:spcPts val="0"/>
              </a:spcAft>
              <a:buClr>
                <a:schemeClr val="dk2"/>
              </a:buClr>
              <a:buSzPts val="1900"/>
              <a:buChar char="●"/>
            </a:pPr>
            <a:r>
              <a:rPr lang="sk" sz="1900">
                <a:solidFill>
                  <a:schemeClr val="dk1"/>
                </a:solidFill>
              </a:rPr>
              <a:t>Komplex lonigssimus a iliocostalis kryje hlubší vrstvy komplexu spinalis, semispinalis a multifidii. </a:t>
            </a:r>
            <a:endParaRPr sz="1900">
              <a:solidFill>
                <a:schemeClr val="dk1"/>
              </a:solidFill>
            </a:endParaRPr>
          </a:p>
          <a:p>
            <a:pPr indent="-349250" lvl="0" marL="457200" rtl="0" algn="l">
              <a:spcBef>
                <a:spcPts val="0"/>
              </a:spcBef>
              <a:spcAft>
                <a:spcPts val="0"/>
              </a:spcAft>
              <a:buClr>
                <a:schemeClr val="dk2"/>
              </a:buClr>
              <a:buSzPts val="1900"/>
              <a:buChar char="●"/>
            </a:pPr>
            <a:r>
              <a:rPr lang="sk" sz="1900">
                <a:solidFill>
                  <a:schemeClr val="dk1"/>
                </a:solidFill>
              </a:rPr>
              <a:t>Nejhlubší vrstva, transverzospinální, zabezpečuje pohyby intersegmentálně.</a:t>
            </a:r>
            <a:endParaRPr sz="190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Superficial Back Line</a:t>
            </a:r>
            <a:endParaRPr/>
          </a:p>
        </p:txBody>
      </p:sp>
      <p:pic>
        <p:nvPicPr>
          <p:cNvPr id="402" name="Google Shape;402;p58"/>
          <p:cNvPicPr preferRelativeResize="0"/>
          <p:nvPr/>
        </p:nvPicPr>
        <p:blipFill rotWithShape="1">
          <a:blip r:embed="rId3">
            <a:alphaModFix/>
          </a:blip>
          <a:srcRect b="14368" l="10783" r="26923" t="0"/>
          <a:stretch/>
        </p:blipFill>
        <p:spPr>
          <a:xfrm rot="-5400000">
            <a:off x="3115649" y="164915"/>
            <a:ext cx="2912702" cy="5338650"/>
          </a:xfrm>
          <a:prstGeom prst="rect">
            <a:avLst/>
          </a:prstGeom>
          <a:noFill/>
          <a:ln>
            <a:noFill/>
          </a:ln>
        </p:spPr>
      </p:pic>
      <p:sp>
        <p:nvSpPr>
          <p:cNvPr id="403" name="Google Shape;403;p58"/>
          <p:cNvSpPr txBox="1"/>
          <p:nvPr/>
        </p:nvSpPr>
        <p:spPr>
          <a:xfrm>
            <a:off x="1902675" y="4290600"/>
            <a:ext cx="5851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000">
                <a:solidFill>
                  <a:schemeClr val="dk1"/>
                </a:solidFill>
              </a:rPr>
              <a:t>Myers, T. W. (2013). </a:t>
            </a:r>
            <a:r>
              <a:rPr i="1" lang="sk" sz="1000">
                <a:solidFill>
                  <a:schemeClr val="dk1"/>
                </a:solidFill>
              </a:rPr>
              <a:t>Anatomy trains e-book: myofascial meridians for manual and movement therapists</a:t>
            </a:r>
            <a:r>
              <a:rPr lang="sk" sz="1000">
                <a:solidFill>
                  <a:schemeClr val="dk1"/>
                </a:solidFill>
              </a:rPr>
              <a:t>. Elsevier Health Sciences. Pp. 42.</a:t>
            </a: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Krční páteř jako celek</a:t>
            </a:r>
            <a:endParaRPr/>
          </a:p>
          <a:p>
            <a:pPr indent="0" lvl="0" marL="0" rtl="0" algn="l">
              <a:spcBef>
                <a:spcPts val="0"/>
              </a:spcBef>
              <a:spcAft>
                <a:spcPts val="0"/>
              </a:spcAft>
              <a:buNone/>
            </a:pPr>
            <a:r>
              <a:t/>
            </a:r>
            <a:endParaRPr/>
          </a:p>
        </p:txBody>
      </p:sp>
      <p:sp>
        <p:nvSpPr>
          <p:cNvPr id="150" name="Google Shape;150;p23"/>
          <p:cNvSpPr txBox="1"/>
          <p:nvPr>
            <p:ph idx="1" type="body"/>
          </p:nvPr>
        </p:nvSpPr>
        <p:spPr>
          <a:xfrm>
            <a:off x="540000" y="1269000"/>
            <a:ext cx="5438400" cy="3105000"/>
          </a:xfrm>
          <a:prstGeom prst="rect">
            <a:avLst/>
          </a:prstGeom>
        </p:spPr>
        <p:txBody>
          <a:bodyPr anchorCtr="0" anchor="t" bIns="0" lIns="0" spcFirstLastPara="1" rIns="0" wrap="square" tIns="0">
            <a:noAutofit/>
          </a:bodyPr>
          <a:lstStyle/>
          <a:p>
            <a:pPr indent="-349250" lvl="0" marL="457200" rtl="0" algn="l">
              <a:lnSpc>
                <a:spcPct val="115000"/>
              </a:lnSpc>
              <a:spcBef>
                <a:spcPts val="0"/>
              </a:spcBef>
              <a:spcAft>
                <a:spcPts val="0"/>
              </a:spcAft>
              <a:buSzPts val="1900"/>
              <a:buChar char="●"/>
            </a:pPr>
            <a:r>
              <a:rPr lang="sk" sz="1900"/>
              <a:t>Největší mobilita z celé páteře vs. největší zranitelnost (nejgracilnější a nejfragilnější)</a:t>
            </a:r>
            <a:endParaRPr sz="1900"/>
          </a:p>
          <a:p>
            <a:pPr indent="-349250" lvl="0" marL="457200" rtl="0" algn="l">
              <a:lnSpc>
                <a:spcPct val="115000"/>
              </a:lnSpc>
              <a:spcBef>
                <a:spcPts val="0"/>
              </a:spcBef>
              <a:spcAft>
                <a:spcPts val="0"/>
              </a:spcAft>
              <a:buSzPts val="1900"/>
              <a:buChar char="●"/>
            </a:pPr>
            <a:r>
              <a:rPr lang="sk" sz="1900"/>
              <a:t>Estetika (“neck hump”)</a:t>
            </a:r>
            <a:endParaRPr sz="1900"/>
          </a:p>
          <a:p>
            <a:pPr indent="-349250" lvl="0" marL="457200" rtl="0" algn="l">
              <a:lnSpc>
                <a:spcPct val="115000"/>
              </a:lnSpc>
              <a:spcBef>
                <a:spcPts val="0"/>
              </a:spcBef>
              <a:spcAft>
                <a:spcPts val="0"/>
              </a:spcAft>
              <a:buSzPts val="1900"/>
              <a:buChar char="●"/>
            </a:pPr>
            <a:r>
              <a:rPr lang="sk" sz="1900"/>
              <a:t>Primární funkce „radaru“ nezávislého na zbytku těla (ROM)</a:t>
            </a:r>
            <a:endParaRPr sz="1900"/>
          </a:p>
          <a:p>
            <a:pPr indent="0" lvl="0" marL="0" rtl="0" algn="l">
              <a:spcBef>
                <a:spcPts val="0"/>
              </a:spcBef>
              <a:spcAft>
                <a:spcPts val="0"/>
              </a:spcAft>
              <a:buNone/>
            </a:pPr>
            <a:r>
              <a:t/>
            </a:r>
            <a:endParaRPr/>
          </a:p>
        </p:txBody>
      </p:sp>
      <p:pic>
        <p:nvPicPr>
          <p:cNvPr id="151" name="Google Shape;151;p23"/>
          <p:cNvPicPr preferRelativeResize="0"/>
          <p:nvPr/>
        </p:nvPicPr>
        <p:blipFill>
          <a:blip r:embed="rId3">
            <a:alphaModFix/>
          </a:blip>
          <a:stretch>
            <a:fillRect/>
          </a:stretch>
        </p:blipFill>
        <p:spPr>
          <a:xfrm>
            <a:off x="5978425" y="12"/>
            <a:ext cx="3165581" cy="4363375"/>
          </a:xfrm>
          <a:prstGeom prst="rect">
            <a:avLst/>
          </a:prstGeom>
          <a:noFill/>
          <a:ln>
            <a:noFill/>
          </a:ln>
        </p:spPr>
      </p:pic>
      <p:pic>
        <p:nvPicPr>
          <p:cNvPr id="152" name="Google Shape;152;p23"/>
          <p:cNvPicPr preferRelativeResize="0"/>
          <p:nvPr/>
        </p:nvPicPr>
        <p:blipFill>
          <a:blip r:embed="rId4">
            <a:alphaModFix/>
          </a:blip>
          <a:stretch>
            <a:fillRect/>
          </a:stretch>
        </p:blipFill>
        <p:spPr>
          <a:xfrm>
            <a:off x="540000" y="3068550"/>
            <a:ext cx="3648251" cy="17796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Superficial Back Line</a:t>
            </a:r>
            <a:endParaRPr/>
          </a:p>
        </p:txBody>
      </p:sp>
      <p:pic>
        <p:nvPicPr>
          <p:cNvPr id="409" name="Google Shape;409;p59"/>
          <p:cNvPicPr preferRelativeResize="0"/>
          <p:nvPr/>
        </p:nvPicPr>
        <p:blipFill rotWithShape="1">
          <a:blip r:embed="rId3">
            <a:alphaModFix/>
          </a:blip>
          <a:srcRect b="5654" l="28409" r="8303" t="23669"/>
          <a:stretch/>
        </p:blipFill>
        <p:spPr>
          <a:xfrm rot="-5400000">
            <a:off x="3185511" y="371462"/>
            <a:ext cx="3221203" cy="4796124"/>
          </a:xfrm>
          <a:prstGeom prst="rect">
            <a:avLst/>
          </a:prstGeom>
          <a:noFill/>
          <a:ln>
            <a:noFill/>
          </a:ln>
        </p:spPr>
      </p:pic>
      <p:sp>
        <p:nvSpPr>
          <p:cNvPr id="410" name="Google Shape;410;p59"/>
          <p:cNvSpPr txBox="1"/>
          <p:nvPr/>
        </p:nvSpPr>
        <p:spPr>
          <a:xfrm>
            <a:off x="2398050" y="4426325"/>
            <a:ext cx="5300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000">
                <a:solidFill>
                  <a:schemeClr val="dk1"/>
                </a:solidFill>
              </a:rPr>
              <a:t>Myers, T. W. (2013). </a:t>
            </a:r>
            <a:r>
              <a:rPr i="1" lang="sk" sz="1000">
                <a:solidFill>
                  <a:schemeClr val="dk1"/>
                </a:solidFill>
              </a:rPr>
              <a:t>Anatomy trains e-book: myofascial meridians for manual and movement therapists</a:t>
            </a:r>
            <a:r>
              <a:rPr lang="sk" sz="1000">
                <a:solidFill>
                  <a:schemeClr val="dk1"/>
                </a:solidFill>
              </a:rPr>
              <a:t>. Elsevier Health Sciences. Pp. 46.</a:t>
            </a:r>
            <a:endParaRPr>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Suboccipitální svaly a jejich funkce</a:t>
            </a:r>
            <a:endParaRPr/>
          </a:p>
        </p:txBody>
      </p:sp>
      <p:sp>
        <p:nvSpPr>
          <p:cNvPr id="416" name="Google Shape;416;p6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Nejhlubší vrstva posteriorní </a:t>
            </a:r>
            <a:endParaRPr/>
          </a:p>
          <a:p>
            <a:pPr indent="-361950" lvl="0" marL="457200" rtl="0" algn="l">
              <a:spcBef>
                <a:spcPts val="0"/>
              </a:spcBef>
              <a:spcAft>
                <a:spcPts val="0"/>
              </a:spcAft>
              <a:buSzPts val="2100"/>
              <a:buChar char="●"/>
            </a:pPr>
            <a:r>
              <a:rPr lang="sk"/>
              <a:t>M. rectus capitis posterior a m. obliquus capitis - funkční centrum SBL</a:t>
            </a:r>
            <a:endParaRPr/>
          </a:p>
          <a:p>
            <a:pPr indent="-361950" lvl="0" marL="457200" rtl="0" algn="l">
              <a:spcBef>
                <a:spcPts val="0"/>
              </a:spcBef>
              <a:spcAft>
                <a:spcPts val="0"/>
              </a:spcAft>
              <a:buSzPts val="2100"/>
              <a:buChar char="●"/>
            </a:pPr>
            <a:r>
              <a:rPr lang="sk"/>
              <a:t>Velký počet receptorů</a:t>
            </a:r>
            <a:endParaRPr/>
          </a:p>
          <a:p>
            <a:pPr indent="-361950" lvl="0" marL="457200" rtl="0" algn="l">
              <a:spcBef>
                <a:spcPts val="0"/>
              </a:spcBef>
              <a:spcAft>
                <a:spcPts val="0"/>
              </a:spcAft>
              <a:buSzPts val="2100"/>
              <a:buChar char="●"/>
            </a:pPr>
            <a:r>
              <a:rPr lang="sk"/>
              <a:t>Koordinace pohyby očí-zádové svalstvo.</a:t>
            </a:r>
            <a:endParaRPr/>
          </a:p>
          <a:p>
            <a:pPr indent="-361950" lvl="0" marL="457200" rtl="0" algn="l">
              <a:spcBef>
                <a:spcPts val="0"/>
              </a:spcBef>
              <a:spcAft>
                <a:spcPts val="0"/>
              </a:spcAft>
              <a:buSzPts val="2100"/>
              <a:buChar char="●"/>
            </a:pPr>
            <a:r>
              <a:rPr lang="sk"/>
              <a:t>36 sv.vřetének /gram sv. tkáně vs. m. GlutMax 0.7 sv. vřetének/gram sv. tkáně</a:t>
            </a:r>
            <a:endParaRPr/>
          </a:p>
          <a:p>
            <a:pPr indent="-361950" lvl="0" marL="457200" rtl="0" algn="l">
              <a:spcBef>
                <a:spcPts val="0"/>
              </a:spcBef>
              <a:spcAft>
                <a:spcPts val="0"/>
              </a:spcAft>
              <a:buSzPts val="2100"/>
              <a:buChar char="●"/>
            </a:pPr>
            <a:r>
              <a:rPr lang="sk"/>
              <a:t>Suboccipitální svaly jsou tedy asi 50x “chytřejší” v porovnání s m.GlutMax.</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Superficial Lateral Line</a:t>
            </a:r>
            <a:endParaRPr/>
          </a:p>
        </p:txBody>
      </p:sp>
      <p:pic>
        <p:nvPicPr>
          <p:cNvPr id="422" name="Google Shape;422;p61"/>
          <p:cNvPicPr preferRelativeResize="0"/>
          <p:nvPr/>
        </p:nvPicPr>
        <p:blipFill>
          <a:blip r:embed="rId3">
            <a:alphaModFix/>
          </a:blip>
          <a:stretch>
            <a:fillRect/>
          </a:stretch>
        </p:blipFill>
        <p:spPr>
          <a:xfrm>
            <a:off x="2169938" y="930550"/>
            <a:ext cx="4804119" cy="3959999"/>
          </a:xfrm>
          <a:prstGeom prst="rect">
            <a:avLst/>
          </a:prstGeom>
          <a:noFill/>
          <a:ln>
            <a:noFill/>
          </a:ln>
        </p:spPr>
      </p:pic>
      <p:sp>
        <p:nvSpPr>
          <p:cNvPr id="423" name="Google Shape;423;p61"/>
          <p:cNvSpPr txBox="1"/>
          <p:nvPr/>
        </p:nvSpPr>
        <p:spPr>
          <a:xfrm>
            <a:off x="3072450" y="48357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https://www.flexibilityrx.com/reclaiming-the-sagittal-plane/</a:t>
            </a:r>
            <a:endParaRPr sz="8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6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Suboccipitální svaly a jejich funkce</a:t>
            </a:r>
            <a:endParaRPr/>
          </a:p>
          <a:p>
            <a:pPr indent="0" lvl="0" marL="0" rtl="0" algn="l">
              <a:spcBef>
                <a:spcPts val="0"/>
              </a:spcBef>
              <a:spcAft>
                <a:spcPts val="0"/>
              </a:spcAft>
              <a:buNone/>
            </a:pPr>
            <a:r>
              <a:t/>
            </a:r>
            <a:endParaRPr/>
          </a:p>
        </p:txBody>
      </p:sp>
      <p:sp>
        <p:nvSpPr>
          <p:cNvPr id="429" name="Google Shape;429;p6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Pohyby očí (P-L, Ka-Kr), hlava v klidu při palpaci svalů za lebkou = reaktivní </a:t>
            </a:r>
            <a:r>
              <a:rPr b="1" lang="sk" sz="1800"/>
              <a:t>změna tonu?</a:t>
            </a:r>
            <a:endParaRPr b="1" sz="1800"/>
          </a:p>
          <a:p>
            <a:pPr indent="-342900" lvl="0" marL="457200" rtl="0" algn="l">
              <a:spcBef>
                <a:spcPts val="0"/>
              </a:spcBef>
              <a:spcAft>
                <a:spcPts val="0"/>
              </a:spcAft>
              <a:buSzPts val="1800"/>
              <a:buChar char="●"/>
            </a:pPr>
            <a:r>
              <a:rPr lang="sk" sz="1800"/>
              <a:t>Změna tohoto neurálního programu - poruchy zraku, čtení, v oblasti krční páteře (Moshe Feldenkreis) </a:t>
            </a:r>
            <a:endParaRPr sz="1800"/>
          </a:p>
          <a:p>
            <a:pPr indent="-342900" lvl="0" marL="457200" rtl="0" algn="l">
              <a:spcBef>
                <a:spcPts val="0"/>
              </a:spcBef>
              <a:spcAft>
                <a:spcPts val="0"/>
              </a:spcAft>
              <a:buSzPts val="1800"/>
              <a:buChar char="●"/>
            </a:pPr>
            <a:r>
              <a:rPr lang="sk" sz="1800"/>
              <a:t>Ostatní spinální svaly “naslouchají” suboccipitálnímu svalstvu, podléhají jejich “velení”.</a:t>
            </a:r>
            <a:endParaRPr sz="1800"/>
          </a:p>
          <a:p>
            <a:pPr indent="-342900" lvl="0" marL="457200" rtl="0" algn="l">
              <a:spcBef>
                <a:spcPts val="0"/>
              </a:spcBef>
              <a:spcAft>
                <a:spcPts val="0"/>
              </a:spcAft>
              <a:buSzPts val="1800"/>
              <a:buChar char="●"/>
            </a:pPr>
            <a:r>
              <a:rPr lang="sk" sz="1800"/>
              <a:t>“Kočka vždy přistane na nohách” - ve vzduchu=oči a vnitřní ucho pro orientaci hlavy v horizontále (reflexní reorganizace páteře ze stretch receptorů SO sv. tak, aby se DKK kočky nacházeli přímo pod tělem ještě před momentem dopadu).</a:t>
            </a:r>
            <a:endParaRPr sz="18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6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Zadní krční svaly</a:t>
            </a:r>
            <a:endParaRPr/>
          </a:p>
          <a:p>
            <a:pPr indent="0" lvl="0" marL="0" rtl="0" algn="l">
              <a:spcBef>
                <a:spcPts val="0"/>
              </a:spcBef>
              <a:spcAft>
                <a:spcPts val="0"/>
              </a:spcAft>
              <a:buNone/>
            </a:pPr>
            <a:r>
              <a:t/>
            </a:r>
            <a:endParaRPr/>
          </a:p>
        </p:txBody>
      </p:sp>
      <p:sp>
        <p:nvSpPr>
          <p:cNvPr id="435" name="Google Shape;435;p6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b="1" lang="sk"/>
              <a:t>Střední vrstva II:</a:t>
            </a:r>
            <a:endParaRPr b="1"/>
          </a:p>
          <a:p>
            <a:pPr indent="-361950" lvl="0" marL="457200" rtl="0" algn="l">
              <a:lnSpc>
                <a:spcPct val="115000"/>
              </a:lnSpc>
              <a:spcBef>
                <a:spcPts val="800"/>
              </a:spcBef>
              <a:spcAft>
                <a:spcPts val="0"/>
              </a:spcAft>
              <a:buSzPts val="2100"/>
              <a:buChar char="●"/>
            </a:pPr>
            <a:r>
              <a:rPr lang="sk"/>
              <a:t>M. splenius capitis (9)</a:t>
            </a:r>
            <a:endParaRPr/>
          </a:p>
          <a:p>
            <a:pPr indent="-361950" lvl="0" marL="457200" rtl="0" algn="l">
              <a:lnSpc>
                <a:spcPct val="115000"/>
              </a:lnSpc>
              <a:spcBef>
                <a:spcPts val="0"/>
              </a:spcBef>
              <a:spcAft>
                <a:spcPts val="0"/>
              </a:spcAft>
              <a:buSzPts val="2100"/>
              <a:buChar char="●"/>
            </a:pPr>
            <a:r>
              <a:rPr lang="sk"/>
              <a:t>M. splenius cervicis (10)</a:t>
            </a:r>
            <a:endParaRPr/>
          </a:p>
          <a:p>
            <a:pPr indent="-361950" lvl="0" marL="457200" rtl="0" algn="l">
              <a:lnSpc>
                <a:spcPct val="115000"/>
              </a:lnSpc>
              <a:spcBef>
                <a:spcPts val="0"/>
              </a:spcBef>
              <a:spcAft>
                <a:spcPts val="0"/>
              </a:spcAft>
              <a:buSzPts val="2100"/>
              <a:buChar char="●"/>
            </a:pPr>
            <a:r>
              <a:rPr lang="sk"/>
              <a:t>M. levator scapulae (12)</a:t>
            </a:r>
            <a:endParaRPr/>
          </a:p>
          <a:p>
            <a:pPr indent="0" lvl="0" marL="0" rtl="0" algn="l">
              <a:spcBef>
                <a:spcPts val="0"/>
              </a:spcBef>
              <a:spcAft>
                <a:spcPts val="0"/>
              </a:spcAft>
              <a:buNone/>
            </a:pPr>
            <a:r>
              <a:t/>
            </a:r>
            <a:endParaRPr/>
          </a:p>
        </p:txBody>
      </p:sp>
      <p:pic>
        <p:nvPicPr>
          <p:cNvPr id="436" name="Google Shape;436;p63"/>
          <p:cNvPicPr preferRelativeResize="0"/>
          <p:nvPr/>
        </p:nvPicPr>
        <p:blipFill>
          <a:blip r:embed="rId3">
            <a:alphaModFix/>
          </a:blip>
          <a:stretch>
            <a:fillRect/>
          </a:stretch>
        </p:blipFill>
        <p:spPr>
          <a:xfrm>
            <a:off x="5085633" y="0"/>
            <a:ext cx="2820783" cy="51434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Zadní krční svaly</a:t>
            </a:r>
            <a:endParaRPr/>
          </a:p>
        </p:txBody>
      </p:sp>
      <p:sp>
        <p:nvSpPr>
          <p:cNvPr id="442" name="Google Shape;442;p6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a:t>Povrchová vrstva:</a:t>
            </a:r>
            <a:endParaRPr b="1"/>
          </a:p>
          <a:p>
            <a:pPr indent="-361950" lvl="0" marL="457200" rtl="0" algn="l">
              <a:lnSpc>
                <a:spcPct val="115000"/>
              </a:lnSpc>
              <a:spcBef>
                <a:spcPts val="800"/>
              </a:spcBef>
              <a:spcAft>
                <a:spcPts val="0"/>
              </a:spcAft>
              <a:buSzPts val="2100"/>
              <a:buChar char="●"/>
            </a:pPr>
            <a:r>
              <a:rPr lang="sk"/>
              <a:t>M. trapezius</a:t>
            </a:r>
            <a:endParaRPr/>
          </a:p>
          <a:p>
            <a:pPr indent="-361950" lvl="0" marL="457200" rtl="0" algn="l">
              <a:lnSpc>
                <a:spcPct val="115000"/>
              </a:lnSpc>
              <a:spcBef>
                <a:spcPts val="0"/>
              </a:spcBef>
              <a:spcAft>
                <a:spcPts val="0"/>
              </a:spcAft>
              <a:buSzPts val="2100"/>
              <a:buChar char="●"/>
            </a:pPr>
            <a:r>
              <a:rPr lang="sk"/>
              <a:t>M. rhomboideus minor</a:t>
            </a:r>
            <a:endParaRPr/>
          </a:p>
          <a:p>
            <a:pPr indent="0" lvl="0" marL="0" rtl="0" algn="l">
              <a:spcBef>
                <a:spcPts val="0"/>
              </a:spcBef>
              <a:spcAft>
                <a:spcPts val="0"/>
              </a:spcAft>
              <a:buNone/>
            </a:pPr>
            <a:r>
              <a:t/>
            </a:r>
            <a:endParaRPr/>
          </a:p>
        </p:txBody>
      </p:sp>
      <p:pic>
        <p:nvPicPr>
          <p:cNvPr id="443" name="Google Shape;443;p64"/>
          <p:cNvPicPr preferRelativeResize="0"/>
          <p:nvPr/>
        </p:nvPicPr>
        <p:blipFill>
          <a:blip r:embed="rId3">
            <a:alphaModFix/>
          </a:blip>
          <a:stretch>
            <a:fillRect/>
          </a:stretch>
        </p:blipFill>
        <p:spPr>
          <a:xfrm>
            <a:off x="4803997" y="0"/>
            <a:ext cx="3261407" cy="51435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Arteria vertebralis</a:t>
            </a:r>
            <a:endParaRPr/>
          </a:p>
        </p:txBody>
      </p:sp>
      <p:sp>
        <p:nvSpPr>
          <p:cNvPr id="449" name="Google Shape;449;p65"/>
          <p:cNvSpPr txBox="1"/>
          <p:nvPr>
            <p:ph idx="1" type="body"/>
          </p:nvPr>
        </p:nvSpPr>
        <p:spPr>
          <a:xfrm>
            <a:off x="540000" y="1269000"/>
            <a:ext cx="5111400" cy="3105000"/>
          </a:xfrm>
          <a:prstGeom prst="rect">
            <a:avLst/>
          </a:prstGeom>
        </p:spPr>
        <p:txBody>
          <a:bodyPr anchorCtr="0" anchor="t" bIns="0" lIns="0" spcFirstLastPara="1" rIns="0" wrap="square" tIns="0">
            <a:noAutofit/>
          </a:bodyPr>
          <a:lstStyle/>
          <a:p>
            <a:pPr indent="-317500" lvl="0" marL="457200" rtl="0" algn="l">
              <a:lnSpc>
                <a:spcPct val="115000"/>
              </a:lnSpc>
              <a:spcBef>
                <a:spcPts val="0"/>
              </a:spcBef>
              <a:spcAft>
                <a:spcPts val="0"/>
              </a:spcAft>
              <a:buSzPts val="1400"/>
              <a:buChar char="●"/>
            </a:pPr>
            <a:r>
              <a:rPr lang="sk" sz="1400"/>
              <a:t>V průběhu záklonu a záklonu s rotací může dojít k útlaku vertebrální arterie projevující se různými symptomy ischémie. </a:t>
            </a:r>
            <a:endParaRPr sz="1400"/>
          </a:p>
          <a:p>
            <a:pPr indent="-317500" lvl="0" marL="457200" rtl="0" algn="l">
              <a:lnSpc>
                <a:spcPct val="115000"/>
              </a:lnSpc>
              <a:spcBef>
                <a:spcPts val="0"/>
              </a:spcBef>
              <a:spcAft>
                <a:spcPts val="0"/>
              </a:spcAft>
              <a:buSzPts val="1400"/>
              <a:buChar char="●"/>
            </a:pPr>
            <a:r>
              <a:rPr lang="sk" sz="1400"/>
              <a:t>Před zákroky na krční páteři spojenými se záklonem provádíme z důvodu bezpečnosti De Kleinův test.</a:t>
            </a:r>
            <a:endParaRPr sz="1400"/>
          </a:p>
          <a:p>
            <a:pPr indent="0" lvl="0" marL="0" rtl="0" algn="l">
              <a:lnSpc>
                <a:spcPct val="115000"/>
              </a:lnSpc>
              <a:spcBef>
                <a:spcPts val="0"/>
              </a:spcBef>
              <a:spcAft>
                <a:spcPts val="0"/>
              </a:spcAft>
              <a:buNone/>
            </a:pPr>
            <a:r>
              <a:rPr b="1" lang="sk" sz="1400"/>
              <a:t>De Klein test:</a:t>
            </a:r>
            <a:endParaRPr b="1" sz="1400"/>
          </a:p>
          <a:p>
            <a:pPr indent="0" lvl="0" marL="0" rtl="0" algn="l">
              <a:lnSpc>
                <a:spcPct val="115000"/>
              </a:lnSpc>
              <a:spcBef>
                <a:spcPts val="0"/>
              </a:spcBef>
              <a:spcAft>
                <a:spcPts val="0"/>
              </a:spcAft>
              <a:buNone/>
            </a:pPr>
            <a:r>
              <a:rPr b="1" lang="sk" sz="1400"/>
              <a:t>Otevřené oči, mentální aktivita</a:t>
            </a:r>
            <a:endParaRPr b="1" sz="1400"/>
          </a:p>
          <a:p>
            <a:pPr indent="-317500" lvl="0" marL="457200" rtl="0" algn="l">
              <a:lnSpc>
                <a:spcPct val="115000"/>
              </a:lnSpc>
              <a:spcBef>
                <a:spcPts val="800"/>
              </a:spcBef>
              <a:spcAft>
                <a:spcPts val="0"/>
              </a:spcAft>
              <a:buSzPts val="1400"/>
              <a:buChar char="●"/>
            </a:pPr>
            <a:r>
              <a:rPr lang="sk" sz="1400"/>
              <a:t>10 s Rotace</a:t>
            </a:r>
            <a:endParaRPr sz="1400"/>
          </a:p>
          <a:p>
            <a:pPr indent="-317500" lvl="0" marL="457200" rtl="0" algn="l">
              <a:lnSpc>
                <a:spcPct val="115000"/>
              </a:lnSpc>
              <a:spcBef>
                <a:spcPts val="0"/>
              </a:spcBef>
              <a:spcAft>
                <a:spcPts val="0"/>
              </a:spcAft>
              <a:buSzPts val="1400"/>
              <a:buChar char="●"/>
            </a:pPr>
            <a:r>
              <a:rPr lang="sk" sz="1400"/>
              <a:t>10 s Záklon</a:t>
            </a:r>
            <a:endParaRPr sz="1400"/>
          </a:p>
          <a:p>
            <a:pPr indent="-317500" lvl="0" marL="457200" rtl="0" algn="l">
              <a:lnSpc>
                <a:spcPct val="115000"/>
              </a:lnSpc>
              <a:spcBef>
                <a:spcPts val="0"/>
              </a:spcBef>
              <a:spcAft>
                <a:spcPts val="0"/>
              </a:spcAft>
              <a:buSzPts val="1400"/>
              <a:buChar char="●"/>
            </a:pPr>
            <a:r>
              <a:rPr lang="sk" sz="1400"/>
              <a:t>10 s Rotace + záklon</a:t>
            </a:r>
            <a:endParaRPr sz="1400"/>
          </a:p>
          <a:p>
            <a:pPr indent="0" lvl="0" marL="0" rtl="0" algn="l">
              <a:lnSpc>
                <a:spcPct val="115000"/>
              </a:lnSpc>
              <a:spcBef>
                <a:spcPts val="800"/>
              </a:spcBef>
              <a:spcAft>
                <a:spcPts val="0"/>
              </a:spcAft>
              <a:buNone/>
            </a:pPr>
            <a:r>
              <a:rPr b="1" lang="sk" sz="1400"/>
              <a:t>+ test:  </a:t>
            </a:r>
            <a:r>
              <a:rPr lang="sk" sz="1400"/>
              <a:t>omezení intrakraniální perfuze medulla oblongata a pons (kontralaterálně k rotaci) s pozitivitou „5 D“ (dizziness, diplopia, dysarthria, dysphagia, drop attacks), nausea a vomitus, senzorické změny, nystagmus atd.)</a:t>
            </a:r>
            <a:endParaRPr sz="1400"/>
          </a:p>
        </p:txBody>
      </p:sp>
      <p:pic>
        <p:nvPicPr>
          <p:cNvPr id="450" name="Google Shape;450;p65"/>
          <p:cNvPicPr preferRelativeResize="0"/>
          <p:nvPr/>
        </p:nvPicPr>
        <p:blipFill>
          <a:blip r:embed="rId3">
            <a:alphaModFix/>
          </a:blip>
          <a:stretch>
            <a:fillRect/>
          </a:stretch>
        </p:blipFill>
        <p:spPr>
          <a:xfrm>
            <a:off x="5855500" y="325875"/>
            <a:ext cx="2749402" cy="3960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Ganglion Stellatum</a:t>
            </a:r>
            <a:endParaRPr/>
          </a:p>
        </p:txBody>
      </p:sp>
      <p:pic>
        <p:nvPicPr>
          <p:cNvPr id="456" name="Google Shape;456;p66"/>
          <p:cNvPicPr preferRelativeResize="0"/>
          <p:nvPr/>
        </p:nvPicPr>
        <p:blipFill>
          <a:blip r:embed="rId3">
            <a:alphaModFix/>
          </a:blip>
          <a:stretch>
            <a:fillRect/>
          </a:stretch>
        </p:blipFill>
        <p:spPr>
          <a:xfrm>
            <a:off x="2315125" y="984075"/>
            <a:ext cx="5280000" cy="3960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Chapmanovy Reflex. Body</a:t>
            </a:r>
            <a:endParaRPr/>
          </a:p>
        </p:txBody>
      </p:sp>
      <p:sp>
        <p:nvSpPr>
          <p:cNvPr id="462" name="Google Shape;462;p67"/>
          <p:cNvSpPr txBox="1"/>
          <p:nvPr>
            <p:ph idx="1" type="body"/>
          </p:nvPr>
        </p:nvSpPr>
        <p:spPr>
          <a:xfrm>
            <a:off x="540000" y="1269000"/>
            <a:ext cx="4528200" cy="3105000"/>
          </a:xfrm>
          <a:prstGeom prst="rect">
            <a:avLst/>
          </a:prstGeom>
        </p:spPr>
        <p:txBody>
          <a:bodyPr anchorCtr="0" anchor="t" bIns="0" lIns="0" spcFirstLastPara="1" rIns="0" wrap="square" tIns="0">
            <a:noAutofit/>
          </a:bodyPr>
          <a:lstStyle/>
          <a:p>
            <a:pPr indent="-317500" lvl="0" marL="457200" rtl="0" algn="l">
              <a:lnSpc>
                <a:spcPct val="115000"/>
              </a:lnSpc>
              <a:spcBef>
                <a:spcPts val="0"/>
              </a:spcBef>
              <a:spcAft>
                <a:spcPts val="0"/>
              </a:spcAft>
              <a:buSzPts val="1400"/>
              <a:buChar char="●"/>
            </a:pPr>
            <a:r>
              <a:rPr lang="sk" sz="1400"/>
              <a:t>Reflexní somatické změny iniciované dysfunkcí viscerálních orgánů.</a:t>
            </a:r>
            <a:endParaRPr sz="1400"/>
          </a:p>
          <a:p>
            <a:pPr indent="-317500" lvl="0" marL="457200" rtl="0" algn="l">
              <a:lnSpc>
                <a:spcPct val="115000"/>
              </a:lnSpc>
              <a:spcBef>
                <a:spcPts val="0"/>
              </a:spcBef>
              <a:spcAft>
                <a:spcPts val="0"/>
              </a:spcAft>
              <a:buSzPts val="1400"/>
              <a:buChar char="●"/>
            </a:pPr>
            <a:r>
              <a:rPr lang="sk" sz="1400"/>
              <a:t>Signif. přesahy bodů Travellové, Chapmana a akupunktury, apod.</a:t>
            </a:r>
            <a:endParaRPr sz="1400"/>
          </a:p>
          <a:p>
            <a:pPr indent="-317500" lvl="0" marL="457200" rtl="0" algn="l">
              <a:lnSpc>
                <a:spcPct val="115000"/>
              </a:lnSpc>
              <a:spcBef>
                <a:spcPts val="0"/>
              </a:spcBef>
              <a:spcAft>
                <a:spcPts val="0"/>
              </a:spcAft>
              <a:buSzPts val="1400"/>
              <a:buChar char="●"/>
            </a:pPr>
            <a:r>
              <a:rPr lang="sk" sz="1400"/>
              <a:t>Bolestivé body v oblasti krční páteře mohou vznikat i jako projekce dysfunkce vnitřních orgánů.</a:t>
            </a:r>
            <a:endParaRPr sz="1400"/>
          </a:p>
          <a:p>
            <a:pPr indent="-317500" lvl="0" marL="457200" rtl="0" algn="l">
              <a:lnSpc>
                <a:spcPct val="115000"/>
              </a:lnSpc>
              <a:spcBef>
                <a:spcPts val="0"/>
              </a:spcBef>
              <a:spcAft>
                <a:spcPts val="0"/>
              </a:spcAft>
              <a:buSzPts val="1400"/>
              <a:buChar char="●"/>
            </a:pPr>
            <a:r>
              <a:rPr lang="sk" sz="1400"/>
              <a:t>Lokalizace těchto projekcí se významně shoduje mezi jednotlivými publikujícími autory, nikoli však zcela. Větší význam však přikládáme Chapmanovým reflexním bodům v oblasti hrudní páteře.</a:t>
            </a:r>
            <a:endParaRPr sz="1300"/>
          </a:p>
        </p:txBody>
      </p:sp>
      <p:pic>
        <p:nvPicPr>
          <p:cNvPr id="463" name="Google Shape;463;p67"/>
          <p:cNvPicPr preferRelativeResize="0"/>
          <p:nvPr/>
        </p:nvPicPr>
        <p:blipFill>
          <a:blip r:embed="rId3">
            <a:alphaModFix/>
          </a:blip>
          <a:stretch>
            <a:fillRect/>
          </a:stretch>
        </p:blipFill>
        <p:spPr>
          <a:xfrm>
            <a:off x="5068200" y="1269000"/>
            <a:ext cx="3771001" cy="1903866"/>
          </a:xfrm>
          <a:prstGeom prst="rect">
            <a:avLst/>
          </a:prstGeom>
          <a:noFill/>
          <a:ln>
            <a:noFill/>
          </a:ln>
        </p:spPr>
      </p:pic>
      <p:sp>
        <p:nvSpPr>
          <p:cNvPr id="464" name="Google Shape;464;p67"/>
          <p:cNvSpPr txBox="1"/>
          <p:nvPr/>
        </p:nvSpPr>
        <p:spPr>
          <a:xfrm>
            <a:off x="5068200" y="3172875"/>
            <a:ext cx="37332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sk" sz="900">
                <a:solidFill>
                  <a:schemeClr val="dk1"/>
                </a:solidFill>
              </a:rPr>
              <a:t>Kuchera, M., Kuchera, W.: Ostheopatic considerations of systemic functions. Columbus, OH: Greyden Press, 1994.</a:t>
            </a:r>
            <a:endParaRPr sz="90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6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DORN</a:t>
            </a:r>
            <a:endParaRPr/>
          </a:p>
        </p:txBody>
      </p:sp>
      <p:sp>
        <p:nvSpPr>
          <p:cNvPr id="470" name="Google Shape;470;p6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23850" lvl="0" marL="457200" rtl="0" algn="l">
              <a:lnSpc>
                <a:spcPct val="115000"/>
              </a:lnSpc>
              <a:spcBef>
                <a:spcPts val="0"/>
              </a:spcBef>
              <a:spcAft>
                <a:spcPts val="0"/>
              </a:spcAft>
              <a:buSzPts val="1500"/>
              <a:buChar char="●"/>
            </a:pPr>
            <a:r>
              <a:rPr lang="sk" sz="1500"/>
              <a:t>Problematikou </a:t>
            </a:r>
            <a:r>
              <a:rPr b="1" lang="sk" sz="1500"/>
              <a:t>reflexní projekce orgánové dysfunkce</a:t>
            </a:r>
            <a:r>
              <a:rPr lang="sk" sz="1500"/>
              <a:t> se již dříve začala zabývat Dornova metoda. V současné době se jí zásadně věnuje kraniosakrální terapie, viscerovertebrální terapie, Rolfing aj.</a:t>
            </a:r>
            <a:endParaRPr sz="1500"/>
          </a:p>
          <a:p>
            <a:pPr indent="0" lvl="0" marL="0" rtl="0" algn="l">
              <a:spcBef>
                <a:spcPts val="0"/>
              </a:spcBef>
              <a:spcAft>
                <a:spcPts val="0"/>
              </a:spcAft>
              <a:buNone/>
            </a:pPr>
            <a:r>
              <a:t/>
            </a:r>
            <a:endParaRPr/>
          </a:p>
        </p:txBody>
      </p:sp>
      <p:pic>
        <p:nvPicPr>
          <p:cNvPr id="471" name="Google Shape;471;p68"/>
          <p:cNvPicPr preferRelativeResize="0"/>
          <p:nvPr/>
        </p:nvPicPr>
        <p:blipFill>
          <a:blip r:embed="rId3">
            <a:alphaModFix/>
          </a:blip>
          <a:stretch>
            <a:fillRect/>
          </a:stretch>
        </p:blipFill>
        <p:spPr>
          <a:xfrm>
            <a:off x="2548225" y="2118025"/>
            <a:ext cx="4955451" cy="2780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Krční páteř jako celek</a:t>
            </a:r>
            <a:endParaRPr/>
          </a:p>
        </p:txBody>
      </p:sp>
      <p:pic>
        <p:nvPicPr>
          <p:cNvPr id="158" name="Google Shape;158;p24"/>
          <p:cNvPicPr preferRelativeResize="0"/>
          <p:nvPr/>
        </p:nvPicPr>
        <p:blipFill rotWithShape="1">
          <a:blip r:embed="rId3">
            <a:alphaModFix/>
          </a:blip>
          <a:srcRect b="25577" l="12801" r="37712" t="37878"/>
          <a:stretch/>
        </p:blipFill>
        <p:spPr>
          <a:xfrm>
            <a:off x="1602450" y="1344700"/>
            <a:ext cx="6458276" cy="2980774"/>
          </a:xfrm>
          <a:prstGeom prst="rect">
            <a:avLst/>
          </a:prstGeom>
          <a:noFill/>
          <a:ln>
            <a:noFill/>
          </a:ln>
        </p:spPr>
      </p:pic>
      <p:sp>
        <p:nvSpPr>
          <p:cNvPr id="159" name="Google Shape;159;p24"/>
          <p:cNvSpPr txBox="1"/>
          <p:nvPr/>
        </p:nvSpPr>
        <p:spPr>
          <a:xfrm>
            <a:off x="1837775" y="4068250"/>
            <a:ext cx="6222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200"/>
              <a:t>CURRENT TRENDS IN MANAGEMENT OF MUSCULOSKELETAL PAIN DR KANNABIRAN BHOJAN, PhD. (P.T.): </a:t>
            </a:r>
            <a:r>
              <a:rPr lang="sk" sz="1200"/>
              <a:t>https://www.slideshare.net/physiokanna/1-fascia-basics</a:t>
            </a:r>
            <a:endParaRPr sz="12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6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DORN</a:t>
            </a:r>
            <a:endParaRPr/>
          </a:p>
        </p:txBody>
      </p:sp>
      <p:sp>
        <p:nvSpPr>
          <p:cNvPr id="477" name="Google Shape;477;p6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Další přístupy - pohybové segmenty a psychosomatické vztahy</a:t>
            </a:r>
            <a:endParaRPr/>
          </a:p>
        </p:txBody>
      </p:sp>
      <p:pic>
        <p:nvPicPr>
          <p:cNvPr id="478" name="Google Shape;478;p69"/>
          <p:cNvPicPr preferRelativeResize="0"/>
          <p:nvPr/>
        </p:nvPicPr>
        <p:blipFill>
          <a:blip r:embed="rId3">
            <a:alphaModFix/>
          </a:blip>
          <a:stretch>
            <a:fillRect/>
          </a:stretch>
        </p:blipFill>
        <p:spPr>
          <a:xfrm>
            <a:off x="1511300" y="1800350"/>
            <a:ext cx="5893337" cy="3105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Dermatomy</a:t>
            </a:r>
            <a:endParaRPr/>
          </a:p>
        </p:txBody>
      </p:sp>
      <p:sp>
        <p:nvSpPr>
          <p:cNvPr id="484" name="Google Shape;484;p7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93700" lvl="0" marL="457200" rtl="0" algn="l">
              <a:lnSpc>
                <a:spcPct val="115000"/>
              </a:lnSpc>
              <a:spcBef>
                <a:spcPts val="0"/>
              </a:spcBef>
              <a:spcAft>
                <a:spcPts val="0"/>
              </a:spcAft>
              <a:buSzPts val="2600"/>
              <a:buChar char="●"/>
            </a:pPr>
            <a:r>
              <a:rPr lang="sk" sz="1400"/>
              <a:t>Dermatomy jsou kožní okrsky nervově zásobené z příslušného segmentu páteře, popřípadě hlavového nervu (n. trigeminus).</a:t>
            </a:r>
            <a:endParaRPr sz="1400"/>
          </a:p>
          <a:p>
            <a:pPr indent="0" lvl="0" marL="0" rtl="0" algn="l">
              <a:spcBef>
                <a:spcPts val="0"/>
              </a:spcBef>
              <a:spcAft>
                <a:spcPts val="0"/>
              </a:spcAft>
              <a:buNone/>
            </a:pPr>
            <a:r>
              <a:t/>
            </a:r>
            <a:endParaRPr/>
          </a:p>
        </p:txBody>
      </p:sp>
      <p:pic>
        <p:nvPicPr>
          <p:cNvPr id="485" name="Google Shape;485;p70"/>
          <p:cNvPicPr preferRelativeResize="0"/>
          <p:nvPr/>
        </p:nvPicPr>
        <p:blipFill>
          <a:blip r:embed="rId3">
            <a:alphaModFix/>
          </a:blip>
          <a:stretch>
            <a:fillRect/>
          </a:stretch>
        </p:blipFill>
        <p:spPr>
          <a:xfrm>
            <a:off x="2750126" y="2175728"/>
            <a:ext cx="3644651" cy="2697023"/>
          </a:xfrm>
          <a:prstGeom prst="rect">
            <a:avLst/>
          </a:prstGeom>
          <a:noFill/>
          <a:ln>
            <a:noFill/>
          </a:ln>
        </p:spPr>
      </p:pic>
      <p:sp>
        <p:nvSpPr>
          <p:cNvPr id="486" name="Google Shape;486;p70"/>
          <p:cNvSpPr txBox="1"/>
          <p:nvPr/>
        </p:nvSpPr>
        <p:spPr>
          <a:xfrm>
            <a:off x="2975825" y="4835700"/>
            <a:ext cx="4316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https://step1.medbullets.com/neurology/113038/dermatomes</a:t>
            </a:r>
            <a:endParaRPr sz="8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Zdroje:</a:t>
            </a:r>
            <a:endParaRPr/>
          </a:p>
        </p:txBody>
      </p:sp>
      <p:sp>
        <p:nvSpPr>
          <p:cNvPr id="492" name="Google Shape;492;p7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24000"/>
              </a:lnSpc>
              <a:spcBef>
                <a:spcPts val="0"/>
              </a:spcBef>
              <a:spcAft>
                <a:spcPts val="0"/>
              </a:spcAft>
              <a:buSzPts val="1800"/>
              <a:buChar char="●"/>
            </a:pPr>
            <a:r>
              <a:rPr lang="sk" sz="1800">
                <a:solidFill>
                  <a:srgbClr val="222222"/>
                </a:solidFill>
                <a:highlight>
                  <a:srgbClr val="FFFFFF"/>
                </a:highlight>
              </a:rPr>
              <a:t>Kapandji, I. A. (1974). </a:t>
            </a:r>
            <a:r>
              <a:rPr i="1" lang="sk" sz="1800">
                <a:solidFill>
                  <a:srgbClr val="222222"/>
                </a:solidFill>
                <a:highlight>
                  <a:srgbClr val="FFFFFF"/>
                </a:highlight>
              </a:rPr>
              <a:t>The physiology of the joints: annotated diagrams of the mechanics of the human joints. Vol. 3, The trunk and the vertebral column</a:t>
            </a:r>
            <a:r>
              <a:rPr lang="sk" sz="1800">
                <a:solidFill>
                  <a:srgbClr val="222222"/>
                </a:solidFill>
                <a:highlight>
                  <a:srgbClr val="FFFFFF"/>
                </a:highlight>
              </a:rPr>
              <a:t>. Churchill Livingstone.</a:t>
            </a:r>
            <a:endParaRPr sz="1800">
              <a:solidFill>
                <a:srgbClr val="222222"/>
              </a:solidFill>
              <a:highlight>
                <a:srgbClr val="FFFFFF"/>
              </a:highlight>
            </a:endParaRPr>
          </a:p>
          <a:p>
            <a:pPr indent="-342900" lvl="0" marL="457200" rtl="0" algn="l">
              <a:lnSpc>
                <a:spcPct val="124000"/>
              </a:lnSpc>
              <a:spcBef>
                <a:spcPts val="0"/>
              </a:spcBef>
              <a:spcAft>
                <a:spcPts val="0"/>
              </a:spcAft>
              <a:buSzPts val="1800"/>
              <a:buChar char="●"/>
            </a:pPr>
            <a:r>
              <a:rPr lang="sk" sz="1800">
                <a:solidFill>
                  <a:srgbClr val="222222"/>
                </a:solidFill>
                <a:highlight>
                  <a:srgbClr val="FFFFFF"/>
                </a:highlight>
              </a:rPr>
              <a:t>Myers, T. W. (2020). </a:t>
            </a:r>
            <a:r>
              <a:rPr i="1" lang="sk" sz="1800">
                <a:solidFill>
                  <a:srgbClr val="222222"/>
                </a:solidFill>
                <a:highlight>
                  <a:srgbClr val="FFFFFF"/>
                </a:highlight>
              </a:rPr>
              <a:t>Anatomy trains e-book: Myofascial meridians for manual therapists and movement professionals</a:t>
            </a:r>
            <a:r>
              <a:rPr lang="sk" sz="1800">
                <a:solidFill>
                  <a:srgbClr val="222222"/>
                </a:solidFill>
                <a:highlight>
                  <a:srgbClr val="FFFFFF"/>
                </a:highlight>
              </a:rPr>
              <a:t>. Elsevier Health Sciences.</a:t>
            </a:r>
            <a:endParaRPr sz="1800">
              <a:solidFill>
                <a:srgbClr val="222222"/>
              </a:solidFill>
              <a:highlight>
                <a:srgbClr val="FFFFFF"/>
              </a:highlight>
            </a:endParaRPr>
          </a:p>
          <a:p>
            <a:pPr indent="-342900" lvl="0" marL="457200" rtl="0" algn="l">
              <a:lnSpc>
                <a:spcPct val="124000"/>
              </a:lnSpc>
              <a:spcBef>
                <a:spcPts val="0"/>
              </a:spcBef>
              <a:spcAft>
                <a:spcPts val="0"/>
              </a:spcAft>
              <a:buSzPts val="1800"/>
              <a:buChar char="●"/>
            </a:pPr>
            <a:r>
              <a:rPr lang="sk" sz="1800">
                <a:solidFill>
                  <a:srgbClr val="222222"/>
                </a:solidFill>
                <a:highlight>
                  <a:srgbClr val="FFFFFF"/>
                </a:highlight>
              </a:rPr>
              <a:t>Pospíšil, P. (2020). Přednášky Kineziologie III. Ústní sdělení, prezentace.</a:t>
            </a:r>
            <a:endParaRPr sz="1800">
              <a:solidFill>
                <a:srgbClr val="222222"/>
              </a:solidFill>
              <a:highlight>
                <a:srgbClr val="FFFFFF"/>
              </a:highlight>
            </a:endParaRPr>
          </a:p>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Děkuji za pozornost!</a:t>
            </a:r>
            <a:endParaRPr/>
          </a:p>
        </p:txBody>
      </p:sp>
      <p:pic>
        <p:nvPicPr>
          <p:cNvPr id="498" name="Google Shape;498;p72"/>
          <p:cNvPicPr preferRelativeResize="0"/>
          <p:nvPr/>
        </p:nvPicPr>
        <p:blipFill>
          <a:blip r:embed="rId3">
            <a:alphaModFix/>
          </a:blip>
          <a:stretch>
            <a:fillRect/>
          </a:stretch>
        </p:blipFill>
        <p:spPr>
          <a:xfrm>
            <a:off x="540000" y="1049900"/>
            <a:ext cx="3960000" cy="3960000"/>
          </a:xfrm>
          <a:prstGeom prst="rect">
            <a:avLst/>
          </a:prstGeom>
          <a:noFill/>
          <a:ln>
            <a:noFill/>
          </a:ln>
        </p:spPr>
      </p:pic>
      <p:pic>
        <p:nvPicPr>
          <p:cNvPr id="499" name="Google Shape;499;p72"/>
          <p:cNvPicPr preferRelativeResize="0"/>
          <p:nvPr/>
        </p:nvPicPr>
        <p:blipFill>
          <a:blip r:embed="rId4">
            <a:alphaModFix/>
          </a:blip>
          <a:stretch>
            <a:fillRect/>
          </a:stretch>
        </p:blipFill>
        <p:spPr>
          <a:xfrm>
            <a:off x="5348225" y="1049900"/>
            <a:ext cx="3009900" cy="1514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ROM</a:t>
            </a:r>
            <a:endParaRPr/>
          </a:p>
        </p:txBody>
      </p:sp>
      <p:sp>
        <p:nvSpPr>
          <p:cNvPr id="165" name="Google Shape;165;p2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200"/>
              <a:t>F-E </a:t>
            </a:r>
            <a:r>
              <a:rPr lang="sk" sz="1200"/>
              <a:t>AO 15°</a:t>
            </a:r>
            <a:endParaRPr sz="1200"/>
          </a:p>
          <a:p>
            <a:pPr indent="0" lvl="0" marL="0" rtl="0" algn="l">
              <a:spcBef>
                <a:spcPts val="0"/>
              </a:spcBef>
              <a:spcAft>
                <a:spcPts val="0"/>
              </a:spcAft>
              <a:buClr>
                <a:schemeClr val="dk1"/>
              </a:buClr>
              <a:buSzPts val="1100"/>
              <a:buFont typeface="Arial"/>
              <a:buNone/>
            </a:pPr>
            <a:r>
              <a:rPr b="1" lang="sk" sz="1200"/>
              <a:t>F-E </a:t>
            </a:r>
            <a:r>
              <a:rPr lang="sk" sz="1200"/>
              <a:t>C2-3 11°</a:t>
            </a:r>
            <a:endParaRPr sz="1200"/>
          </a:p>
          <a:p>
            <a:pPr indent="0" lvl="0" marL="0" rtl="0" algn="l">
              <a:spcBef>
                <a:spcPts val="0"/>
              </a:spcBef>
              <a:spcAft>
                <a:spcPts val="0"/>
              </a:spcAft>
              <a:buClr>
                <a:schemeClr val="dk1"/>
              </a:buClr>
              <a:buSzPts val="1100"/>
              <a:buFont typeface="Arial"/>
              <a:buNone/>
            </a:pPr>
            <a:r>
              <a:rPr b="1" lang="sk" sz="1200"/>
              <a:t>F-E </a:t>
            </a:r>
            <a:r>
              <a:rPr lang="sk" sz="1200"/>
              <a:t>C3-T1  5x17°</a:t>
            </a:r>
            <a:endParaRPr sz="1200"/>
          </a:p>
          <a:p>
            <a:pPr indent="0" lvl="0" marL="0" rtl="0" algn="l">
              <a:spcBef>
                <a:spcPts val="0"/>
              </a:spcBef>
              <a:spcAft>
                <a:spcPts val="0"/>
              </a:spcAft>
              <a:buClr>
                <a:schemeClr val="dk1"/>
              </a:buClr>
              <a:buSzPts val="1100"/>
              <a:buFont typeface="Arial"/>
              <a:buNone/>
            </a:pPr>
            <a:r>
              <a:rPr b="1" lang="sk" sz="1200"/>
              <a:t>F-E </a:t>
            </a:r>
            <a:r>
              <a:rPr lang="sk" sz="1200"/>
              <a:t>C2-T1 100-110°</a:t>
            </a:r>
            <a:endParaRPr sz="1200"/>
          </a:p>
          <a:p>
            <a:pPr indent="0" lvl="0" marL="0" rtl="0" algn="l">
              <a:spcBef>
                <a:spcPts val="0"/>
              </a:spcBef>
              <a:spcAft>
                <a:spcPts val="0"/>
              </a:spcAft>
              <a:buNone/>
            </a:pPr>
            <a:r>
              <a:rPr b="1" lang="sk" sz="1200"/>
              <a:t>F-E </a:t>
            </a:r>
            <a:r>
              <a:rPr lang="sk" sz="1200"/>
              <a:t>C0-T1 130°</a:t>
            </a:r>
            <a:endParaRPr sz="1200"/>
          </a:p>
          <a:p>
            <a:pPr indent="0" lvl="0" marL="0" rtl="0" algn="l">
              <a:spcBef>
                <a:spcPts val="0"/>
              </a:spcBef>
              <a:spcAft>
                <a:spcPts val="0"/>
              </a:spcAft>
              <a:buClr>
                <a:schemeClr val="dk1"/>
              </a:buClr>
              <a:buSzPts val="1100"/>
              <a:buFont typeface="Arial"/>
              <a:buNone/>
            </a:pPr>
            <a:r>
              <a:rPr b="1" lang="sk" sz="1200"/>
              <a:t>LF </a:t>
            </a:r>
            <a:r>
              <a:rPr lang="sk" sz="1200"/>
              <a:t>AO 3°</a:t>
            </a:r>
            <a:endParaRPr sz="1200"/>
          </a:p>
          <a:p>
            <a:pPr indent="0" lvl="0" marL="0" rtl="0" algn="l">
              <a:spcBef>
                <a:spcPts val="0"/>
              </a:spcBef>
              <a:spcAft>
                <a:spcPts val="0"/>
              </a:spcAft>
              <a:buClr>
                <a:schemeClr val="dk1"/>
              </a:buClr>
              <a:buSzPts val="1100"/>
              <a:buFont typeface="Arial"/>
              <a:buNone/>
            </a:pPr>
            <a:r>
              <a:rPr b="1" lang="sk" sz="1200"/>
              <a:t>LF </a:t>
            </a:r>
            <a:r>
              <a:rPr lang="sk" sz="1200"/>
              <a:t>C1-2 5°</a:t>
            </a:r>
            <a:endParaRPr sz="1200"/>
          </a:p>
          <a:p>
            <a:pPr indent="0" lvl="0" marL="0" rtl="0" algn="l">
              <a:spcBef>
                <a:spcPts val="0"/>
              </a:spcBef>
              <a:spcAft>
                <a:spcPts val="0"/>
              </a:spcAft>
              <a:buClr>
                <a:schemeClr val="dk1"/>
              </a:buClr>
              <a:buSzPts val="1100"/>
              <a:buFont typeface="Arial"/>
              <a:buNone/>
            </a:pPr>
            <a:r>
              <a:rPr b="1" lang="sk" sz="1200"/>
              <a:t>LF </a:t>
            </a:r>
            <a:r>
              <a:rPr lang="sk" sz="1200"/>
              <a:t>C2-3 5°</a:t>
            </a:r>
            <a:endParaRPr sz="1200"/>
          </a:p>
          <a:p>
            <a:pPr indent="0" lvl="0" marL="0" rtl="0" algn="l">
              <a:spcBef>
                <a:spcPts val="0"/>
              </a:spcBef>
              <a:spcAft>
                <a:spcPts val="0"/>
              </a:spcAft>
              <a:buClr>
                <a:schemeClr val="dk1"/>
              </a:buClr>
              <a:buSzPts val="1100"/>
              <a:buFont typeface="Arial"/>
              <a:buNone/>
            </a:pPr>
            <a:r>
              <a:rPr b="1" lang="sk" sz="1200"/>
              <a:t>LF</a:t>
            </a:r>
            <a:r>
              <a:rPr lang="sk" sz="1200"/>
              <a:t> C0-T1 45°</a:t>
            </a:r>
            <a:endParaRPr sz="1200"/>
          </a:p>
          <a:p>
            <a:pPr indent="0" lvl="0" marL="0" rtl="0" algn="l">
              <a:spcBef>
                <a:spcPts val="0"/>
              </a:spcBef>
              <a:spcAft>
                <a:spcPts val="0"/>
              </a:spcAft>
              <a:buClr>
                <a:schemeClr val="dk1"/>
              </a:buClr>
              <a:buSzPts val="1100"/>
              <a:buFont typeface="Arial"/>
              <a:buNone/>
            </a:pPr>
            <a:r>
              <a:rPr b="1" lang="sk" sz="1200"/>
              <a:t>R </a:t>
            </a:r>
            <a:r>
              <a:rPr lang="sk" sz="1200"/>
              <a:t>AO 12°</a:t>
            </a:r>
            <a:endParaRPr sz="1200"/>
          </a:p>
          <a:p>
            <a:pPr indent="0" lvl="0" marL="0" rtl="0" algn="l">
              <a:spcBef>
                <a:spcPts val="0"/>
              </a:spcBef>
              <a:spcAft>
                <a:spcPts val="0"/>
              </a:spcAft>
              <a:buClr>
                <a:schemeClr val="dk1"/>
              </a:buClr>
              <a:buSzPts val="1100"/>
              <a:buFont typeface="Arial"/>
              <a:buNone/>
            </a:pPr>
            <a:r>
              <a:rPr b="1" lang="sk" sz="1200"/>
              <a:t>R </a:t>
            </a:r>
            <a:r>
              <a:rPr lang="sk" sz="1200"/>
              <a:t>C1-2 41°</a:t>
            </a:r>
            <a:endParaRPr sz="1200"/>
          </a:p>
          <a:p>
            <a:pPr indent="0" lvl="0" marL="0" rtl="0" algn="l">
              <a:spcBef>
                <a:spcPts val="0"/>
              </a:spcBef>
              <a:spcAft>
                <a:spcPts val="0"/>
              </a:spcAft>
              <a:buClr>
                <a:schemeClr val="dk1"/>
              </a:buClr>
              <a:buSzPts val="1100"/>
              <a:buFont typeface="Arial"/>
              <a:buNone/>
            </a:pPr>
            <a:r>
              <a:rPr b="1" lang="sk" sz="1200"/>
              <a:t>R </a:t>
            </a:r>
            <a:r>
              <a:rPr lang="sk" sz="1200"/>
              <a:t>C2-3 2°</a:t>
            </a:r>
            <a:endParaRPr sz="1200"/>
          </a:p>
          <a:p>
            <a:pPr indent="0" lvl="0" marL="0" rtl="0" algn="l">
              <a:spcBef>
                <a:spcPts val="0"/>
              </a:spcBef>
              <a:spcAft>
                <a:spcPts val="0"/>
              </a:spcAft>
              <a:buClr>
                <a:schemeClr val="dk1"/>
              </a:buClr>
              <a:buSzPts val="1100"/>
              <a:buFont typeface="Arial"/>
              <a:buNone/>
            </a:pPr>
            <a:r>
              <a:rPr b="1" lang="sk" sz="1200"/>
              <a:t>R </a:t>
            </a:r>
            <a:r>
              <a:rPr lang="sk" sz="1200"/>
              <a:t>C3-5 2x7°</a:t>
            </a:r>
            <a:endParaRPr sz="1200"/>
          </a:p>
          <a:p>
            <a:pPr indent="0" lvl="0" marL="0" rtl="0" algn="l">
              <a:spcBef>
                <a:spcPts val="0"/>
              </a:spcBef>
              <a:spcAft>
                <a:spcPts val="0"/>
              </a:spcAft>
              <a:buClr>
                <a:schemeClr val="dk1"/>
              </a:buClr>
              <a:buSzPts val="1100"/>
              <a:buFont typeface="Arial"/>
              <a:buNone/>
            </a:pPr>
            <a:r>
              <a:rPr b="1" lang="sk" sz="1200"/>
              <a:t>R</a:t>
            </a:r>
            <a:r>
              <a:rPr lang="sk" sz="1200"/>
              <a:t> C6-T1 2x 2°</a:t>
            </a:r>
            <a:endParaRPr sz="1200"/>
          </a:p>
          <a:p>
            <a:pPr indent="0" lvl="0" marL="0" rtl="0" algn="l">
              <a:spcBef>
                <a:spcPts val="0"/>
              </a:spcBef>
              <a:spcAft>
                <a:spcPts val="0"/>
              </a:spcAft>
              <a:buClr>
                <a:schemeClr val="dk1"/>
              </a:buClr>
              <a:buSzPts val="1100"/>
              <a:buFont typeface="Arial"/>
              <a:buNone/>
            </a:pPr>
            <a:r>
              <a:rPr b="1" lang="sk" sz="1200"/>
              <a:t>R</a:t>
            </a:r>
            <a:r>
              <a:rPr lang="sk" sz="1200"/>
              <a:t> C0-T1 80-90°</a:t>
            </a:r>
            <a:endParaRPr sz="1200"/>
          </a:p>
          <a:p>
            <a:pPr indent="0" lvl="0" marL="0" rtl="0" algn="l">
              <a:spcBef>
                <a:spcPts val="0"/>
              </a:spcBef>
              <a:spcAft>
                <a:spcPts val="0"/>
              </a:spcAft>
              <a:buNone/>
            </a:pPr>
            <a:r>
              <a:t/>
            </a:r>
            <a:endParaRPr sz="2300"/>
          </a:p>
        </p:txBody>
      </p:sp>
      <p:pic>
        <p:nvPicPr>
          <p:cNvPr id="166" name="Google Shape;166;p25"/>
          <p:cNvPicPr preferRelativeResize="0"/>
          <p:nvPr/>
        </p:nvPicPr>
        <p:blipFill>
          <a:blip r:embed="rId3">
            <a:alphaModFix/>
          </a:blip>
          <a:stretch>
            <a:fillRect/>
          </a:stretch>
        </p:blipFill>
        <p:spPr>
          <a:xfrm>
            <a:off x="4336975" y="0"/>
            <a:ext cx="3648266" cy="5080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ROM</a:t>
            </a:r>
            <a:endParaRPr/>
          </a:p>
        </p:txBody>
      </p:sp>
      <p:sp>
        <p:nvSpPr>
          <p:cNvPr id="172" name="Google Shape;172;p2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Char char="●"/>
            </a:pPr>
            <a:r>
              <a:rPr lang="sk" sz="1800"/>
              <a:t>Směr pohybu je daný sklonem kloubních výběžků. </a:t>
            </a:r>
            <a:endParaRPr sz="1800"/>
          </a:p>
          <a:p>
            <a:pPr indent="-342900" lvl="0" marL="457200" rtl="0" algn="l">
              <a:lnSpc>
                <a:spcPct val="115000"/>
              </a:lnSpc>
              <a:spcBef>
                <a:spcPts val="0"/>
              </a:spcBef>
              <a:spcAft>
                <a:spcPts val="0"/>
              </a:spcAft>
              <a:buSzPts val="1800"/>
              <a:buChar char="●"/>
            </a:pPr>
            <a:r>
              <a:rPr lang="sk" sz="1800"/>
              <a:t>Specifický je segment atlas-axis, který se maximálně adaptoval na </a:t>
            </a:r>
            <a:r>
              <a:rPr b="1" lang="sk" sz="1800"/>
              <a:t>rotační rozsah pohybu.</a:t>
            </a:r>
            <a:r>
              <a:rPr lang="sk" sz="1800"/>
              <a:t> Plocha kloubních výběžků leží obecně v rovině transverzální s postupným přechodem distálně směrem k rovině frontální. Z toho vyplývá i možnost anteflexe/retroflexe/lateroflexe s rotací.</a:t>
            </a:r>
            <a:endParaRPr sz="1800"/>
          </a:p>
          <a:p>
            <a:pPr indent="-342900" lvl="0" marL="457200" rtl="0" algn="l">
              <a:lnSpc>
                <a:spcPct val="115000"/>
              </a:lnSpc>
              <a:spcBef>
                <a:spcPts val="0"/>
              </a:spcBef>
              <a:spcAft>
                <a:spcPts val="0"/>
              </a:spcAft>
              <a:buSzPts val="1800"/>
              <a:buChar char="●"/>
            </a:pPr>
            <a:r>
              <a:rPr lang="sk" sz="1800"/>
              <a:t>V případě </a:t>
            </a:r>
            <a:r>
              <a:rPr b="1" lang="sk" sz="1800"/>
              <a:t>anteflexe </a:t>
            </a:r>
            <a:r>
              <a:rPr lang="sk" sz="1800"/>
              <a:t>se horní kloubní výběžek posunuje anterokraniálně od spodního a zmenšuje se jejich vzájemná kontaktní plocha.</a:t>
            </a:r>
            <a:endParaRPr sz="1800"/>
          </a:p>
          <a:p>
            <a:pPr indent="-342900" lvl="0" marL="457200" rtl="0" algn="l">
              <a:lnSpc>
                <a:spcPct val="115000"/>
              </a:lnSpc>
              <a:spcBef>
                <a:spcPts val="0"/>
              </a:spcBef>
              <a:spcAft>
                <a:spcPts val="0"/>
              </a:spcAft>
              <a:buSzPts val="1800"/>
              <a:buChar char="●"/>
            </a:pPr>
            <a:r>
              <a:rPr b="1" lang="sk" sz="1800"/>
              <a:t>U retroflexe</a:t>
            </a:r>
            <a:r>
              <a:rPr lang="sk" sz="1800"/>
              <a:t> se horní kloubní výběžek posunuje kaudálně přes spodní a zvětšuje se jejich vzájemná kontaktní plocha.</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ROM</a:t>
            </a:r>
            <a:endParaRPr/>
          </a:p>
        </p:txBody>
      </p:sp>
      <p:sp>
        <p:nvSpPr>
          <p:cNvPr id="178" name="Google Shape;178;p2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0200" lvl="0" marL="457200" rtl="0" algn="l">
              <a:lnSpc>
                <a:spcPct val="115000"/>
              </a:lnSpc>
              <a:spcBef>
                <a:spcPts val="0"/>
              </a:spcBef>
              <a:spcAft>
                <a:spcPts val="0"/>
              </a:spcAft>
              <a:buSzPts val="1600"/>
              <a:buChar char="●"/>
            </a:pPr>
            <a:r>
              <a:rPr lang="sk" sz="1600"/>
              <a:t>U </a:t>
            </a:r>
            <a:r>
              <a:rPr b="1" lang="sk" sz="1600"/>
              <a:t>lateroflexe </a:t>
            </a:r>
            <a:r>
              <a:rPr lang="sk" sz="1600"/>
              <a:t>dochází ke kombinaci </a:t>
            </a:r>
            <a:r>
              <a:rPr b="1" lang="sk" sz="1600"/>
              <a:t>anteflexe na konvexní a retroflexe na konkávní straně lateroflekční křivky.</a:t>
            </a:r>
            <a:r>
              <a:rPr lang="sk" sz="1600"/>
              <a:t> Protože je rozsah lateroflexe na úrovni kloubních výběžků menší než na úrovni obratlových těl, dochází současně k rotaci směrem ke konvexu křivky (např. u lateroflexe vlevo se otáčí přední část obratlových těl směrem vpravo).</a:t>
            </a:r>
            <a:endParaRPr sz="1600"/>
          </a:p>
          <a:p>
            <a:pPr indent="0" lvl="0" marL="0" rtl="0" algn="l">
              <a:spcBef>
                <a:spcPts val="0"/>
              </a:spcBef>
              <a:spcAft>
                <a:spcPts val="0"/>
              </a:spcAft>
              <a:buNone/>
            </a:pPr>
            <a:r>
              <a:t/>
            </a:r>
            <a:endParaRPr/>
          </a:p>
        </p:txBody>
      </p:sp>
      <p:pic>
        <p:nvPicPr>
          <p:cNvPr descr="This 3D medical animation depicts the anatomy of the cervical spine in a lateral flexion or tilting motion. ANC00053" id="179" name="Google Shape;179;p27" title="Neck Movement - Lateral Flexion">
            <a:hlinkClick r:id="rId3"/>
          </p:cNvPr>
          <p:cNvPicPr preferRelativeResize="0"/>
          <p:nvPr/>
        </p:nvPicPr>
        <p:blipFill>
          <a:blip r:embed="rId4">
            <a:alphaModFix/>
          </a:blip>
          <a:stretch>
            <a:fillRect/>
          </a:stretch>
        </p:blipFill>
        <p:spPr>
          <a:xfrm>
            <a:off x="3542250" y="2413750"/>
            <a:ext cx="3307850" cy="2480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8"/>
          <p:cNvPicPr preferRelativeResize="0"/>
          <p:nvPr/>
        </p:nvPicPr>
        <p:blipFill>
          <a:blip r:embed="rId3">
            <a:alphaModFix/>
          </a:blip>
          <a:stretch>
            <a:fillRect/>
          </a:stretch>
        </p:blipFill>
        <p:spPr>
          <a:xfrm>
            <a:off x="4028700" y="0"/>
            <a:ext cx="2221101" cy="1727500"/>
          </a:xfrm>
          <a:prstGeom prst="rect">
            <a:avLst/>
          </a:prstGeom>
          <a:noFill/>
          <a:ln>
            <a:noFill/>
          </a:ln>
        </p:spPr>
      </p:pic>
      <p:sp>
        <p:nvSpPr>
          <p:cNvPr id="185" name="Google Shape;185;p2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Atlas</a:t>
            </a:r>
            <a:endParaRPr/>
          </a:p>
        </p:txBody>
      </p:sp>
      <p:sp>
        <p:nvSpPr>
          <p:cNvPr id="186" name="Google Shape;186;p28"/>
          <p:cNvSpPr txBox="1"/>
          <p:nvPr>
            <p:ph idx="1" type="body"/>
          </p:nvPr>
        </p:nvSpPr>
        <p:spPr>
          <a:xfrm>
            <a:off x="540000" y="1269000"/>
            <a:ext cx="53406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lang="sk" sz="1400"/>
              <a:t>Tvar prstence, transverzálně širší než A-P.</a:t>
            </a:r>
            <a:endParaRPr sz="1400"/>
          </a:p>
          <a:p>
            <a:pPr indent="-317500" lvl="0" marL="457200" rtl="0" algn="l">
              <a:spcBef>
                <a:spcPts val="0"/>
              </a:spcBef>
              <a:spcAft>
                <a:spcPts val="0"/>
              </a:spcAft>
              <a:buSzPts val="1400"/>
              <a:buChar char="●"/>
            </a:pPr>
            <a:r>
              <a:rPr lang="sk" sz="1400"/>
              <a:t>Skládá se ze 2 laterálních výběžků (1 a 1</a:t>
            </a:r>
            <a:r>
              <a:rPr lang="sk" sz="1400"/>
              <a:t>') oválného tvaru, jejichž dlouhé osy směřují šikmo, anteriorně a mediálně. Nachází se na nich bikonkávně orientovány </a:t>
            </a:r>
            <a:r>
              <a:rPr i="1" lang="sk" sz="1400"/>
              <a:t>facies articulares superiores (2 a 2') </a:t>
            </a:r>
            <a:r>
              <a:rPr lang="sk" sz="1400"/>
              <a:t>na které nasedají okcipitální kondyly.</a:t>
            </a:r>
            <a:endParaRPr sz="1400"/>
          </a:p>
          <a:p>
            <a:pPr indent="-317500" lvl="0" marL="457200" rtl="0" algn="l">
              <a:spcBef>
                <a:spcPts val="0"/>
              </a:spcBef>
              <a:spcAft>
                <a:spcPts val="0"/>
              </a:spcAft>
              <a:buSzPts val="1400"/>
              <a:buChar char="●"/>
            </a:pPr>
            <a:r>
              <a:rPr lang="sk" sz="1400"/>
              <a:t>Inferiorně se nachází </a:t>
            </a:r>
            <a:r>
              <a:rPr i="1" lang="sk" sz="1400"/>
              <a:t>facies articulares inferiores</a:t>
            </a:r>
            <a:r>
              <a:rPr lang="sk" sz="1400"/>
              <a:t> pro kloubní spojení se superiorními kl. plochami axisu (12 a 12'). </a:t>
            </a:r>
            <a:endParaRPr sz="1400"/>
          </a:p>
          <a:p>
            <a:pPr indent="-317500" lvl="0" marL="457200" rtl="0" algn="l">
              <a:spcBef>
                <a:spcPts val="0"/>
              </a:spcBef>
              <a:spcAft>
                <a:spcPts val="0"/>
              </a:spcAft>
              <a:buSzPts val="1400"/>
              <a:buChar char="●"/>
            </a:pPr>
            <a:r>
              <a:rPr b="1" lang="sk" sz="1400"/>
              <a:t>Přední oblouk </a:t>
            </a:r>
            <a:r>
              <a:rPr lang="sk" sz="1400"/>
              <a:t>(3) má na své posteriorní ploše chrupavčitou ovální kloubní plochu pro processus odontoideum axisu (11).</a:t>
            </a:r>
            <a:endParaRPr sz="1400"/>
          </a:p>
          <a:p>
            <a:pPr indent="-317500" lvl="0" marL="457200" rtl="0" algn="l">
              <a:spcBef>
                <a:spcPts val="0"/>
              </a:spcBef>
              <a:spcAft>
                <a:spcPts val="0"/>
              </a:spcAft>
              <a:buSzPts val="1400"/>
              <a:buChar char="●"/>
            </a:pPr>
            <a:r>
              <a:rPr b="1" lang="sk" sz="1400"/>
              <a:t>Zadní oblouk </a:t>
            </a:r>
            <a:r>
              <a:rPr lang="sk" sz="1400"/>
              <a:t>(5) je P ztluštěný a tvoří </a:t>
            </a:r>
            <a:r>
              <a:rPr i="1" lang="sk" sz="1400"/>
              <a:t>tuberculus posterius atlantis </a:t>
            </a:r>
            <a:r>
              <a:rPr lang="sk" sz="1400"/>
              <a:t>(6).</a:t>
            </a:r>
            <a:endParaRPr sz="1400"/>
          </a:p>
          <a:p>
            <a:pPr indent="-317500" lvl="0" marL="457200" rtl="0" algn="l">
              <a:spcBef>
                <a:spcPts val="0"/>
              </a:spcBef>
              <a:spcAft>
                <a:spcPts val="0"/>
              </a:spcAft>
              <a:buSzPts val="1400"/>
              <a:buChar char="●"/>
            </a:pPr>
            <a:r>
              <a:rPr lang="sk" sz="1400"/>
              <a:t>Processii transversii (7 a 7') tvoří foramen pro průchod </a:t>
            </a:r>
            <a:r>
              <a:rPr i="1" lang="sk" sz="1400"/>
              <a:t>arteria vertebralis (8)</a:t>
            </a:r>
            <a:r>
              <a:rPr lang="sk" sz="1400"/>
              <a:t>.</a:t>
            </a:r>
            <a:endParaRPr sz="1400"/>
          </a:p>
        </p:txBody>
      </p:sp>
      <p:pic>
        <p:nvPicPr>
          <p:cNvPr id="187" name="Google Shape;187;p28"/>
          <p:cNvPicPr preferRelativeResize="0"/>
          <p:nvPr/>
        </p:nvPicPr>
        <p:blipFill rotWithShape="1">
          <a:blip r:embed="rId4">
            <a:alphaModFix/>
          </a:blip>
          <a:srcRect b="41845" l="32499" r="33502" t="32316"/>
          <a:stretch/>
        </p:blipFill>
        <p:spPr>
          <a:xfrm>
            <a:off x="6307600" y="0"/>
            <a:ext cx="2836398" cy="1347226"/>
          </a:xfrm>
          <a:prstGeom prst="rect">
            <a:avLst/>
          </a:prstGeom>
          <a:noFill/>
          <a:ln>
            <a:noFill/>
          </a:ln>
        </p:spPr>
      </p:pic>
      <p:pic>
        <p:nvPicPr>
          <p:cNvPr id="188" name="Google Shape;188;p28"/>
          <p:cNvPicPr preferRelativeResize="0"/>
          <p:nvPr/>
        </p:nvPicPr>
        <p:blipFill>
          <a:blip r:embed="rId5">
            <a:alphaModFix/>
          </a:blip>
          <a:stretch>
            <a:fillRect/>
          </a:stretch>
        </p:blipFill>
        <p:spPr>
          <a:xfrm>
            <a:off x="5844900" y="1269000"/>
            <a:ext cx="3376700" cy="38865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