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Tahom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Tahom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Tahom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52cf7d0758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52cf7d0758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52cf7d0758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52cf7d0758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52cf7d0758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52cf7d0758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>
  <p:cSld name="Úvodní sníme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3" name="Google Shape;13;p2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ky, text - dva sloupce">
  <p:cSld name="Obrázky, text - dva sloupc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53999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2" name="Google Shape;82;p11"/>
          <p:cNvSpPr txBox="1"/>
          <p:nvPr>
            <p:ph idx="2" type="body"/>
          </p:nvPr>
        </p:nvSpPr>
        <p:spPr>
          <a:xfrm>
            <a:off x="53999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3" type="body"/>
          </p:nvPr>
        </p:nvSpPr>
        <p:spPr>
          <a:xfrm>
            <a:off x="540543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4" type="body"/>
          </p:nvPr>
        </p:nvSpPr>
        <p:spPr>
          <a:xfrm>
            <a:off x="4688458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5" type="body"/>
          </p:nvPr>
        </p:nvSpPr>
        <p:spPr>
          <a:xfrm>
            <a:off x="4689002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6" type="body"/>
          </p:nvPr>
        </p:nvSpPr>
        <p:spPr>
          <a:xfrm>
            <a:off x="468845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7" name="Google Shape;8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>
  <p:cSld name="Prázdný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1" showMasterSp="0">
  <p:cSld name="Rozdělovník (alternativní) 1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94" name="Google Shape;94;p13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96" name="Google Shape;96;p13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3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 - inverzní" showMasterSp="0">
  <p:cSld name="Úvodní snímek - inverzní">
    <p:bg>
      <p:bgPr>
        <a:solidFill>
          <a:srgbClr val="5AC8A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2" showMasterSp="0">
  <p:cSld name="Rozdělovník (alternativní) 2">
    <p:bg>
      <p:bgPr>
        <a:solidFill>
          <a:srgbClr val="5AC8A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7" name="Google Shape;107;p15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109" name="Google Shape;109;p1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15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zní s obrázkem">
  <p:cSld name="Inverzní s obrázkem">
    <p:bg>
      <p:bgPr>
        <a:solidFill>
          <a:srgbClr val="5AC8A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/>
          <p:nvPr>
            <p:ph idx="2" type="pic"/>
          </p:nvPr>
        </p:nvSpPr>
        <p:spPr>
          <a:xfrm>
            <a:off x="0" y="1"/>
            <a:ext cx="9144000" cy="43815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540000" y="4530596"/>
            <a:ext cx="64170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185"/>
            <a:ext cx="849358" cy="44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PORT slide">
  <p:cSld name="MUNI SPORT slide">
    <p:bg>
      <p:bgPr>
        <a:solidFill>
          <a:srgbClr val="5AC8A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59508" y="1510650"/>
            <a:ext cx="4024985" cy="212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8217" y="1724200"/>
            <a:ext cx="6543763" cy="169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2" name="Google Shape;122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3" name="Google Shape;12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indent="-317500" lvl="5" marL="2743200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98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obsah">
  <p:cSld name="Nadpis, podnadpis a obsah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2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porovnání">
  <p:cSld name="Nadpis a porovnání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2" name="Google Shape;32;p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5" name="Google Shape;3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743">
          <p15:clr>
            <a:srgbClr val="FBAE40"/>
          </p15:clr>
        </p15:guide>
        <p15:guide id="2" pos="54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porovnání">
  <p:cSld name="Nadpis, podnadpis a porovnání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540544" y="972001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88458" y="967886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4" name="Google Shape;4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extem">
  <p:cSld name="Obrázek s textem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5510801" y="1947634"/>
            <a:ext cx="3094200" cy="24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b="0" sz="150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/>
          <p:nvPr>
            <p:ph idx="2" type="pic"/>
          </p:nvPr>
        </p:nvSpPr>
        <p:spPr>
          <a:xfrm>
            <a:off x="547132" y="1248966"/>
            <a:ext cx="4655700" cy="31050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52" name="Google Shape;5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tři sloupce">
  <p:cSld name="Nadpis, podnadpis a tři sloupc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" type="body"/>
          </p:nvPr>
        </p:nvSpPr>
        <p:spPr>
          <a:xfrm>
            <a:off x="3330000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539999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3" type="body"/>
          </p:nvPr>
        </p:nvSpPr>
        <p:spPr>
          <a:xfrm>
            <a:off x="33300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4" type="body"/>
          </p:nvPr>
        </p:nvSpPr>
        <p:spPr>
          <a:xfrm>
            <a:off x="61209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5" type="body"/>
          </p:nvPr>
        </p:nvSpPr>
        <p:spPr>
          <a:xfrm>
            <a:off x="540544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6" type="body"/>
          </p:nvPr>
        </p:nvSpPr>
        <p:spPr>
          <a:xfrm>
            <a:off x="3330356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7" type="body"/>
          </p:nvPr>
        </p:nvSpPr>
        <p:spPr>
          <a:xfrm>
            <a:off x="612107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8" type="body"/>
          </p:nvPr>
        </p:nvSpPr>
        <p:spPr>
          <a:xfrm>
            <a:off x="539999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9" type="body"/>
          </p:nvPr>
        </p:nvSpPr>
        <p:spPr>
          <a:xfrm>
            <a:off x="6120001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67" name="Google Shape;6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787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obsah">
  <p:cSld name="Pouze obsah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1" name="Google Shape;71;p9"/>
          <p:cNvSpPr txBox="1"/>
          <p:nvPr>
            <p:ph idx="1" type="body"/>
          </p:nvPr>
        </p:nvSpPr>
        <p:spPr>
          <a:xfrm>
            <a:off x="540000" y="519113"/>
            <a:ext cx="8064900" cy="3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2" name="Google Shape;7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27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>
  <p:cSld name="Pouze nadpi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6" name="Google Shape;76;p10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77" name="Google Shape;7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01">
          <p15:clr>
            <a:srgbClr val="F26B43"/>
          </p15:clr>
        </p15:guide>
        <p15:guide id="2" pos="3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Kineziologie axiálního systému</a:t>
            </a:r>
            <a:endParaRPr/>
          </a:p>
        </p:txBody>
      </p:sp>
      <p:sp>
        <p:nvSpPr>
          <p:cNvPr id="133" name="Google Shape;133;p21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/>
              <a:t>bp1197 Klinická kineziologie III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/>
              <a:t>Mgr. Zuzana Kršáková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Osnova předmětu</a:t>
            </a:r>
            <a:endParaRPr/>
          </a:p>
        </p:txBody>
      </p:sp>
      <p:sp>
        <p:nvSpPr>
          <p:cNvPr id="139" name="Google Shape;139;p22"/>
          <p:cNvSpPr txBox="1"/>
          <p:nvPr>
            <p:ph idx="2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sk" sz="1700"/>
              <a:t>Obecná kineziologie axiálního systému (pohybový segment, komponenty axiálního systému, pasivní a aktivní stabilita segmentu a sektoru)</a:t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sk" sz="1700"/>
              <a:t>Kineziologie-horní krční sektor, do</a:t>
            </a:r>
            <a:r>
              <a:rPr lang="sk" sz="1700"/>
              <a:t>lní krční sektor</a:t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sk" sz="1700"/>
              <a:t>Kineziologie-Horní hrudní sektor, dolní hrudní sektor, horní bederní sektor, dolní bederní sektor</a:t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sk" sz="1700"/>
              <a:t>Kineziologie hrudníku a břišní stěny </a:t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sk" sz="1700"/>
              <a:t>Kineziologie základních posturálních mechanismů na úrovni celého hybného systému a dynamických pohybových stereotypů (chůze, myofasciální řetězce)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2800"/>
              <a:t>Podmínky splnění</a:t>
            </a:r>
            <a:endParaRPr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>
            <a:off x="539550" y="116995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sk">
                <a:solidFill>
                  <a:srgbClr val="0A0A0A"/>
                </a:solidFill>
              </a:rPr>
              <a:t>Ukončení: </a:t>
            </a:r>
            <a:r>
              <a:rPr lang="sk">
                <a:solidFill>
                  <a:srgbClr val="0A0A0A"/>
                </a:solidFill>
              </a:rPr>
              <a:t>zk.</a:t>
            </a:r>
            <a:endParaRPr>
              <a:solidFill>
                <a:srgbClr val="0A0A0A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sk">
                <a:solidFill>
                  <a:srgbClr val="0A0A0A"/>
                </a:solidFill>
              </a:rPr>
              <a:t>100% účast na přednáškách (absence oznamovat)</a:t>
            </a:r>
            <a:endParaRPr>
              <a:solidFill>
                <a:srgbClr val="0A0A0A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sk">
                <a:solidFill>
                  <a:srgbClr val="0A0A0A"/>
                </a:solidFill>
              </a:rPr>
              <a:t>1 průběžný písemný test </a:t>
            </a:r>
            <a:endParaRPr>
              <a:solidFill>
                <a:srgbClr val="0A0A0A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sk">
                <a:solidFill>
                  <a:srgbClr val="0A0A0A"/>
                </a:solidFill>
              </a:rPr>
              <a:t>Závěrečný písemný test (součet testů alespoň 70% maxima nejlepšího) a pro úspěšné navazující ústní zkouška</a:t>
            </a:r>
            <a:endParaRPr>
              <a:solidFill>
                <a:srgbClr val="0A0A0A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sk">
                <a:solidFill>
                  <a:srgbClr val="0A0A0A"/>
                </a:solidFill>
              </a:rPr>
              <a:t>Kdo nesplní test - 2 opravné pokusy (alespoň 70% maxima bodů). Teprve poté bude puštěn ke zkoušce.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