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y="5143500" cx="9144000"/>
  <p:notesSz cx="6858000" cy="9144000"/>
  <p:embeddedFontLst>
    <p:embeddedFont>
      <p:font typeface="Tahoma"/>
      <p:regular r:id="rId63"/>
      <p:bold r:id="rId64"/>
    </p:embeddedFont>
    <p:embeddedFont>
      <p:font typeface="Century Gothic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95D7852-ACFF-4659-A0D9-BBB4F2D36780}">
  <a:tblStyle styleId="{E95D7852-ACFF-4659-A0D9-BBB4F2D36780}" styleName="Table_0"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0E7E6"/>
          </a:solidFill>
        </a:fill>
      </a:tcStyle>
    </a:wholeTbl>
    <a:band1H>
      <a:tcTxStyle/>
      <a:tcStyle>
        <a:fill>
          <a:solidFill>
            <a:srgbClr val="E0CCCA"/>
          </a:solidFill>
        </a:fill>
      </a:tcStyle>
    </a:band1H>
    <a:band2H>
      <a:tcTxStyle/>
    </a:band2H>
    <a:band1V>
      <a:tcTxStyle/>
      <a:tcStyle>
        <a:fill>
          <a:solidFill>
            <a:srgbClr val="E0CCCA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fill>
          <a:solidFill>
            <a:srgbClr val="A53010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fill>
          <a:solidFill>
            <a:srgbClr val="A5301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A53010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A53010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Tahoma-bold.fntdata"/><Relationship Id="rId63" Type="http://schemas.openxmlformats.org/officeDocument/2006/relationships/font" Target="fonts/Tahoma-regular.fntdata"/><Relationship Id="rId22" Type="http://schemas.openxmlformats.org/officeDocument/2006/relationships/slide" Target="slides/slide16.xml"/><Relationship Id="rId66" Type="http://schemas.openxmlformats.org/officeDocument/2006/relationships/font" Target="fonts/CenturyGothic-bold.fntdata"/><Relationship Id="rId21" Type="http://schemas.openxmlformats.org/officeDocument/2006/relationships/slide" Target="slides/slide15.xml"/><Relationship Id="rId65" Type="http://schemas.openxmlformats.org/officeDocument/2006/relationships/font" Target="fonts/CenturyGothic-regular.fntdata"/><Relationship Id="rId24" Type="http://schemas.openxmlformats.org/officeDocument/2006/relationships/slide" Target="slides/slide18.xml"/><Relationship Id="rId68" Type="http://schemas.openxmlformats.org/officeDocument/2006/relationships/font" Target="fonts/CenturyGothic-boldItalic.fntdata"/><Relationship Id="rId23" Type="http://schemas.openxmlformats.org/officeDocument/2006/relationships/slide" Target="slides/slide17.xml"/><Relationship Id="rId67" Type="http://schemas.openxmlformats.org/officeDocument/2006/relationships/font" Target="fonts/CenturyGothic-italic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7b46957472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7b46957472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7b49f1e6e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7b49f1e6e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7b49f1e6e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7b49f1e6e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7b49f1e6e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7b49f1e6e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7b49f1e6e8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7b49f1e6e8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49f1e6e8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7b49f1e6e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7b49f1e6e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7b49f1e6e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7b49f1e6e8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7b49f1e6e8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7b49f1e6e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7b49f1e6e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7b49f1e6e8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7b49f1e6e8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7b49f1e6e8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7b49f1e6e8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7b46957472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7b46957472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7b49f1e6e8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7b49f1e6e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7b49f1e6e8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7b49f1e6e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7b49f1e6e8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7b49f1e6e8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7b49f1e6e8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7b49f1e6e8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7b49f1e6e8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7b49f1e6e8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7b49f1e6e8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7b49f1e6e8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7b49f1e6e8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7b49f1e6e8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7b49f1e6e8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7b49f1e6e8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7b49f1e6e8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7b49f1e6e8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7b49f1e6e8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7b49f1e6e8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84e9a592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84e9a592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7b49f1e6e8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7b49f1e6e8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7b49f1e6e8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7b49f1e6e8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84e9a592a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84e9a592a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84e9a592a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84e9a592a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84e9a592a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84e9a592a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7b49f1e6e8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7b49f1e6e8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7b49f1e6e8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7b49f1e6e8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Svalové pánevní dno lze anatomicky rozdělit na 2 funkční oddíly, kterými jsou diaphragma pelvis (dno pánevní) a diaphragma urogenitale. Oba oddíly tvoří komplexní funkční jednotky. Každá má svou specifickou funkci i inervaci. Jejich vzájemnou spoluprací vzniká svěračový aparát, který odpovídá za kontinenci i extrémní dilataci porodních cest. Diaphragma pelvis a diaphragma urogenitale se stýkají v centru perineale. Toto je důležitý uzlový bod svalového dna pánevního.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7b49f1e6e8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7b49f1e6e8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7b49f1e6e8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7b49f1e6e8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7b49f1e6e8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7b49f1e6e8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Spona stydká a přední část svalů pánevního dna je silnější a pevnější, nese většinu hmotnosti břišních a pánevních orgánů vzhledem ke sklonu osy pánve, která činí přibližně 30°. Dorzální část svalů pánevního dna je zatížena minimálně. Z tohoto důvodu je zde více vazivových struktur než svalových.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7b46957472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7b46957472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7b49f1e6e8_1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7b49f1e6e8_1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Svaly pánevního dna- 1-m. coccygeus, 2- 4 m. levator ani, 2- m. iliococcygeus, 4- m. pubococcygeus, 5- hiatus urogenitalis, 6- otvor pro rectum (6)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7b49f1e6e8_1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7b49f1e6e8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7b49f1e6e8_1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7b49f1e6e8_1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7b49f1e6e8_1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7b49f1e6e8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7b49f1e6e8_1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7b49f1e6e8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7b49f1e6e8_1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7b49f1e6e8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7b49f1e6e8_1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7b49f1e6e8_1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7b49f1e6e8_1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7b49f1e6e8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7b49f1e6e8_1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7b49f1e6e8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7b49f1e6e8_1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7b49f1e6e8_1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7b46957472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7b46957472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050">
                <a:solidFill>
                  <a:srgbClr val="343434"/>
                </a:solidFill>
                <a:highlight>
                  <a:srgbClr val="FFFFFF"/>
                </a:highlight>
              </a:rPr>
              <a:t>spondyloptóza- často již v dětském, nebo adolescentním věku, což je doprovázeno závažnými obtížemi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7b49f1e6e8_1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7b49f1e6e8_1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7b49f1e6e8_1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7b49f1e6e8_1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7b49f1e6e8_1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7b49f1e6e8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7b49f1e6e8_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7b49f1e6e8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7b49f1e6e8_1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7b49f1e6e8_1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7b49f1e6e8_1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7b49f1e6e8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 – performance – hodnotí se schopnost kontrakce svalů PD. K popisu se užívá čtyřstupňová škála (žádná kontrakce, slabá kontrakce, normální kontrakce, silná kontrakce). E – endurance – vyzveme pacientku k maximální volní kontrakci PD a měříme čas do zeslabení kontrakce. Čas se udává v sekundách – max. 10 sekund. R – repetitions – vyzveme pacientku k opakovaným maximálním kontrakcím PD v délce 3 sekund a zaznamenáváme počet kontrakcí do únavy nebo do snížení kvality provedení. F – fast contractions – vyzveme pacientku k rychle opakovaným maximálním kontrakcím PD v délce maximálně 1 sekundy a zaznamenáváme počet kontrakcí do únavy nebo do snížení kvality provedení. E – elevation – vyzveme pacientku k maximální kontrakci PD a hodnotíme přítomnost či nepřítomnost elevace perinea. C – co-contraction – vyzveme pacientku k maximální kontrakci PD a hodnotíme přítomnost či nepřítomnost současné kontrakce m. transversus abdominis. T – timing – vyzveme pacientku ke kašli a palpačně hodnotíme přítomnost či nepřítomnost současné reflexní kontrakce svalů PD. (Laycock &amp; Jerwood, 2001). Některé z výše uvedených parametrů můžeme hodnotit současně, například P+E+E nebo P+E+C (Holaňová et al., 2007).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7b49f1e6e8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7b49f1e6e8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7b46957472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7b4695747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7b49f1e6e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7b49f1e6e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7b46957472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7b4695747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7b49f1e6e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7b49f1e6e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>
                <a:solidFill>
                  <a:schemeClr val="dk1"/>
                </a:solidFill>
              </a:rPr>
              <a:t>Lig. sacrotuberale pokračuje jako m. biceps fem. Sakrotuberální ligamentum se mísí s DSIL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>
                <a:solidFill>
                  <a:schemeClr val="dk1"/>
                </a:solidFill>
              </a:rPr>
              <a:t>Častý útlak nervově cévního svazku (cyklistika) vedoucí k erektilní dysfunkci. N. pudendus prochází z dorzální a kaudální strany m. coccygeus a mediální strany m. obtarotor int.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, text - dva sloupce">
  <p:cSld name="Obrázky, text - dva sloupc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idx="1" type="body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2" name="Google Shape;82;p11"/>
          <p:cNvSpPr txBox="1"/>
          <p:nvPr>
            <p:ph idx="2" type="body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3" type="body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4" type="body"/>
          </p:nvPr>
        </p:nvSpPr>
        <p:spPr>
          <a:xfrm>
            <a:off x="4688458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5" type="body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6" type="body"/>
          </p:nvPr>
        </p:nvSpPr>
        <p:spPr>
          <a:xfrm>
            <a:off x="468845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1" showMasterSp="0">
  <p:cSld name="Rozdělovník (alternativní) 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94" name="Google Shape;94;p13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6" name="Google Shape;96;p13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3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- inverzní" showMasterSp="0">
  <p:cSld name="Úvodní snímek - inverzní">
    <p:bg>
      <p:bgPr>
        <a:solidFill>
          <a:srgbClr val="5AC8A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2" name="Google Shape;102;p14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2" showMasterSp="0">
  <p:cSld name="Rozdělovník (alternativní) 2">
    <p:bg>
      <p:bgPr>
        <a:solidFill>
          <a:srgbClr val="5AC8A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7" name="Google Shape;107;p15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15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5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 obrázkem">
  <p:cSld name="Inverzní s obrázkem">
    <p:bg>
      <p:bgPr>
        <a:solidFill>
          <a:srgbClr val="5AC8A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/>
          <p:nvPr>
            <p:ph idx="2" type="pic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540000" y="4530596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185"/>
            <a:ext cx="849358" cy="44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PORT slide">
  <p:cSld name="MUNI SPORT slide">
    <p:bg>
      <p:bgPr>
        <a:solidFill>
          <a:srgbClr val="5AC8A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59508" y="1510650"/>
            <a:ext cx="4024985" cy="21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lide">
  <p:cSld name="MUNI slide">
    <p:bg>
      <p:bgPr>
        <a:solidFill>
          <a:schemeClr val="dk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38217" y="1724200"/>
            <a:ext cx="6543763" cy="1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2" name="Google Shape;122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obsah">
  <p:cSld name="Nadpis, podnadpis a obsah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porovnání">
  <p:cSld name="Nadpis, podnadpis a porovnání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688458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extem">
  <p:cSld name="Obrázek s textem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5510801" y="1947634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b="0" sz="150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/>
          <p:nvPr>
            <p:ph idx="2" type="pic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idx="1" type="body"/>
          </p:nvPr>
        </p:nvSpPr>
        <p:spPr>
          <a:xfrm>
            <a:off x="333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7" name="Google Shape;57;p8"/>
          <p:cNvSpPr txBox="1"/>
          <p:nvPr>
            <p:ph idx="2" type="body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3" type="body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4" type="body"/>
          </p:nvPr>
        </p:nvSpPr>
        <p:spPr>
          <a:xfrm>
            <a:off x="61209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5" type="body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6" type="body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7" type="body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8" type="body"/>
          </p:nvPr>
        </p:nvSpPr>
        <p:spPr>
          <a:xfrm>
            <a:off x="539999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9" type="body"/>
          </p:nvPr>
        </p:nvSpPr>
        <p:spPr>
          <a:xfrm>
            <a:off x="6120001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sah">
  <p:cSld name="Pouze obsah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>
  <p:cSld name="Pouze nadpi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6" name="Google Shape;76;p1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serola.net/nutation-counternutation-what-are-they-and-why-are-they-so-important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hyperlink" Target="http://www.youtube.com/watch?v=2gr5-oKBT2Q" TargetMode="External"/><Relationship Id="rId5" Type="http://schemas.openxmlformats.org/officeDocument/2006/relationships/image" Target="../media/image31.jpg"/><Relationship Id="rId6" Type="http://schemas.openxmlformats.org/officeDocument/2006/relationships/hyperlink" Target="http://www.youtube.com/watch?v=-ZKgzMvWXVM" TargetMode="External"/><Relationship Id="rId7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5.png"/><Relationship Id="rId5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://kliniky/hippokrat/Obory/Neurologie/Prechod_bederni_a_krizove_patere.pdf" TargetMode="External"/><Relationship Id="rId4" Type="http://schemas.openxmlformats.org/officeDocument/2006/relationships/hyperlink" Target="https://www.neurologiepropraxi.cz/pdfs/neu/2008/03/05.pdf" TargetMode="External"/><Relationship Id="rId5" Type="http://schemas.openxmlformats.org/officeDocument/2006/relationships/hyperlink" Target="https://www.physio-pedia.com/Sacroiliac_joint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</a:t>
            </a:r>
            <a:endParaRPr/>
          </a:p>
        </p:txBody>
      </p:sp>
      <p:sp>
        <p:nvSpPr>
          <p:cNvPr id="129" name="Google Shape;129;p20"/>
          <p:cNvSpPr txBox="1"/>
          <p:nvPr>
            <p:ph idx="1" type="subTitle"/>
          </p:nvPr>
        </p:nvSpPr>
        <p:spPr>
          <a:xfrm>
            <a:off x="298876" y="2706302"/>
            <a:ext cx="39348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400">
                <a:solidFill>
                  <a:schemeClr val="dk2"/>
                </a:solidFill>
              </a:rPr>
              <a:t>bp1197 Klinická kineziologie III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/>
              <a:t>Mgr. Zuzana Kršáková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225" y="936650"/>
            <a:ext cx="4104851" cy="327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Nutace</a:t>
            </a:r>
            <a:endParaRPr/>
          </a:p>
        </p:txBody>
      </p:sp>
      <p:sp>
        <p:nvSpPr>
          <p:cNvPr id="203" name="Google Shape;203;p29"/>
          <p:cNvSpPr txBox="1"/>
          <p:nvPr>
            <p:ph idx="1" type="body"/>
          </p:nvPr>
        </p:nvSpPr>
        <p:spPr>
          <a:xfrm>
            <a:off x="540000" y="1269000"/>
            <a:ext cx="49173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Stoj/sed (symetrická opora)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Při opoře o obě DKK (sedací hrboly) probíhá nutace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Dynamické zatížení (nutace) je provázeno </a:t>
            </a:r>
            <a:r>
              <a:rPr b="1" lang="sk" sz="1900"/>
              <a:t>excentrickou kontrakcí svalů pánevního dna</a:t>
            </a:r>
            <a:r>
              <a:rPr lang="sk" sz="1900"/>
              <a:t> - tlumí náraz při dopadu při nutaci se vrchní konce kyčelních kostí přibližují, spodní oddalují</a:t>
            </a:r>
            <a:endParaRPr sz="1900"/>
          </a:p>
          <a:p>
            <a:pPr indent="-184150" lvl="1" marL="7429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84150" lvl="1" marL="84582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04" name="Google Shape;20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0613" y="360700"/>
            <a:ext cx="3528387" cy="31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Nutace</a:t>
            </a:r>
            <a:endParaRPr/>
          </a:p>
        </p:txBody>
      </p:sp>
      <p:sp>
        <p:nvSpPr>
          <p:cNvPr id="210" name="Google Shape;210;p30"/>
          <p:cNvSpPr txBox="1"/>
          <p:nvPr>
            <p:ph idx="1" type="body"/>
          </p:nvPr>
        </p:nvSpPr>
        <p:spPr>
          <a:xfrm>
            <a:off x="540000" y="1269000"/>
            <a:ext cx="3337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Při nutaci se napíná ligamentum sacrotuberale, sacrospinale, sacrociliacale anterius, sacroiliacale interosseum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Uvolňuje se ligamentum sacroiliacale dorsale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Ligamentum iliolumbale (lumbosacrale) brání jak nutaci, tak kontranutaci</a:t>
            </a:r>
            <a:endParaRPr sz="1800"/>
          </a:p>
          <a:p>
            <a:pPr indent="0" lvl="1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84150" lvl="1" marL="7429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hračka, interiér, hledání  Popis vygenerovaný s vysokou mírou spolehlivosti" id="211" name="Google Shape;21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2524" y="1269002"/>
            <a:ext cx="4717626" cy="212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Kontranutace</a:t>
            </a:r>
            <a:endParaRPr/>
          </a:p>
        </p:txBody>
      </p:sp>
      <p:sp>
        <p:nvSpPr>
          <p:cNvPr id="217" name="Google Shape;217;p3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/>
              <a:t>Vrchol sacra se pohybuje dozadu      </a:t>
            </a:r>
            <a:r>
              <a:rPr b="1" lang="sk" sz="2000"/>
              <a:t>pánevní dno provádí koncentrickou kontrakci</a:t>
            </a:r>
            <a:r>
              <a:rPr lang="sk" sz="2000"/>
              <a:t>      ilia se přibližují k sobě  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/>
              <a:t>Napíná se DSIL, které je podporováno m. multifidus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/>
              <a:t>Uvolňuje se ligamentum sacrotuberale, sacrospinale, iliolumbale a sacrociliacale anterius a ligamentum lumbosacrale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  <p:sp>
        <p:nvSpPr>
          <p:cNvPr id="218" name="Google Shape;218;p31"/>
          <p:cNvSpPr/>
          <p:nvPr/>
        </p:nvSpPr>
        <p:spPr>
          <a:xfrm>
            <a:off x="4837551" y="1372866"/>
            <a:ext cx="216300" cy="12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53010"/>
          </a:solidFill>
          <a:ln cap="rnd" cmpd="sng" w="15875">
            <a:solidFill>
              <a:srgbClr val="7823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31"/>
          <p:cNvSpPr/>
          <p:nvPr/>
        </p:nvSpPr>
        <p:spPr>
          <a:xfrm>
            <a:off x="4046226" y="1659716"/>
            <a:ext cx="216300" cy="12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53010"/>
          </a:solidFill>
          <a:ln cap="rnd" cmpd="sng" w="15875">
            <a:solidFill>
              <a:srgbClr val="7823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Obsah obrázku hračka, interiér, hledání  Popis vygenerovaný s vysokou mírou spolehlivosti" id="220" name="Google Shape;22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4850" y="2875775"/>
            <a:ext cx="4579050" cy="20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Kontralaterální vzor pohybu v SI</a:t>
            </a:r>
            <a:endParaRPr/>
          </a:p>
        </p:txBody>
      </p:sp>
      <p:sp>
        <p:nvSpPr>
          <p:cNvPr id="226" name="Google Shape;226;p32"/>
          <p:cNvSpPr txBox="1"/>
          <p:nvPr>
            <p:ph idx="1" type="body"/>
          </p:nvPr>
        </p:nvSpPr>
        <p:spPr>
          <a:xfrm>
            <a:off x="540000" y="1269000"/>
            <a:ext cx="74433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u="sng">
                <a:hlinkClick r:id="rId3"/>
              </a:rPr>
              <a:t>https://www.serola.net/nutation-counternutation-what-are-they-and-why-are-they-so-important/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800"/>
              <a:t>Opěrná DK</a:t>
            </a:r>
            <a:endParaRPr b="1" sz="1800"/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Nutace sacra, rotace trupu kontralat. (kontrakce m. obliquus abdominis externus)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Excentrická kontrakce m. levator ani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800"/>
              <a:t>Švihová DK</a:t>
            </a:r>
            <a:endParaRPr b="1" sz="1800"/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Kontranutace sacra (obliquus abdominis internus + biceps femoris přes ligamentum sacrotuberale)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Koncentrická kontrakce m. levator ani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vleže</a:t>
            </a:r>
            <a:endParaRPr/>
          </a:p>
        </p:txBody>
      </p:sp>
      <p:sp>
        <p:nvSpPr>
          <p:cNvPr id="232" name="Google Shape;232;p33"/>
          <p:cNvSpPr txBox="1"/>
          <p:nvPr>
            <p:ph idx="1" type="body"/>
          </p:nvPr>
        </p:nvSpPr>
        <p:spPr>
          <a:xfrm>
            <a:off x="540000" y="1113250"/>
            <a:ext cx="42897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Kyčelní kloub v EXT</a:t>
            </a:r>
            <a:endParaRPr b="1" sz="18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Tah flexorů - </a:t>
            </a:r>
            <a:r>
              <a:rPr b="1" lang="sk" sz="1600"/>
              <a:t>pánev vzhledem k sacru </a:t>
            </a:r>
            <a:r>
              <a:rPr lang="sk" sz="1600"/>
              <a:t>nakloněna dopředu - </a:t>
            </a:r>
            <a:r>
              <a:rPr b="1" lang="sk" sz="1600"/>
              <a:t>pohyb KONTRANUTACE SACRA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Počáteční poloha porodu . Zvětšení pánevního vchodu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800"/>
              <a:t>Kyčelní kloub ve FLE</a:t>
            </a:r>
            <a:endParaRPr b="1" sz="18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Tah hamstringů - </a:t>
            </a:r>
            <a:r>
              <a:rPr b="1" lang="sk" sz="1600"/>
              <a:t>pánev vzhledem k sacru nakloněna dozadu</a:t>
            </a:r>
            <a:r>
              <a:rPr lang="sk" sz="1600"/>
              <a:t> – </a:t>
            </a:r>
            <a:r>
              <a:rPr b="1" lang="sk" sz="1600"/>
              <a:t>pohyb NUTACE sacra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Poloha pro </a:t>
            </a:r>
            <a:r>
              <a:rPr b="1" lang="sk" sz="1600"/>
              <a:t>vypuzovací fázy porodu</a:t>
            </a:r>
            <a:r>
              <a:rPr lang="sk" sz="1600"/>
              <a:t> - zvětšení pánevního východu</a:t>
            </a:r>
            <a:endParaRPr sz="1600"/>
          </a:p>
          <a:p>
            <a:pPr indent="-184150" lvl="1" marL="7429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text  Popis vygenerovaný s vysokou mírou spolehlivosti" id="233" name="Google Shape;23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7276" y="212125"/>
            <a:ext cx="2054500" cy="13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8475" y="1531375"/>
            <a:ext cx="1772100" cy="16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/>
          <p:cNvPicPr preferRelativeResize="0"/>
          <p:nvPr/>
        </p:nvPicPr>
        <p:blipFill rotWithShape="1">
          <a:blip r:embed="rId5">
            <a:alphaModFix/>
          </a:blip>
          <a:srcRect b="21942" l="50001" r="24075" t="55164"/>
          <a:stretch/>
        </p:blipFill>
        <p:spPr>
          <a:xfrm>
            <a:off x="4490225" y="3148225"/>
            <a:ext cx="3555598" cy="19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Nutace/kontranutace</a:t>
            </a:r>
            <a:endParaRPr/>
          </a:p>
        </p:txBody>
      </p:sp>
      <p:pic>
        <p:nvPicPr>
          <p:cNvPr id="241" name="Google Shape;24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000" y="1223425"/>
            <a:ext cx="4716326" cy="3535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imple explanation of a tricky concept! Just a taste of what we do here at PT Final Exam. This is boards prep at it's best. For up to date discounts and coupons head to https://ptfinalexam.com/mark/" id="242" name="Google Shape;242;p34" title="Nutation vs Counternutation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0425" y="269100"/>
            <a:ext cx="2539775" cy="19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 title="Arthrology of the pelvis Nutation and counternutation Childbirth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44112" y="2258575"/>
            <a:ext cx="2872400" cy="21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Ligamenta stabilizující SI</a:t>
            </a:r>
            <a:endParaRPr/>
          </a:p>
        </p:txBody>
      </p:sp>
      <p:sp>
        <p:nvSpPr>
          <p:cNvPr id="249" name="Google Shape;249;p35"/>
          <p:cNvSpPr txBox="1"/>
          <p:nvPr>
            <p:ph idx="1" type="body"/>
          </p:nvPr>
        </p:nvSpPr>
        <p:spPr>
          <a:xfrm>
            <a:off x="540000" y="1269000"/>
            <a:ext cx="46506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DSIL se napíná při kontranutaci a je komplementární s lig. sacrotuberale, které se uvolňuje.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DSIL se uvolňuje při nutaci, kdy se lig. sacrotuberale napíná.</a:t>
            </a:r>
            <a:endParaRPr/>
          </a:p>
        </p:txBody>
      </p:sp>
      <p:pic>
        <p:nvPicPr>
          <p:cNvPr id="250" name="Google Shape;250;p35"/>
          <p:cNvPicPr preferRelativeResize="0"/>
          <p:nvPr/>
        </p:nvPicPr>
        <p:blipFill rotWithShape="1">
          <a:blip r:embed="rId3">
            <a:alphaModFix/>
          </a:blip>
          <a:srcRect b="8719" l="52777" r="11363" t="46773"/>
          <a:stretch/>
        </p:blipFill>
        <p:spPr>
          <a:xfrm>
            <a:off x="5320125" y="1382250"/>
            <a:ext cx="3405952" cy="264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Ligamenta stabilizující SI</a:t>
            </a:r>
            <a:endParaRPr/>
          </a:p>
        </p:txBody>
      </p:sp>
      <p:pic>
        <p:nvPicPr>
          <p:cNvPr descr="Obsah obrázku vsedě, stůl, interiér  Popis vygenerovaný s velmi vysokou mírou spolehlivosti" id="256" name="Google Shape;25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500" y="1463950"/>
            <a:ext cx="4050501" cy="281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45925"/>
            <a:ext cx="4233625" cy="307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6"/>
          <p:cNvSpPr txBox="1"/>
          <p:nvPr/>
        </p:nvSpPr>
        <p:spPr>
          <a:xfrm>
            <a:off x="5188800" y="42125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https://osteothek.thieme.de/cockpits/correspondenceParietal/0/coOSisg/4-5</a:t>
            </a:r>
            <a:endParaRPr sz="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Sagitální postavení sacra</a:t>
            </a:r>
            <a:endParaRPr/>
          </a:p>
        </p:txBody>
      </p:sp>
      <p:sp>
        <p:nvSpPr>
          <p:cNvPr id="264" name="Google Shape;264;p3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lumbosakrální úhel závislý na míře bederní lordózy ▪ kauzální vztah k postuře (nůžkový syndrom) s efektem na zatížení lig. sacrospinale a sacrotuberale se všemi výše prezentovanými aspekty</a:t>
            </a:r>
            <a:endParaRPr/>
          </a:p>
        </p:txBody>
      </p:sp>
      <p:pic>
        <p:nvPicPr>
          <p:cNvPr id="265" name="Google Shape;26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425" y="2571743"/>
            <a:ext cx="3591775" cy="19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7"/>
          <p:cNvSpPr txBox="1"/>
          <p:nvPr/>
        </p:nvSpPr>
        <p:spPr>
          <a:xfrm>
            <a:off x="3450950" y="4512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>
                <a:solidFill>
                  <a:srgbClr val="222222"/>
                </a:solidFill>
                <a:highlight>
                  <a:srgbClr val="FFFFFF"/>
                </a:highlight>
              </a:rPr>
              <a:t>Kolář, P., &amp; Máček, M. (2015). </a:t>
            </a:r>
            <a:r>
              <a:rPr i="1" lang="sk" sz="1000">
                <a:solidFill>
                  <a:srgbClr val="222222"/>
                </a:solidFill>
                <a:highlight>
                  <a:srgbClr val="FFFFFF"/>
                </a:highlight>
              </a:rPr>
              <a:t>Základy klinické rehabilitace</a:t>
            </a:r>
            <a:r>
              <a:rPr lang="sk" sz="1000">
                <a:solidFill>
                  <a:srgbClr val="222222"/>
                </a:solidFill>
                <a:highlight>
                  <a:srgbClr val="FFFFFF"/>
                </a:highlight>
              </a:rPr>
              <a:t>. Galén.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Kontralaterální vzor pohybu v SI</a:t>
            </a:r>
            <a:endParaRPr/>
          </a:p>
        </p:txBody>
      </p:sp>
      <p:pic>
        <p:nvPicPr>
          <p:cNvPr descr="Obsah obrázku text  Popis vygenerovaný s velmi vysokou mírou spolehlivosti" id="272" name="Google Shape;27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97" y="1113252"/>
            <a:ext cx="2969700" cy="38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9323" y="1034800"/>
            <a:ext cx="5138350" cy="341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Articulatio lumbosacralis</a:t>
            </a:r>
            <a:endParaRPr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540000" y="1269000"/>
            <a:ext cx="3247500" cy="152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Variabilita lumbosakrálního spojení - LS anomálie</a:t>
            </a:r>
            <a:endParaRPr b="1"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600"/>
              <a:t>Příčiny - porucha segmentace = lumbalizace křížového obratle (+1) X sakralizace bederního obratle (-1), porucha formace, rozštěp páteřního kanálu, záněty, tumory...</a:t>
            </a:r>
            <a:endParaRPr sz="16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Vertikalizace/horizontalizace sacra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mapa, text  Popis vygenerovaný s vysokou mírou spolehlivosti" id="137" name="Google Shape;13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2750" y="0"/>
            <a:ext cx="3171251" cy="2560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mapa, kniha  Popis vygenerovaný s velmi vysokou mírou spolehlivosti" id="138" name="Google Shape;13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0200" y="1333500"/>
            <a:ext cx="1973325" cy="360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3875" y="2747800"/>
            <a:ext cx="2208599" cy="165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6303875" y="4315575"/>
            <a:ext cx="1754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https://www.slideserve.com/trula/1-variety-kost-lebky-a-variety-na-podklad-odchylek-v-osifikaci</a:t>
            </a:r>
            <a:endParaRPr sz="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Articulatio sacrococcygea</a:t>
            </a:r>
            <a:endParaRPr/>
          </a:p>
        </p:txBody>
      </p:sp>
      <p:sp>
        <p:nvSpPr>
          <p:cNvPr id="279" name="Google Shape;279;p39"/>
          <p:cNvSpPr txBox="1"/>
          <p:nvPr>
            <p:ph idx="1" type="body"/>
          </p:nvPr>
        </p:nvSpPr>
        <p:spPr>
          <a:xfrm>
            <a:off x="540000" y="1269000"/>
            <a:ext cx="39444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Amphiarthrosis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800"/>
              <a:t>Ligamenta</a:t>
            </a:r>
            <a:endParaRPr b="1" sz="1800"/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Lig. Sacrococcygeale anterius (4)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Lig. Sacrococcygeale posterior, pars superficialis (9) et profunda 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Lig. Sacrococcygeale laterale (5,6, 7)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Lig. Longitudinale anterius (3)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Lig. Longitudinale posterius (8)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/>
              <a:t>Discus = ligamentum interosseum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/>
              <a:t>Pohyby - pasivně flexe/extenze (defekace)</a:t>
            </a:r>
            <a:endParaRPr sz="1800"/>
          </a:p>
          <a:p>
            <a:pPr indent="-1841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zvíře, plazi  Popis vygenerovaný s velmi vysokou mírou spolehlivosti" id="280" name="Google Shape;28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3002" y="235329"/>
            <a:ext cx="2640901" cy="2035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mapa  Popis vygenerovaný s velmi vysokou mírou spolehlivosti" id="281" name="Google Shape;28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4398" y="2708702"/>
            <a:ext cx="4659600" cy="24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Symphysis pubica</a:t>
            </a:r>
            <a:endParaRPr/>
          </a:p>
        </p:txBody>
      </p:sp>
      <p:sp>
        <p:nvSpPr>
          <p:cNvPr id="287" name="Google Shape;287;p40"/>
          <p:cNvSpPr txBox="1"/>
          <p:nvPr>
            <p:ph idx="1" type="body"/>
          </p:nvPr>
        </p:nvSpPr>
        <p:spPr>
          <a:xfrm>
            <a:off x="540000" y="1269000"/>
            <a:ext cx="44691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Chrupavčité spojení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Uprostřed vazivová chrupavka, na okrajích hyalinní (23)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Horizontální průběh vláken discu (ligamentum interosseum) (7.8.9)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Vertikální, silné ligamentum anterior (22/3) et posterior (5)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Ligamentum superior (6) et inferior (4)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text, mapa, perokresba  Popis vygenerovaný s velmi vysokou mírou spolehlivosti" id="288" name="Google Shape;28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1174" y="1019251"/>
            <a:ext cx="3552000" cy="31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Trabekulární systém</a:t>
            </a:r>
            <a:endParaRPr/>
          </a:p>
        </p:txBody>
      </p:sp>
      <p:sp>
        <p:nvSpPr>
          <p:cNvPr id="294" name="Google Shape;294;p41"/>
          <p:cNvSpPr txBox="1"/>
          <p:nvPr>
            <p:ph idx="1" type="body"/>
          </p:nvPr>
        </p:nvSpPr>
        <p:spPr>
          <a:xfrm>
            <a:off x="540000" y="1269000"/>
            <a:ext cx="51006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Převodník zátěže mezi osovým orgánem a dolními končetinami </a:t>
            </a:r>
            <a:r>
              <a:rPr lang="sk" sz="1800"/>
              <a:t>- nejvíce zatěžováno směrem od vrchu sacra do diafýzy femuru - rozložení kostních trabecul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text, mapa  Popis vygenerovaný s velmi vysokou mírou spolehlivosti" id="295" name="Google Shape;295;p41"/>
          <p:cNvPicPr preferRelativeResize="0"/>
          <p:nvPr/>
        </p:nvPicPr>
        <p:blipFill rotWithShape="1">
          <a:blip r:embed="rId3">
            <a:alphaModFix/>
          </a:blip>
          <a:srcRect b="0" l="0" r="11832" t="0"/>
          <a:stretch/>
        </p:blipFill>
        <p:spPr>
          <a:xfrm>
            <a:off x="5640672" y="0"/>
            <a:ext cx="35033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Adaptace na zátěž, formativní vliv</a:t>
            </a:r>
            <a:endParaRPr/>
          </a:p>
        </p:txBody>
      </p:sp>
      <p:pic>
        <p:nvPicPr>
          <p:cNvPr descr="Obsah obrázku text  Popis vygenerovaný s velmi vysokou mírou spolehlivosti" id="301" name="Google Shape;30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010" y="1200356"/>
            <a:ext cx="3777600" cy="377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  Popis vygenerovaný s vysokou mírou spolehlivosti" id="302" name="Google Shape;30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7605" y="1031749"/>
            <a:ext cx="2557148" cy="411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Pohlavní rozdíly</a:t>
            </a:r>
            <a:endParaRPr/>
          </a:p>
        </p:txBody>
      </p:sp>
      <p:sp>
        <p:nvSpPr>
          <p:cNvPr id="308" name="Google Shape;308;p4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Mužská pánev							Ženská pánev</a:t>
            </a:r>
            <a:endParaRPr b="1"/>
          </a:p>
        </p:txBody>
      </p:sp>
      <p:pic>
        <p:nvPicPr>
          <p:cNvPr descr="Obsah obrázku zbraň, boxery  Popis vygenerovaný s velmi vysokou mírou spolehlivosti" id="309" name="Google Shape;30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000" y="1683899"/>
            <a:ext cx="3710100" cy="2997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zvíře, zbraň  Popis vygenerovaný s velmi vysokou mírou spolehlivosti" id="310" name="Google Shape;31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1701" y="1714050"/>
            <a:ext cx="4151100" cy="29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Pohlavní rozdíly</a:t>
            </a:r>
            <a:endParaRPr/>
          </a:p>
        </p:txBody>
      </p:sp>
      <p:graphicFrame>
        <p:nvGraphicFramePr>
          <p:cNvPr id="316" name="Google Shape;316;p44"/>
          <p:cNvGraphicFramePr/>
          <p:nvPr/>
        </p:nvGraphicFramePr>
        <p:xfrm>
          <a:off x="696278" y="115663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{E95D7852-ACFF-4659-A0D9-BBB4F2D36780}</a:tableStyleId>
              </a:tblPr>
              <a:tblGrid>
                <a:gridCol w="2524200"/>
                <a:gridCol w="2524200"/>
                <a:gridCol w="2524200"/>
              </a:tblGrid>
              <a:tr h="286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Mužská pánev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Ženská pánev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552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Promontorium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Vchod srdčitý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Vyčnívá méně, takže vchod do malé pánve je příčně oválný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284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symphysis pubica 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Vyšší (5 cm)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nižší (4,5 cm)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718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dolní ramena stydkých kostí 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Sbíhají se v úhlu ostřejším, čímž vzniká </a:t>
                      </a:r>
                      <a:r>
                        <a:rPr b="1"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angulus pubicus</a:t>
                      </a:r>
                      <a:endParaRPr b="1"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sbíhají v tupém úhlu a vytváří tak </a:t>
                      </a:r>
                      <a:r>
                        <a:rPr b="1"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arcus pubicus</a:t>
                      </a:r>
                      <a:endParaRPr i="0" sz="12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t/>
                      </a:r>
                      <a:endParaRPr b="1" i="0" sz="12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718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vzdálenost ze středu fossa acetabuli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 hornímu okraji facies symphysialis a k dolnímu okraji tuber ischiadicum stejné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vzdálenost k tuber ischiadicum podstatně menší než k facies symphysialis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718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incisura ischiadica major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horní okraj zářezu zřetelně hlubší</a:t>
                      </a:r>
                      <a:endParaRPr i="0" sz="12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t/>
                      </a:r>
                      <a:endParaRPr i="0" sz="12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tvořena pravidelným obloukem, širším a mělce vykrojeným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284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kostrč 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Delší, méně pohyblivá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Kratší, pohyblivější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Typy pánve dle Gutmanna, Edmanna</a:t>
            </a:r>
            <a:endParaRPr/>
          </a:p>
        </p:txBody>
      </p:sp>
      <p:sp>
        <p:nvSpPr>
          <p:cNvPr id="322" name="Google Shape;322;p4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Asimilační (vysoká pánev)</a:t>
            </a:r>
            <a:endParaRPr b="1" sz="18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Vysoko uložené promontorium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 hypermobilitě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kosti křížové 50 - 70°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krycí destičky 15-30°</a:t>
            </a:r>
            <a:endParaRPr sz="1600"/>
          </a:p>
          <a:p>
            <a:pPr indent="-184150" lvl="1" marL="7429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3901" y="968523"/>
            <a:ext cx="2334900" cy="40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Typy pánve dle Gutmanna, Edmanna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Normální pánev</a:t>
            </a:r>
            <a:endParaRPr b="1" sz="18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Nízko uložené promontorium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Značný sklon pánve a křížové kosti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 blokádám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kosti křížové 35 - 50°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krycí destičky 30-50°</a:t>
            </a:r>
            <a:endParaRPr sz="1600"/>
          </a:p>
          <a:p>
            <a:pPr indent="0" lvl="2" marL="518794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84150" lvl="1" marL="7429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obloha, exteriér  Popis vygenerovaný s velmi vysokou mírou spolehlivosti" id="330" name="Google Shape;33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2425" y="1243850"/>
            <a:ext cx="2249400" cy="35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Typy pánve dle Gutmanna, Edmanna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Přetěžovaná pánev</a:t>
            </a:r>
            <a:endParaRPr b="1" sz="18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Nízko uložené promontorium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Značný sklon pánve a křížové kosti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 blokádám, artróze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kosti křížové 15 - 30°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krycí destičky 50-70°</a:t>
            </a:r>
            <a:endParaRPr sz="1600"/>
          </a:p>
          <a:p>
            <a:pPr indent="-184150" lvl="1" marL="7429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obloha, text, exteriér  Popis vygenerovaný s velmi vysokou mírou spolehlivosti" id="337" name="Google Shape;33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2" y="973400"/>
            <a:ext cx="2874600" cy="40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účtenka  Popis vygenerovaný s velmi vysokou mírou spolehlivosti" id="342" name="Google Shape;34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0250" y="247377"/>
            <a:ext cx="6441000" cy="47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Os coxae</a:t>
            </a:r>
            <a:endParaRPr/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>
                <a:solidFill>
                  <a:srgbClr val="000000"/>
                </a:solidFill>
              </a:rPr>
              <a:t>Os coxae se skládá ze tří </a:t>
            </a:r>
            <a:r>
              <a:rPr b="1" lang="sk" sz="1500">
                <a:solidFill>
                  <a:srgbClr val="000000"/>
                </a:solidFill>
              </a:rPr>
              <a:t>synchodrosou</a:t>
            </a:r>
            <a:r>
              <a:rPr lang="sk" sz="1500">
                <a:solidFill>
                  <a:srgbClr val="000000"/>
                </a:solidFill>
              </a:rPr>
              <a:t> spojených kostí: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500"/>
              <a:buChar char="●"/>
            </a:pPr>
            <a:r>
              <a:rPr lang="sk" sz="1500">
                <a:solidFill>
                  <a:srgbClr val="F1C232"/>
                </a:solidFill>
              </a:rPr>
              <a:t>Os ilium (největší část os coxae)</a:t>
            </a:r>
            <a:endParaRPr sz="1500">
              <a:solidFill>
                <a:srgbClr val="F1C232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Char char="●"/>
            </a:pPr>
            <a:r>
              <a:rPr lang="sk" sz="1500">
                <a:solidFill>
                  <a:schemeClr val="accent4"/>
                </a:solidFill>
              </a:rPr>
              <a:t>Os ischii (obkružuje foramen obturatum)</a:t>
            </a:r>
            <a:endParaRPr sz="1500">
              <a:solidFill>
                <a:schemeClr val="accent4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sk" sz="1500">
                <a:solidFill>
                  <a:schemeClr val="accent6"/>
                </a:solidFill>
              </a:rPr>
              <a:t>Os pubis (nejútlejší část, obkružuje foramen obturatum)</a:t>
            </a:r>
            <a:endParaRPr sz="1500">
              <a:solidFill>
                <a:schemeClr val="accent6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Všechny tři se stýkají v acetabulu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Chrupavčité spojení osifikuje mezi 14.-16. rokem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 b="626" l="32651" r="94" t="-109"/>
          <a:stretch/>
        </p:blipFill>
        <p:spPr>
          <a:xfrm rot="-5400000">
            <a:off x="5624787" y="1065638"/>
            <a:ext cx="3255827" cy="270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Pohyby pánve</a:t>
            </a:r>
            <a:endParaRPr/>
          </a:p>
        </p:txBody>
      </p:sp>
      <p:sp>
        <p:nvSpPr>
          <p:cNvPr id="348" name="Google Shape;348;p49"/>
          <p:cNvSpPr txBox="1"/>
          <p:nvPr>
            <p:ph idx="1" type="body"/>
          </p:nvPr>
        </p:nvSpPr>
        <p:spPr>
          <a:xfrm>
            <a:off x="540000" y="11561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Pohyb v rovině sagitální</a:t>
            </a:r>
            <a:endParaRPr b="1"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Anteverze pánve (forward tilt)- při tomto pohybu se pohybuje symphysis ossium pubis směrem dolů, zvyšuje se bederní lordóza a účastní se na něm m.iliopsoas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Retroverze pánve (backward tilt)- při tomto pohybu se pohybuje symfýza směrem vzhůru a bederní lordóza se snižuje. Účast břišních svalů. 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200"/>
              <a:t>Pohyb v rovině frontální </a:t>
            </a:r>
            <a:endParaRPr b="1"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Sešikmení pánve (lateral tilt) – probíhá ve smyslu zvýšení nebo snížení pánevního okraje. Na tomto pohybu participují mm. gluteí medii a mm. adduktores. Má zde vliv i délka DKK a tvar nožní klenby. 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200"/>
              <a:t>Pohyb v rovině horizontální </a:t>
            </a:r>
            <a:endParaRPr b="1"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Rotace pánve kolem vertikální osy – vlevo nebo vpravo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Torze pánve – vzniká tím, že obě pánevní kosti protisměrně rotují, takže spojnice zadních a předních spin nejsou rovnoběžné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Laterální posun pánve →skoliotické držení těla, „reakce“ na sešikmení pánve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posun/SI blokáda</a:t>
            </a:r>
            <a:endParaRPr/>
          </a:p>
        </p:txBody>
      </p:sp>
      <p:sp>
        <p:nvSpPr>
          <p:cNvPr id="354" name="Google Shape;354;p50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/>
              <a:t>Vyšetření spine sign, fenomén předbíhání, inflare/outflare syndrom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200"/>
              <a:t>SI posun</a:t>
            </a:r>
            <a:endParaRPr b="1"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Sekundární stav vznikající při jiné funkční poruše (svalové dysbalance, porucha hlavových kloubů)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Vzájemný posun mezi oběma pánevními kostmi a sacrem – nutace mezi sacrem a iliem na jedné straně a rotace okolo vertikální osy na straně druhé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terapie mimo SI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pozitivní fenomén předbíhání s úpravou v předklonu do cca 10-20 s ▪ pozitivní spine sign s úpravou do cca 10-20 s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SI blokáda</a:t>
            </a:r>
            <a:endParaRPr b="1"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Příčina přímo v SI skloubení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omezení JP v transv. (kontra/nutace) či vertik. ose SI kl.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manipulační terapie SI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pozitivní fenomén předbíhání bez úpravy v předklonu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pozitivní spine sign bez úpravy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39700" lvl="2" marL="5715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Pánev – kineziologické nálezy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1"/>
          <p:cNvSpPr txBox="1"/>
          <p:nvPr/>
        </p:nvSpPr>
        <p:spPr>
          <a:xfrm>
            <a:off x="540000" y="1269000"/>
            <a:ext cx="4032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100">
                <a:solidFill>
                  <a:srgbClr val="000000"/>
                </a:solidFill>
              </a:rPr>
              <a:t>inflare sy</a:t>
            </a:r>
            <a:endParaRPr b="1" sz="2100">
              <a:solidFill>
                <a:srgbClr val="000000"/>
              </a:solidFill>
            </a:endParaRPr>
          </a:p>
          <a:p>
            <a:pPr indent="-36195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2100"/>
              <a:buChar char="●"/>
            </a:pPr>
            <a:r>
              <a:rPr lang="sk" sz="2100">
                <a:solidFill>
                  <a:srgbClr val="000000"/>
                </a:solidFill>
              </a:rPr>
              <a:t>SIAS na jedné straně ční ventrálně a je uložena více mediálně</a:t>
            </a:r>
            <a:endParaRPr sz="2100">
              <a:solidFill>
                <a:srgbClr val="000000"/>
              </a:solidFill>
            </a:endParaRPr>
          </a:p>
          <a:p>
            <a:pPr indent="-36195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2100"/>
              <a:buChar char="●"/>
            </a:pPr>
            <a:r>
              <a:rPr lang="sk" sz="2100">
                <a:solidFill>
                  <a:srgbClr val="000000"/>
                </a:solidFill>
              </a:rPr>
              <a:t>palpací zpravidla zjistitelný hypertonus v podbřišku na této straně</a:t>
            </a:r>
            <a:endParaRPr sz="2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</a:endParaRPr>
          </a:p>
        </p:txBody>
      </p:sp>
      <p:sp>
        <p:nvSpPr>
          <p:cNvPr id="361" name="Google Shape;361;p51"/>
          <p:cNvSpPr txBox="1"/>
          <p:nvPr/>
        </p:nvSpPr>
        <p:spPr>
          <a:xfrm>
            <a:off x="4874575" y="126900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100"/>
              <a:t>outflare sy</a:t>
            </a:r>
            <a:endParaRPr b="1"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2100"/>
              <a:buChar char="●"/>
            </a:pPr>
            <a:r>
              <a:rPr lang="sk" sz="2100"/>
              <a:t>SIAS na druhé straně je „utopená“ a uložena více laterálně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2100"/>
              <a:buChar char="●"/>
            </a:pPr>
            <a:r>
              <a:rPr lang="sk" sz="2100"/>
              <a:t>hypotonie v podbřišku</a:t>
            </a:r>
            <a:endParaRPr sz="21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225" y="152400"/>
            <a:ext cx="45884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DC"/>
                </a:solidFill>
              </a:rPr>
              <a:t>Inflare &amp; outflare sy - terapie</a:t>
            </a:r>
            <a:endParaRPr>
              <a:solidFill>
                <a:srgbClr val="0000D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3"/>
          <p:cNvSpPr txBox="1"/>
          <p:nvPr/>
        </p:nvSpPr>
        <p:spPr>
          <a:xfrm>
            <a:off x="540000" y="1269000"/>
            <a:ext cx="4200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>
                <a:solidFill>
                  <a:srgbClr val="000000"/>
                </a:solidFill>
              </a:rPr>
              <a:t>Inflare sy</a:t>
            </a:r>
            <a:endParaRPr b="1"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200"/>
              <a:buChar char="●"/>
            </a:pPr>
            <a:r>
              <a:rPr lang="sk" sz="1200">
                <a:solidFill>
                  <a:srgbClr val="000000"/>
                </a:solidFill>
              </a:rPr>
              <a:t>MET na adduktory, postup jako při Patrickově zkoušce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200"/>
              <a:buChar char="●"/>
            </a:pPr>
            <a:r>
              <a:rPr lang="sk" sz="1200">
                <a:solidFill>
                  <a:srgbClr val="000000"/>
                </a:solidFill>
              </a:rPr>
              <a:t>Pacient leží na zádech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200"/>
              <a:buChar char="●"/>
            </a:pPr>
            <a:r>
              <a:rPr lang="sk" sz="1200">
                <a:solidFill>
                  <a:srgbClr val="000000"/>
                </a:solidFill>
              </a:rPr>
              <a:t>Terapeut uvede DK do FLX v KYK a KOK a ABD se ZR v KYK (jako při Patrikově testu) a dosáhne předpětí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200"/>
              <a:buChar char="●"/>
            </a:pPr>
            <a:r>
              <a:rPr lang="sk" sz="1200">
                <a:solidFill>
                  <a:srgbClr val="000000"/>
                </a:solidFill>
              </a:rPr>
              <a:t>Pacient tlačí do ADD proti izometrickému odporu a nadechuje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200"/>
              <a:buChar char="●"/>
            </a:pPr>
            <a:r>
              <a:rPr lang="sk" sz="1200">
                <a:solidFill>
                  <a:srgbClr val="000000"/>
                </a:solidFill>
              </a:rPr>
              <a:t>→ s výdechem relaxace do ABD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373" name="Google Shape;373;p53"/>
          <p:cNvSpPr txBox="1"/>
          <p:nvPr/>
        </p:nvSpPr>
        <p:spPr>
          <a:xfrm>
            <a:off x="5031450" y="1193350"/>
            <a:ext cx="39558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Outflare sy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200"/>
              <a:buChar char="●"/>
            </a:pPr>
            <a:r>
              <a:rPr lang="sk" sz="1200"/>
              <a:t>MET na abduktory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200"/>
              <a:buChar char="●"/>
            </a:pPr>
            <a:r>
              <a:rPr lang="sk" sz="1200"/>
              <a:t>Pacient leží na zádech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200"/>
              <a:buChar char="●"/>
            </a:pPr>
            <a:r>
              <a:rPr lang="sk" sz="1200"/>
              <a:t>DK v 90° FLX v KYK i KOK převede terapeut do ADD (jako při testu na lig. iliolumbale) a dosáhne předpětí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200"/>
              <a:buChar char="●"/>
            </a:pPr>
            <a:r>
              <a:rPr lang="sk" sz="1200"/>
              <a:t>Pacient tlačí do ABD proti izometrickému odporu a nadechuje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200"/>
              <a:buChar char="●"/>
            </a:pPr>
            <a:r>
              <a:rPr lang="sk" sz="1200"/>
              <a:t>→ s výdechem relaxace do ADD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200"/>
              <a:buChar char="●"/>
            </a:pPr>
            <a:r>
              <a:rPr lang="sk" sz="1200"/>
              <a:t>Manévr opakujeme 2x - 3x</a:t>
            </a:r>
            <a:endParaRPr sz="1200"/>
          </a:p>
        </p:txBody>
      </p:sp>
      <p:pic>
        <p:nvPicPr>
          <p:cNvPr id="374" name="Google Shape;3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3224" y="2787950"/>
            <a:ext cx="1649775" cy="218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4069" y="3092819"/>
            <a:ext cx="1743650" cy="19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3"/>
          <p:cNvSpPr txBox="1"/>
          <p:nvPr/>
        </p:nvSpPr>
        <p:spPr>
          <a:xfrm>
            <a:off x="5199525" y="4660675"/>
            <a:ext cx="13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Lewit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dno</a:t>
            </a:r>
            <a:endParaRPr/>
          </a:p>
        </p:txBody>
      </p:sp>
      <p:sp>
        <p:nvSpPr>
          <p:cNvPr id="382" name="Google Shape;382;p54"/>
          <p:cNvSpPr txBox="1"/>
          <p:nvPr>
            <p:ph idx="1" type="body"/>
          </p:nvPr>
        </p:nvSpPr>
        <p:spPr>
          <a:xfrm>
            <a:off x="53955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2032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Tvar měkké nálevky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Začíná na stěnách malé pánve a sbíhá se kaudálně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Tvoří pružnou spodinu pánve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Rozepíná se mezi kostmi stydkými, pánevními, kostí křížovou a kostrčí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Podpírá orgány pánve (pars pubica m. levator ani slouží jako podpůrný aparát děložní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Součástí HSS (svaly pánevního dna, mm. multifidi, m. transversus abdominis, bránice)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Spolupodílí se na udržení intraabdominálního traktu  - důležité pro funkci bránice a celkové držení postury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Svaly fungují společně jako jedna funkční jednotka a dysfunkce jediného z nich znamená vždy dysfunkci celého tohoto systému</a:t>
            </a:r>
            <a:endParaRPr sz="180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15748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16764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1" marL="4572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16764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dno</a:t>
            </a:r>
            <a:endParaRPr/>
          </a:p>
        </p:txBody>
      </p:sp>
      <p:sp>
        <p:nvSpPr>
          <p:cNvPr id="388" name="Google Shape;388;p55"/>
          <p:cNvSpPr txBox="1"/>
          <p:nvPr>
            <p:ph idx="1" type="body"/>
          </p:nvPr>
        </p:nvSpPr>
        <p:spPr>
          <a:xfrm>
            <a:off x="540000" y="1269000"/>
            <a:ext cx="5337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DIAPHRAGMA PELVIS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HLUBOKÉ PERINEÁLNÍ SVALY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POVRCHOVÉ PERINEÁLNÍ SVALY (nejpovrchněji uložená)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SVALY KYČLE zásadně podporují pánevní dno (m. piriformis, m. obturator internus)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signif. vliv na orgány pánev. dna i u m. iliopsoas</a:t>
            </a:r>
            <a:endParaRPr sz="1700"/>
          </a:p>
        </p:txBody>
      </p:sp>
      <p:pic>
        <p:nvPicPr>
          <p:cNvPr id="389" name="Google Shape;38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9400" y="1031100"/>
            <a:ext cx="2962200" cy="215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5"/>
          <p:cNvSpPr txBox="1"/>
          <p:nvPr/>
        </p:nvSpPr>
        <p:spPr>
          <a:xfrm>
            <a:off x="5764750" y="32346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https://www.wikiskripta.eu/w/Svalov%C3%A9_dno_p%C3%A1nevn%C3%AD#/media/Soubor:1115_Muscles_of_the_Pelvic_Floor.jpg</a:t>
            </a:r>
            <a:endParaRPr sz="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dno</a:t>
            </a:r>
            <a:endParaRPr/>
          </a:p>
        </p:txBody>
      </p:sp>
      <p:sp>
        <p:nvSpPr>
          <p:cNvPr id="396" name="Google Shape;396;p56"/>
          <p:cNvSpPr txBox="1"/>
          <p:nvPr/>
        </p:nvSpPr>
        <p:spPr>
          <a:xfrm>
            <a:off x="601800" y="1113250"/>
            <a:ext cx="79173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sk" sz="1700"/>
              <a:t>Stabilizační </a:t>
            </a:r>
            <a:r>
              <a:rPr lang="sk" sz="1700"/>
              <a:t>(udržuje postavení těla, spolu s bránicí, hlubokými břišními a zádovými svaly je součástí hlubokého stabilizačního systému)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sk" sz="1700"/>
              <a:t>Dechová</a:t>
            </a:r>
            <a:r>
              <a:rPr lang="sk" sz="1700"/>
              <a:t> (podílí se na dechovém mechanismu)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sk" sz="1700"/>
              <a:t>Podpůrná</a:t>
            </a:r>
            <a:r>
              <a:rPr lang="sk" sz="1700"/>
              <a:t> (podpírá orgány uložené v pánvi a podporuje jejich funkci)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sk" sz="1700"/>
              <a:t>Svírací funkce</a:t>
            </a:r>
            <a:r>
              <a:rPr lang="sk" sz="1700"/>
              <a:t> (svěrače v PD uzavírají otvory močové trubice, konečníku a pochvy (m. puborectalis, m. sphincter urethrae, m. sphincter ani)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sk" sz="1700"/>
              <a:t>Psychosomatická rovina: </a:t>
            </a:r>
            <a:r>
              <a:rPr lang="sk" sz="1700"/>
              <a:t>emoční “barometr” – citlivě reaguje na emoce, mnohem více než m. trapezius; úložiště emocí – ukládá nejenom příjemné a radostné emoce, ale i nepříjemné, nezpracované a potlačované</a:t>
            </a:r>
            <a:endParaRPr sz="17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dno</a:t>
            </a:r>
            <a:endParaRPr/>
          </a:p>
        </p:txBody>
      </p:sp>
      <p:sp>
        <p:nvSpPr>
          <p:cNvPr id="402" name="Google Shape;402;p57"/>
          <p:cNvSpPr txBox="1"/>
          <p:nvPr>
            <p:ph idx="1" type="body"/>
          </p:nvPr>
        </p:nvSpPr>
        <p:spPr>
          <a:xfrm>
            <a:off x="539550" y="1203177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Koordinace aktivace svalstva PD úzce souvisí s: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močovou inkontinencí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poklesem dělohy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funkční neplodností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hormonální nerovnováhou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bolestmi zad a kostrče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problémy v oblasti sexuality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menstruačními obtížemi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pocity únavy, smutku či napětí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dno</a:t>
            </a:r>
            <a:endParaRPr/>
          </a:p>
        </p:txBody>
      </p:sp>
      <p:sp>
        <p:nvSpPr>
          <p:cNvPr id="408" name="Google Shape;408;p58"/>
          <p:cNvSpPr txBox="1"/>
          <p:nvPr>
            <p:ph idx="1" type="body"/>
          </p:nvPr>
        </p:nvSpPr>
        <p:spPr>
          <a:xfrm>
            <a:off x="521500" y="1156175"/>
            <a:ext cx="4189500" cy="331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/>
              <a:t>Z funkčního hlediska můžeme svaly PD rozdělit do tří skupin: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„šikmá“ vrstva</a:t>
            </a:r>
            <a:r>
              <a:rPr lang="sk" sz="1600"/>
              <a:t> – je to nejhlouběji uložená vrstva svalů, probíhá od ramének stydkých kostí ke kostrči (m. levator ani)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„příčná“ vrstva</a:t>
            </a:r>
            <a:r>
              <a:rPr lang="sk" sz="1600"/>
              <a:t> – svaly, které spojují raménka sedacích a stydkých kostí (m. transversus perinei profundus)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„povrchová“ vrstva</a:t>
            </a:r>
            <a:r>
              <a:rPr lang="sk" sz="1600"/>
              <a:t> – sfinktery a m. bulbocavernosus (Holanová, Krhut &amp; Muronová, 2007).</a:t>
            </a:r>
            <a:endParaRPr sz="1600"/>
          </a:p>
        </p:txBody>
      </p:sp>
      <p:pic>
        <p:nvPicPr>
          <p:cNvPr id="409" name="Google Shape;409;p58"/>
          <p:cNvPicPr preferRelativeResize="0"/>
          <p:nvPr/>
        </p:nvPicPr>
        <p:blipFill rotWithShape="1">
          <a:blip r:embed="rId3">
            <a:alphaModFix/>
          </a:blip>
          <a:srcRect b="26234" l="42001" r="17094" t="54020"/>
          <a:stretch/>
        </p:blipFill>
        <p:spPr>
          <a:xfrm>
            <a:off x="4572000" y="1654926"/>
            <a:ext cx="4332375" cy="130700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8"/>
          <p:cNvSpPr txBox="1"/>
          <p:nvPr/>
        </p:nvSpPr>
        <p:spPr>
          <a:xfrm>
            <a:off x="6159025" y="2905550"/>
            <a:ext cx="157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Lang-Reeves, 2008, str. 14.</a:t>
            </a:r>
            <a:endParaRPr sz="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Spondylolisthesis</a:t>
            </a:r>
            <a:endParaRPr/>
          </a:p>
        </p:txBody>
      </p:sp>
      <p:sp>
        <p:nvSpPr>
          <p:cNvPr id="153" name="Google Shape;153;p23"/>
          <p:cNvSpPr txBox="1"/>
          <p:nvPr>
            <p:ph idx="1" type="body"/>
          </p:nvPr>
        </p:nvSpPr>
        <p:spPr>
          <a:xfrm>
            <a:off x="540000" y="1269000"/>
            <a:ext cx="3807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sagitální posun obratle dopředu vůči sousednímu, níže umístěnému</a:t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Příčiny - porušený vývoj (osifikace), setrvalá mikrotraumatizace a následná spondylolýza (= přerušení isthmu) - </a:t>
            </a:r>
            <a:r>
              <a:rPr b="1" lang="sk" sz="1900"/>
              <a:t>scotty dog sign</a:t>
            </a:r>
            <a:endParaRPr b="1" sz="2200"/>
          </a:p>
        </p:txBody>
      </p:sp>
      <p:pic>
        <p:nvPicPr>
          <p:cNvPr descr="Obsah obrázku interiér, osoba, postel, pes  Popis vygenerovaný s velmi vysokou mírou spolehlivosti" id="154" name="Google Shape;15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2200" y="203825"/>
            <a:ext cx="2477700" cy="27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5900" y="3193952"/>
            <a:ext cx="3906025" cy="18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3152" y="203828"/>
            <a:ext cx="2133025" cy="2064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Diaphragma pelvis</a:t>
            </a:r>
            <a:endParaRPr/>
          </a:p>
        </p:txBody>
      </p:sp>
      <p:sp>
        <p:nvSpPr>
          <p:cNvPr id="416" name="Google Shape;416;p59"/>
          <p:cNvSpPr txBox="1"/>
          <p:nvPr>
            <p:ph idx="1" type="body"/>
          </p:nvPr>
        </p:nvSpPr>
        <p:spPr>
          <a:xfrm>
            <a:off x="540000" y="1269000"/>
            <a:ext cx="4278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nálevkovitý tvar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v zadní části prochází konečník a v přední hiatus urogenitalis. hiatus urogenitalis je štěrbina pro průchod močových a pohlavních cest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nachází se zde svalově vazivový uzel ve tvaru pyramidy, který je mezi pochvou a konečníkem a nazýváme ho centrum perineale. Diaraphgma pelvis je tvořena zejména m. levator ani a m. coccygeus.</a:t>
            </a:r>
            <a:endParaRPr sz="1600"/>
          </a:p>
        </p:txBody>
      </p:sp>
      <p:pic>
        <p:nvPicPr>
          <p:cNvPr id="417" name="Google Shape;417;p59"/>
          <p:cNvPicPr preferRelativeResize="0"/>
          <p:nvPr/>
        </p:nvPicPr>
        <p:blipFill rotWithShape="1">
          <a:blip r:embed="rId3">
            <a:alphaModFix/>
          </a:blip>
          <a:srcRect b="41159" l="47322" r="26529" t="26574"/>
          <a:stretch/>
        </p:blipFill>
        <p:spPr>
          <a:xfrm>
            <a:off x="4944325" y="1081751"/>
            <a:ext cx="3863777" cy="29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levator ani</a:t>
            </a:r>
            <a:endParaRPr/>
          </a:p>
        </p:txBody>
      </p:sp>
      <p:sp>
        <p:nvSpPr>
          <p:cNvPr id="423" name="Google Shape;423;p60"/>
          <p:cNvSpPr txBox="1"/>
          <p:nvPr>
            <p:ph idx="1" type="body"/>
          </p:nvPr>
        </p:nvSpPr>
        <p:spPr>
          <a:xfrm>
            <a:off x="539550" y="1113250"/>
            <a:ext cx="46266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pubococcygeus </a:t>
            </a:r>
            <a:r>
              <a:rPr lang="sk" sz="1200"/>
              <a:t>(lemuje vaginu, vtlačuje se do ní a tím ji podpírá, udržuje dělohu ve správné poloze, pars pubica můžeme označit jako podpůrný aparát děložní) 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pubourethralis </a:t>
            </a:r>
            <a:r>
              <a:rPr lang="sk" sz="1200"/>
              <a:t>(tvoří m. sphincter urethrae)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levator prostatae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pubovaginalis</a:t>
            </a:r>
            <a:r>
              <a:rPr lang="sk" sz="1200"/>
              <a:t> (tvoří m. sphincter vaginae)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puboanalis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puborectalis </a:t>
            </a:r>
            <a:r>
              <a:rPr lang="sk" sz="1200"/>
              <a:t>(flexura anorectalis – anální kontinence, působí svým tahem zalomení trubice rekta, pracuje jako hlavní uzávěrový sval konečníku)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illiococcygeus</a:t>
            </a:r>
            <a:r>
              <a:rPr lang="sk" sz="1200"/>
              <a:t> (locus minoris resistantiae zejména při defekaci a porodu potřebná podpora z m. obt. int.– společný úpon do membrána obturatoria)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coccygeus</a:t>
            </a:r>
            <a:r>
              <a:rPr lang="sk" sz="1200"/>
              <a:t> resp. ischiococcygeus (gemellus sup., lig. sacrospinale) Je rudimentální sval. Doplňuje m. levator ani laterálně vzadu a táhne kostrč dopředu, která je během defekace tažena dozadu. </a:t>
            </a:r>
            <a:endParaRPr sz="1200"/>
          </a:p>
        </p:txBody>
      </p:sp>
      <p:pic>
        <p:nvPicPr>
          <p:cNvPr id="424" name="Google Shape;424;p60"/>
          <p:cNvPicPr preferRelativeResize="0"/>
          <p:nvPr/>
        </p:nvPicPr>
        <p:blipFill rotWithShape="1">
          <a:blip r:embed="rId3">
            <a:alphaModFix/>
          </a:blip>
          <a:srcRect b="3652" l="51654" r="6184" t="56127"/>
          <a:stretch/>
        </p:blipFill>
        <p:spPr>
          <a:xfrm>
            <a:off x="5121175" y="1010100"/>
            <a:ext cx="3879798" cy="23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Levator ani</a:t>
            </a:r>
            <a:endParaRPr/>
          </a:p>
        </p:txBody>
      </p:sp>
      <p:sp>
        <p:nvSpPr>
          <p:cNvPr id="430" name="Google Shape;430;p61"/>
          <p:cNvSpPr txBox="1"/>
          <p:nvPr>
            <p:ph idx="1" type="body"/>
          </p:nvPr>
        </p:nvSpPr>
        <p:spPr>
          <a:xfrm>
            <a:off x="54000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Je plochý a silný sval, ve tvaru mělké nálevky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jde k hiatu urogenitalis a ke kaudálnímu konci rekta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Upíná se na spina ischiadica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1 na levé straně a 1 na pravé straně a společně vytváří ventrální a boční úseky dna pánevního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2 části, Pars pubica je přední část nazývající se </a:t>
            </a:r>
            <a:r>
              <a:rPr b="1" lang="sk" sz="1700"/>
              <a:t>m. pubococcygeus </a:t>
            </a:r>
            <a:r>
              <a:rPr lang="sk" sz="1700"/>
              <a:t>a je mohutnější, Pars iliaca je zboku a nazývá se </a:t>
            </a:r>
            <a:r>
              <a:rPr b="1" lang="sk" sz="1700"/>
              <a:t>m. iliococcygeus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Zvedá útroby a rezistuje tlak, který vzniká při kašli, výdechu proti odporu, při tlačení na stolici, močení nebo porodu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Inervace diaphragma pelvis je zajištěna z přímých větévek z plexus sacralis, kořenová inervace je tedy z S3 a S4</a:t>
            </a:r>
            <a:endParaRPr sz="17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Levator ani - pars pubic</a:t>
            </a:r>
            <a:endParaRPr/>
          </a:p>
        </p:txBody>
      </p:sp>
      <p:sp>
        <p:nvSpPr>
          <p:cNvPr id="436" name="Google Shape;436;p62"/>
          <p:cNvSpPr txBox="1"/>
          <p:nvPr>
            <p:ph idx="1" type="body"/>
          </p:nvPr>
        </p:nvSpPr>
        <p:spPr>
          <a:xfrm>
            <a:off x="540000" y="1174527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Mezi levým a pravým m. pubococygeus je štěrbina zvaná hiatus urogenitalis, jimž prochází močová trubice a u ženy za ní vagina- tvoří tedy podporu pro polohu pánevních orgánu, hlavně dělohy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Další snopce obkružují rektum a upínají se za ním a hrají významnou roli pro kontinenci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Někteří autoři dělí z funkčního pars pubica na vlastní m. pubococcygeus a na mm. puboviscerales, které dále dělí na:  </a:t>
            </a:r>
            <a:r>
              <a:rPr b="1" lang="sk" sz="1600"/>
              <a:t>M. pubovaginalis- </a:t>
            </a:r>
            <a:r>
              <a:rPr lang="sk" sz="1600"/>
              <a:t>elevuje poševní stěnu, má rozhodující roli při kontrole mikce  </a:t>
            </a:r>
            <a:r>
              <a:rPr b="1" lang="sk" sz="1600"/>
              <a:t>M. puboperinealis- </a:t>
            </a:r>
            <a:r>
              <a:rPr lang="sk" sz="1600"/>
              <a:t>upíná se do centrum perineale, překrývá pubovaginalis </a:t>
            </a:r>
            <a:r>
              <a:rPr b="1" lang="sk" sz="1600"/>
              <a:t> M. puboanalis- </a:t>
            </a:r>
            <a:r>
              <a:rPr lang="sk" sz="1600"/>
              <a:t>upíná se mezi sfinkter ani internus a externus, je součástí longitudinálního análního svalu  </a:t>
            </a:r>
            <a:r>
              <a:rPr b="1" lang="sk" sz="1600"/>
              <a:t>M. puborectalis- </a:t>
            </a:r>
            <a:r>
              <a:rPr lang="sk" sz="1600"/>
              <a:t>tvoří manžetu kolem rekta, má důležitou uzávěrovou funkci pro rektum, rozhodující role pro kontinenci stolice</a:t>
            </a:r>
            <a:endParaRPr sz="16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63"/>
          <p:cNvPicPr preferRelativeResize="0"/>
          <p:nvPr/>
        </p:nvPicPr>
        <p:blipFill rotWithShape="1">
          <a:blip r:embed="rId3">
            <a:alphaModFix/>
          </a:blip>
          <a:srcRect b="7770" l="34578" r="10579" t="20017"/>
          <a:stretch/>
        </p:blipFill>
        <p:spPr>
          <a:xfrm>
            <a:off x="2049875" y="75225"/>
            <a:ext cx="5547827" cy="4565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Diaphragma urogenitale</a:t>
            </a:r>
            <a:endParaRPr/>
          </a:p>
        </p:txBody>
      </p:sp>
      <p:pic>
        <p:nvPicPr>
          <p:cNvPr id="447" name="Google Shape;447;p64"/>
          <p:cNvPicPr preferRelativeResize="0"/>
          <p:nvPr/>
        </p:nvPicPr>
        <p:blipFill rotWithShape="1">
          <a:blip r:embed="rId3">
            <a:alphaModFix/>
          </a:blip>
          <a:srcRect b="6184" l="34695" r="31054" t="29930"/>
          <a:stretch/>
        </p:blipFill>
        <p:spPr>
          <a:xfrm>
            <a:off x="2689275" y="1006150"/>
            <a:ext cx="3403924" cy="39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Diaphragma urogenitale</a:t>
            </a:r>
            <a:endParaRPr/>
          </a:p>
        </p:txBody>
      </p:sp>
      <p:sp>
        <p:nvSpPr>
          <p:cNvPr id="453" name="Google Shape;453;p65"/>
          <p:cNvSpPr txBox="1"/>
          <p:nvPr>
            <p:ph idx="1" type="body"/>
          </p:nvPr>
        </p:nvSpPr>
        <p:spPr>
          <a:xfrm>
            <a:off x="54000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Diafragma urogenitale se řadí mezi svaly hráze (mm. perineii), které tvoří komplex svalů přiložený k diaphragma pelvis zdola, ze strany hráze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Do tohoto komplexu patří diaphragma urogenitale a svaly uložené povrchově od diaphragma urogenitale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Tyto svaly vznikly z původního svěrače kloaky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Diaphragma urogenitale je trojúhelníková ploténka, uložená kaudálně pod m. levator ani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Zesiluje ventrální část pánevního dna.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Hluboké perineální svaly</a:t>
            </a:r>
            <a:endParaRPr/>
          </a:p>
        </p:txBody>
      </p:sp>
      <p:sp>
        <p:nvSpPr>
          <p:cNvPr id="459" name="Google Shape;459;p66"/>
          <p:cNvSpPr txBox="1"/>
          <p:nvPr>
            <p:ph idx="1" type="body"/>
          </p:nvPr>
        </p:nvSpPr>
        <p:spPr>
          <a:xfrm>
            <a:off x="540000" y="1269000"/>
            <a:ext cx="3606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600"/>
              <a:t>Hluboký transverzální systém m. perineus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Sfincter uretrae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Sfincter vaginae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Sfincter ani externus (mísí se s m. puboanalis a m. puborectalis)</a:t>
            </a:r>
            <a:endParaRPr sz="1600"/>
          </a:p>
        </p:txBody>
      </p:sp>
      <p:pic>
        <p:nvPicPr>
          <p:cNvPr id="460" name="Google Shape;460;p66"/>
          <p:cNvPicPr preferRelativeResize="0"/>
          <p:nvPr/>
        </p:nvPicPr>
        <p:blipFill rotWithShape="1">
          <a:blip r:embed="rId3">
            <a:alphaModFix/>
          </a:blip>
          <a:srcRect b="6816" l="32172" r="18238" t="44144"/>
          <a:stretch/>
        </p:blipFill>
        <p:spPr>
          <a:xfrm>
            <a:off x="4212600" y="1269000"/>
            <a:ext cx="4654551" cy="287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Diaphragma urogenitale</a:t>
            </a:r>
            <a:endParaRPr/>
          </a:p>
        </p:txBody>
      </p:sp>
      <p:sp>
        <p:nvSpPr>
          <p:cNvPr id="466" name="Google Shape;466;p6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M. transversus perinei profundus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Začíná na symfýze a jde až k tuber ischiadica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Podpírá orgány přední poloviny pánve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M. transversus perinei superficialis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U žen povětšinou chybí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M. sphincter urethrae externus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Prochází skrz diaphragma urogenitale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/>
              <a:t>Svaly uložené povrchově od diaphragma urogenitale: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M. ischiocavernus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Je připojen u žen ke crus clitoridis podléhající při orgasmu rytmickým kontrakcím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M. bulbospongiosus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U žen z obou stran obemyká vestibulum vaginae (poševní vchod) i clitoris a působí jako svěrač poševního vchodu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Stiskem vyprazdňuje glandula vestibularis major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Zapříčiňuje erekci clitoris</a:t>
            </a:r>
            <a:endParaRPr sz="1200"/>
          </a:p>
        </p:txBody>
      </p:sp>
      <p:pic>
        <p:nvPicPr>
          <p:cNvPr id="467" name="Google Shape;467;p67"/>
          <p:cNvPicPr preferRelativeResize="0"/>
          <p:nvPr/>
        </p:nvPicPr>
        <p:blipFill rotWithShape="1">
          <a:blip r:embed="rId3">
            <a:alphaModFix/>
          </a:blip>
          <a:srcRect b="5574" l="29433" r="10351" t="38851"/>
          <a:stretch/>
        </p:blipFill>
        <p:spPr>
          <a:xfrm>
            <a:off x="4430075" y="972600"/>
            <a:ext cx="4261376" cy="245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Močová kontinence</a:t>
            </a:r>
            <a:endParaRPr/>
          </a:p>
        </p:txBody>
      </p:sp>
      <p:sp>
        <p:nvSpPr>
          <p:cNvPr id="473" name="Google Shape;473;p68"/>
          <p:cNvSpPr txBox="1"/>
          <p:nvPr>
            <p:ph idx="1" type="body"/>
          </p:nvPr>
        </p:nvSpPr>
        <p:spPr>
          <a:xfrm>
            <a:off x="540000" y="1019250"/>
            <a:ext cx="38478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Diaphragma pelvis a diaphragma urogenitale spolupráce - </a:t>
            </a:r>
            <a:r>
              <a:rPr b="1" lang="sk" sz="1400"/>
              <a:t>zajištění močové kontinence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Jejich svalové snopce tvoří v okolí urogenitálního hiatu navzájem se křížící, protisměrné svalové smyčky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m. sfincter uretrovaginalis</a:t>
            </a:r>
            <a:r>
              <a:rPr lang="sk" sz="1400"/>
              <a:t> a </a:t>
            </a:r>
            <a:r>
              <a:rPr b="1" lang="sk" sz="1400"/>
              <a:t>m. compresor urethrae</a:t>
            </a:r>
            <a:r>
              <a:rPr lang="sk" sz="1400"/>
              <a:t> utváří vůči močové trubici dorzokaudálně otevřenou svalovou smyčku doplněnou o ventrokraniální otevřenou puborektální smyčku, která je vytvořena z pubovaginálních svalů, jež jsou navzájem propojeny suburetrálními vazivovými strukturami přední poševní stěny. Ta se často nazývá </a:t>
            </a:r>
            <a:r>
              <a:rPr b="1" lang="sk" sz="1400"/>
              <a:t>„hamaka“. </a:t>
            </a:r>
            <a:endParaRPr b="1" sz="1400"/>
          </a:p>
        </p:txBody>
      </p:sp>
      <p:pic>
        <p:nvPicPr>
          <p:cNvPr id="474" name="Google Shape;474;p68"/>
          <p:cNvPicPr preferRelativeResize="0"/>
          <p:nvPr/>
        </p:nvPicPr>
        <p:blipFill rotWithShape="1">
          <a:blip r:embed="rId3">
            <a:alphaModFix/>
          </a:blip>
          <a:srcRect b="2284" l="46229" r="13577" t="32814"/>
          <a:stretch/>
        </p:blipFill>
        <p:spPr>
          <a:xfrm>
            <a:off x="6024058" y="0"/>
            <a:ext cx="3076792" cy="310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800" y="2941100"/>
            <a:ext cx="2193775" cy="22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68"/>
          <p:cNvSpPr txBox="1"/>
          <p:nvPr/>
        </p:nvSpPr>
        <p:spPr>
          <a:xfrm>
            <a:off x="6466200" y="4219775"/>
            <a:ext cx="1689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https://www.cambridge.org/core/books/abs/manual-of-urodynamics-for-gynaecologists/assessment-of-urethral-function/4589405F81A8EC4C6A8549BE63E9F200</a:t>
            </a:r>
            <a:endParaRPr sz="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Spondylolisthesis</a:t>
            </a:r>
            <a:endParaRPr/>
          </a:p>
        </p:txBody>
      </p:sp>
      <p:sp>
        <p:nvSpPr>
          <p:cNvPr id="162" name="Google Shape;162;p24"/>
          <p:cNvSpPr txBox="1"/>
          <p:nvPr>
            <p:ph idx="1" type="body"/>
          </p:nvPr>
        </p:nvSpPr>
        <p:spPr>
          <a:xfrm>
            <a:off x="540000" y="1269000"/>
            <a:ext cx="34941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Klasifikace dle Taillarda</a:t>
            </a:r>
            <a:endParaRPr b="1"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I. stupeň – posun do 25 %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II. stupeň – 25–50 %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III. stupeň – 50–75 %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IV. stupeň nad 75 %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Skluz nad 100 % je označován jako </a:t>
            </a:r>
            <a:r>
              <a:rPr b="1" lang="sk" sz="1800"/>
              <a:t>spondyloptóza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descr="Obsah obrázku text, mapa  Popis vygenerovaný s velmi vysokou mírou spolehlivosti" id="163" name="Google Shape;16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0054" y="2835699"/>
            <a:ext cx="3153900" cy="19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9300" y="370775"/>
            <a:ext cx="2038350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5341375" y="62975"/>
            <a:ext cx="213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http://www.spinesurgery.cz/disability.html</a:t>
            </a:r>
            <a:endParaRPr sz="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Močová kontinence</a:t>
            </a:r>
            <a:endParaRPr/>
          </a:p>
        </p:txBody>
      </p:sp>
      <p:sp>
        <p:nvSpPr>
          <p:cNvPr id="482" name="Google Shape;482;p69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Zranitelnější </a:t>
            </a:r>
            <a:r>
              <a:rPr lang="sk"/>
              <a:t>je puborektální smyčka v porovnání se smyčkou z diaphragma urogenitale.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Na puborektální smyčku je vyvíjen trvalý tlak (vzpřímená poloha) a navíc u ženy během porodu dochází k extrémní dilataci porodních cest, při které dochází k rozepjetí hamaky a závěsného pojivového aparátu dělohy a pochvy.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Svalová smyčka z diaphragma urogenitalis není zranitelná, pouze při onemocnění CNS nebo při poškození n. pudendus. 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Anální svaly</a:t>
            </a:r>
            <a:endParaRPr/>
          </a:p>
        </p:txBody>
      </p:sp>
      <p:sp>
        <p:nvSpPr>
          <p:cNvPr id="488" name="Google Shape;488;p70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puborectalis</a:t>
            </a:r>
            <a:endParaRPr/>
          </a:p>
        </p:txBody>
      </p:sp>
      <p:pic>
        <p:nvPicPr>
          <p:cNvPr id="489" name="Google Shape;489;p70"/>
          <p:cNvPicPr preferRelativeResize="0"/>
          <p:nvPr/>
        </p:nvPicPr>
        <p:blipFill rotWithShape="1">
          <a:blip r:embed="rId3">
            <a:alphaModFix/>
          </a:blip>
          <a:srcRect b="8313" l="49316" r="12520" t="20385"/>
          <a:stretch/>
        </p:blipFill>
        <p:spPr>
          <a:xfrm>
            <a:off x="3704825" y="319700"/>
            <a:ext cx="3761224" cy="439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PD - svalové vrstvy, F pohled</a:t>
            </a:r>
            <a:endParaRPr/>
          </a:p>
        </p:txBody>
      </p:sp>
      <p:pic>
        <p:nvPicPr>
          <p:cNvPr id="495" name="Google Shape;495;p71"/>
          <p:cNvPicPr preferRelativeResize="0"/>
          <p:nvPr/>
        </p:nvPicPr>
        <p:blipFill rotWithShape="1">
          <a:blip r:embed="rId3">
            <a:alphaModFix/>
          </a:blip>
          <a:srcRect b="5028" l="31604" r="9782" t="41535"/>
          <a:stretch/>
        </p:blipFill>
        <p:spPr>
          <a:xfrm>
            <a:off x="1786575" y="1344650"/>
            <a:ext cx="5754726" cy="327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Anální svaly</a:t>
            </a:r>
            <a:endParaRPr/>
          </a:p>
        </p:txBody>
      </p:sp>
      <p:sp>
        <p:nvSpPr>
          <p:cNvPr id="501" name="Google Shape;501;p7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Stratum subcutaneum - Stratum superficiale - Stratum profundum</a:t>
            </a:r>
            <a:endParaRPr/>
          </a:p>
        </p:txBody>
      </p:sp>
      <p:pic>
        <p:nvPicPr>
          <p:cNvPr id="502" name="Google Shape;502;p72"/>
          <p:cNvPicPr preferRelativeResize="0"/>
          <p:nvPr/>
        </p:nvPicPr>
        <p:blipFill rotWithShape="1">
          <a:blip r:embed="rId3">
            <a:alphaModFix/>
          </a:blip>
          <a:srcRect b="21481" l="30229" r="18809" t="30438"/>
          <a:stretch/>
        </p:blipFill>
        <p:spPr>
          <a:xfrm>
            <a:off x="3093625" y="1883175"/>
            <a:ext cx="4287800" cy="252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Anální ligamenta</a:t>
            </a:r>
            <a:endParaRPr/>
          </a:p>
        </p:txBody>
      </p:sp>
      <p:sp>
        <p:nvSpPr>
          <p:cNvPr id="508" name="Google Shape;508;p7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lig. anococcygeale</a:t>
            </a:r>
            <a:endParaRPr/>
          </a:p>
        </p:txBody>
      </p:sp>
      <p:pic>
        <p:nvPicPr>
          <p:cNvPr id="509" name="Google Shape;509;p73"/>
          <p:cNvPicPr preferRelativeResize="0"/>
          <p:nvPr/>
        </p:nvPicPr>
        <p:blipFill rotWithShape="1">
          <a:blip r:embed="rId3">
            <a:alphaModFix/>
          </a:blip>
          <a:srcRect b="2469" l="52627" r="13094" t="37162"/>
          <a:stretch/>
        </p:blipFill>
        <p:spPr>
          <a:xfrm>
            <a:off x="4024550" y="543138"/>
            <a:ext cx="3686026" cy="405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Vyšetření PD</a:t>
            </a:r>
            <a:endParaRPr/>
          </a:p>
        </p:txBody>
      </p:sp>
      <p:sp>
        <p:nvSpPr>
          <p:cNvPr id="515" name="Google Shape;515;p74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PERFECT schéma </a:t>
            </a:r>
            <a:r>
              <a:rPr lang="sk" sz="1800"/>
              <a:t>(hodnotíme sílu stisku svalů, výdrž kontrakce, počet opakování plného stisku, rychlé kontrakce) Palpačním vyšetřením lze hodnotit též intaktnost svalů (zejména u multipar), klidový tonus svalů, schopnost relaxace svalu a jeho zapojení v rámci automatizmů kašle či defekace (Laycock et Jerwood, 2001)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Palpace per vaginam, per rectum </a:t>
            </a:r>
            <a:r>
              <a:rPr lang="sk" sz="1800"/>
              <a:t>- neza</a:t>
            </a:r>
            <a:r>
              <a:rPr lang="sk" sz="1800"/>
              <a:t>pomenout otestovat posunlivost a protažitelnost jizev po epiziotomii. Při kašli můžeme pozorovat únik moči při případné stresové inkontinenci. Mezi výhody palpačního vyšetření per vaginam patří jeho rychlost a jednoduchost, nevýhodou je jeho subjektivita hodnocení (Holaňová et al., 2007)</a:t>
            </a:r>
            <a:endParaRPr sz="18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Zdroje:</a:t>
            </a:r>
            <a:endParaRPr/>
          </a:p>
        </p:txBody>
      </p:sp>
      <p:sp>
        <p:nvSpPr>
          <p:cNvPr id="521" name="Google Shape;521;p75"/>
          <p:cNvSpPr txBox="1"/>
          <p:nvPr>
            <p:ph idx="1" type="body"/>
          </p:nvPr>
        </p:nvSpPr>
        <p:spPr>
          <a:xfrm>
            <a:off x="53955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 u="sng">
                <a:hlinkClick r:id="rId3"/>
              </a:rPr>
              <a:t>http://old.lf.upol.cz/fileadmin/user_upload/LF-kliniky/hippokrat/Obory/Neurologie/Prechod_bederni_a_krizove_patere.pdf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 u="sng">
                <a:hlinkClick r:id="rId4"/>
              </a:rPr>
              <a:t>https://www.neurologiepropraxi.cz/pdfs/neu/2008/03/05.pdf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https://www.serola.net/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 u="sng">
                <a:hlinkClick r:id="rId5"/>
              </a:rPr>
              <a:t>https://www.physio-pedia.com/Sacroiliac_joint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Véle, Kineziologie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Hoppenfeld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Lewit, Manipulační léčba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Přednášky Klinická kineziologie III., Mgr. Petr Pospíšil, Ph.D.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>
                <a:solidFill>
                  <a:srgbClr val="222222"/>
                </a:solidFill>
                <a:highlight>
                  <a:srgbClr val="FFFFFF"/>
                </a:highlight>
              </a:rPr>
              <a:t>Matějková, A. (2016). Vztah funkce pánevního dna k respiraci. </a:t>
            </a:r>
            <a:endParaRPr sz="1600"/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Stabilizace L5/S1</a:t>
            </a:r>
            <a:endParaRPr/>
          </a:p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540000" y="1269000"/>
            <a:ext cx="51084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Ligamentum iliolumbale a lumbosacrale</a:t>
            </a:r>
            <a:endParaRPr b="1" sz="18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Nepřítomno u novorozenců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Forumuje se z m. quadratus lumborum v souvislosti se vzpřimováním od 6. týdne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Horní svazek omezuje anteflexi L5/S1, anteriorní posun L5 vůči S1 a společně s dolním svazkem kontroluje rotaci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Dolní svazek kontroluje zejména lateroflexi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Shora navazuje na thorakolumbální fascii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Dolů pokračuje jako lumbosakrální ligamentum a mísí se s ligamentum sacroiliacale anterius</a:t>
            </a:r>
            <a:endParaRPr sz="1600"/>
          </a:p>
          <a:p>
            <a:pPr indent="0" lvl="0" marL="56007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950" y="1193150"/>
            <a:ext cx="215265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6285950" y="3535575"/>
            <a:ext cx="245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https://www.physio-pedia.com/Iliolumbar_ligament</a:t>
            </a:r>
            <a:endParaRPr sz="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Stabilizace L5/S1</a:t>
            </a:r>
            <a:endParaRPr/>
          </a:p>
        </p:txBody>
      </p:sp>
      <p:sp>
        <p:nvSpPr>
          <p:cNvPr id="179" name="Google Shape;179;p26"/>
          <p:cNvSpPr txBox="1"/>
          <p:nvPr>
            <p:ph idx="1" type="body"/>
          </p:nvPr>
        </p:nvSpPr>
        <p:spPr>
          <a:xfrm>
            <a:off x="540000" y="1269000"/>
            <a:ext cx="35481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Horní část ligamentum iliolumbale společně s ligametum sacroiliacale anterius a interosseum, sacrospinale a sacrotuberale </a:t>
            </a:r>
            <a:r>
              <a:rPr b="1" lang="sk" sz="1800"/>
              <a:t>OMEZUJE AF L5/S1</a:t>
            </a:r>
            <a:endParaRPr b="1"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750" y="1014750"/>
            <a:ext cx="4751100" cy="344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/>
        </p:nvSpPr>
        <p:spPr>
          <a:xfrm>
            <a:off x="4805300" y="8977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https://osteothek.thieme.de/cockpits/correspondenceParietal/0/coOSisg/4-5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Articulatio sacroiliaca</a:t>
            </a:r>
            <a:endParaRPr/>
          </a:p>
        </p:txBody>
      </p:sp>
      <p:sp>
        <p:nvSpPr>
          <p:cNvPr id="187" name="Google Shape;187;p27"/>
          <p:cNvSpPr txBox="1"/>
          <p:nvPr>
            <p:ph idx="1" type="body"/>
          </p:nvPr>
        </p:nvSpPr>
        <p:spPr>
          <a:xfrm>
            <a:off x="540000" y="1269000"/>
            <a:ext cx="35511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Tuhý kloub, amphiartrosis</a:t>
            </a:r>
            <a:endParaRPr sz="1600"/>
          </a:p>
          <a:p>
            <a:pPr indent="-3302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Synoviální kloub, plochý, s velkou řadou výstupků</a:t>
            </a:r>
            <a:endParaRPr sz="1600"/>
          </a:p>
          <a:p>
            <a:pPr indent="-3302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Funkce – stabilita, tlumení nárazů, umožnění porodu</a:t>
            </a:r>
            <a:endParaRPr sz="1600"/>
          </a:p>
          <a:p>
            <a:pPr indent="-3302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Pohyby SI - nutace/kontranutace</a:t>
            </a:r>
            <a:endParaRPr sz="1600"/>
          </a:p>
          <a:p>
            <a:pPr indent="-3302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U mužů výrazná degenerace po 25. roce věku</a:t>
            </a:r>
            <a:endParaRPr sz="1600"/>
          </a:p>
          <a:p>
            <a:pPr indent="-3302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Pohyby v SI = nutace/kontranutace</a:t>
            </a:r>
            <a:endParaRPr b="1" sz="1600"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095" y="0"/>
            <a:ext cx="51179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>
            <p:ph type="title"/>
          </p:nvPr>
        </p:nvSpPr>
        <p:spPr>
          <a:xfrm>
            <a:off x="539550" y="414025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Ligamenta stabilizující SI</a:t>
            </a:r>
            <a:endParaRPr/>
          </a:p>
        </p:txBody>
      </p:sp>
      <p:sp>
        <p:nvSpPr>
          <p:cNvPr id="194" name="Google Shape;194;p28"/>
          <p:cNvSpPr txBox="1"/>
          <p:nvPr>
            <p:ph idx="1" type="body"/>
          </p:nvPr>
        </p:nvSpPr>
        <p:spPr>
          <a:xfrm>
            <a:off x="521500" y="1019250"/>
            <a:ext cx="4278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sk" sz="1400"/>
              <a:t>Nejsilnější ligamenta v těle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sk" sz="1400"/>
              <a:t>Sacroiliacale anterius</a:t>
            </a:r>
            <a:r>
              <a:rPr lang="sk" sz="1400"/>
              <a:t> - neslabší, nejčastěji poraněné - častý zdroj bolesti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sk" sz="1400"/>
              <a:t>Sacroiliacale interosseus</a:t>
            </a:r>
            <a:r>
              <a:rPr lang="sk" sz="1400"/>
              <a:t> - nejsilnější ligamentum v těle, horizontální průběh mezi sacrem a iliem, hluboko pod DSIL - především stabilizační funkce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sk" sz="1400"/>
              <a:t>Sacroiliacale dorsale</a:t>
            </a:r>
            <a:r>
              <a:rPr lang="sk" sz="1400"/>
              <a:t> – origo pro m. gluteus maximus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sk" sz="1400"/>
              <a:t>Sacrotuberale</a:t>
            </a:r>
            <a:r>
              <a:rPr lang="sk" sz="1400"/>
              <a:t> - mísí se s DSIL, pokračuje jako m. biceps femoris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sk" sz="1400"/>
              <a:t>Sacrospinale</a:t>
            </a:r>
            <a:r>
              <a:rPr lang="sk" sz="1400"/>
              <a:t> – origo pro musculus coccygeus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sk" sz="1400"/>
              <a:t>Častý útlak nervus pudendus mezi lig. sacrotuberale a sacrospinale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8000" y="2259225"/>
            <a:ext cx="4173599" cy="281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 rotWithShape="1">
          <a:blip r:embed="rId4">
            <a:alphaModFix/>
          </a:blip>
          <a:srcRect b="8719" l="52777" r="11363" t="46773"/>
          <a:stretch/>
        </p:blipFill>
        <p:spPr>
          <a:xfrm>
            <a:off x="7048671" y="633700"/>
            <a:ext cx="2095324" cy="16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9203" y="1007048"/>
            <a:ext cx="2026874" cy="125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