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Lst>
  <p:sldSz cy="5143500" cx="9144000"/>
  <p:notesSz cx="6858000" cy="9144000"/>
  <p:embeddedFontLst>
    <p:embeddedFont>
      <p:font typeface="Tahoma"/>
      <p:regular r:id="rId87"/>
      <p:bold r:id="rId88"/>
    </p:embeddedFont>
    <p:embeddedFont>
      <p:font typeface="Open Sans"/>
      <p:regular r:id="rId89"/>
      <p:bold r:id="rId90"/>
      <p:italic r:id="rId91"/>
      <p:boldItalic r:id="rId9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font" Target="fonts/Tahoma-bold.fntdata"/><Relationship Id="rId43" Type="http://schemas.openxmlformats.org/officeDocument/2006/relationships/slide" Target="slides/slide38.xml"/><Relationship Id="rId87" Type="http://schemas.openxmlformats.org/officeDocument/2006/relationships/font" Target="fonts/Tahoma-regular.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OpenSans-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OpenSans-italic.fntdata"/><Relationship Id="rId90" Type="http://schemas.openxmlformats.org/officeDocument/2006/relationships/font" Target="fonts/OpenSans-bold.fntdata"/><Relationship Id="rId92" Type="http://schemas.openxmlformats.org/officeDocument/2006/relationships/font" Target="fonts/OpenSans-bold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Vena_jugularis_interna"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5d6858309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5d6858309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5d6858309c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5d6858309c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5d6858309c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5d6858309c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5d6858309c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5d6858309c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5d6858309c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5d6858309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5d6858309c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5d6858309c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5d6858309c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5d6858309c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5d6858309c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5d6858309c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5d6858309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5d6858309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5d6858309c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5d6858309c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5d6858309c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5d6858309c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5d6858309c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5d6858309c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5d6858309c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5d6858309c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5d6858309c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5d6858309c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5d6858309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5d6858309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5d6858309c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5d6858309c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5d6858309c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5d6858309c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5d6858309c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5d6858309c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5d6858309c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5d6858309c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5d6858309c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5d6858309c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5d6858309c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5d6858309c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5d6858309c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5d6858309c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5d6858309c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5d6858309c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5d6858309c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5d6858309c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5d6858309c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5d6858309c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5d6858309c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5d6858309c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659ef507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659ef507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659ef507a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659ef507a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5d6858309c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5d6858309c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659ef507a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659ef507a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659ef507a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659ef507a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k">
                <a:solidFill>
                  <a:schemeClr val="dk1"/>
                </a:solidFill>
                <a:highlight>
                  <a:srgbClr val="FFFFFF"/>
                </a:highlight>
              </a:rPr>
              <a:t>TMJ / Jaw Joint Arthrocentesis (the washing out of the jaw joint space) is a procedure during which the jaw joint is washed out with sterile saline ± anti-inflammatory steroids, long-acting local anæsthetics, painkillers or collagen components.TMJ / Jaw Joint Arthrocentesis of the (upper) joint space reduces jaw joint pain by:</a:t>
            </a:r>
            <a:endParaRPr>
              <a:solidFill>
                <a:schemeClr val="dk1"/>
              </a:solidFill>
              <a:highlight>
                <a:srgbClr val="FFFFFF"/>
              </a:highlight>
            </a:endParaRPr>
          </a:p>
          <a:p>
            <a:pPr indent="-298450" lvl="0" marL="685800" rtl="0" algn="l">
              <a:lnSpc>
                <a:spcPct val="115000"/>
              </a:lnSpc>
              <a:spcBef>
                <a:spcPts val="1600"/>
              </a:spcBef>
              <a:spcAft>
                <a:spcPts val="0"/>
              </a:spcAft>
              <a:buClr>
                <a:schemeClr val="dk1"/>
              </a:buClr>
              <a:buSzPts val="1100"/>
              <a:buFont typeface="Arial"/>
              <a:buChar char="●"/>
            </a:pPr>
            <a:r>
              <a:rPr lang="sk">
                <a:solidFill>
                  <a:schemeClr val="dk1"/>
                </a:solidFill>
                <a:highlight>
                  <a:srgbClr val="FFFFFF"/>
                </a:highlight>
              </a:rPr>
              <a:t>diluting / flushing out the inflammatory chemicals from the jaw joint</a:t>
            </a:r>
            <a:endParaRPr>
              <a:solidFill>
                <a:schemeClr val="dk1"/>
              </a:solidFill>
              <a:highlight>
                <a:srgbClr val="FFFFFF"/>
              </a:highlight>
            </a:endParaRPr>
          </a:p>
          <a:p>
            <a:pPr indent="-298450" lvl="0" marL="685800" rtl="0" algn="l">
              <a:lnSpc>
                <a:spcPct val="115000"/>
              </a:lnSpc>
              <a:spcBef>
                <a:spcPts val="0"/>
              </a:spcBef>
              <a:spcAft>
                <a:spcPts val="0"/>
              </a:spcAft>
              <a:buClr>
                <a:schemeClr val="dk1"/>
              </a:buClr>
              <a:buSzPts val="1100"/>
              <a:buFont typeface="Arial"/>
              <a:buChar char="●"/>
            </a:pPr>
            <a:r>
              <a:rPr lang="sk">
                <a:solidFill>
                  <a:schemeClr val="dk1"/>
                </a:solidFill>
                <a:highlight>
                  <a:srgbClr val="FFFFFF"/>
                </a:highlight>
              </a:rPr>
              <a:t>increasing mandibular (lower jaw) movements by removing intra-articular adhesions (scarring within the joint space)</a:t>
            </a:r>
            <a:endParaRPr>
              <a:solidFill>
                <a:schemeClr val="dk1"/>
              </a:solidFill>
              <a:highlight>
                <a:srgbClr val="FFFFFF"/>
              </a:highlight>
            </a:endParaRPr>
          </a:p>
          <a:p>
            <a:pPr indent="-298450" lvl="0" marL="685800" rtl="0" algn="l">
              <a:lnSpc>
                <a:spcPct val="115000"/>
              </a:lnSpc>
              <a:spcBef>
                <a:spcPts val="0"/>
              </a:spcBef>
              <a:spcAft>
                <a:spcPts val="0"/>
              </a:spcAft>
              <a:buClr>
                <a:schemeClr val="dk1"/>
              </a:buClr>
              <a:buSzPts val="1100"/>
              <a:buFont typeface="Arial"/>
              <a:buChar char="●"/>
            </a:pPr>
            <a:r>
              <a:rPr lang="sk">
                <a:solidFill>
                  <a:schemeClr val="dk1"/>
                </a:solidFill>
                <a:highlight>
                  <a:srgbClr val="FFFFFF"/>
                </a:highlight>
              </a:rPr>
              <a:t>eliminating the negative pressure within the jaw joint</a:t>
            </a:r>
            <a:endParaRPr>
              <a:solidFill>
                <a:schemeClr val="dk1"/>
              </a:solidFill>
              <a:highlight>
                <a:srgbClr val="FFFFFF"/>
              </a:highlight>
            </a:endParaRPr>
          </a:p>
          <a:p>
            <a:pPr indent="-314325" lvl="0" marL="685800" rtl="0" algn="l">
              <a:lnSpc>
                <a:spcPct val="115000"/>
              </a:lnSpc>
              <a:spcBef>
                <a:spcPts val="0"/>
              </a:spcBef>
              <a:spcAft>
                <a:spcPts val="0"/>
              </a:spcAft>
              <a:buClr>
                <a:srgbClr val="7692B4"/>
              </a:buClr>
              <a:buSzPts val="1350"/>
              <a:buFont typeface="Arial"/>
              <a:buChar char="●"/>
            </a:pPr>
            <a:r>
              <a:rPr lang="sk">
                <a:solidFill>
                  <a:schemeClr val="dk1"/>
                </a:solidFill>
                <a:highlight>
                  <a:srgbClr val="FFFFFF"/>
                </a:highlight>
              </a:rPr>
              <a:t>recovering disc and fossa space and improving disc mobility (return the disc of cartilage to its normal position within the joint) which reduces the mechanical obstruction caused by the a</a:t>
            </a:r>
            <a:r>
              <a:rPr lang="sk" sz="1350">
                <a:solidFill>
                  <a:srgbClr val="7692B4"/>
                </a:solidFill>
                <a:highlight>
                  <a:srgbClr val="FFFFFF"/>
                </a:highlight>
              </a:rPr>
              <a:t>nterior (forward) position of the disc.</a:t>
            </a:r>
            <a:endParaRPr sz="1350">
              <a:solidFill>
                <a:srgbClr val="7692B4"/>
              </a:solidFill>
              <a:highlight>
                <a:srgbClr val="FFFFFF"/>
              </a:highlight>
            </a:endParaRPr>
          </a:p>
          <a:p>
            <a:pPr indent="0" lvl="0" marL="0" rtl="0" algn="l">
              <a:spcBef>
                <a:spcPts val="410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659ef507a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659ef507a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5d6858309c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5d6858309c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5d6858309c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5d6858309c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5d6858309c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5d6858309c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5d6858309c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5d6858309c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5d7841ef1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5d7841ef1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5d6858309c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5d6858309c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5d6858309c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5d6858309c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5d6858309c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5d6858309c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5d6858309c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5d6858309c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5d6858309c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5d6858309c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5d6858309c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5d6858309c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5d6858309c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5d6858309c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5d6858309c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5d6858309c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5d6858309c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5d6858309c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5d6858309c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5d6858309c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5d6858309c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5d6858309c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5d6858309c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5d6858309c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5d6858309c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5d6858309c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5d6858309c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5d6858309c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5d6858309c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5d6858309c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5d6858309c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5d6858309c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5d6858309c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5d6858309c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5d6858309c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5d6858309c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5d6858309c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5d6858309c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chemeClr val="dk1"/>
                </a:solidFill>
                <a:highlight>
                  <a:srgbClr val="FFFFFF"/>
                </a:highlight>
              </a:rPr>
              <a:t>Retroartikulární plastický Zenkerův polštář je zvláštní zařízení v čelistním kloubu. Má význam pro funkci kloubu, protože při depresi mandibuly se její hlavička posunuje dopředu a za ní by tak vznikl prázdný prostor. Polštář tvoří tukové vazivo s množstvím žil, tyto žíly patří k </a:t>
            </a:r>
            <a:r>
              <a:rPr i="1" lang="sk">
                <a:solidFill>
                  <a:schemeClr val="dk1"/>
                </a:solidFill>
                <a:highlight>
                  <a:srgbClr val="FFFFFF"/>
                </a:highlight>
              </a:rPr>
              <a:t>plexus pterygoideus</a:t>
            </a:r>
            <a:r>
              <a:rPr lang="sk">
                <a:solidFill>
                  <a:schemeClr val="dk1"/>
                </a:solidFill>
                <a:highlight>
                  <a:srgbClr val="FFFFFF"/>
                </a:highlight>
              </a:rPr>
              <a:t>. Žilní pleteň se plní krví při otvírání úst, při němž se hlavice a disk posunují dopředu. Mezi kloubním pouzdrem a krčkem mandibuly na straně jedné a zevním zvukovodem na straně druhé vzniká podtlak, který se náplní této pleteně vyrovnává. Při zavírání úst, tedy při zpětném pohybu hlavičky, se krev vytlačí ze žil pleteně do </a:t>
            </a:r>
            <a:r>
              <a:rPr i="1" lang="sk">
                <a:solidFill>
                  <a:schemeClr val="dk1"/>
                </a:solidFill>
                <a:highlight>
                  <a:srgbClr val="FFFFFF"/>
                </a:highlight>
                <a:uFill>
                  <a:noFill/>
                </a:uFill>
                <a:hlinkClick r:id="rId2">
                  <a:extLst>
                    <a:ext uri="{A12FA001-AC4F-418D-AE19-62706E023703}">
                      <ahyp:hlinkClr val="tx"/>
                    </a:ext>
                  </a:extLst>
                </a:hlinkClick>
              </a:rPr>
              <a:t>vena retromandibularis</a:t>
            </a:r>
            <a:r>
              <a:rPr lang="sk">
                <a:solidFill>
                  <a:schemeClr val="dk1"/>
                </a:solidFill>
                <a:highlight>
                  <a:srgbClr val="FFFFFF"/>
                </a:highlight>
              </a:rPr>
              <a:t>.</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5d6858309c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5d6858309c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5d6858309c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5d6858309c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5d6858309c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15d6858309c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5d6858309c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5d6858309c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5d6858309c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5d6858309c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5d6858309c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5d6858309c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5d6858309c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15d6858309c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5d6858309c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5d6858309c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5d6858309c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5d6858309c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5d6858309c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5d6858309c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5d6858309c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5d6858309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5d6858309c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5d6858309c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5d6858309c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15d6858309c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5d6858309c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15d6858309c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5d6858309c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5d6858309c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5d6858309c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15d6858309c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5d6858309c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15d6858309c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5d6858309c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5d6858309c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5d6858309c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15d6858309c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5d6858309c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15d6858309c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5d7841ef1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15d7841ef1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5d6858309c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5d6858309c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5d7841ef1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15d7841ef1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5d7841ef1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5d7841ef1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5d6858309c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5d6858309c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www.youtube.com/watch?v=o9iXrotxg5g" TargetMode="Externa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hyperlink" Target="http://www.youtube.com/watch?v=Nmg3xl13TY0" TargetMode="External"/><Relationship Id="rId5"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youtube.com/watch?v=7wT5HCeXp6I" TargetMode="Externa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youtube.com/watch?v=upbs7Hm9tRQ" TargetMode="External"/><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www.youtube.com/watch?v=MG_JqF1mNb0" TargetMode="External"/><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youtube.com/watch?v=iPgAlgkB7ps" TargetMode="External"/><Relationship Id="rId4" Type="http://schemas.openxmlformats.org/officeDocument/2006/relationships/image" Target="../media/image37.jpg"/><Relationship Id="rId5"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youtube.com/watch?v=WLkMOdVlfvU" TargetMode="Externa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www.youtube.com/watch?v=S5h4glzW_Og" TargetMode="Externa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hyperlink" Target="https://www.youtube.com/watch?v=5jtdesrwTDk"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youtube.com/watch?v=nYW4Fxuwe5c" TargetMode="External"/><Relationship Id="rId4" Type="http://schemas.openxmlformats.org/officeDocument/2006/relationships/image" Target="../media/image2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youtube.com/watch?v=mB468Jh9aAY" TargetMode="External"/><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55.png"/><Relationship Id="rId4" Type="http://schemas.openxmlformats.org/officeDocument/2006/relationships/image" Target="../media/image4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5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6" y="2175274"/>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900"/>
              <a:t>Temporomandibulární skloubení, jazylka</a:t>
            </a:r>
            <a:endParaRPr sz="2900"/>
          </a:p>
        </p:txBody>
      </p:sp>
      <p:sp>
        <p:nvSpPr>
          <p:cNvPr id="129" name="Google Shape;129;p20"/>
          <p:cNvSpPr txBox="1"/>
          <p:nvPr>
            <p:ph idx="1" type="subTitle"/>
          </p:nvPr>
        </p:nvSpPr>
        <p:spPr>
          <a:xfrm>
            <a:off x="298876" y="308730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solidFill>
                  <a:schemeClr val="dk2"/>
                </a:solidFill>
              </a:rPr>
              <a:t>bp1197 a bp 4833 Klinická kineziologie III, Kineziologie, algeziologie 3</a:t>
            </a:r>
            <a:endParaRPr>
              <a:solidFill>
                <a:schemeClr val="dk2"/>
              </a:solidFill>
            </a:endParaRPr>
          </a:p>
          <a:p>
            <a:pPr indent="0" lvl="0" marL="0" rtl="0" algn="l">
              <a:spcBef>
                <a:spcPts val="0"/>
              </a:spcBef>
              <a:spcAft>
                <a:spcPts val="0"/>
              </a:spcAft>
              <a:buClr>
                <a:schemeClr val="dk1"/>
              </a:buClr>
              <a:buSzPts val="1100"/>
              <a:buFont typeface="Arial"/>
              <a:buNone/>
            </a:pPr>
            <a:r>
              <a:rPr lang="sk">
                <a:solidFill>
                  <a:schemeClr val="dk2"/>
                </a:solidFill>
              </a:rPr>
              <a:t>Mgr. Zuzana Kršáková</a:t>
            </a:r>
            <a:endParaRPr/>
          </a:p>
        </p:txBody>
      </p:sp>
      <p:pic>
        <p:nvPicPr>
          <p:cNvPr id="130" name="Google Shape;130;p20"/>
          <p:cNvPicPr preferRelativeResize="0"/>
          <p:nvPr>
            <p:ph idx="2" type="pic"/>
          </p:nvPr>
        </p:nvPicPr>
        <p:blipFill rotWithShape="1">
          <a:blip r:embed="rId3">
            <a:alphaModFix/>
          </a:blip>
          <a:srcRect b="0" l="12676" r="12668" t="0"/>
          <a:stretch/>
        </p:blipFill>
        <p:spPr>
          <a:xfrm>
            <a:off x="4572000" y="0"/>
            <a:ext cx="4572001" cy="51435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vazy</a:t>
            </a:r>
            <a:endParaRPr/>
          </a:p>
        </p:txBody>
      </p:sp>
      <p:pic>
        <p:nvPicPr>
          <p:cNvPr descr="SouvisejÃ­cÃ­ obrÃ¡zek" id="190" name="Google Shape;190;p29"/>
          <p:cNvPicPr preferRelativeResize="0"/>
          <p:nvPr/>
        </p:nvPicPr>
        <p:blipFill rotWithShape="1">
          <a:blip r:embed="rId3">
            <a:alphaModFix/>
          </a:blip>
          <a:srcRect b="0" l="0" r="0" t="0"/>
          <a:stretch/>
        </p:blipFill>
        <p:spPr>
          <a:xfrm>
            <a:off x="482600" y="1113262"/>
            <a:ext cx="3971037" cy="3732775"/>
          </a:xfrm>
          <a:prstGeom prst="rect">
            <a:avLst/>
          </a:prstGeom>
          <a:noFill/>
          <a:ln>
            <a:noFill/>
          </a:ln>
        </p:spPr>
      </p:pic>
      <p:pic>
        <p:nvPicPr>
          <p:cNvPr descr="SouvisejÃ­cÃ­ obrÃ¡zek" id="191" name="Google Shape;191;p29"/>
          <p:cNvPicPr preferRelativeResize="0"/>
          <p:nvPr/>
        </p:nvPicPr>
        <p:blipFill rotWithShape="1">
          <a:blip r:embed="rId4">
            <a:alphaModFix/>
          </a:blip>
          <a:srcRect b="0" l="0" r="0" t="0"/>
          <a:stretch/>
        </p:blipFill>
        <p:spPr>
          <a:xfrm>
            <a:off x="4572005" y="235275"/>
            <a:ext cx="3927602" cy="4178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a:t>
            </a:r>
            <a:endParaRPr/>
          </a:p>
        </p:txBody>
      </p:sp>
      <p:sp>
        <p:nvSpPr>
          <p:cNvPr id="197" name="Google Shape;197;p30"/>
          <p:cNvSpPr txBox="1"/>
          <p:nvPr>
            <p:ph idx="1" type="body"/>
          </p:nvPr>
        </p:nvSpPr>
        <p:spPr>
          <a:xfrm>
            <a:off x="540000" y="1269000"/>
            <a:ext cx="4187400" cy="31050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SzPts val="1600"/>
              <a:buChar char="●"/>
            </a:pPr>
            <a:r>
              <a:rPr b="1" lang="sk" sz="1600"/>
              <a:t>Párový kloub</a:t>
            </a:r>
            <a:r>
              <a:rPr lang="sk" sz="1600"/>
              <a:t> spojený dolní čelistí </a:t>
            </a:r>
            <a:endParaRPr sz="1600"/>
          </a:p>
          <a:p>
            <a:pPr indent="-330200" lvl="1" marL="914400" rtl="0" algn="l">
              <a:lnSpc>
                <a:spcPct val="115000"/>
              </a:lnSpc>
              <a:spcBef>
                <a:spcPts val="0"/>
              </a:spcBef>
              <a:spcAft>
                <a:spcPts val="0"/>
              </a:spcAft>
              <a:buClr>
                <a:schemeClr val="dk1"/>
              </a:buClr>
              <a:buSzPts val="1600"/>
              <a:buFont typeface="Arial"/>
              <a:buChar char="○"/>
            </a:pPr>
            <a:r>
              <a:rPr lang="sk" sz="1600"/>
              <a:t>při pohybu v jednom skloubení nutně dochází k pohybu i v druhém</a:t>
            </a:r>
            <a:endParaRPr sz="1600"/>
          </a:p>
          <a:p>
            <a:pPr indent="-330200" lvl="1" marL="914400" rtl="0" algn="l">
              <a:lnSpc>
                <a:spcPct val="115000"/>
              </a:lnSpc>
              <a:spcBef>
                <a:spcPts val="0"/>
              </a:spcBef>
              <a:spcAft>
                <a:spcPts val="0"/>
              </a:spcAft>
              <a:buClr>
                <a:schemeClr val="dk1"/>
              </a:buClr>
              <a:buSzPts val="1600"/>
              <a:buFont typeface="Arial"/>
              <a:buChar char="○"/>
            </a:pPr>
            <a:r>
              <a:rPr lang="sk" sz="1600"/>
              <a:t>při dysfunkci jednoho dochází k projevům i druhostranně</a:t>
            </a:r>
            <a:endParaRPr sz="1600"/>
          </a:p>
          <a:p>
            <a:pPr indent="-330200" lvl="0" marL="457200" rtl="0" algn="l">
              <a:lnSpc>
                <a:spcPct val="115000"/>
              </a:lnSpc>
              <a:spcBef>
                <a:spcPts val="0"/>
              </a:spcBef>
              <a:spcAft>
                <a:spcPts val="0"/>
              </a:spcAft>
              <a:buSzPts val="1600"/>
              <a:buChar char="●"/>
            </a:pPr>
            <a:r>
              <a:rPr lang="sk" sz="1600"/>
              <a:t>Dvojice kloubů provádí přes tisíc pohybů denně (žvýkání, mluvení, polykání… )</a:t>
            </a:r>
            <a:endParaRPr sz="1600"/>
          </a:p>
          <a:p>
            <a:pPr indent="-330200" lvl="0" marL="457200" rtl="0" algn="l">
              <a:lnSpc>
                <a:spcPct val="115000"/>
              </a:lnSpc>
              <a:spcBef>
                <a:spcPts val="0"/>
              </a:spcBef>
              <a:spcAft>
                <a:spcPts val="0"/>
              </a:spcAft>
              <a:buSzPts val="1600"/>
              <a:buChar char="●"/>
            </a:pPr>
            <a:r>
              <a:rPr lang="sk" sz="1600"/>
              <a:t>Při těchto pohybech působí kompresní a střižné síly na kloubní plochy a okolní měkké tkáně</a:t>
            </a:r>
            <a:endParaRPr sz="1900"/>
          </a:p>
        </p:txBody>
      </p:sp>
      <p:pic>
        <p:nvPicPr>
          <p:cNvPr id="198" name="Google Shape;198;p30"/>
          <p:cNvPicPr preferRelativeResize="0"/>
          <p:nvPr/>
        </p:nvPicPr>
        <p:blipFill>
          <a:blip r:embed="rId3">
            <a:alphaModFix/>
          </a:blip>
          <a:stretch>
            <a:fillRect/>
          </a:stretch>
        </p:blipFill>
        <p:spPr>
          <a:xfrm>
            <a:off x="4802050" y="1200675"/>
            <a:ext cx="4111799" cy="19610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a:t>
            </a:r>
            <a:endParaRPr/>
          </a:p>
        </p:txBody>
      </p:sp>
      <p:sp>
        <p:nvSpPr>
          <p:cNvPr id="204" name="Google Shape;204;p31"/>
          <p:cNvSpPr txBox="1"/>
          <p:nvPr>
            <p:ph idx="1" type="body"/>
          </p:nvPr>
        </p:nvSpPr>
        <p:spPr>
          <a:xfrm>
            <a:off x="540000" y="1269000"/>
            <a:ext cx="51981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b="1" lang="sk" sz="1800"/>
              <a:t>Dva typy pohybů</a:t>
            </a:r>
            <a:endParaRPr b="1" sz="1800"/>
          </a:p>
          <a:p>
            <a:pPr indent="-342900" lvl="1" marL="914400" rtl="0" algn="l">
              <a:lnSpc>
                <a:spcPct val="115000"/>
              </a:lnSpc>
              <a:spcBef>
                <a:spcPts val="0"/>
              </a:spcBef>
              <a:spcAft>
                <a:spcPts val="0"/>
              </a:spcAft>
              <a:buClr>
                <a:schemeClr val="dk1"/>
              </a:buClr>
              <a:buSzPts val="1800"/>
              <a:buFont typeface="Arial"/>
              <a:buChar char="○"/>
            </a:pPr>
            <a:r>
              <a:rPr lang="sk" sz="1800"/>
              <a:t>rotační</a:t>
            </a:r>
            <a:endParaRPr sz="1800"/>
          </a:p>
          <a:p>
            <a:pPr indent="-342900" lvl="1" marL="914400" rtl="0" algn="l">
              <a:lnSpc>
                <a:spcPct val="115000"/>
              </a:lnSpc>
              <a:spcBef>
                <a:spcPts val="0"/>
              </a:spcBef>
              <a:spcAft>
                <a:spcPts val="0"/>
              </a:spcAft>
              <a:buClr>
                <a:schemeClr val="dk1"/>
              </a:buClr>
              <a:buSzPts val="1800"/>
              <a:buFont typeface="Arial"/>
              <a:buChar char="○"/>
            </a:pPr>
            <a:r>
              <a:rPr lang="sk" sz="1800"/>
              <a:t>translační</a:t>
            </a:r>
            <a:endParaRPr sz="1800"/>
          </a:p>
          <a:p>
            <a:pPr indent="-342900" lvl="0" marL="457200" rtl="0" algn="l">
              <a:lnSpc>
                <a:spcPct val="115000"/>
              </a:lnSpc>
              <a:spcBef>
                <a:spcPts val="0"/>
              </a:spcBef>
              <a:spcAft>
                <a:spcPts val="0"/>
              </a:spcAft>
              <a:buSzPts val="1800"/>
              <a:buFont typeface="Open Sans"/>
              <a:buChar char="●"/>
            </a:pPr>
            <a:r>
              <a:rPr lang="sk" sz="1800"/>
              <a:t>Jejich kombinací vznikají pohyby </a:t>
            </a:r>
            <a:r>
              <a:rPr b="1" lang="sk" sz="1800"/>
              <a:t>ve třech rovinách </a:t>
            </a:r>
            <a:r>
              <a:rPr lang="sk" sz="1800"/>
              <a:t>(3 DOF)</a:t>
            </a:r>
            <a:r>
              <a:rPr b="1" lang="sk" sz="1800"/>
              <a:t> </a:t>
            </a:r>
            <a:endParaRPr b="1" sz="1800"/>
          </a:p>
          <a:p>
            <a:pPr indent="-342900" lvl="1" marL="914400" rtl="0" algn="l">
              <a:lnSpc>
                <a:spcPct val="115000"/>
              </a:lnSpc>
              <a:spcBef>
                <a:spcPts val="0"/>
              </a:spcBef>
              <a:spcAft>
                <a:spcPts val="0"/>
              </a:spcAft>
              <a:buClr>
                <a:schemeClr val="dk1"/>
              </a:buClr>
              <a:buSzPts val="1800"/>
              <a:buFont typeface="Open Sans"/>
              <a:buChar char="○"/>
            </a:pPr>
            <a:r>
              <a:rPr lang="sk" sz="1800"/>
              <a:t>sagitální rovina -</a:t>
            </a:r>
            <a:r>
              <a:rPr b="1" lang="sk" sz="1800"/>
              <a:t> protrakce </a:t>
            </a:r>
            <a:r>
              <a:rPr lang="sk" sz="1800"/>
              <a:t>(propulze) </a:t>
            </a:r>
            <a:r>
              <a:rPr b="1" lang="sk" sz="1800"/>
              <a:t> X retrakce </a:t>
            </a:r>
            <a:r>
              <a:rPr lang="sk" sz="1800"/>
              <a:t>(retropulze)</a:t>
            </a:r>
            <a:endParaRPr sz="1800"/>
          </a:p>
          <a:p>
            <a:pPr indent="-342900" lvl="1" marL="914400" rtl="0" algn="l">
              <a:lnSpc>
                <a:spcPct val="115000"/>
              </a:lnSpc>
              <a:spcBef>
                <a:spcPts val="0"/>
              </a:spcBef>
              <a:spcAft>
                <a:spcPts val="0"/>
              </a:spcAft>
              <a:buClr>
                <a:schemeClr val="dk1"/>
              </a:buClr>
              <a:buSzPts val="1800"/>
              <a:buFont typeface="Open Sans"/>
              <a:buChar char="○"/>
            </a:pPr>
            <a:r>
              <a:rPr lang="sk" sz="1800"/>
              <a:t>transversální rovina - </a:t>
            </a:r>
            <a:r>
              <a:rPr b="1" lang="sk" sz="1800"/>
              <a:t>lateropulze </a:t>
            </a:r>
            <a:endParaRPr b="1" sz="1800"/>
          </a:p>
          <a:p>
            <a:pPr indent="-342900" lvl="1" marL="914400" rtl="0" algn="l">
              <a:lnSpc>
                <a:spcPct val="115000"/>
              </a:lnSpc>
              <a:spcBef>
                <a:spcPts val="0"/>
              </a:spcBef>
              <a:spcAft>
                <a:spcPts val="0"/>
              </a:spcAft>
              <a:buClr>
                <a:schemeClr val="dk1"/>
              </a:buClr>
              <a:buSzPts val="1800"/>
              <a:buFont typeface="Open Sans"/>
              <a:buChar char="○"/>
            </a:pPr>
            <a:r>
              <a:rPr lang="sk" sz="1800"/>
              <a:t>vertikální rovina - </a:t>
            </a:r>
            <a:r>
              <a:rPr b="1" lang="sk" sz="1800"/>
              <a:t>deprese X elevace</a:t>
            </a:r>
            <a:endParaRPr/>
          </a:p>
        </p:txBody>
      </p:sp>
      <p:pic>
        <p:nvPicPr>
          <p:cNvPr descr="When a person &quot;opens&quot; his/her mouth (aka depresses the mandible), the first motion within the joint is a rotational (rotation) of the mandibular condyle within the mandibular (glenoid) fossa.  Then, the second motion is the movement of the mandible &quot;up&quot; the posterior aspect or side of the articular eminence (or tubercle).  Beginning at the 26th second, watch closely as the condyle first slightly rotates (as the coronoid process moves forward and down). THEN, the condyle starts to glide or &quot;translate&quot; up the back side of the articular tubercle (eminence).   Notice how the articular disc moves with the condyle as the mandible first opens (&quot;depresses&quot;) and then closes (returns) to a closed position." id="205" name="Google Shape;205;p31" title="TMJ MOVEMENTS:  1st = &quot;rotation&quot; followed by 2nd = &quot;translation&quot; or &quot;gliding&quot;">
            <a:hlinkClick r:id="rId3"/>
          </p:cNvPr>
          <p:cNvPicPr preferRelativeResize="0"/>
          <p:nvPr/>
        </p:nvPicPr>
        <p:blipFill>
          <a:blip r:embed="rId4">
            <a:alphaModFix/>
          </a:blip>
          <a:stretch>
            <a:fillRect/>
          </a:stretch>
        </p:blipFill>
        <p:spPr>
          <a:xfrm>
            <a:off x="5890500" y="1031100"/>
            <a:ext cx="3101100" cy="2325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Deprese</a:t>
            </a:r>
            <a:endParaRPr/>
          </a:p>
        </p:txBody>
      </p:sp>
      <p:sp>
        <p:nvSpPr>
          <p:cNvPr id="211" name="Google Shape;211;p3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Open Sans"/>
              <a:buChar char="●"/>
            </a:pPr>
            <a:r>
              <a:rPr lang="sk" sz="1800">
                <a:latin typeface="Open Sans"/>
                <a:ea typeface="Open Sans"/>
                <a:cs typeface="Open Sans"/>
                <a:sym typeface="Open Sans"/>
              </a:rPr>
              <a:t>Otevírání úst</a:t>
            </a:r>
            <a:endParaRPr sz="1800">
              <a:latin typeface="Open Sans"/>
              <a:ea typeface="Open Sans"/>
              <a:cs typeface="Open Sans"/>
              <a:sym typeface="Open Sans"/>
            </a:endParaRPr>
          </a:p>
          <a:p>
            <a:pPr indent="-342900" lvl="0" marL="457200" rtl="0" algn="l">
              <a:lnSpc>
                <a:spcPct val="115000"/>
              </a:lnSpc>
              <a:spcBef>
                <a:spcPts val="1600"/>
              </a:spcBef>
              <a:spcAft>
                <a:spcPts val="0"/>
              </a:spcAft>
              <a:buClr>
                <a:schemeClr val="dk1"/>
              </a:buClr>
              <a:buSzPts val="1800"/>
              <a:buFont typeface="Open Sans"/>
              <a:buAutoNum type="arabicPeriod"/>
            </a:pPr>
            <a:r>
              <a:rPr b="1" lang="sk" sz="1800">
                <a:latin typeface="Open Sans"/>
                <a:ea typeface="Open Sans"/>
                <a:cs typeface="Open Sans"/>
                <a:sym typeface="Open Sans"/>
              </a:rPr>
              <a:t>Rotace</a:t>
            </a:r>
            <a:r>
              <a:rPr lang="sk" sz="1800">
                <a:latin typeface="Open Sans"/>
                <a:ea typeface="Open Sans"/>
                <a:cs typeface="Open Sans"/>
                <a:sym typeface="Open Sans"/>
              </a:rPr>
              <a:t> hlavice mandibuly kolem horizontální osy - řezáky se od sebe vzdalují asi o 10 mm</a:t>
            </a:r>
            <a:endParaRPr/>
          </a:p>
        </p:txBody>
      </p:sp>
      <p:pic>
        <p:nvPicPr>
          <p:cNvPr id="212" name="Google Shape;212;p32"/>
          <p:cNvPicPr preferRelativeResize="0"/>
          <p:nvPr/>
        </p:nvPicPr>
        <p:blipFill rotWithShape="1">
          <a:blip r:embed="rId3">
            <a:alphaModFix/>
          </a:blip>
          <a:srcRect b="63453" l="52551" r="31454" t="17258"/>
          <a:stretch/>
        </p:blipFill>
        <p:spPr>
          <a:xfrm>
            <a:off x="2789562" y="2571750"/>
            <a:ext cx="3564871" cy="2416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Deprese</a:t>
            </a:r>
            <a:endParaRPr/>
          </a:p>
        </p:txBody>
      </p:sp>
      <p:sp>
        <p:nvSpPr>
          <p:cNvPr id="218" name="Google Shape;218;p3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lang="sk" sz="1800"/>
              <a:t>2.	Přidává se </a:t>
            </a:r>
            <a:r>
              <a:rPr b="1" lang="sk" sz="1800"/>
              <a:t>translační </a:t>
            </a:r>
            <a:r>
              <a:rPr lang="sk" sz="1800"/>
              <a:t>pohyb směrem k tuberculum articulare, kdy hlavice	klouže po disku</a:t>
            </a:r>
            <a:endParaRPr/>
          </a:p>
        </p:txBody>
      </p:sp>
      <p:pic>
        <p:nvPicPr>
          <p:cNvPr id="219" name="Google Shape;219;p33"/>
          <p:cNvPicPr preferRelativeResize="0"/>
          <p:nvPr/>
        </p:nvPicPr>
        <p:blipFill rotWithShape="1">
          <a:blip r:embed="rId3">
            <a:alphaModFix/>
          </a:blip>
          <a:srcRect b="37688" l="52319" r="31279" t="43265"/>
          <a:stretch/>
        </p:blipFill>
        <p:spPr>
          <a:xfrm>
            <a:off x="2582775" y="2126700"/>
            <a:ext cx="3978451" cy="2597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Deprese</a:t>
            </a:r>
            <a:endParaRPr/>
          </a:p>
        </p:txBody>
      </p:sp>
      <p:sp>
        <p:nvSpPr>
          <p:cNvPr id="225" name="Google Shape;225;p3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lang="sk" sz="1800"/>
              <a:t>3.  Přidává se </a:t>
            </a:r>
            <a:r>
              <a:rPr b="1" lang="sk" sz="1800"/>
              <a:t>posun disku</a:t>
            </a:r>
            <a:r>
              <a:rPr lang="sk" sz="1800"/>
              <a:t> anteriorně, až se hlavice dostane na tuberculum articulare. Pohyb disku zastavuje jeho zadní (retrodiskální lamina) část</a:t>
            </a:r>
            <a:endParaRPr sz="1800"/>
          </a:p>
          <a:p>
            <a:pPr indent="0" lvl="0" marL="0" rtl="0" algn="l">
              <a:lnSpc>
                <a:spcPct val="115000"/>
              </a:lnSpc>
              <a:spcBef>
                <a:spcPts val="1600"/>
              </a:spcBef>
              <a:spcAft>
                <a:spcPts val="1600"/>
              </a:spcAft>
              <a:buClr>
                <a:schemeClr val="dk1"/>
              </a:buClr>
              <a:buSzPts val="1800"/>
              <a:buFont typeface="Arial"/>
              <a:buNone/>
            </a:pPr>
            <a:r>
              <a:rPr lang="sk" sz="1800"/>
              <a:t>Maximální otevření úst je přibližně 40-50 mm, při žvýkání je dostačující 18 mm.</a:t>
            </a:r>
            <a:endParaRPr/>
          </a:p>
        </p:txBody>
      </p:sp>
      <p:pic>
        <p:nvPicPr>
          <p:cNvPr id="226" name="Google Shape;226;p34"/>
          <p:cNvPicPr preferRelativeResize="0"/>
          <p:nvPr/>
        </p:nvPicPr>
        <p:blipFill rotWithShape="1">
          <a:blip r:embed="rId3">
            <a:alphaModFix/>
          </a:blip>
          <a:srcRect b="11149" l="52319" r="31279" t="69406"/>
          <a:stretch/>
        </p:blipFill>
        <p:spPr>
          <a:xfrm>
            <a:off x="521500" y="2519625"/>
            <a:ext cx="3731973" cy="2487400"/>
          </a:xfrm>
          <a:prstGeom prst="rect">
            <a:avLst/>
          </a:prstGeom>
          <a:noFill/>
          <a:ln>
            <a:noFill/>
          </a:ln>
        </p:spPr>
      </p:pic>
      <p:pic>
        <p:nvPicPr>
          <p:cNvPr descr="Originial video by:&#10;Per-Lennart Westesson, DDS, PhD&#10;Lars Eriksson, DDS, PhD&#10;University of Lund, Sweden 1985&#10;&#10;TMJ Treatment by Michael Karegeannes (PT, MHSc, LAT, MTC,CFC, CCTT, CMTPT) of Freedom Physical Therapy Services WI&#10;http://www.treatingtmj.com" id="227" name="Google Shape;227;p34" title="Normal Temporomandibular Joint (TMJ) Movement">
            <a:hlinkClick r:id="rId4"/>
          </p:cNvPr>
          <p:cNvPicPr preferRelativeResize="0"/>
          <p:nvPr/>
        </p:nvPicPr>
        <p:blipFill>
          <a:blip r:embed="rId5">
            <a:alphaModFix/>
          </a:blip>
          <a:stretch>
            <a:fillRect/>
          </a:stretch>
        </p:blipFill>
        <p:spPr>
          <a:xfrm>
            <a:off x="4391825" y="2519625"/>
            <a:ext cx="3316534" cy="248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Deprese</a:t>
            </a:r>
            <a:endParaRPr/>
          </a:p>
        </p:txBody>
      </p:sp>
      <p:pic>
        <p:nvPicPr>
          <p:cNvPr id="233" name="Google Shape;233;p35"/>
          <p:cNvPicPr preferRelativeResize="0"/>
          <p:nvPr/>
        </p:nvPicPr>
        <p:blipFill rotWithShape="1">
          <a:blip r:embed="rId3">
            <a:alphaModFix/>
          </a:blip>
          <a:srcRect b="13096" l="26971" r="31009" t="43508"/>
          <a:stretch/>
        </p:blipFill>
        <p:spPr>
          <a:xfrm>
            <a:off x="1184737" y="968700"/>
            <a:ext cx="6873480" cy="3991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Deprese</a:t>
            </a:r>
            <a:endParaRPr/>
          </a:p>
        </p:txBody>
      </p:sp>
      <p:sp>
        <p:nvSpPr>
          <p:cNvPr id="239" name="Google Shape;239;p36"/>
          <p:cNvSpPr txBox="1"/>
          <p:nvPr>
            <p:ph idx="1" type="body"/>
          </p:nvPr>
        </p:nvSpPr>
        <p:spPr>
          <a:xfrm>
            <a:off x="540000" y="1269000"/>
            <a:ext cx="44064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Open Sans"/>
              <a:buChar char="●"/>
            </a:pPr>
            <a:r>
              <a:rPr lang="sk" sz="1800">
                <a:latin typeface="Open Sans"/>
                <a:ea typeface="Open Sans"/>
                <a:cs typeface="Open Sans"/>
                <a:sym typeface="Open Sans"/>
              </a:rPr>
              <a:t>Svaly zajišťující depresi mandibuly:</a:t>
            </a:r>
            <a:endParaRPr sz="1800">
              <a:latin typeface="Open Sans"/>
              <a:ea typeface="Open Sans"/>
              <a:cs typeface="Open Sans"/>
              <a:sym typeface="Open Sans"/>
            </a:endParaRPr>
          </a:p>
          <a:p>
            <a:pPr indent="-342900" lvl="1" marL="914400" rtl="0" algn="l">
              <a:lnSpc>
                <a:spcPct val="115000"/>
              </a:lnSpc>
              <a:spcBef>
                <a:spcPts val="0"/>
              </a:spcBef>
              <a:spcAft>
                <a:spcPts val="0"/>
              </a:spcAft>
              <a:buClr>
                <a:schemeClr val="dk1"/>
              </a:buClr>
              <a:buSzPts val="1800"/>
              <a:buFont typeface="Open Sans"/>
              <a:buChar char="○"/>
            </a:pPr>
            <a:r>
              <a:rPr b="1" lang="sk" sz="1800">
                <a:latin typeface="Open Sans"/>
                <a:ea typeface="Open Sans"/>
                <a:cs typeface="Open Sans"/>
                <a:sym typeface="Open Sans"/>
              </a:rPr>
              <a:t>Suprahyoidní svaly</a:t>
            </a:r>
            <a:r>
              <a:rPr lang="sk" sz="1800">
                <a:latin typeface="Open Sans"/>
                <a:ea typeface="Open Sans"/>
                <a:cs typeface="Open Sans"/>
                <a:sym typeface="Open Sans"/>
              </a:rPr>
              <a:t> - m. mylohyoideus</a:t>
            </a:r>
            <a:endParaRPr sz="1800">
              <a:latin typeface="Open Sans"/>
              <a:ea typeface="Open Sans"/>
              <a:cs typeface="Open Sans"/>
              <a:sym typeface="Open Sans"/>
            </a:endParaRPr>
          </a:p>
          <a:p>
            <a:pPr indent="0" lvl="0" marL="914400" rtl="0" algn="l">
              <a:lnSpc>
                <a:spcPct val="115000"/>
              </a:lnSpc>
              <a:spcBef>
                <a:spcPts val="0"/>
              </a:spcBef>
              <a:spcAft>
                <a:spcPts val="0"/>
              </a:spcAft>
              <a:buClr>
                <a:schemeClr val="dk1"/>
              </a:buClr>
              <a:buSzPts val="1800"/>
              <a:buFont typeface="Arial"/>
              <a:buNone/>
            </a:pPr>
            <a:r>
              <a:rPr lang="sk" sz="1800">
                <a:latin typeface="Open Sans"/>
                <a:ea typeface="Open Sans"/>
                <a:cs typeface="Open Sans"/>
                <a:sym typeface="Open Sans"/>
              </a:rPr>
              <a:t> m. digastricus, m. geniohyoideus</a:t>
            </a:r>
            <a:endParaRPr sz="1800">
              <a:latin typeface="Open Sans"/>
              <a:ea typeface="Open Sans"/>
              <a:cs typeface="Open Sans"/>
              <a:sym typeface="Open Sans"/>
            </a:endParaRPr>
          </a:p>
          <a:p>
            <a:pPr indent="-342900" lvl="1" marL="914400" rtl="0" algn="l">
              <a:lnSpc>
                <a:spcPct val="115000"/>
              </a:lnSpc>
              <a:spcBef>
                <a:spcPts val="0"/>
              </a:spcBef>
              <a:spcAft>
                <a:spcPts val="0"/>
              </a:spcAft>
              <a:buClr>
                <a:schemeClr val="dk1"/>
              </a:buClr>
              <a:buSzPts val="1800"/>
              <a:buFont typeface="Open Sans"/>
              <a:buChar char="○"/>
            </a:pPr>
            <a:r>
              <a:rPr lang="sk" sz="1800">
                <a:latin typeface="Open Sans"/>
                <a:ea typeface="Open Sans"/>
                <a:cs typeface="Open Sans"/>
                <a:sym typeface="Open Sans"/>
              </a:rPr>
              <a:t>M. pterygoideus lateralis</a:t>
            </a:r>
            <a:endParaRPr/>
          </a:p>
        </p:txBody>
      </p:sp>
      <p:pic>
        <p:nvPicPr>
          <p:cNvPr id="240" name="Google Shape;240;p36"/>
          <p:cNvPicPr preferRelativeResize="0"/>
          <p:nvPr/>
        </p:nvPicPr>
        <p:blipFill rotWithShape="1">
          <a:blip r:embed="rId3">
            <a:alphaModFix/>
          </a:blip>
          <a:srcRect b="20470" l="25075" r="56760" t="24605"/>
          <a:stretch/>
        </p:blipFill>
        <p:spPr>
          <a:xfrm>
            <a:off x="4913900" y="98950"/>
            <a:ext cx="2858423" cy="48598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Elevace</a:t>
            </a:r>
            <a:endParaRPr/>
          </a:p>
        </p:txBody>
      </p:sp>
      <p:sp>
        <p:nvSpPr>
          <p:cNvPr id="246" name="Google Shape;246;p3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15000"/>
              </a:lnSpc>
              <a:spcBef>
                <a:spcPts val="0"/>
              </a:spcBef>
              <a:spcAft>
                <a:spcPts val="0"/>
              </a:spcAft>
              <a:buSzPts val="2000"/>
              <a:buFont typeface="Arial"/>
              <a:buChar char="●"/>
            </a:pPr>
            <a:r>
              <a:rPr lang="sk" sz="2000"/>
              <a:t>Zavírání úst</a:t>
            </a:r>
            <a:endParaRPr sz="2000"/>
          </a:p>
          <a:p>
            <a:pPr indent="-355600" lvl="0" marL="457200" rtl="0" algn="l">
              <a:lnSpc>
                <a:spcPct val="115000"/>
              </a:lnSpc>
              <a:spcBef>
                <a:spcPts val="1600"/>
              </a:spcBef>
              <a:spcAft>
                <a:spcPts val="0"/>
              </a:spcAft>
              <a:buSzPts val="2000"/>
              <a:buFont typeface="Arial"/>
              <a:buChar char="●"/>
            </a:pPr>
            <a:r>
              <a:rPr lang="sk" sz="2000"/>
              <a:t>Opačný průběh než deprese</a:t>
            </a:r>
            <a:endParaRPr sz="2000"/>
          </a:p>
          <a:p>
            <a:pPr indent="-355600" lvl="0" marL="457200" rtl="0" algn="l">
              <a:lnSpc>
                <a:spcPct val="115000"/>
              </a:lnSpc>
              <a:spcBef>
                <a:spcPts val="0"/>
              </a:spcBef>
              <a:spcAft>
                <a:spcPts val="0"/>
              </a:spcAft>
              <a:buSzPts val="2000"/>
              <a:buFont typeface="Open Sans"/>
              <a:buChar char="●"/>
            </a:pPr>
            <a:r>
              <a:rPr lang="sk" sz="2000"/>
              <a:t>Nejprve dochází </a:t>
            </a:r>
            <a:r>
              <a:rPr b="1" lang="sk" sz="2000"/>
              <a:t>k translačnímu</a:t>
            </a:r>
            <a:r>
              <a:rPr lang="sk" sz="2000"/>
              <a:t> pohybu</a:t>
            </a:r>
            <a:endParaRPr sz="2000"/>
          </a:p>
          <a:p>
            <a:pPr indent="-355600" lvl="0" marL="457200" rtl="0" algn="l">
              <a:lnSpc>
                <a:spcPct val="115000"/>
              </a:lnSpc>
              <a:spcBef>
                <a:spcPts val="0"/>
              </a:spcBef>
              <a:spcAft>
                <a:spcPts val="0"/>
              </a:spcAft>
              <a:buSzPts val="2000"/>
              <a:buFont typeface="Open Sans"/>
              <a:buChar char="●"/>
            </a:pPr>
            <a:r>
              <a:rPr lang="sk" sz="2000"/>
              <a:t>Napětí retrodiskální laminy při maximálním otevření způsobuje počátečení </a:t>
            </a:r>
            <a:r>
              <a:rPr b="1" lang="sk" sz="2000"/>
              <a:t>pohyb disku </a:t>
            </a:r>
            <a:r>
              <a:rPr lang="sk" sz="2000"/>
              <a:t>do retrakce</a:t>
            </a:r>
            <a:endParaRPr sz="2000"/>
          </a:p>
          <a:p>
            <a:pPr indent="-355600" lvl="0" marL="457200" rtl="0" algn="l">
              <a:lnSpc>
                <a:spcPct val="115000"/>
              </a:lnSpc>
              <a:spcBef>
                <a:spcPts val="0"/>
              </a:spcBef>
              <a:spcAft>
                <a:spcPts val="0"/>
              </a:spcAft>
              <a:buSzPts val="2000"/>
              <a:buFont typeface="Arial"/>
              <a:buChar char="●"/>
            </a:pPr>
            <a:r>
              <a:rPr lang="sk" sz="2000"/>
              <a:t>Následuje převážně rotační pohyb hlavice v konkavitě disku, který je ukončen dotykem předních zubů</a:t>
            </a:r>
            <a:endParaRPr sz="2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Elevace</a:t>
            </a:r>
            <a:endParaRPr/>
          </a:p>
        </p:txBody>
      </p:sp>
      <p:sp>
        <p:nvSpPr>
          <p:cNvPr id="252" name="Google Shape;252;p3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Svaly zajišťující elevaci mandibuly:</a:t>
            </a:r>
            <a:endParaRPr sz="1800"/>
          </a:p>
          <a:p>
            <a:pPr indent="-342900" lvl="1" marL="914400" rtl="0" algn="l">
              <a:lnSpc>
                <a:spcPct val="115000"/>
              </a:lnSpc>
              <a:spcBef>
                <a:spcPts val="0"/>
              </a:spcBef>
              <a:spcAft>
                <a:spcPts val="0"/>
              </a:spcAft>
              <a:buClr>
                <a:schemeClr val="dk1"/>
              </a:buClr>
              <a:buSzPts val="1800"/>
              <a:buFont typeface="Arial"/>
              <a:buChar char="○"/>
            </a:pPr>
            <a:r>
              <a:rPr lang="sk" sz="1800"/>
              <a:t>m. temporalis</a:t>
            </a:r>
            <a:endParaRPr sz="1800"/>
          </a:p>
          <a:p>
            <a:pPr indent="-342900" lvl="1" marL="914400" rtl="0" algn="l">
              <a:lnSpc>
                <a:spcPct val="115000"/>
              </a:lnSpc>
              <a:spcBef>
                <a:spcPts val="0"/>
              </a:spcBef>
              <a:spcAft>
                <a:spcPts val="0"/>
              </a:spcAft>
              <a:buClr>
                <a:schemeClr val="dk1"/>
              </a:buClr>
              <a:buSzPts val="1800"/>
              <a:buFont typeface="Arial"/>
              <a:buChar char="○"/>
            </a:pPr>
            <a:r>
              <a:rPr lang="sk" sz="1800"/>
              <a:t>m. pterygoideus medialis</a:t>
            </a:r>
            <a:endParaRPr sz="1800"/>
          </a:p>
          <a:p>
            <a:pPr indent="-342900" lvl="1" marL="914400" rtl="0" algn="l">
              <a:lnSpc>
                <a:spcPct val="115000"/>
              </a:lnSpc>
              <a:spcBef>
                <a:spcPts val="0"/>
              </a:spcBef>
              <a:spcAft>
                <a:spcPts val="0"/>
              </a:spcAft>
              <a:buClr>
                <a:schemeClr val="dk1"/>
              </a:buClr>
              <a:buSzPts val="1800"/>
              <a:buFont typeface="Arial"/>
              <a:buChar char="○"/>
            </a:pPr>
            <a:r>
              <a:rPr lang="sk" sz="1800"/>
              <a:t>m. masseter</a:t>
            </a:r>
            <a:endParaRPr/>
          </a:p>
        </p:txBody>
      </p:sp>
      <p:pic>
        <p:nvPicPr>
          <p:cNvPr id="253" name="Google Shape;253;p38"/>
          <p:cNvPicPr preferRelativeResize="0"/>
          <p:nvPr/>
        </p:nvPicPr>
        <p:blipFill rotWithShape="1">
          <a:blip r:embed="rId3">
            <a:alphaModFix/>
          </a:blip>
          <a:srcRect b="14659" l="26140" r="55419" t="41051"/>
          <a:stretch/>
        </p:blipFill>
        <p:spPr>
          <a:xfrm>
            <a:off x="4645475" y="316075"/>
            <a:ext cx="3445499" cy="4652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anatomie</a:t>
            </a:r>
            <a:endParaRPr/>
          </a:p>
        </p:txBody>
      </p:sp>
      <p:sp>
        <p:nvSpPr>
          <p:cNvPr id="136" name="Google Shape;136;p2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b="1" lang="sk" sz="1800"/>
              <a:t>Kloub složený - </a:t>
            </a:r>
            <a:r>
              <a:rPr lang="sk" sz="1800"/>
              <a:t>v čelistním kloubu artikulují caput mandibulae a fossa mandibularis, mezi kterými je vsunutý discus articularis</a:t>
            </a:r>
            <a:endParaRPr sz="1800"/>
          </a:p>
          <a:p>
            <a:pPr indent="-342900" lvl="0" marL="457200" rtl="0" algn="l">
              <a:lnSpc>
                <a:spcPct val="115000"/>
              </a:lnSpc>
              <a:spcBef>
                <a:spcPts val="0"/>
              </a:spcBef>
              <a:spcAft>
                <a:spcPts val="0"/>
              </a:spcAft>
              <a:buSzPts val="1800"/>
              <a:buFont typeface="Arial"/>
              <a:buChar char="●"/>
            </a:pPr>
            <a:r>
              <a:rPr b="1" lang="sk" sz="1800"/>
              <a:t>Kloubní plochy pokryty vazivovou chrupavkou – </a:t>
            </a:r>
            <a:r>
              <a:rPr lang="sk" sz="1800"/>
              <a:t>odolnější a má vyšší stupeň regenerace, než hyalinní chrupavka</a:t>
            </a:r>
            <a:endParaRPr sz="1800"/>
          </a:p>
          <a:p>
            <a:pPr indent="-342900" lvl="0" marL="457200" rtl="0" algn="l">
              <a:lnSpc>
                <a:spcPct val="115000"/>
              </a:lnSpc>
              <a:spcBef>
                <a:spcPts val="0"/>
              </a:spcBef>
              <a:spcAft>
                <a:spcPts val="0"/>
              </a:spcAft>
              <a:buSzPts val="1800"/>
              <a:buFont typeface="Arial"/>
              <a:buChar char="●"/>
            </a:pPr>
            <a:r>
              <a:rPr lang="sk" sz="1800"/>
              <a:t>Chrupavčitá tkáň není inervována – výživa pouze synoviální tekutinou</a:t>
            </a:r>
            <a:endParaRPr sz="1800"/>
          </a:p>
          <a:p>
            <a:pPr indent="-342900" lvl="0" marL="457200" rtl="0" algn="l">
              <a:lnSpc>
                <a:spcPct val="115000"/>
              </a:lnSpc>
              <a:spcBef>
                <a:spcPts val="0"/>
              </a:spcBef>
              <a:spcAft>
                <a:spcPts val="0"/>
              </a:spcAft>
              <a:buSzPts val="1800"/>
              <a:buFont typeface="Arial"/>
              <a:buChar char="●"/>
            </a:pPr>
            <a:r>
              <a:rPr b="1" lang="sk" sz="1800"/>
              <a:t>Kloub obklopen kloubním pouzdrem</a:t>
            </a:r>
            <a:r>
              <a:rPr lang="sk" sz="1800"/>
              <a:t> – zamezuje úniku synoviální tekutiny, zabraňuje dislokacím kloubních struktur, podílí se na propriocepci a výživě</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Protrakce</a:t>
            </a:r>
            <a:endParaRPr/>
          </a:p>
        </p:txBody>
      </p:sp>
      <p:sp>
        <p:nvSpPr>
          <p:cNvPr id="259" name="Google Shape;259;p39"/>
          <p:cNvSpPr txBox="1"/>
          <p:nvPr>
            <p:ph idx="1" type="body"/>
          </p:nvPr>
        </p:nvSpPr>
        <p:spPr>
          <a:xfrm>
            <a:off x="540000" y="1269000"/>
            <a:ext cx="71484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Dochází k translačnímu pohybu anteriorně a kaudálně  v obou skloubeních</a:t>
            </a:r>
            <a:endParaRPr sz="1800"/>
          </a:p>
          <a:p>
            <a:pPr indent="-342900" lvl="0" marL="457200" rtl="0" algn="l">
              <a:lnSpc>
                <a:spcPct val="115000"/>
              </a:lnSpc>
              <a:spcBef>
                <a:spcPts val="0"/>
              </a:spcBef>
              <a:spcAft>
                <a:spcPts val="0"/>
              </a:spcAft>
              <a:buSzPts val="1800"/>
              <a:buFont typeface="Arial"/>
              <a:buChar char="●"/>
            </a:pPr>
            <a:r>
              <a:rPr lang="sk" sz="1800"/>
              <a:t>Svaly zajišťující protrakci:</a:t>
            </a:r>
            <a:endParaRPr sz="1800"/>
          </a:p>
          <a:p>
            <a:pPr indent="-342900" lvl="1" marL="914400" rtl="0" algn="l">
              <a:lnSpc>
                <a:spcPct val="115000"/>
              </a:lnSpc>
              <a:spcBef>
                <a:spcPts val="0"/>
              </a:spcBef>
              <a:spcAft>
                <a:spcPts val="0"/>
              </a:spcAft>
              <a:buClr>
                <a:schemeClr val="dk1"/>
              </a:buClr>
              <a:buSzPts val="1800"/>
              <a:buFont typeface="Arial"/>
              <a:buChar char="○"/>
            </a:pPr>
            <a:r>
              <a:rPr lang="sk" sz="1800"/>
              <a:t>m. pterygoideus medialis</a:t>
            </a:r>
            <a:endParaRPr sz="1800"/>
          </a:p>
          <a:p>
            <a:pPr indent="-342900" lvl="1" marL="914400" rtl="0" algn="l">
              <a:lnSpc>
                <a:spcPct val="115000"/>
              </a:lnSpc>
              <a:spcBef>
                <a:spcPts val="0"/>
              </a:spcBef>
              <a:spcAft>
                <a:spcPts val="0"/>
              </a:spcAft>
              <a:buClr>
                <a:schemeClr val="dk1"/>
              </a:buClr>
              <a:buSzPts val="1800"/>
              <a:buFont typeface="Arial"/>
              <a:buChar char="○"/>
            </a:pPr>
            <a:r>
              <a:rPr lang="sk" sz="1800"/>
              <a:t>m. pterygoideus lateralis</a:t>
            </a:r>
            <a:endParaRPr sz="1800"/>
          </a:p>
          <a:p>
            <a:pPr indent="-342900" lvl="1" marL="914400" rtl="0" algn="l">
              <a:lnSpc>
                <a:spcPct val="115000"/>
              </a:lnSpc>
              <a:spcBef>
                <a:spcPts val="0"/>
              </a:spcBef>
              <a:spcAft>
                <a:spcPts val="0"/>
              </a:spcAft>
              <a:buClr>
                <a:schemeClr val="dk1"/>
              </a:buClr>
              <a:buSzPts val="1800"/>
              <a:buFont typeface="Arial"/>
              <a:buChar char="○"/>
            </a:pPr>
            <a:r>
              <a:rPr lang="sk" sz="1800"/>
              <a:t>povrchové snopce m. masseter</a:t>
            </a:r>
            <a:endParaRPr sz="1800"/>
          </a:p>
          <a:p>
            <a:pPr indent="-342900" lvl="1" marL="914400" rtl="0" algn="l">
              <a:lnSpc>
                <a:spcPct val="115000"/>
              </a:lnSpc>
              <a:spcBef>
                <a:spcPts val="0"/>
              </a:spcBef>
              <a:spcAft>
                <a:spcPts val="0"/>
              </a:spcAft>
              <a:buClr>
                <a:schemeClr val="dk1"/>
              </a:buClr>
              <a:buSzPts val="1800"/>
              <a:buFont typeface="Arial"/>
              <a:buChar char="○"/>
            </a:pPr>
            <a:r>
              <a:rPr lang="sk" sz="1800"/>
              <a:t>přední část m. temporalis</a:t>
            </a:r>
            <a:endParaRPr sz="1800"/>
          </a:p>
          <a:p>
            <a:pPr indent="-342900" lvl="0" marL="457200" rtl="0" algn="l">
              <a:lnSpc>
                <a:spcPct val="115000"/>
              </a:lnSpc>
              <a:spcBef>
                <a:spcPts val="0"/>
              </a:spcBef>
              <a:spcAft>
                <a:spcPts val="0"/>
              </a:spcAft>
              <a:buSzPts val="1800"/>
              <a:buFont typeface="Arial"/>
              <a:buChar char="●"/>
            </a:pPr>
            <a:r>
              <a:rPr lang="sk" sz="1800"/>
              <a:t>maximální rozsah 7-11 mm</a:t>
            </a:r>
            <a:endParaRPr/>
          </a:p>
        </p:txBody>
      </p:sp>
      <p:pic>
        <p:nvPicPr>
          <p:cNvPr descr="Learn more at http://www.mlrehab.com/tmj" id="260" name="Google Shape;260;p39" title="TMJ Exercise: Protrusion">
            <a:hlinkClick r:id="rId3"/>
          </p:cNvPr>
          <p:cNvPicPr preferRelativeResize="0"/>
          <p:nvPr/>
        </p:nvPicPr>
        <p:blipFill>
          <a:blip r:embed="rId4">
            <a:alphaModFix/>
          </a:blip>
          <a:stretch>
            <a:fillRect/>
          </a:stretch>
        </p:blipFill>
        <p:spPr>
          <a:xfrm>
            <a:off x="4851150" y="1670650"/>
            <a:ext cx="3529100" cy="2646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Retrakce</a:t>
            </a:r>
            <a:endParaRPr/>
          </a:p>
        </p:txBody>
      </p:sp>
      <p:sp>
        <p:nvSpPr>
          <p:cNvPr id="266" name="Google Shape;266;p4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Opět pouze translační pohyb (zpět z protrakce) dorsálně a kraniálně</a:t>
            </a:r>
            <a:endParaRPr sz="1800"/>
          </a:p>
          <a:p>
            <a:pPr indent="-342900" lvl="0" marL="457200" rtl="0" algn="l">
              <a:lnSpc>
                <a:spcPct val="115000"/>
              </a:lnSpc>
              <a:spcBef>
                <a:spcPts val="0"/>
              </a:spcBef>
              <a:spcAft>
                <a:spcPts val="0"/>
              </a:spcAft>
              <a:buSzPts val="1800"/>
              <a:buFont typeface="Arial"/>
              <a:buChar char="●"/>
            </a:pPr>
            <a:r>
              <a:rPr lang="sk" sz="1800"/>
              <a:t>Není možný ze základního postavení - kostěná bariéra</a:t>
            </a:r>
            <a:endParaRPr sz="1800"/>
          </a:p>
          <a:p>
            <a:pPr indent="-342900" lvl="0" marL="457200" rtl="0" algn="l">
              <a:lnSpc>
                <a:spcPct val="115000"/>
              </a:lnSpc>
              <a:spcBef>
                <a:spcPts val="0"/>
              </a:spcBef>
              <a:spcAft>
                <a:spcPts val="0"/>
              </a:spcAft>
              <a:buSzPts val="1800"/>
              <a:buFont typeface="Arial"/>
              <a:buChar char="●"/>
            </a:pPr>
            <a:r>
              <a:rPr lang="sk" sz="1800"/>
              <a:t>Svaly zajišťující retrakci:</a:t>
            </a:r>
            <a:endParaRPr sz="1800"/>
          </a:p>
          <a:p>
            <a:pPr indent="-342900" lvl="1" marL="914400" rtl="0" algn="l">
              <a:lnSpc>
                <a:spcPct val="115000"/>
              </a:lnSpc>
              <a:spcBef>
                <a:spcPts val="0"/>
              </a:spcBef>
              <a:spcAft>
                <a:spcPts val="0"/>
              </a:spcAft>
              <a:buClr>
                <a:schemeClr val="dk1"/>
              </a:buClr>
              <a:buSzPts val="1800"/>
              <a:buFont typeface="Arial"/>
              <a:buChar char="○"/>
            </a:pPr>
            <a:r>
              <a:rPr lang="sk" sz="1800"/>
              <a:t>zadní část m. temporalis</a:t>
            </a:r>
            <a:endParaRPr sz="1800"/>
          </a:p>
          <a:p>
            <a:pPr indent="-342900" lvl="1" marL="914400" rtl="0" algn="l">
              <a:lnSpc>
                <a:spcPct val="115000"/>
              </a:lnSpc>
              <a:spcBef>
                <a:spcPts val="0"/>
              </a:spcBef>
              <a:spcAft>
                <a:spcPts val="0"/>
              </a:spcAft>
              <a:buClr>
                <a:schemeClr val="dk1"/>
              </a:buClr>
              <a:buSzPts val="1800"/>
              <a:buFont typeface="Arial"/>
              <a:buChar char="○"/>
            </a:pPr>
            <a:r>
              <a:rPr lang="sk" sz="1800"/>
              <a:t>u kojenců hluboká vrstva m. masseter</a:t>
            </a:r>
            <a:endParaRPr sz="1800"/>
          </a:p>
          <a:p>
            <a:pPr indent="-342900" lvl="1" marL="914400" rtl="0" algn="l">
              <a:lnSpc>
                <a:spcPct val="115000"/>
              </a:lnSpc>
              <a:spcBef>
                <a:spcPts val="0"/>
              </a:spcBef>
              <a:spcAft>
                <a:spcPts val="0"/>
              </a:spcAft>
              <a:buClr>
                <a:schemeClr val="dk1"/>
              </a:buClr>
              <a:buSzPts val="1800"/>
              <a:buFont typeface="Arial"/>
              <a:buChar char="○"/>
            </a:pPr>
            <a:r>
              <a:rPr lang="sk" sz="1800"/>
              <a:t>m. digastricus</a:t>
            </a:r>
            <a:endParaRPr/>
          </a:p>
        </p:txBody>
      </p:sp>
      <p:pic>
        <p:nvPicPr>
          <p:cNvPr id="267" name="Google Shape;267;p40"/>
          <p:cNvPicPr preferRelativeResize="0"/>
          <p:nvPr/>
        </p:nvPicPr>
        <p:blipFill>
          <a:blip r:embed="rId3">
            <a:alphaModFix/>
          </a:blip>
          <a:stretch>
            <a:fillRect/>
          </a:stretch>
        </p:blipFill>
        <p:spPr>
          <a:xfrm>
            <a:off x="3928425" y="2890196"/>
            <a:ext cx="4016225" cy="1971050"/>
          </a:xfrm>
          <a:prstGeom prst="rect">
            <a:avLst/>
          </a:prstGeom>
          <a:noFill/>
          <a:ln>
            <a:noFill/>
          </a:ln>
        </p:spPr>
      </p:pic>
      <p:sp>
        <p:nvSpPr>
          <p:cNvPr id="268" name="Google Shape;268;p40"/>
          <p:cNvSpPr txBox="1"/>
          <p:nvPr/>
        </p:nvSpPr>
        <p:spPr>
          <a:xfrm>
            <a:off x="4692125" y="47643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https://clinicalgate.com/kinesiology-of-mastication-and-ventilation/</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Lateropulze</a:t>
            </a:r>
            <a:endParaRPr/>
          </a:p>
        </p:txBody>
      </p:sp>
      <p:sp>
        <p:nvSpPr>
          <p:cNvPr id="274" name="Google Shape;274;p4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b="1" lang="sk" sz="1800"/>
              <a:t>Rotace mandibuly</a:t>
            </a:r>
            <a:endParaRPr b="1" sz="1800"/>
          </a:p>
          <a:p>
            <a:pPr indent="-342900" lvl="0" marL="457200" rtl="0" algn="l">
              <a:lnSpc>
                <a:spcPct val="115000"/>
              </a:lnSpc>
              <a:spcBef>
                <a:spcPts val="0"/>
              </a:spcBef>
              <a:spcAft>
                <a:spcPts val="0"/>
              </a:spcAft>
              <a:buSzPts val="1800"/>
              <a:buFont typeface="Open Sans"/>
              <a:buChar char="●"/>
            </a:pPr>
            <a:r>
              <a:rPr lang="sk" sz="1800"/>
              <a:t>Hlavice s diskem jedné strany provádí </a:t>
            </a:r>
            <a:r>
              <a:rPr b="1" lang="sk" sz="1800"/>
              <a:t>translační pohyb</a:t>
            </a:r>
            <a:r>
              <a:rPr lang="sk" sz="1800"/>
              <a:t> anteriorně a kaudálně</a:t>
            </a:r>
            <a:endParaRPr sz="1800"/>
          </a:p>
          <a:p>
            <a:pPr indent="-342900" lvl="0" marL="457200" rtl="0" algn="l">
              <a:lnSpc>
                <a:spcPct val="115000"/>
              </a:lnSpc>
              <a:spcBef>
                <a:spcPts val="0"/>
              </a:spcBef>
              <a:spcAft>
                <a:spcPts val="0"/>
              </a:spcAft>
              <a:buSzPts val="1800"/>
              <a:buFont typeface="Open Sans"/>
              <a:buChar char="●"/>
            </a:pPr>
            <a:r>
              <a:rPr lang="sk" sz="1800"/>
              <a:t>Na straně, ke které se mandibula posouvá dochází k </a:t>
            </a:r>
            <a:r>
              <a:rPr b="1" lang="sk" sz="1800"/>
              <a:t>rotačnímu pohybu </a:t>
            </a:r>
            <a:r>
              <a:rPr lang="sk" sz="1800"/>
              <a:t>okolo svislé osy probíhající těsně za hlavicí kloubu</a:t>
            </a:r>
            <a:endParaRPr sz="1800"/>
          </a:p>
          <a:p>
            <a:pPr indent="-342900" lvl="0" marL="457200" rtl="0" algn="l">
              <a:lnSpc>
                <a:spcPct val="115000"/>
              </a:lnSpc>
              <a:spcBef>
                <a:spcPts val="0"/>
              </a:spcBef>
              <a:spcAft>
                <a:spcPts val="0"/>
              </a:spcAft>
              <a:buSzPts val="1800"/>
              <a:buFont typeface="Arial"/>
              <a:buChar char="●"/>
            </a:pPr>
            <a:r>
              <a:rPr lang="sk" sz="1800"/>
              <a:t>Svaly zajišťující laterální deviace:</a:t>
            </a:r>
            <a:endParaRPr sz="1800"/>
          </a:p>
          <a:p>
            <a:pPr indent="-342900" lvl="1" marL="914400" rtl="0" algn="l">
              <a:lnSpc>
                <a:spcPct val="115000"/>
              </a:lnSpc>
              <a:spcBef>
                <a:spcPts val="0"/>
              </a:spcBef>
              <a:spcAft>
                <a:spcPts val="0"/>
              </a:spcAft>
              <a:buClr>
                <a:schemeClr val="dk1"/>
              </a:buClr>
              <a:buSzPts val="1800"/>
              <a:buFont typeface="Arial"/>
              <a:buChar char="○"/>
            </a:pPr>
            <a:r>
              <a:rPr lang="sk" sz="1800"/>
              <a:t>zadní část stejnostranného m. temporalis</a:t>
            </a:r>
            <a:endParaRPr sz="1800"/>
          </a:p>
          <a:p>
            <a:pPr indent="-342900" lvl="1" marL="914400" rtl="0" algn="l">
              <a:lnSpc>
                <a:spcPct val="115000"/>
              </a:lnSpc>
              <a:spcBef>
                <a:spcPts val="0"/>
              </a:spcBef>
              <a:spcAft>
                <a:spcPts val="0"/>
              </a:spcAft>
              <a:buClr>
                <a:schemeClr val="dk1"/>
              </a:buClr>
              <a:buSzPts val="1800"/>
              <a:buFont typeface="Arial"/>
              <a:buChar char="○"/>
            </a:pPr>
            <a:r>
              <a:rPr lang="sk" sz="1800"/>
              <a:t>m. masseter ipsilaterálně </a:t>
            </a:r>
            <a:endParaRPr sz="1800"/>
          </a:p>
          <a:p>
            <a:pPr indent="-342900" lvl="1" marL="914400" rtl="0" algn="l">
              <a:lnSpc>
                <a:spcPct val="115000"/>
              </a:lnSpc>
              <a:spcBef>
                <a:spcPts val="0"/>
              </a:spcBef>
              <a:spcAft>
                <a:spcPts val="0"/>
              </a:spcAft>
              <a:buClr>
                <a:schemeClr val="dk1"/>
              </a:buClr>
              <a:buSzPts val="1800"/>
              <a:buFont typeface="Arial"/>
              <a:buChar char="○"/>
            </a:pPr>
            <a:r>
              <a:rPr lang="sk" sz="1800"/>
              <a:t>kontralaterální m. pterygoideus medialis</a:t>
            </a:r>
            <a:endParaRPr sz="1800"/>
          </a:p>
          <a:p>
            <a:pPr indent="-342900" lvl="1" marL="914400" rtl="0" algn="l">
              <a:lnSpc>
                <a:spcPct val="115000"/>
              </a:lnSpc>
              <a:spcBef>
                <a:spcPts val="0"/>
              </a:spcBef>
              <a:spcAft>
                <a:spcPts val="0"/>
              </a:spcAft>
              <a:buClr>
                <a:schemeClr val="dk1"/>
              </a:buClr>
              <a:buSzPts val="1800"/>
              <a:buFont typeface="Arial"/>
              <a:buChar char="○"/>
            </a:pPr>
            <a:r>
              <a:rPr lang="sk" sz="1800"/>
              <a:t>kontralaterální m. pterygoideus lateralis</a:t>
            </a:r>
            <a:endParaRPr sz="1800"/>
          </a:p>
          <a:p>
            <a:pPr indent="-342900" lvl="0" marL="457200" rtl="0" algn="l">
              <a:lnSpc>
                <a:spcPct val="115000"/>
              </a:lnSpc>
              <a:spcBef>
                <a:spcPts val="0"/>
              </a:spcBef>
              <a:spcAft>
                <a:spcPts val="0"/>
              </a:spcAft>
              <a:buSzPts val="1800"/>
              <a:buFont typeface="Arial"/>
              <a:buChar char="●"/>
            </a:pPr>
            <a:r>
              <a:rPr lang="sk" sz="1800"/>
              <a:t>Maximální posun 11 mm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Lateropulze</a:t>
            </a:r>
            <a:endParaRPr/>
          </a:p>
        </p:txBody>
      </p:sp>
      <p:pic>
        <p:nvPicPr>
          <p:cNvPr id="280" name="Google Shape;280;p42"/>
          <p:cNvPicPr preferRelativeResize="0"/>
          <p:nvPr/>
        </p:nvPicPr>
        <p:blipFill rotWithShape="1">
          <a:blip r:embed="rId3">
            <a:alphaModFix/>
          </a:blip>
          <a:srcRect b="25287" l="23449" r="21517" t="21193"/>
          <a:stretch/>
        </p:blipFill>
        <p:spPr>
          <a:xfrm>
            <a:off x="1093688" y="1164825"/>
            <a:ext cx="6956625" cy="3803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Temporomandibulární poruchy</a:t>
            </a:r>
            <a:endParaRPr/>
          </a:p>
        </p:txBody>
      </p:sp>
      <p:sp>
        <p:nvSpPr>
          <p:cNvPr id="286" name="Google Shape;286;p4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lang="sk" sz="1800"/>
              <a:t>Souhrnný název pro klinické potíže vzniklé v souvislosti se žvýkacími svaly a/nebo temporomandibulárním kloubem.</a:t>
            </a:r>
            <a:endParaRPr sz="1800"/>
          </a:p>
          <a:p>
            <a:pPr indent="0" lvl="0" marL="0" rtl="0" algn="l">
              <a:lnSpc>
                <a:spcPct val="115000"/>
              </a:lnSpc>
              <a:spcBef>
                <a:spcPts val="1600"/>
              </a:spcBef>
              <a:spcAft>
                <a:spcPts val="0"/>
              </a:spcAft>
              <a:buClr>
                <a:schemeClr val="dk1"/>
              </a:buClr>
              <a:buSzPts val="1800"/>
              <a:buFont typeface="Arial"/>
              <a:buNone/>
            </a:pPr>
            <a:r>
              <a:rPr b="1" lang="sk" sz="1800"/>
              <a:t>Etiologie</a:t>
            </a:r>
            <a:endParaRPr b="1" sz="1800"/>
          </a:p>
          <a:p>
            <a:pPr indent="0" lvl="0" marL="0" rtl="0" algn="l">
              <a:lnSpc>
                <a:spcPct val="115000"/>
              </a:lnSpc>
              <a:spcBef>
                <a:spcPts val="0"/>
              </a:spcBef>
              <a:spcAft>
                <a:spcPts val="0"/>
              </a:spcAft>
              <a:buClr>
                <a:schemeClr val="dk1"/>
              </a:buClr>
              <a:buSzPts val="1800"/>
              <a:buFont typeface="Arial"/>
              <a:buNone/>
            </a:pPr>
            <a:r>
              <a:rPr lang="sk" sz="1800"/>
              <a:t>multifaktoriální příčiny:</a:t>
            </a:r>
            <a:endParaRPr sz="1800"/>
          </a:p>
          <a:p>
            <a:pPr indent="-342900" lvl="0" marL="457200" rtl="0" algn="l">
              <a:lnSpc>
                <a:spcPct val="115000"/>
              </a:lnSpc>
              <a:spcBef>
                <a:spcPts val="0"/>
              </a:spcBef>
              <a:spcAft>
                <a:spcPts val="0"/>
              </a:spcAft>
              <a:buSzPts val="1800"/>
              <a:buFont typeface="Arial"/>
              <a:buChar char="●"/>
            </a:pPr>
            <a:r>
              <a:rPr lang="sk" sz="1800"/>
              <a:t>Anatomické</a:t>
            </a:r>
            <a:endParaRPr sz="1800"/>
          </a:p>
          <a:p>
            <a:pPr indent="-342900" lvl="1" marL="914400" rtl="0" algn="l">
              <a:lnSpc>
                <a:spcPct val="115000"/>
              </a:lnSpc>
              <a:spcBef>
                <a:spcPts val="0"/>
              </a:spcBef>
              <a:spcAft>
                <a:spcPts val="0"/>
              </a:spcAft>
              <a:buClr>
                <a:schemeClr val="dk1"/>
              </a:buClr>
              <a:buSzPts val="1800"/>
              <a:buFont typeface="Arial"/>
              <a:buChar char="○"/>
            </a:pPr>
            <a:r>
              <a:rPr lang="sk" sz="1800"/>
              <a:t>změny tvaru kloubních ploch, poruchy dentice, nestabilní okluze</a:t>
            </a:r>
            <a:endParaRPr sz="1800"/>
          </a:p>
          <a:p>
            <a:pPr indent="-342900" lvl="0" marL="457200" rtl="0" algn="l">
              <a:lnSpc>
                <a:spcPct val="115000"/>
              </a:lnSpc>
              <a:spcBef>
                <a:spcPts val="0"/>
              </a:spcBef>
              <a:spcAft>
                <a:spcPts val="0"/>
              </a:spcAft>
              <a:buSzPts val="1800"/>
              <a:buFont typeface="Arial"/>
              <a:buChar char="●"/>
            </a:pPr>
            <a:r>
              <a:rPr lang="sk" sz="1800"/>
              <a:t>Traumatické</a:t>
            </a:r>
            <a:endParaRPr sz="1800"/>
          </a:p>
          <a:p>
            <a:pPr indent="-342900" lvl="1" marL="914400" rtl="0" algn="l">
              <a:lnSpc>
                <a:spcPct val="115000"/>
              </a:lnSpc>
              <a:spcBef>
                <a:spcPts val="0"/>
              </a:spcBef>
              <a:spcAft>
                <a:spcPts val="0"/>
              </a:spcAft>
              <a:buClr>
                <a:schemeClr val="dk1"/>
              </a:buClr>
              <a:buSzPts val="1800"/>
              <a:buFont typeface="Arial"/>
              <a:buChar char="○"/>
            </a:pPr>
            <a:r>
              <a:rPr lang="sk" sz="1800"/>
              <a:t>opakovanými nefyziologickými pohyby čelisti - bruxismus, jednorázové přetížení</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Temporomandibulární poruchy</a:t>
            </a:r>
            <a:endParaRPr/>
          </a:p>
          <a:p>
            <a:pPr indent="0" lvl="0" marL="0" rtl="0" algn="l">
              <a:spcBef>
                <a:spcPts val="0"/>
              </a:spcBef>
              <a:spcAft>
                <a:spcPts val="0"/>
              </a:spcAft>
              <a:buNone/>
            </a:pPr>
            <a:r>
              <a:t/>
            </a:r>
            <a:endParaRPr/>
          </a:p>
        </p:txBody>
      </p:sp>
      <p:sp>
        <p:nvSpPr>
          <p:cNvPr id="292" name="Google Shape;292;p4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1800"/>
              <a:t>Etiologie</a:t>
            </a:r>
            <a:r>
              <a:rPr lang="sk" sz="1800"/>
              <a:t>  (pokračování)</a:t>
            </a:r>
            <a:endParaRPr sz="1800"/>
          </a:p>
          <a:p>
            <a:pPr indent="-342900" lvl="0" marL="457200" rtl="0" algn="l">
              <a:lnSpc>
                <a:spcPct val="115000"/>
              </a:lnSpc>
              <a:spcBef>
                <a:spcPts val="1600"/>
              </a:spcBef>
              <a:spcAft>
                <a:spcPts val="0"/>
              </a:spcAft>
              <a:buSzPts val="1800"/>
              <a:buFont typeface="Arial"/>
              <a:buChar char="●"/>
            </a:pPr>
            <a:r>
              <a:rPr lang="sk" sz="1800" u="sng"/>
              <a:t>Psychosociální - nejčastější</a:t>
            </a:r>
            <a:endParaRPr sz="1800" u="sng"/>
          </a:p>
          <a:p>
            <a:pPr indent="-342900" lvl="1" marL="914400" rtl="0" algn="l">
              <a:lnSpc>
                <a:spcPct val="115000"/>
              </a:lnSpc>
              <a:spcBef>
                <a:spcPts val="0"/>
              </a:spcBef>
              <a:spcAft>
                <a:spcPts val="0"/>
              </a:spcAft>
              <a:buClr>
                <a:schemeClr val="dk1"/>
              </a:buClr>
              <a:buSzPts val="1800"/>
              <a:buFont typeface="Arial"/>
              <a:buChar char="○"/>
            </a:pPr>
            <a:r>
              <a:rPr lang="sk" sz="1800"/>
              <a:t>Emoční stres způsobuje hypertonus žvýkacích svalů - nadměrné zatínání zubů, skřípání, vznik Trigger points, změna pohybu disku a kondylu (kvůli tahu svalů) - abnormální postavení disku</a:t>
            </a:r>
            <a:endParaRPr sz="1800"/>
          </a:p>
          <a:p>
            <a:pPr indent="0" lvl="0" marL="0" rtl="0" algn="l">
              <a:lnSpc>
                <a:spcPct val="115000"/>
              </a:lnSpc>
              <a:spcBef>
                <a:spcPts val="1600"/>
              </a:spcBef>
              <a:spcAft>
                <a:spcPts val="1600"/>
              </a:spcAft>
              <a:buClr>
                <a:schemeClr val="dk1"/>
              </a:buClr>
              <a:buSzPts val="1800"/>
              <a:buFont typeface="Arial"/>
              <a:buNone/>
            </a:pPr>
            <a:r>
              <a:rPr lang="sk" sz="1800"/>
              <a:t>(příčinou hypertonu žvýkacích svalů může být i hra na dechové nástroje či housle)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Temporomandibulární poruchy</a:t>
            </a:r>
            <a:endParaRPr/>
          </a:p>
          <a:p>
            <a:pPr indent="0" lvl="0" marL="0" rtl="0" algn="l">
              <a:spcBef>
                <a:spcPts val="0"/>
              </a:spcBef>
              <a:spcAft>
                <a:spcPts val="0"/>
              </a:spcAft>
              <a:buNone/>
            </a:pPr>
            <a:r>
              <a:t/>
            </a:r>
            <a:endParaRPr/>
          </a:p>
        </p:txBody>
      </p:sp>
      <p:sp>
        <p:nvSpPr>
          <p:cNvPr id="298" name="Google Shape;298;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1800"/>
              <a:t>Klinické projevy:</a:t>
            </a:r>
            <a:endParaRPr b="1" sz="1800"/>
          </a:p>
          <a:p>
            <a:pPr indent="-342900" lvl="0" marL="457200" rtl="0" algn="l">
              <a:lnSpc>
                <a:spcPct val="115000"/>
              </a:lnSpc>
              <a:spcBef>
                <a:spcPts val="1600"/>
              </a:spcBef>
              <a:spcAft>
                <a:spcPts val="0"/>
              </a:spcAft>
              <a:buSzPts val="1800"/>
              <a:buFont typeface="Open Sans"/>
              <a:buChar char="●"/>
            </a:pPr>
            <a:r>
              <a:rPr b="1" lang="sk" sz="1800"/>
              <a:t>Zvukové fenomény </a:t>
            </a:r>
            <a:r>
              <a:rPr lang="sk" sz="1800"/>
              <a:t>- krepitace, lupání, vrzání</a:t>
            </a:r>
            <a:endParaRPr sz="1800"/>
          </a:p>
          <a:p>
            <a:pPr indent="-342900" lvl="0" marL="457200" rtl="0" algn="l">
              <a:lnSpc>
                <a:spcPct val="115000"/>
              </a:lnSpc>
              <a:spcBef>
                <a:spcPts val="0"/>
              </a:spcBef>
              <a:spcAft>
                <a:spcPts val="0"/>
              </a:spcAft>
              <a:buSzPts val="1800"/>
              <a:buFont typeface="Arial"/>
              <a:buChar char="●"/>
            </a:pPr>
            <a:r>
              <a:rPr b="1" lang="sk" sz="1800"/>
              <a:t>Změny hybnosti</a:t>
            </a:r>
            <a:endParaRPr b="1" sz="1800"/>
          </a:p>
          <a:p>
            <a:pPr indent="-342900" lvl="1" marL="914400" rtl="0" algn="l">
              <a:lnSpc>
                <a:spcPct val="115000"/>
              </a:lnSpc>
              <a:spcBef>
                <a:spcPts val="0"/>
              </a:spcBef>
              <a:spcAft>
                <a:spcPts val="0"/>
              </a:spcAft>
              <a:buClr>
                <a:schemeClr val="dk1"/>
              </a:buClr>
              <a:buSzPts val="1800"/>
              <a:buFont typeface="Arial"/>
              <a:buChar char="○"/>
            </a:pPr>
            <a:r>
              <a:rPr lang="sk" sz="1800"/>
              <a:t>hypomobilita - zhoršení příjmu potravy, artikulace, hygieny</a:t>
            </a:r>
            <a:endParaRPr sz="1800"/>
          </a:p>
          <a:p>
            <a:pPr indent="-342900" lvl="1" marL="914400" rtl="0" algn="l">
              <a:lnSpc>
                <a:spcPct val="115000"/>
              </a:lnSpc>
              <a:spcBef>
                <a:spcPts val="0"/>
              </a:spcBef>
              <a:spcAft>
                <a:spcPts val="0"/>
              </a:spcAft>
              <a:buClr>
                <a:schemeClr val="dk1"/>
              </a:buClr>
              <a:buSzPts val="1800"/>
              <a:buFont typeface="Arial"/>
              <a:buChar char="○"/>
            </a:pPr>
            <a:r>
              <a:rPr lang="sk" sz="1800"/>
              <a:t>hypermobilita až luxace - nemožnost zavřít ústa po maximálním otevření)</a:t>
            </a:r>
            <a:endParaRPr sz="1800"/>
          </a:p>
          <a:p>
            <a:pPr indent="-342900" lvl="0" marL="457200" rtl="0" algn="l">
              <a:lnSpc>
                <a:spcPct val="115000"/>
              </a:lnSpc>
              <a:spcBef>
                <a:spcPts val="0"/>
              </a:spcBef>
              <a:spcAft>
                <a:spcPts val="0"/>
              </a:spcAft>
              <a:buSzPts val="1800"/>
              <a:buFont typeface="Open Sans"/>
              <a:buChar char="●"/>
            </a:pPr>
            <a:r>
              <a:rPr b="1" lang="sk" sz="1800"/>
              <a:t>Bolest </a:t>
            </a:r>
            <a:r>
              <a:rPr lang="sk" sz="1800"/>
              <a:t>- lokální a přenesená (ucho, spánek, zuby, krk)</a:t>
            </a:r>
            <a:endParaRPr sz="1800"/>
          </a:p>
          <a:p>
            <a:pPr indent="-342900" lvl="0" marL="457200" rtl="0" algn="l">
              <a:lnSpc>
                <a:spcPct val="115000"/>
              </a:lnSpc>
              <a:spcBef>
                <a:spcPts val="0"/>
              </a:spcBef>
              <a:spcAft>
                <a:spcPts val="0"/>
              </a:spcAft>
              <a:buSzPts val="1800"/>
              <a:buFont typeface="Arial"/>
              <a:buChar char="●"/>
            </a:pPr>
            <a:r>
              <a:rPr lang="sk" sz="1800"/>
              <a:t>hypakuze, tinitus, závratě, točení hlavy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Temporomandibulární poruchy</a:t>
            </a:r>
            <a:endParaRPr/>
          </a:p>
          <a:p>
            <a:pPr indent="0" lvl="0" marL="0" rtl="0" algn="l">
              <a:spcBef>
                <a:spcPts val="0"/>
              </a:spcBef>
              <a:spcAft>
                <a:spcPts val="0"/>
              </a:spcAft>
              <a:buNone/>
            </a:pPr>
            <a:r>
              <a:t/>
            </a:r>
            <a:endParaRPr/>
          </a:p>
        </p:txBody>
      </p:sp>
      <p:sp>
        <p:nvSpPr>
          <p:cNvPr id="304" name="Google Shape;304;p4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1800"/>
              <a:t>EXTRAKAPSULÁRNÍ</a:t>
            </a:r>
            <a:endParaRPr sz="1800"/>
          </a:p>
          <a:p>
            <a:pPr indent="-342900" lvl="0" marL="457200" rtl="0" algn="l">
              <a:lnSpc>
                <a:spcPct val="115000"/>
              </a:lnSpc>
              <a:spcBef>
                <a:spcPts val="0"/>
              </a:spcBef>
              <a:spcAft>
                <a:spcPts val="0"/>
              </a:spcAft>
              <a:buSzPts val="1800"/>
              <a:buFont typeface="Arial"/>
              <a:buChar char="●"/>
            </a:pPr>
            <a:r>
              <a:rPr lang="sk" sz="1800"/>
              <a:t>postihující žvýkací svaly, vazy</a:t>
            </a:r>
            <a:endParaRPr sz="1800"/>
          </a:p>
          <a:p>
            <a:pPr indent="-342900" lvl="0" marL="457200" rtl="0" algn="l">
              <a:lnSpc>
                <a:spcPct val="115000"/>
              </a:lnSpc>
              <a:spcBef>
                <a:spcPts val="0"/>
              </a:spcBef>
              <a:spcAft>
                <a:spcPts val="0"/>
              </a:spcAft>
              <a:buSzPts val="1800"/>
              <a:buFont typeface="Arial"/>
              <a:buChar char="●"/>
            </a:pPr>
            <a:r>
              <a:rPr lang="sk" sz="1800"/>
              <a:t>často psychosociální příčiny</a:t>
            </a:r>
            <a:endParaRPr sz="1800"/>
          </a:p>
          <a:p>
            <a:pPr indent="-342900" lvl="0" marL="457200" rtl="0" algn="l">
              <a:lnSpc>
                <a:spcPct val="115000"/>
              </a:lnSpc>
              <a:spcBef>
                <a:spcPts val="0"/>
              </a:spcBef>
              <a:spcAft>
                <a:spcPts val="0"/>
              </a:spcAft>
              <a:buSzPts val="1800"/>
              <a:buFont typeface="Arial"/>
              <a:buChar char="●"/>
            </a:pPr>
            <a:r>
              <a:rPr lang="sk" sz="1800"/>
              <a:t>omezené otevírání úst, bolest</a:t>
            </a:r>
            <a:endParaRPr sz="1800"/>
          </a:p>
          <a:p>
            <a:pPr indent="0" lvl="0" marL="0" rtl="0" algn="l">
              <a:lnSpc>
                <a:spcPct val="115000"/>
              </a:lnSpc>
              <a:spcBef>
                <a:spcPts val="0"/>
              </a:spcBef>
              <a:spcAft>
                <a:spcPts val="0"/>
              </a:spcAft>
              <a:buClr>
                <a:schemeClr val="dk1"/>
              </a:buClr>
              <a:buSzPts val="1800"/>
              <a:buFont typeface="Arial"/>
              <a:buNone/>
            </a:pPr>
            <a:r>
              <a:rPr lang="sk" sz="1800"/>
              <a:t>Patří sem:</a:t>
            </a:r>
            <a:endParaRPr sz="1800"/>
          </a:p>
          <a:p>
            <a:pPr indent="-342900" lvl="0" marL="457200" rtl="0" algn="l">
              <a:lnSpc>
                <a:spcPct val="115000"/>
              </a:lnSpc>
              <a:spcBef>
                <a:spcPts val="0"/>
              </a:spcBef>
              <a:spcAft>
                <a:spcPts val="0"/>
              </a:spcAft>
              <a:buSzPts val="1800"/>
              <a:buFont typeface="Arial"/>
              <a:buChar char="●"/>
            </a:pPr>
            <a:r>
              <a:rPr lang="sk" sz="1800"/>
              <a:t>lokální svalová bolest</a:t>
            </a:r>
            <a:endParaRPr sz="1800"/>
          </a:p>
          <a:p>
            <a:pPr indent="-342900" lvl="0" marL="457200" rtl="0" algn="l">
              <a:lnSpc>
                <a:spcPct val="115000"/>
              </a:lnSpc>
              <a:spcBef>
                <a:spcPts val="0"/>
              </a:spcBef>
              <a:spcAft>
                <a:spcPts val="0"/>
              </a:spcAft>
              <a:buSzPts val="1800"/>
              <a:buFont typeface="Arial"/>
              <a:buChar char="●"/>
            </a:pPr>
            <a:r>
              <a:rPr lang="sk" sz="1800"/>
              <a:t>svalový spasmus</a:t>
            </a:r>
            <a:endParaRPr sz="1800"/>
          </a:p>
          <a:p>
            <a:pPr indent="-342900" lvl="0" marL="457200" rtl="0" algn="l">
              <a:lnSpc>
                <a:spcPct val="115000"/>
              </a:lnSpc>
              <a:spcBef>
                <a:spcPts val="0"/>
              </a:spcBef>
              <a:spcAft>
                <a:spcPts val="0"/>
              </a:spcAft>
              <a:buSzPts val="1800"/>
              <a:buFont typeface="Arial"/>
              <a:buChar char="●"/>
            </a:pPr>
            <a:r>
              <a:rPr lang="sk" sz="1800"/>
              <a:t>myofasciální dysfunkční syndrom (více svalů v hypertonu)</a:t>
            </a:r>
            <a:endParaRPr sz="1800"/>
          </a:p>
          <a:p>
            <a:pPr indent="-342900" lvl="0" marL="457200" rtl="0" algn="l">
              <a:lnSpc>
                <a:spcPct val="115000"/>
              </a:lnSpc>
              <a:spcBef>
                <a:spcPts val="0"/>
              </a:spcBef>
              <a:spcAft>
                <a:spcPts val="0"/>
              </a:spcAft>
              <a:buSzPts val="1800"/>
              <a:buFont typeface="Arial"/>
              <a:buChar char="●"/>
            </a:pPr>
            <a:r>
              <a:rPr lang="sk" sz="1800"/>
              <a:t>svalová kontraktura </a:t>
            </a:r>
            <a:endParaRPr sz="1800"/>
          </a:p>
          <a:p>
            <a:pPr indent="-342900" lvl="0" marL="457200" rtl="0" algn="l">
              <a:lnSpc>
                <a:spcPct val="115000"/>
              </a:lnSpc>
              <a:spcBef>
                <a:spcPts val="0"/>
              </a:spcBef>
              <a:spcAft>
                <a:spcPts val="0"/>
              </a:spcAft>
              <a:buSzPts val="1800"/>
              <a:buFont typeface="Arial"/>
              <a:buChar char="●"/>
            </a:pPr>
            <a:r>
              <a:rPr lang="sk" sz="1800"/>
              <a:t>myositida</a:t>
            </a:r>
            <a:endParaRPr sz="1800"/>
          </a:p>
          <a:p>
            <a:pPr indent="-342900" lvl="0" marL="457200" rtl="0" algn="l">
              <a:lnSpc>
                <a:spcPct val="115000"/>
              </a:lnSpc>
              <a:spcBef>
                <a:spcPts val="0"/>
              </a:spcBef>
              <a:spcAft>
                <a:spcPts val="0"/>
              </a:spcAft>
              <a:buSzPts val="1800"/>
              <a:buFont typeface="Arial"/>
              <a:buChar char="●"/>
            </a:pPr>
            <a:r>
              <a:rPr lang="sk" sz="1800"/>
              <a:t>fibromyalgie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Temporomandibulární poruchy</a:t>
            </a:r>
            <a:endParaRPr/>
          </a:p>
          <a:p>
            <a:pPr indent="0" lvl="0" marL="0" rtl="0" algn="l">
              <a:spcBef>
                <a:spcPts val="0"/>
              </a:spcBef>
              <a:spcAft>
                <a:spcPts val="0"/>
              </a:spcAft>
              <a:buNone/>
            </a:pPr>
            <a:r>
              <a:t/>
            </a:r>
            <a:endParaRPr/>
          </a:p>
        </p:txBody>
      </p:sp>
      <p:sp>
        <p:nvSpPr>
          <p:cNvPr id="310" name="Google Shape;310;p4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2000"/>
              <a:t>INTRAKAPSULÁRNÍ </a:t>
            </a:r>
            <a:r>
              <a:rPr lang="sk" sz="2000"/>
              <a:t>- změna polohy nebo tvaru kloubního disku</a:t>
            </a:r>
            <a:endParaRPr sz="2000"/>
          </a:p>
          <a:p>
            <a:pPr indent="-355600" lvl="0" marL="457200" rtl="0" algn="l">
              <a:lnSpc>
                <a:spcPct val="115000"/>
              </a:lnSpc>
              <a:spcBef>
                <a:spcPts val="0"/>
              </a:spcBef>
              <a:spcAft>
                <a:spcPts val="0"/>
              </a:spcAft>
              <a:buSzPts val="2000"/>
              <a:buFont typeface="Open Sans"/>
              <a:buChar char="●"/>
            </a:pPr>
            <a:r>
              <a:rPr b="1" lang="sk" sz="2000"/>
              <a:t>Dislokace disku</a:t>
            </a:r>
            <a:r>
              <a:rPr lang="sk" sz="2000"/>
              <a:t> - v klidové poloze je disk mimo svou fyziologickou polohu</a:t>
            </a:r>
            <a:endParaRPr sz="2000"/>
          </a:p>
          <a:p>
            <a:pPr indent="-355600" lvl="1" marL="914400" rtl="0" algn="l">
              <a:lnSpc>
                <a:spcPct val="115000"/>
              </a:lnSpc>
              <a:spcBef>
                <a:spcPts val="0"/>
              </a:spcBef>
              <a:spcAft>
                <a:spcPts val="0"/>
              </a:spcAft>
              <a:buClr>
                <a:schemeClr val="dk1"/>
              </a:buClr>
              <a:buSzPts val="2000"/>
              <a:buFont typeface="Arial"/>
              <a:buChar char="○"/>
            </a:pPr>
            <a:r>
              <a:rPr lang="sk" sz="2000"/>
              <a:t>zvukové fenomény, omezení pohyblivosti</a:t>
            </a:r>
            <a:endParaRPr sz="2000"/>
          </a:p>
          <a:p>
            <a:pPr indent="-355600" lvl="1" marL="914400" rtl="0" algn="l">
              <a:lnSpc>
                <a:spcPct val="115000"/>
              </a:lnSpc>
              <a:spcBef>
                <a:spcPts val="0"/>
              </a:spcBef>
              <a:spcAft>
                <a:spcPts val="0"/>
              </a:spcAft>
              <a:buClr>
                <a:schemeClr val="dk1"/>
              </a:buClr>
              <a:buSzPts val="2000"/>
              <a:buFont typeface="Arial"/>
              <a:buChar char="○"/>
            </a:pPr>
            <a:r>
              <a:rPr lang="sk" sz="2000"/>
              <a:t>dislokace s repozicí - disk je před hlavicí, při maximálním otevření se dostává do fyziologické polohy (lupnutí)</a:t>
            </a:r>
            <a:endParaRPr sz="2000"/>
          </a:p>
          <a:p>
            <a:pPr indent="-355600" lvl="1" marL="914400" rtl="0" algn="l">
              <a:lnSpc>
                <a:spcPct val="115000"/>
              </a:lnSpc>
              <a:spcBef>
                <a:spcPts val="0"/>
              </a:spcBef>
              <a:spcAft>
                <a:spcPts val="0"/>
              </a:spcAft>
              <a:buClr>
                <a:schemeClr val="dk1"/>
              </a:buClr>
              <a:buSzPts val="2000"/>
              <a:buFont typeface="Arial"/>
              <a:buChar char="○"/>
            </a:pPr>
            <a:r>
              <a:rPr lang="sk" sz="2000"/>
              <a:t>dislokace bez repozice - nedochází k fyziologickému postavení, ani při otevření úst, omezení pohybu, ztráta elasticity a deformace disku</a:t>
            </a:r>
            <a:endParaRPr sz="17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48"/>
          <p:cNvPicPr preferRelativeResize="0"/>
          <p:nvPr/>
        </p:nvPicPr>
        <p:blipFill rotWithShape="1">
          <a:blip r:embed="rId3">
            <a:alphaModFix/>
          </a:blip>
          <a:srcRect b="58975" l="34819" r="34976" t="18958"/>
          <a:stretch/>
        </p:blipFill>
        <p:spPr>
          <a:xfrm>
            <a:off x="1837925" y="322975"/>
            <a:ext cx="5209548" cy="2139650"/>
          </a:xfrm>
          <a:prstGeom prst="rect">
            <a:avLst/>
          </a:prstGeom>
          <a:noFill/>
          <a:ln>
            <a:noFill/>
          </a:ln>
        </p:spPr>
      </p:pic>
      <p:pic>
        <p:nvPicPr>
          <p:cNvPr id="316" name="Google Shape;316;p48"/>
          <p:cNvPicPr preferRelativeResize="0"/>
          <p:nvPr/>
        </p:nvPicPr>
        <p:blipFill rotWithShape="1">
          <a:blip r:embed="rId3">
            <a:alphaModFix/>
          </a:blip>
          <a:srcRect b="31688" l="34751" r="34340" t="41842"/>
          <a:stretch/>
        </p:blipFill>
        <p:spPr>
          <a:xfrm>
            <a:off x="327325" y="2462625"/>
            <a:ext cx="4244664" cy="2514000"/>
          </a:xfrm>
          <a:prstGeom prst="rect">
            <a:avLst/>
          </a:prstGeom>
          <a:noFill/>
          <a:ln>
            <a:noFill/>
          </a:ln>
        </p:spPr>
      </p:pic>
      <p:pic>
        <p:nvPicPr>
          <p:cNvPr id="317" name="Google Shape;317;p48"/>
          <p:cNvPicPr preferRelativeResize="0"/>
          <p:nvPr/>
        </p:nvPicPr>
        <p:blipFill rotWithShape="1">
          <a:blip r:embed="rId3">
            <a:alphaModFix/>
          </a:blip>
          <a:srcRect b="6716" l="33696" r="34759" t="69054"/>
          <a:stretch/>
        </p:blipFill>
        <p:spPr>
          <a:xfrm>
            <a:off x="4572000" y="2117151"/>
            <a:ext cx="4244674" cy="22870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plochy</a:t>
            </a:r>
            <a:endParaRPr/>
          </a:p>
        </p:txBody>
      </p:sp>
      <p:sp>
        <p:nvSpPr>
          <p:cNvPr id="142" name="Google Shape;142;p2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Open Sans"/>
              <a:buChar char="●"/>
            </a:pPr>
            <a:r>
              <a:rPr b="1" lang="sk" sz="1800"/>
              <a:t>Caput mandibulae </a:t>
            </a:r>
            <a:r>
              <a:rPr lang="sk" sz="1800"/>
              <a:t>= kloubní hlavice</a:t>
            </a:r>
            <a:endParaRPr sz="1800"/>
          </a:p>
          <a:p>
            <a:pPr indent="-342900" lvl="1" marL="914400" rtl="0" algn="l">
              <a:lnSpc>
                <a:spcPct val="115000"/>
              </a:lnSpc>
              <a:spcBef>
                <a:spcPts val="0"/>
              </a:spcBef>
              <a:spcAft>
                <a:spcPts val="0"/>
              </a:spcAft>
              <a:buClr>
                <a:schemeClr val="dk1"/>
              </a:buClr>
              <a:buSzPts val="1800"/>
              <a:buFont typeface="Arial"/>
              <a:buChar char="○"/>
            </a:pPr>
            <a:r>
              <a:rPr lang="sk" sz="1800"/>
              <a:t>tvar elipsy s dlouhou osou asi 2cm</a:t>
            </a:r>
            <a:endParaRPr sz="1800"/>
          </a:p>
          <a:p>
            <a:pPr indent="-342900" lvl="1" marL="914400" rtl="0" algn="l">
              <a:lnSpc>
                <a:spcPct val="115000"/>
              </a:lnSpc>
              <a:spcBef>
                <a:spcPts val="0"/>
              </a:spcBef>
              <a:spcAft>
                <a:spcPts val="0"/>
              </a:spcAft>
              <a:buClr>
                <a:schemeClr val="dk1"/>
              </a:buClr>
              <a:buSzPts val="1800"/>
              <a:buFont typeface="Arial"/>
              <a:buChar char="○"/>
            </a:pPr>
            <a:r>
              <a:rPr lang="sk" sz="1800"/>
              <a:t>zadní okraj přechází v collum mandibulae</a:t>
            </a:r>
            <a:endParaRPr sz="1800"/>
          </a:p>
          <a:p>
            <a:pPr indent="-342900" lvl="1" marL="914400" rtl="0" algn="l">
              <a:lnSpc>
                <a:spcPct val="115000"/>
              </a:lnSpc>
              <a:spcBef>
                <a:spcPts val="0"/>
              </a:spcBef>
              <a:spcAft>
                <a:spcPts val="0"/>
              </a:spcAft>
              <a:buClr>
                <a:schemeClr val="dk1"/>
              </a:buClr>
              <a:buSzPts val="1800"/>
              <a:buFont typeface="Arial"/>
              <a:buChar char="○"/>
            </a:pPr>
            <a:r>
              <a:rPr lang="sk" sz="1800"/>
              <a:t>před přední plochou hlavice se nachází fossa pterygoidea – úpon m.   pterygoideus lateralis</a:t>
            </a:r>
            <a:endParaRPr sz="1800"/>
          </a:p>
          <a:p>
            <a:pPr indent="-342900" lvl="0" marL="457200" rtl="0" algn="l">
              <a:lnSpc>
                <a:spcPct val="115000"/>
              </a:lnSpc>
              <a:spcBef>
                <a:spcPts val="0"/>
              </a:spcBef>
              <a:spcAft>
                <a:spcPts val="0"/>
              </a:spcAft>
              <a:buSzPts val="1800"/>
              <a:buFont typeface="Open Sans"/>
              <a:buChar char="●"/>
            </a:pPr>
            <a:r>
              <a:rPr b="1" lang="sk" sz="1800"/>
              <a:t>Fossa mandibularis </a:t>
            </a:r>
            <a:r>
              <a:rPr lang="sk" sz="1800"/>
              <a:t>= kloubní jamka</a:t>
            </a:r>
            <a:endParaRPr sz="1800"/>
          </a:p>
          <a:p>
            <a:pPr indent="-342900" lvl="1" marL="914400" rtl="0" algn="l">
              <a:lnSpc>
                <a:spcPct val="115000"/>
              </a:lnSpc>
              <a:spcBef>
                <a:spcPts val="0"/>
              </a:spcBef>
              <a:spcAft>
                <a:spcPts val="0"/>
              </a:spcAft>
              <a:buClr>
                <a:schemeClr val="dk1"/>
              </a:buClr>
              <a:buSzPts val="1800"/>
              <a:buFont typeface="Arial"/>
              <a:buChar char="○"/>
            </a:pPr>
            <a:r>
              <a:rPr lang="sk" sz="1800"/>
              <a:t>konkávní prohlubeň na os temporale</a:t>
            </a:r>
            <a:endParaRPr sz="1800"/>
          </a:p>
          <a:p>
            <a:pPr indent="-342900" lvl="1" marL="914400" rtl="0" algn="l">
              <a:lnSpc>
                <a:spcPct val="115000"/>
              </a:lnSpc>
              <a:spcBef>
                <a:spcPts val="0"/>
              </a:spcBef>
              <a:spcAft>
                <a:spcPts val="0"/>
              </a:spcAft>
              <a:buClr>
                <a:schemeClr val="dk1"/>
              </a:buClr>
              <a:buSzPts val="1800"/>
              <a:buFont typeface="Arial"/>
              <a:buChar char="○"/>
            </a:pPr>
            <a:r>
              <a:rPr lang="sk" sz="1800"/>
              <a:t>tuberculum articulare – velikost a strmost </a:t>
            </a:r>
            <a:br>
              <a:rPr lang="sk" sz="1800"/>
            </a:br>
            <a:r>
              <a:rPr lang="sk" sz="1800"/>
              <a:t>určuje polohu kondylu při pohybu vpřed</a:t>
            </a:r>
            <a:endParaRPr sz="1800"/>
          </a:p>
          <a:p>
            <a:pPr indent="-317500" lvl="1" marL="914400" rtl="0" algn="l">
              <a:lnSpc>
                <a:spcPct val="115000"/>
              </a:lnSpc>
              <a:spcBef>
                <a:spcPts val="0"/>
              </a:spcBef>
              <a:spcAft>
                <a:spcPts val="0"/>
              </a:spcAft>
              <a:buClr>
                <a:schemeClr val="dk1"/>
              </a:buClr>
              <a:buSzPts val="1400"/>
              <a:buFont typeface="Arial"/>
              <a:buChar char="○"/>
            </a:pPr>
            <a:r>
              <a:rPr lang="sk" sz="1800"/>
              <a:t>vzadu sahá až po kostěný zevní zvukovod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Temporomandibulární poruchy</a:t>
            </a:r>
            <a:endParaRPr/>
          </a:p>
          <a:p>
            <a:pPr indent="0" lvl="0" marL="0" rtl="0" algn="l">
              <a:spcBef>
                <a:spcPts val="0"/>
              </a:spcBef>
              <a:spcAft>
                <a:spcPts val="0"/>
              </a:spcAft>
              <a:buNone/>
            </a:pPr>
            <a:r>
              <a:t/>
            </a:r>
            <a:endParaRPr/>
          </a:p>
        </p:txBody>
      </p:sp>
      <p:sp>
        <p:nvSpPr>
          <p:cNvPr id="323" name="Google Shape;323;p4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2000"/>
              <a:t>INTRAKAPSULÁRNÍ </a:t>
            </a:r>
            <a:r>
              <a:rPr lang="sk" sz="2000"/>
              <a:t>(pokračování)</a:t>
            </a:r>
            <a:endParaRPr sz="2000"/>
          </a:p>
          <a:p>
            <a:pPr indent="-355600" lvl="0" marL="457200" rtl="0" algn="l">
              <a:lnSpc>
                <a:spcPct val="115000"/>
              </a:lnSpc>
              <a:spcBef>
                <a:spcPts val="0"/>
              </a:spcBef>
              <a:spcAft>
                <a:spcPts val="0"/>
              </a:spcAft>
              <a:buSzPts val="2000"/>
              <a:buFont typeface="Open Sans"/>
              <a:buChar char="●"/>
            </a:pPr>
            <a:r>
              <a:rPr b="1" lang="sk" sz="2000"/>
              <a:t>Adheze disku</a:t>
            </a:r>
            <a:r>
              <a:rPr lang="sk" sz="2000"/>
              <a:t> - srůst mezi diskem a kloubní plochou</a:t>
            </a:r>
            <a:endParaRPr sz="2000"/>
          </a:p>
          <a:p>
            <a:pPr indent="-355600" lvl="1" marL="914400" rtl="0" algn="l">
              <a:lnSpc>
                <a:spcPct val="115000"/>
              </a:lnSpc>
              <a:spcBef>
                <a:spcPts val="0"/>
              </a:spcBef>
              <a:spcAft>
                <a:spcPts val="0"/>
              </a:spcAft>
              <a:buClr>
                <a:schemeClr val="dk1"/>
              </a:buClr>
              <a:buSzPts val="2000"/>
              <a:buFont typeface="Arial"/>
              <a:buChar char="○"/>
            </a:pPr>
            <a:r>
              <a:rPr lang="sk" sz="2000"/>
              <a:t>často u parafunkčních jevů (bruxismus, zatínání zubů)</a:t>
            </a:r>
            <a:endParaRPr sz="2000"/>
          </a:p>
          <a:p>
            <a:pPr indent="-355600" lvl="1" marL="914400" rtl="0" algn="l">
              <a:lnSpc>
                <a:spcPct val="115000"/>
              </a:lnSpc>
              <a:spcBef>
                <a:spcPts val="0"/>
              </a:spcBef>
              <a:spcAft>
                <a:spcPts val="0"/>
              </a:spcAft>
              <a:buClr>
                <a:schemeClr val="dk1"/>
              </a:buClr>
              <a:buSzPts val="2000"/>
              <a:buFont typeface="Arial"/>
              <a:buChar char="○"/>
            </a:pPr>
            <a:r>
              <a:rPr lang="sk" sz="2000"/>
              <a:t>trvalé - omezení pohybů čelistí; dočasné - přes den se “rozhýbe”</a:t>
            </a:r>
            <a:endParaRPr sz="2000"/>
          </a:p>
          <a:p>
            <a:pPr indent="-355600" lvl="0" marL="457200" rtl="0" algn="l">
              <a:lnSpc>
                <a:spcPct val="115000"/>
              </a:lnSpc>
              <a:spcBef>
                <a:spcPts val="0"/>
              </a:spcBef>
              <a:spcAft>
                <a:spcPts val="0"/>
              </a:spcAft>
              <a:buSzPts val="2000"/>
              <a:buFont typeface="Open Sans"/>
              <a:buChar char="●"/>
            </a:pPr>
            <a:r>
              <a:rPr b="1" lang="sk" sz="2000"/>
              <a:t>Změna tvaru disku</a:t>
            </a:r>
            <a:r>
              <a:rPr lang="sk" sz="2000"/>
              <a:t> - perforace, prodloužení disku</a:t>
            </a:r>
            <a:endParaRPr sz="2000"/>
          </a:p>
          <a:p>
            <a:pPr indent="-355600" lvl="1" marL="914400" rtl="0" algn="l">
              <a:lnSpc>
                <a:spcPct val="115000"/>
              </a:lnSpc>
              <a:spcBef>
                <a:spcPts val="0"/>
              </a:spcBef>
              <a:spcAft>
                <a:spcPts val="0"/>
              </a:spcAft>
              <a:buClr>
                <a:schemeClr val="dk1"/>
              </a:buClr>
              <a:buSzPts val="2000"/>
              <a:buFont typeface="Arial"/>
              <a:buChar char="○"/>
            </a:pPr>
            <a:r>
              <a:rPr lang="sk" sz="2000"/>
              <a:t>Nemusí být příznaky</a:t>
            </a:r>
            <a:endParaRPr sz="1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Wilkesova klasifikace diskopatií TMK</a:t>
            </a:r>
            <a:endParaRPr/>
          </a:p>
        </p:txBody>
      </p:sp>
      <p:sp>
        <p:nvSpPr>
          <p:cNvPr id="329" name="Google Shape;329;p5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sk" sz="1600"/>
              <a:t>Klasifikace hodnotící závažnost a chronicitu </a:t>
            </a:r>
            <a:r>
              <a:rPr b="1" lang="sk" sz="1600"/>
              <a:t>dislokace disku</a:t>
            </a:r>
            <a:endParaRPr b="1" sz="1600"/>
          </a:p>
          <a:p>
            <a:pPr indent="-330200" lvl="0" marL="457200" rtl="0" algn="l">
              <a:lnSpc>
                <a:spcPct val="115000"/>
              </a:lnSpc>
              <a:spcBef>
                <a:spcPts val="1600"/>
              </a:spcBef>
              <a:spcAft>
                <a:spcPts val="0"/>
              </a:spcAft>
              <a:buClr>
                <a:schemeClr val="dk1"/>
              </a:buClr>
              <a:buSzPts val="1600"/>
              <a:buFont typeface="Arial"/>
              <a:buAutoNum type="romanUcPeriod"/>
            </a:pPr>
            <a:r>
              <a:rPr b="1" lang="sk" sz="1600"/>
              <a:t>stadium: časná dislokace disku s repozicí (časné stadium)</a:t>
            </a:r>
            <a:endParaRPr b="1" sz="1600"/>
          </a:p>
          <a:p>
            <a:pPr indent="-330200" lvl="1" marL="914400" rtl="0" algn="l">
              <a:lnSpc>
                <a:spcPct val="115000"/>
              </a:lnSpc>
              <a:spcBef>
                <a:spcPts val="0"/>
              </a:spcBef>
              <a:spcAft>
                <a:spcPts val="0"/>
              </a:spcAft>
              <a:buClr>
                <a:schemeClr val="dk1"/>
              </a:buClr>
              <a:buSzPts val="1600"/>
              <a:buFont typeface="Arial"/>
              <a:buChar char="○"/>
            </a:pPr>
            <a:r>
              <a:rPr lang="sk" sz="1600"/>
              <a:t>bez bolesti či omezení, může být lupání</a:t>
            </a:r>
            <a:endParaRPr sz="1600"/>
          </a:p>
          <a:p>
            <a:pPr indent="-330200" lvl="1" marL="914400" rtl="0" algn="l">
              <a:lnSpc>
                <a:spcPct val="115000"/>
              </a:lnSpc>
              <a:spcBef>
                <a:spcPts val="0"/>
              </a:spcBef>
              <a:spcAft>
                <a:spcPts val="0"/>
              </a:spcAft>
              <a:buClr>
                <a:schemeClr val="dk1"/>
              </a:buClr>
              <a:buSzPts val="1600"/>
              <a:buFont typeface="Arial"/>
              <a:buChar char="○"/>
            </a:pPr>
            <a:r>
              <a:rPr lang="sk" sz="1600"/>
              <a:t>dislokace disku anteriorně, bez kostních změn</a:t>
            </a:r>
            <a:endParaRPr sz="1600"/>
          </a:p>
          <a:p>
            <a:pPr indent="-330200" lvl="0" marL="457200" rtl="0" algn="l">
              <a:lnSpc>
                <a:spcPct val="115000"/>
              </a:lnSpc>
              <a:spcBef>
                <a:spcPts val="0"/>
              </a:spcBef>
              <a:spcAft>
                <a:spcPts val="0"/>
              </a:spcAft>
              <a:buClr>
                <a:schemeClr val="dk1"/>
              </a:buClr>
              <a:buSzPts val="1600"/>
              <a:buFont typeface="Arial"/>
              <a:buAutoNum type="romanUcPeriod"/>
            </a:pPr>
            <a:r>
              <a:rPr b="1" lang="sk" sz="1600"/>
              <a:t>stadium: pozdní dislokace disku s repozicí (časné/přechodné stadium)</a:t>
            </a:r>
            <a:endParaRPr b="1" sz="1600"/>
          </a:p>
          <a:p>
            <a:pPr indent="-330200" lvl="1" marL="914400" rtl="0" algn="l">
              <a:lnSpc>
                <a:spcPct val="115000"/>
              </a:lnSpc>
              <a:spcBef>
                <a:spcPts val="0"/>
              </a:spcBef>
              <a:spcAft>
                <a:spcPts val="0"/>
              </a:spcAft>
              <a:buClr>
                <a:schemeClr val="dk1"/>
              </a:buClr>
              <a:buSzPts val="1600"/>
              <a:buFont typeface="Arial"/>
              <a:buChar char="○"/>
            </a:pPr>
            <a:r>
              <a:rPr lang="sk" sz="1600"/>
              <a:t>epizody bolesti, lupnutí při otevírání, občasné omezení otevírání úst</a:t>
            </a:r>
            <a:endParaRPr sz="1600"/>
          </a:p>
          <a:p>
            <a:pPr indent="-330200" lvl="1" marL="914400" rtl="0" algn="l">
              <a:lnSpc>
                <a:spcPct val="115000"/>
              </a:lnSpc>
              <a:spcBef>
                <a:spcPts val="0"/>
              </a:spcBef>
              <a:spcAft>
                <a:spcPts val="0"/>
              </a:spcAft>
              <a:buClr>
                <a:schemeClr val="dk1"/>
              </a:buClr>
              <a:buSzPts val="1600"/>
              <a:buFont typeface="Arial"/>
              <a:buChar char="○"/>
            </a:pPr>
            <a:r>
              <a:rPr lang="sk" sz="1600"/>
              <a:t>dislokace disku anteriorně, zesílení zadní části, bez kostních změn</a:t>
            </a:r>
            <a:endParaRPr sz="1600"/>
          </a:p>
          <a:p>
            <a:pPr indent="-330200" lvl="0" marL="457200" rtl="0" algn="l">
              <a:lnSpc>
                <a:spcPct val="115000"/>
              </a:lnSpc>
              <a:spcBef>
                <a:spcPts val="0"/>
              </a:spcBef>
              <a:spcAft>
                <a:spcPts val="0"/>
              </a:spcAft>
              <a:buClr>
                <a:schemeClr val="dk1"/>
              </a:buClr>
              <a:buSzPts val="1600"/>
              <a:buFont typeface="Arial"/>
              <a:buAutoNum type="romanUcPeriod"/>
            </a:pPr>
            <a:r>
              <a:rPr b="1" lang="sk" sz="1600"/>
              <a:t>stadium: dislokace disku bez repozice (akutní/subakutní stadium)</a:t>
            </a:r>
            <a:endParaRPr b="1" sz="1600"/>
          </a:p>
          <a:p>
            <a:pPr indent="-330200" lvl="1" marL="914400" rtl="0" algn="l">
              <a:lnSpc>
                <a:spcPct val="115000"/>
              </a:lnSpc>
              <a:spcBef>
                <a:spcPts val="0"/>
              </a:spcBef>
              <a:spcAft>
                <a:spcPts val="0"/>
              </a:spcAft>
              <a:buClr>
                <a:schemeClr val="dk1"/>
              </a:buClr>
              <a:buSzPts val="1600"/>
              <a:buFont typeface="Arial"/>
              <a:buChar char="○"/>
            </a:pPr>
            <a:r>
              <a:rPr lang="sk" sz="1600"/>
              <a:t>časté bolesti, občasné lupání při zavírání, omezení otevírání úst</a:t>
            </a:r>
            <a:endParaRPr sz="1600"/>
          </a:p>
          <a:p>
            <a:pPr indent="-330200" lvl="1" marL="914400" rtl="0" algn="l">
              <a:lnSpc>
                <a:spcPct val="115000"/>
              </a:lnSpc>
              <a:spcBef>
                <a:spcPts val="0"/>
              </a:spcBef>
              <a:spcAft>
                <a:spcPts val="0"/>
              </a:spcAft>
              <a:buClr>
                <a:schemeClr val="dk1"/>
              </a:buClr>
              <a:buSzPts val="1600"/>
              <a:buFont typeface="Arial"/>
              <a:buChar char="○"/>
            </a:pPr>
            <a:r>
              <a:rPr lang="sk" sz="1600"/>
              <a:t>dislokace disku anteriorně, deformace disku, bez kostních změn</a:t>
            </a:r>
            <a:endParaRPr sz="13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Wilkesova klasifikace diskopatií TMK</a:t>
            </a:r>
            <a:endParaRPr/>
          </a:p>
          <a:p>
            <a:pPr indent="0" lvl="0" marL="0" rtl="0" algn="l">
              <a:spcBef>
                <a:spcPts val="0"/>
              </a:spcBef>
              <a:spcAft>
                <a:spcPts val="0"/>
              </a:spcAft>
              <a:buNone/>
            </a:pPr>
            <a:r>
              <a:t/>
            </a:r>
            <a:endParaRPr/>
          </a:p>
        </p:txBody>
      </p:sp>
      <p:sp>
        <p:nvSpPr>
          <p:cNvPr id="335" name="Google Shape;335;p5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sk" sz="2000"/>
              <a:t>IV.	stadium: dislokace disku bez repozice (chronické stadium)</a:t>
            </a:r>
            <a:endParaRPr b="1" sz="2000"/>
          </a:p>
          <a:p>
            <a:pPr indent="-355600" lvl="1" marL="914400" rtl="0" algn="l">
              <a:lnSpc>
                <a:spcPct val="115000"/>
              </a:lnSpc>
              <a:spcBef>
                <a:spcPts val="0"/>
              </a:spcBef>
              <a:spcAft>
                <a:spcPts val="0"/>
              </a:spcAft>
              <a:buClr>
                <a:schemeClr val="dk1"/>
              </a:buClr>
              <a:buSzPts val="2000"/>
              <a:buFont typeface="Arial"/>
              <a:buChar char="○"/>
            </a:pPr>
            <a:r>
              <a:rPr lang="sk" sz="2000"/>
              <a:t>narůstající bolest</a:t>
            </a:r>
            <a:endParaRPr sz="2000"/>
          </a:p>
          <a:p>
            <a:pPr indent="-355600" lvl="1" marL="914400" rtl="0" algn="l">
              <a:lnSpc>
                <a:spcPct val="115000"/>
              </a:lnSpc>
              <a:spcBef>
                <a:spcPts val="0"/>
              </a:spcBef>
              <a:spcAft>
                <a:spcPts val="0"/>
              </a:spcAft>
              <a:buClr>
                <a:schemeClr val="dk1"/>
              </a:buClr>
              <a:buSzPts val="2000"/>
              <a:buFont typeface="Arial"/>
              <a:buChar char="○"/>
            </a:pPr>
            <a:r>
              <a:rPr lang="sk" sz="2000"/>
              <a:t>kondylární deformity, oploštělá eminence, osteofyty, adheze disku</a:t>
            </a:r>
            <a:endParaRPr sz="2000"/>
          </a:p>
          <a:p>
            <a:pPr indent="0" lvl="0" marL="0" rtl="0" algn="l">
              <a:lnSpc>
                <a:spcPct val="115000"/>
              </a:lnSpc>
              <a:spcBef>
                <a:spcPts val="1600"/>
              </a:spcBef>
              <a:spcAft>
                <a:spcPts val="0"/>
              </a:spcAft>
              <a:buClr>
                <a:schemeClr val="dk1"/>
              </a:buClr>
              <a:buSzPts val="1100"/>
              <a:buFont typeface="Arial"/>
              <a:buNone/>
            </a:pPr>
            <a:r>
              <a:rPr b="1" lang="sk" sz="2000"/>
              <a:t>V.</a:t>
            </a:r>
            <a:r>
              <a:rPr lang="sk" sz="2000"/>
              <a:t>	</a:t>
            </a:r>
            <a:r>
              <a:rPr b="1" lang="sk" sz="2000"/>
              <a:t>stadium: dislokace disku bez repozice (pozdní stadium)</a:t>
            </a:r>
            <a:endParaRPr b="1" sz="2000"/>
          </a:p>
          <a:p>
            <a:pPr indent="-355600" lvl="1" marL="914400" rtl="0" algn="l">
              <a:lnSpc>
                <a:spcPct val="115000"/>
              </a:lnSpc>
              <a:spcBef>
                <a:spcPts val="0"/>
              </a:spcBef>
              <a:spcAft>
                <a:spcPts val="0"/>
              </a:spcAft>
              <a:buClr>
                <a:schemeClr val="dk1"/>
              </a:buClr>
              <a:buSzPts val="2000"/>
              <a:buFont typeface="Arial"/>
              <a:buChar char="○"/>
            </a:pPr>
            <a:r>
              <a:rPr lang="sk" sz="2000"/>
              <a:t>častá č kontinuální bolest, krepitus, omezení otevírání, funkční potíže</a:t>
            </a:r>
            <a:endParaRPr sz="2000"/>
          </a:p>
          <a:p>
            <a:pPr indent="-355600" lvl="1" marL="914400" rtl="0" algn="l">
              <a:lnSpc>
                <a:spcPct val="115000"/>
              </a:lnSpc>
              <a:spcBef>
                <a:spcPts val="0"/>
              </a:spcBef>
              <a:spcAft>
                <a:spcPts val="0"/>
              </a:spcAft>
              <a:buClr>
                <a:schemeClr val="dk1"/>
              </a:buClr>
              <a:buSzPts val="2000"/>
              <a:buFont typeface="Arial"/>
              <a:buChar char="○"/>
            </a:pPr>
            <a:r>
              <a:rPr lang="sk" sz="2000"/>
              <a:t>perforace disku, deformace kosti a chrupavky, artrotické změn, subkortikální cysty</a:t>
            </a:r>
            <a:endParaRPr sz="17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Dislokace disku s repozicí</a:t>
            </a:r>
            <a:endParaRPr/>
          </a:p>
        </p:txBody>
      </p:sp>
      <p:pic>
        <p:nvPicPr>
          <p:cNvPr descr="Original video by:&#10;Per-Lennart Westesson, DDS, PhD&#10;Lars Eriksson, DDS, PhD&#10;University of Lund, Sweden 1985&#10;&#10;TMJ Treatment by Michael Karegeannes (PT, MHSc, LAT, MTC,CFC, CCTT, CMTPT) of Freedom Physical Therapy Services WI&#10;http://www.treatingtmj.com" id="341" name="Google Shape;341;p52" title="TMJ disc displacement with reduction">
            <a:hlinkClick r:id="rId3"/>
          </p:cNvPr>
          <p:cNvPicPr preferRelativeResize="0"/>
          <p:nvPr/>
        </p:nvPicPr>
        <p:blipFill>
          <a:blip r:embed="rId4">
            <a:alphaModFix/>
          </a:blip>
          <a:stretch>
            <a:fillRect/>
          </a:stretch>
        </p:blipFill>
        <p:spPr>
          <a:xfrm>
            <a:off x="2525000"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Dislokace disku bez repozice</a:t>
            </a:r>
            <a:endParaRPr/>
          </a:p>
        </p:txBody>
      </p:sp>
      <p:pic>
        <p:nvPicPr>
          <p:cNvPr descr="Original video by:&#10;Per-Lennart Westesson, DDS, PhD&#10;Lars Eriksson, DDS, PhD&#10;University of Lund, Sweden 1985&#10;&#10;TMJ Treatment by Michael Karegeannes (PT, MHSc, LAT, MTC,CFC, CCTT, CMTPT) of Freedom Physical Therapy Services WI&#10;http://www.treatingtmj.com" id="347" name="Google Shape;347;p53" title="TMJ non-reducing disc displacement">
            <a:hlinkClick r:id="rId3"/>
          </p:cNvPr>
          <p:cNvPicPr preferRelativeResize="0"/>
          <p:nvPr/>
        </p:nvPicPr>
        <p:blipFill>
          <a:blip r:embed="rId4">
            <a:alphaModFix/>
          </a:blip>
          <a:stretch>
            <a:fillRect/>
          </a:stretch>
        </p:blipFill>
        <p:spPr>
          <a:xfrm>
            <a:off x="2286450"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TMK</a:t>
            </a:r>
            <a:endParaRPr/>
          </a:p>
        </p:txBody>
      </p:sp>
      <p:sp>
        <p:nvSpPr>
          <p:cNvPr id="353" name="Google Shape;353;p5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Anamnéza:</a:t>
            </a:r>
            <a:endParaRPr b="1"/>
          </a:p>
          <a:p>
            <a:pPr indent="-342900" lvl="0" marL="457200" rtl="0" algn="l">
              <a:lnSpc>
                <a:spcPct val="115000"/>
              </a:lnSpc>
              <a:spcBef>
                <a:spcPts val="0"/>
              </a:spcBef>
              <a:spcAft>
                <a:spcPts val="0"/>
              </a:spcAft>
              <a:buSzPts val="1800"/>
              <a:buFont typeface="Open Sans"/>
              <a:buChar char="●"/>
            </a:pPr>
            <a:r>
              <a:rPr b="1" lang="sk" sz="1800"/>
              <a:t>OA -</a:t>
            </a:r>
            <a:r>
              <a:rPr lang="sk" sz="1800"/>
              <a:t> revmatoidní a zánětlivá onemocnění, operace, stomatologický zákrok, bruxismus, úraz v oblasti hlavy, čelisti</a:t>
            </a:r>
            <a:endParaRPr sz="1800"/>
          </a:p>
          <a:p>
            <a:pPr indent="-342900" lvl="0" marL="457200" rtl="0" algn="l">
              <a:lnSpc>
                <a:spcPct val="115000"/>
              </a:lnSpc>
              <a:spcBef>
                <a:spcPts val="0"/>
              </a:spcBef>
              <a:spcAft>
                <a:spcPts val="0"/>
              </a:spcAft>
              <a:buSzPts val="1800"/>
              <a:buFont typeface="Open Sans"/>
              <a:buChar char="●"/>
            </a:pPr>
            <a:r>
              <a:rPr b="1" lang="sk" sz="1800"/>
              <a:t>PA</a:t>
            </a:r>
            <a:r>
              <a:rPr lang="sk" sz="1800"/>
              <a:t> - stresová situace, nucená pozice, potřeba komunikace</a:t>
            </a:r>
            <a:endParaRPr sz="1800"/>
          </a:p>
          <a:p>
            <a:pPr indent="-342900" lvl="0" marL="457200" rtl="0" algn="l">
              <a:lnSpc>
                <a:spcPct val="115000"/>
              </a:lnSpc>
              <a:spcBef>
                <a:spcPts val="0"/>
              </a:spcBef>
              <a:spcAft>
                <a:spcPts val="0"/>
              </a:spcAft>
              <a:buSzPts val="1800"/>
              <a:buFont typeface="Open Sans"/>
              <a:buChar char="●"/>
            </a:pPr>
            <a:r>
              <a:rPr b="1" lang="sk" sz="1800"/>
              <a:t>NO</a:t>
            </a:r>
            <a:r>
              <a:rPr lang="sk" sz="1800"/>
              <a:t> </a:t>
            </a:r>
            <a:endParaRPr sz="1800"/>
          </a:p>
          <a:p>
            <a:pPr indent="-342900" lvl="1" marL="914400" rtl="0" algn="l">
              <a:lnSpc>
                <a:spcPct val="115000"/>
              </a:lnSpc>
              <a:spcBef>
                <a:spcPts val="0"/>
              </a:spcBef>
              <a:spcAft>
                <a:spcPts val="0"/>
              </a:spcAft>
              <a:buClr>
                <a:schemeClr val="dk1"/>
              </a:buClr>
              <a:buSzPts val="1800"/>
              <a:buFont typeface="Open Sans"/>
              <a:buChar char="○"/>
            </a:pPr>
            <a:r>
              <a:rPr b="1" lang="sk" sz="1800"/>
              <a:t>bolest</a:t>
            </a:r>
            <a:r>
              <a:rPr lang="sk" sz="1800"/>
              <a:t> </a:t>
            </a:r>
            <a:endParaRPr sz="1800"/>
          </a:p>
          <a:p>
            <a:pPr indent="-342900" lvl="2" marL="1371600" rtl="0" algn="l">
              <a:lnSpc>
                <a:spcPct val="115000"/>
              </a:lnSpc>
              <a:spcBef>
                <a:spcPts val="0"/>
              </a:spcBef>
              <a:spcAft>
                <a:spcPts val="0"/>
              </a:spcAft>
              <a:buClr>
                <a:schemeClr val="dk2"/>
              </a:buClr>
              <a:buSzPts val="1800"/>
              <a:buFont typeface="Arial"/>
              <a:buChar char="■"/>
            </a:pPr>
            <a:r>
              <a:rPr lang="sk" sz="1800"/>
              <a:t>ranní bolesti - noční bruxismus</a:t>
            </a:r>
            <a:endParaRPr sz="1800"/>
          </a:p>
          <a:p>
            <a:pPr indent="-342900" lvl="2" marL="1371600" rtl="0" algn="l">
              <a:lnSpc>
                <a:spcPct val="115000"/>
              </a:lnSpc>
              <a:spcBef>
                <a:spcPts val="0"/>
              </a:spcBef>
              <a:spcAft>
                <a:spcPts val="0"/>
              </a:spcAft>
              <a:buClr>
                <a:schemeClr val="dk2"/>
              </a:buClr>
              <a:buSzPts val="1800"/>
              <a:buFont typeface="Arial"/>
              <a:buChar char="■"/>
            </a:pPr>
            <a:r>
              <a:rPr lang="sk" sz="1800"/>
              <a:t>bolest s omezením hybnosti - adheze či dislokace disku</a:t>
            </a:r>
            <a:endParaRPr sz="1800"/>
          </a:p>
          <a:p>
            <a:pPr indent="-342900" lvl="2" marL="1371600" rtl="0" algn="l">
              <a:lnSpc>
                <a:spcPct val="115000"/>
              </a:lnSpc>
              <a:spcBef>
                <a:spcPts val="0"/>
              </a:spcBef>
              <a:spcAft>
                <a:spcPts val="0"/>
              </a:spcAft>
              <a:buClr>
                <a:schemeClr val="dk2"/>
              </a:buClr>
              <a:buSzPts val="1800"/>
              <a:buFont typeface="Arial"/>
              <a:buChar char="■"/>
            </a:pPr>
            <a:r>
              <a:rPr lang="sk" sz="1800"/>
              <a:t>bolest narůstající přes den - dysfunkce svalů související s poruchou okluze</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Malokluze a dysfunkce TMJ</a:t>
            </a:r>
            <a:endParaRPr/>
          </a:p>
        </p:txBody>
      </p:sp>
      <p:pic>
        <p:nvPicPr>
          <p:cNvPr descr="Dr. Gorman explains the connection between dental malocclusions, TMJ, and headaches.&#10;&#10;Integrative Dental Medicine (IDM) builds on a solid foundation by exploring the relationship between the masticatory system and the rest of the body.&#10;Dentists are the physician of the masticatory system. By shifting the paradigm of dentistry, we can expect to achieve greater predictability in preventing and resolving dental problems." id="359" name="Google Shape;359;p55" title="Correlation of TMJ, Dental Malocclusion, and Headaches (4 B's: Bite)">
            <a:hlinkClick r:id="rId3"/>
          </p:cNvPr>
          <p:cNvPicPr preferRelativeResize="0"/>
          <p:nvPr/>
        </p:nvPicPr>
        <p:blipFill>
          <a:blip r:embed="rId4">
            <a:alphaModFix/>
          </a:blip>
          <a:stretch>
            <a:fillRect/>
          </a:stretch>
        </p:blipFill>
        <p:spPr>
          <a:xfrm>
            <a:off x="540000" y="1113250"/>
            <a:ext cx="4572000" cy="3429000"/>
          </a:xfrm>
          <a:prstGeom prst="rect">
            <a:avLst/>
          </a:prstGeom>
          <a:noFill/>
          <a:ln>
            <a:noFill/>
          </a:ln>
        </p:spPr>
      </p:pic>
      <p:pic>
        <p:nvPicPr>
          <p:cNvPr id="360" name="Google Shape;360;p55"/>
          <p:cNvPicPr preferRelativeResize="0"/>
          <p:nvPr/>
        </p:nvPicPr>
        <p:blipFill>
          <a:blip r:embed="rId5">
            <a:alphaModFix/>
          </a:blip>
          <a:stretch>
            <a:fillRect/>
          </a:stretch>
        </p:blipFill>
        <p:spPr>
          <a:xfrm>
            <a:off x="5238425" y="1113250"/>
            <a:ext cx="3727200" cy="2795400"/>
          </a:xfrm>
          <a:prstGeom prst="rect">
            <a:avLst/>
          </a:prstGeom>
          <a:noFill/>
          <a:ln>
            <a:noFill/>
          </a:ln>
        </p:spPr>
      </p:pic>
      <p:sp>
        <p:nvSpPr>
          <p:cNvPr id="361" name="Google Shape;361;p55"/>
          <p:cNvSpPr txBox="1"/>
          <p:nvPr/>
        </p:nvSpPr>
        <p:spPr>
          <a:xfrm>
            <a:off x="6144000" y="39086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https://ramosdentalclinic.ph/tmj-pain-management/</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Artrocentéza TMK</a:t>
            </a:r>
            <a:endParaRPr/>
          </a:p>
        </p:txBody>
      </p:sp>
      <p:pic>
        <p:nvPicPr>
          <p:cNvPr descr="#48&#10;to watch more of TMJ management procedure&#10;click the link below&#10;https://youtu.be/Fr-OAK7S0UU" id="367" name="Google Shape;367;p56" title="ARTHROCENTESIS of TMJ joint video||TMJ injection pain|टीएमजे मांसपेशियों में दर्द इंजेक्शन वीडियो">
            <a:hlinkClick r:id="rId3"/>
          </p:cNvPr>
          <p:cNvPicPr preferRelativeResize="0"/>
          <p:nvPr/>
        </p:nvPicPr>
        <p:blipFill>
          <a:blip r:embed="rId4">
            <a:alphaModFix/>
          </a:blip>
          <a:stretch>
            <a:fillRect/>
          </a:stretch>
        </p:blipFill>
        <p:spPr>
          <a:xfrm>
            <a:off x="2339900"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Repozice dislokovaného TMK</a:t>
            </a:r>
            <a:endParaRPr/>
          </a:p>
        </p:txBody>
      </p:sp>
      <p:pic>
        <p:nvPicPr>
          <p:cNvPr descr="Repositioning Dislocated Temporomandibular Joints" id="373" name="Google Shape;373;p57" title="Repositioning Dislocated Temporomandibular Joints">
            <a:hlinkClick r:id="rId3"/>
          </p:cNvPr>
          <p:cNvPicPr preferRelativeResize="0"/>
          <p:nvPr/>
        </p:nvPicPr>
        <p:blipFill>
          <a:blip r:embed="rId4">
            <a:alphaModFix/>
          </a:blip>
          <a:stretch>
            <a:fillRect/>
          </a:stretch>
        </p:blipFill>
        <p:spPr>
          <a:xfrm>
            <a:off x="2286450" y="1113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Anamnéza</a:t>
            </a:r>
            <a:endParaRPr/>
          </a:p>
        </p:txBody>
      </p:sp>
      <p:sp>
        <p:nvSpPr>
          <p:cNvPr id="379" name="Google Shape;379;p5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b="1" lang="sk" sz="1800"/>
              <a:t>NO</a:t>
            </a:r>
            <a:endParaRPr b="1" sz="1800"/>
          </a:p>
          <a:p>
            <a:pPr indent="-342900" lvl="1" marL="914400" rtl="0" algn="l">
              <a:lnSpc>
                <a:spcPct val="115000"/>
              </a:lnSpc>
              <a:spcBef>
                <a:spcPts val="0"/>
              </a:spcBef>
              <a:spcAft>
                <a:spcPts val="0"/>
              </a:spcAft>
              <a:buClr>
                <a:schemeClr val="dk1"/>
              </a:buClr>
              <a:buSzPts val="1800"/>
              <a:buFont typeface="Open Sans"/>
              <a:buChar char="○"/>
            </a:pPr>
            <a:r>
              <a:rPr b="1" lang="sk" sz="1800"/>
              <a:t>omezení hybnosti</a:t>
            </a:r>
            <a:r>
              <a:rPr lang="sk" sz="1800"/>
              <a:t> - při hypertonu svalů, dislokace disku</a:t>
            </a:r>
            <a:endParaRPr sz="1800"/>
          </a:p>
          <a:p>
            <a:pPr indent="-342900" lvl="1" marL="914400" rtl="0" algn="l">
              <a:lnSpc>
                <a:spcPct val="115000"/>
              </a:lnSpc>
              <a:spcBef>
                <a:spcPts val="0"/>
              </a:spcBef>
              <a:spcAft>
                <a:spcPts val="0"/>
              </a:spcAft>
              <a:buClr>
                <a:schemeClr val="dk1"/>
              </a:buClr>
              <a:buSzPts val="1800"/>
              <a:buFont typeface="Open Sans"/>
              <a:buChar char="○"/>
            </a:pPr>
            <a:r>
              <a:rPr b="1" lang="sk" sz="1800"/>
              <a:t>zvukové fenomény </a:t>
            </a:r>
            <a:r>
              <a:rPr lang="sk" sz="1800"/>
              <a:t>- podle fáze otevření úst - iniciální, intermediální (při dislokaci)  terminální (subluxace), při otevírání i zavírání (dislokace s repozicí)</a:t>
            </a:r>
            <a:endParaRPr sz="1800"/>
          </a:p>
          <a:p>
            <a:pPr indent="-342900" lvl="1" marL="914400" rtl="0" algn="l">
              <a:lnSpc>
                <a:spcPct val="115000"/>
              </a:lnSpc>
              <a:spcBef>
                <a:spcPts val="0"/>
              </a:spcBef>
              <a:spcAft>
                <a:spcPts val="0"/>
              </a:spcAft>
              <a:buClr>
                <a:schemeClr val="dk1"/>
              </a:buClr>
              <a:buSzPts val="1800"/>
              <a:buFont typeface="Arial"/>
              <a:buChar char="○"/>
            </a:pPr>
            <a:r>
              <a:rPr lang="sk" sz="1800"/>
              <a:t>další symptomy: pocit nestability TMK, sluchové obtíže, tinitus, závratě, točení hlavy, citlivost zubů bez stomatologické příčiny, přítomnost parafunkčních aktivit s okluzním kontaktem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Kloubní plochy</a:t>
            </a:r>
            <a:endParaRPr/>
          </a:p>
          <a:p>
            <a:pPr indent="0" lvl="0" marL="0" rtl="0" algn="l">
              <a:spcBef>
                <a:spcPts val="0"/>
              </a:spcBef>
              <a:spcAft>
                <a:spcPts val="0"/>
              </a:spcAft>
              <a:buNone/>
            </a:pPr>
            <a:r>
              <a:t/>
            </a:r>
            <a:endParaRPr/>
          </a:p>
        </p:txBody>
      </p:sp>
      <p:pic>
        <p:nvPicPr>
          <p:cNvPr id="148" name="Google Shape;148;p23"/>
          <p:cNvPicPr preferRelativeResize="0"/>
          <p:nvPr/>
        </p:nvPicPr>
        <p:blipFill>
          <a:blip r:embed="rId3">
            <a:alphaModFix/>
          </a:blip>
          <a:stretch>
            <a:fillRect/>
          </a:stretch>
        </p:blipFill>
        <p:spPr>
          <a:xfrm>
            <a:off x="1022475" y="1113250"/>
            <a:ext cx="6347824" cy="3570649"/>
          </a:xfrm>
          <a:prstGeom prst="rect">
            <a:avLst/>
          </a:prstGeom>
          <a:noFill/>
          <a:ln>
            <a:noFill/>
          </a:ln>
        </p:spPr>
      </p:pic>
      <p:sp>
        <p:nvSpPr>
          <p:cNvPr id="149" name="Google Shape;149;p23"/>
          <p:cNvSpPr txBox="1"/>
          <p:nvPr/>
        </p:nvSpPr>
        <p:spPr>
          <a:xfrm>
            <a:off x="2880113" y="46839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https://www.youtube.com/watch?v=5jtdesrwTDk</a:t>
            </a:r>
            <a:r>
              <a:rPr lang="sk" sz="800"/>
              <a:t> </a:t>
            </a:r>
            <a:endParaRPr sz="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Aktivní rozsah pohybu</a:t>
            </a:r>
            <a:endParaRPr/>
          </a:p>
        </p:txBody>
      </p:sp>
      <p:sp>
        <p:nvSpPr>
          <p:cNvPr id="385" name="Google Shape;385;p5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lang="sk" sz="2000"/>
              <a:t>Měří se vzdálenost mezi horním a dolním řezákovým bodem (interincizální vzdálenost)</a:t>
            </a:r>
            <a:endParaRPr sz="2000"/>
          </a:p>
          <a:p>
            <a:pPr indent="-355600" lvl="0" marL="457200" rtl="0" algn="l">
              <a:lnSpc>
                <a:spcPct val="115000"/>
              </a:lnSpc>
              <a:spcBef>
                <a:spcPts val="0"/>
              </a:spcBef>
              <a:spcAft>
                <a:spcPts val="0"/>
              </a:spcAft>
              <a:buSzPts val="2000"/>
              <a:buFont typeface="Open Sans"/>
              <a:buChar char="●"/>
            </a:pPr>
            <a:r>
              <a:rPr b="1" lang="sk" sz="2000"/>
              <a:t>Deprese</a:t>
            </a:r>
            <a:r>
              <a:rPr lang="sk" sz="2000"/>
              <a:t> - 40-56 mm, pro funkční ADL 25-35mm, funčkní zkouška rozsahu na 3 prsty flektované v distálních článcích, </a:t>
            </a:r>
            <a:r>
              <a:rPr b="1" lang="sk" sz="2000"/>
              <a:t>hodnotíme i symetrii - tzv. řezáková cesta (viz dále)</a:t>
            </a:r>
            <a:endParaRPr b="1" sz="2000"/>
          </a:p>
          <a:p>
            <a:pPr indent="-355600" lvl="0" marL="457200" rtl="0" algn="l">
              <a:lnSpc>
                <a:spcPct val="115000"/>
              </a:lnSpc>
              <a:spcBef>
                <a:spcPts val="0"/>
              </a:spcBef>
              <a:spcAft>
                <a:spcPts val="0"/>
              </a:spcAft>
              <a:buSzPts val="2000"/>
              <a:buFont typeface="Open Sans"/>
              <a:buChar char="●"/>
            </a:pPr>
            <a:r>
              <a:rPr b="1" lang="sk" sz="2000"/>
              <a:t>laterotruze </a:t>
            </a:r>
            <a:r>
              <a:rPr lang="sk" sz="2000"/>
              <a:t>10-13 mm</a:t>
            </a:r>
            <a:endParaRPr sz="2000"/>
          </a:p>
          <a:p>
            <a:pPr indent="-355600" lvl="0" marL="457200" rtl="0" algn="l">
              <a:lnSpc>
                <a:spcPct val="115000"/>
              </a:lnSpc>
              <a:spcBef>
                <a:spcPts val="0"/>
              </a:spcBef>
              <a:spcAft>
                <a:spcPts val="0"/>
              </a:spcAft>
              <a:buSzPts val="2000"/>
              <a:buFont typeface="Open Sans"/>
              <a:buChar char="●"/>
            </a:pPr>
            <a:r>
              <a:rPr b="1" lang="sk" sz="2000"/>
              <a:t>protruze </a:t>
            </a:r>
            <a:r>
              <a:rPr lang="sk" sz="2000"/>
              <a:t>9-11 mm</a:t>
            </a:r>
            <a:endParaRPr sz="23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Řezáková cesta</a:t>
            </a:r>
            <a:endParaRPr/>
          </a:p>
        </p:txBody>
      </p:sp>
      <p:sp>
        <p:nvSpPr>
          <p:cNvPr id="391" name="Google Shape;391;p6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leží na zádech, terapeut palci obou rukou odhrne spodní ret a sleduje linii mezi řezáky při aktivní depresi mandibuly</a:t>
            </a:r>
            <a:endParaRPr sz="1800"/>
          </a:p>
          <a:p>
            <a:pPr indent="-342900" lvl="0" marL="457200" rtl="0" algn="l">
              <a:lnSpc>
                <a:spcPct val="115000"/>
              </a:lnSpc>
              <a:spcBef>
                <a:spcPts val="0"/>
              </a:spcBef>
              <a:spcAft>
                <a:spcPts val="0"/>
              </a:spcAft>
              <a:buSzPts val="1800"/>
              <a:buFont typeface="Open Sans"/>
              <a:buChar char="●"/>
            </a:pPr>
            <a:r>
              <a:rPr lang="sk" sz="1800"/>
              <a:t>Symetrii často ovlivňuje hypertonus </a:t>
            </a:r>
            <a:r>
              <a:rPr b="1" lang="sk" sz="1800"/>
              <a:t>pars inferior m. pteryogidedus lateralis</a:t>
            </a:r>
            <a:r>
              <a:rPr lang="sk" sz="1800"/>
              <a:t>, při vyšetření ho můžeme</a:t>
            </a:r>
            <a:endParaRPr sz="1800"/>
          </a:p>
          <a:p>
            <a:pPr indent="0" lvl="0" marL="0" rtl="0" algn="l">
              <a:lnSpc>
                <a:spcPct val="115000"/>
              </a:lnSpc>
              <a:spcBef>
                <a:spcPts val="0"/>
              </a:spcBef>
              <a:spcAft>
                <a:spcPts val="0"/>
              </a:spcAft>
              <a:buClr>
                <a:schemeClr val="dk1"/>
              </a:buClr>
              <a:buSzPts val="1800"/>
              <a:buFont typeface="Arial"/>
              <a:buNone/>
            </a:pPr>
            <a:r>
              <a:rPr lang="sk" sz="1800"/>
              <a:t>        vyloučit umístěním špičky jazyka proti hornímu patru </a:t>
            </a:r>
            <a:endParaRPr/>
          </a:p>
        </p:txBody>
      </p:sp>
      <p:pic>
        <p:nvPicPr>
          <p:cNvPr id="392" name="Google Shape;392;p60"/>
          <p:cNvPicPr preferRelativeResize="0"/>
          <p:nvPr/>
        </p:nvPicPr>
        <p:blipFill rotWithShape="1">
          <a:blip r:embed="rId3">
            <a:alphaModFix/>
          </a:blip>
          <a:srcRect b="24509" l="33388" r="36737" t="52222"/>
          <a:stretch/>
        </p:blipFill>
        <p:spPr>
          <a:xfrm>
            <a:off x="586475" y="2850551"/>
            <a:ext cx="4357875" cy="1908399"/>
          </a:xfrm>
          <a:prstGeom prst="rect">
            <a:avLst/>
          </a:prstGeom>
          <a:noFill/>
          <a:ln>
            <a:noFill/>
          </a:ln>
        </p:spPr>
      </p:pic>
      <p:pic>
        <p:nvPicPr>
          <p:cNvPr id="393" name="Google Shape;393;p60"/>
          <p:cNvPicPr preferRelativeResize="0"/>
          <p:nvPr/>
        </p:nvPicPr>
        <p:blipFill rotWithShape="1">
          <a:blip r:embed="rId4">
            <a:alphaModFix/>
          </a:blip>
          <a:srcRect b="27017" l="51099" r="26942" t="27017"/>
          <a:stretch/>
        </p:blipFill>
        <p:spPr>
          <a:xfrm>
            <a:off x="6923875" y="2541250"/>
            <a:ext cx="2220126" cy="26022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Dysfunkce TMK </a:t>
            </a:r>
            <a:endParaRPr/>
          </a:p>
        </p:txBody>
      </p:sp>
      <p:sp>
        <p:nvSpPr>
          <p:cNvPr id="399" name="Google Shape;399;p61"/>
          <p:cNvSpPr txBox="1"/>
          <p:nvPr>
            <p:ph idx="1" type="body"/>
          </p:nvPr>
        </p:nvSpPr>
        <p:spPr>
          <a:xfrm>
            <a:off x="540000" y="1269000"/>
            <a:ext cx="49626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Častá facilitace/přetížení svalů TMK</a:t>
            </a:r>
            <a:endParaRPr/>
          </a:p>
          <a:p>
            <a:pPr indent="-361950" lvl="0" marL="457200" rtl="0" algn="l">
              <a:spcBef>
                <a:spcPts val="0"/>
              </a:spcBef>
              <a:spcAft>
                <a:spcPts val="0"/>
              </a:spcAft>
              <a:buSzPts val="2100"/>
              <a:buChar char="●"/>
            </a:pPr>
            <a:r>
              <a:rPr lang="sk"/>
              <a:t>Pokud čelist deviuje vpravo, je pravděpodobně facillitován levý m. pterygoideus lat. a pravý m. masseter a naopak</a:t>
            </a:r>
            <a:endParaRPr/>
          </a:p>
          <a:p>
            <a:pPr indent="-361950" lvl="0" marL="457200" rtl="0" algn="l">
              <a:spcBef>
                <a:spcPts val="0"/>
              </a:spcBef>
              <a:spcAft>
                <a:spcPts val="0"/>
              </a:spcAft>
              <a:buSzPts val="2100"/>
              <a:buChar char="●"/>
            </a:pPr>
            <a:r>
              <a:rPr lang="sk"/>
              <a:t>Inhibice většinou u m. QL</a:t>
            </a:r>
            <a:endParaRPr/>
          </a:p>
        </p:txBody>
      </p:sp>
      <p:pic>
        <p:nvPicPr>
          <p:cNvPr descr="Video Dooley Noted: 9/29/2014&#10;&#10;In this segment of Dooley Noted, I show jaw tracking and how to release the pterygoid and masseter jaw muscles.  &#10;&#10;Get assessed and corrected for jaw dysfunction, and keep at going at home using simply a toothbrush!&#10;&#10;Enjoy!&#10;&#10; - Dr. Kathy Dooley" id="400" name="Google Shape;400;p61" title="DOOLEY NOTED: Muscle Release for Jaw Deviation">
            <a:hlinkClick r:id="rId3"/>
          </p:cNvPr>
          <p:cNvPicPr preferRelativeResize="0"/>
          <p:nvPr/>
        </p:nvPicPr>
        <p:blipFill>
          <a:blip r:embed="rId4">
            <a:alphaModFix/>
          </a:blip>
          <a:stretch>
            <a:fillRect/>
          </a:stretch>
        </p:blipFill>
        <p:spPr>
          <a:xfrm>
            <a:off x="5502600" y="1320525"/>
            <a:ext cx="3336600" cy="2502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Palpace TMK</a:t>
            </a:r>
            <a:endParaRPr/>
          </a:p>
        </p:txBody>
      </p:sp>
      <p:sp>
        <p:nvSpPr>
          <p:cNvPr id="406" name="Google Shape;406;p62"/>
          <p:cNvSpPr txBox="1"/>
          <p:nvPr>
            <p:ph idx="1" type="body"/>
          </p:nvPr>
        </p:nvSpPr>
        <p:spPr>
          <a:xfrm>
            <a:off x="540000" y="1269000"/>
            <a:ext cx="4263600" cy="31050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Clr>
                <a:schemeClr val="dk1"/>
              </a:buClr>
              <a:buSzPts val="1600"/>
              <a:buFont typeface="Arial"/>
              <a:buChar char="●"/>
            </a:pPr>
            <a:r>
              <a:rPr lang="sk" sz="1600"/>
              <a:t>Palpace přes zevní zvukovod s tlakem směrem anteriorně.</a:t>
            </a:r>
            <a:endParaRPr sz="1600"/>
          </a:p>
          <a:p>
            <a:pPr indent="-330200" lvl="0" marL="457200" rtl="0" algn="l">
              <a:lnSpc>
                <a:spcPct val="115000"/>
              </a:lnSpc>
              <a:spcBef>
                <a:spcPts val="0"/>
              </a:spcBef>
              <a:spcAft>
                <a:spcPts val="0"/>
              </a:spcAft>
              <a:buClr>
                <a:schemeClr val="dk1"/>
              </a:buClr>
              <a:buSzPts val="1600"/>
              <a:buFont typeface="Arial"/>
              <a:buChar char="●"/>
            </a:pPr>
            <a:r>
              <a:rPr lang="sk" sz="1600"/>
              <a:t>Pacient otvírá a zavírá ústa - palpujeme pohyby kondylů</a:t>
            </a:r>
            <a:endParaRPr sz="1600"/>
          </a:p>
          <a:p>
            <a:pPr indent="-330200" lvl="0" marL="457200" rtl="0" algn="l">
              <a:lnSpc>
                <a:spcPct val="115000"/>
              </a:lnSpc>
              <a:spcBef>
                <a:spcPts val="0"/>
              </a:spcBef>
              <a:spcAft>
                <a:spcPts val="0"/>
              </a:spcAft>
              <a:buClr>
                <a:schemeClr val="dk1"/>
              </a:buClr>
              <a:buSzPts val="1600"/>
              <a:buFont typeface="Arial"/>
              <a:buChar char="●"/>
            </a:pPr>
            <a:r>
              <a:rPr lang="sk" sz="1600"/>
              <a:t>Pohyb by měl být symetrický bez deviací</a:t>
            </a:r>
            <a:endParaRPr sz="1600"/>
          </a:p>
          <a:p>
            <a:pPr indent="-330200" lvl="0" marL="457200" rtl="0" algn="l">
              <a:lnSpc>
                <a:spcPct val="115000"/>
              </a:lnSpc>
              <a:spcBef>
                <a:spcPts val="0"/>
              </a:spcBef>
              <a:spcAft>
                <a:spcPts val="0"/>
              </a:spcAft>
              <a:buClr>
                <a:schemeClr val="dk1"/>
              </a:buClr>
              <a:buSzPts val="1600"/>
              <a:buFont typeface="Arial"/>
              <a:buChar char="●"/>
            </a:pPr>
            <a:r>
              <a:rPr lang="sk" sz="1600"/>
              <a:t>Palpovatelné přeskakování nebo krepitace mohou znamenat poškození disku</a:t>
            </a:r>
            <a:endParaRPr sz="1600"/>
          </a:p>
          <a:p>
            <a:pPr indent="-330200" lvl="0" marL="457200" rtl="0" algn="l">
              <a:lnSpc>
                <a:spcPct val="115000"/>
              </a:lnSpc>
              <a:spcBef>
                <a:spcPts val="0"/>
              </a:spcBef>
              <a:spcAft>
                <a:spcPts val="0"/>
              </a:spcAft>
              <a:buClr>
                <a:schemeClr val="dk1"/>
              </a:buClr>
              <a:buSzPts val="1600"/>
              <a:buFont typeface="Arial"/>
              <a:buChar char="●"/>
            </a:pPr>
            <a:r>
              <a:rPr lang="sk" sz="1600"/>
              <a:t>Palpace je možná i před zevním zvukovodem</a:t>
            </a:r>
            <a:endParaRPr sz="1900"/>
          </a:p>
        </p:txBody>
      </p:sp>
      <p:pic>
        <p:nvPicPr>
          <p:cNvPr id="407" name="Google Shape;407;p62"/>
          <p:cNvPicPr preferRelativeResize="0"/>
          <p:nvPr/>
        </p:nvPicPr>
        <p:blipFill rotWithShape="1">
          <a:blip r:embed="rId3">
            <a:alphaModFix/>
          </a:blip>
          <a:srcRect b="0" l="0" r="0" t="0"/>
          <a:stretch/>
        </p:blipFill>
        <p:spPr>
          <a:xfrm>
            <a:off x="4803600" y="1269004"/>
            <a:ext cx="4340426" cy="248024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JP-distrakce</a:t>
            </a:r>
            <a:endParaRPr/>
          </a:p>
        </p:txBody>
      </p:sp>
      <p:sp>
        <p:nvSpPr>
          <p:cNvPr id="413" name="Google Shape;413;p63"/>
          <p:cNvSpPr txBox="1"/>
          <p:nvPr>
            <p:ph idx="1" type="body"/>
          </p:nvPr>
        </p:nvSpPr>
        <p:spPr>
          <a:xfrm>
            <a:off x="540000" y="1269000"/>
            <a:ext cx="53322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sedí nebo leží, terapeut stojí na nevyšetřované straně, trupem stabilizuje trup pacienta</a:t>
            </a:r>
            <a:endParaRPr sz="1800"/>
          </a:p>
          <a:p>
            <a:pPr indent="-342900" lvl="0" marL="457200" rtl="0" algn="l">
              <a:lnSpc>
                <a:spcPct val="115000"/>
              </a:lnSpc>
              <a:spcBef>
                <a:spcPts val="0"/>
              </a:spcBef>
              <a:spcAft>
                <a:spcPts val="0"/>
              </a:spcAft>
              <a:buSzPts val="1800"/>
              <a:buFont typeface="Arial"/>
              <a:buChar char="●"/>
            </a:pPr>
            <a:r>
              <a:rPr lang="sk" sz="1800"/>
              <a:t>Vloží palec na spodní řadu distálních zubů, ukazovák přiléhá zevně na úhel dolní čelisti, zbytek prstů má zespodu na bradě. Druhou rukou stabilizuje hlavu pacienta.</a:t>
            </a:r>
            <a:endParaRPr sz="1800"/>
          </a:p>
          <a:p>
            <a:pPr indent="-342900" lvl="0" marL="457200" rtl="0" algn="l">
              <a:lnSpc>
                <a:spcPct val="115000"/>
              </a:lnSpc>
              <a:spcBef>
                <a:spcPts val="0"/>
              </a:spcBef>
              <a:spcAft>
                <a:spcPts val="0"/>
              </a:spcAft>
              <a:buSzPts val="1800"/>
              <a:buFont typeface="Open Sans"/>
              <a:buChar char="●"/>
            </a:pPr>
            <a:r>
              <a:rPr lang="sk" sz="1800"/>
              <a:t>Distrakci provádíme </a:t>
            </a:r>
            <a:r>
              <a:rPr b="1" lang="sk" sz="1800"/>
              <a:t>tlakem palce dolů</a:t>
            </a:r>
            <a:r>
              <a:rPr lang="sk" sz="1800"/>
              <a:t>, </a:t>
            </a:r>
            <a:r>
              <a:rPr b="1" lang="sk" sz="1800"/>
              <a:t>táhnutím ukazováku dolů a dopředu,</a:t>
            </a:r>
            <a:r>
              <a:rPr lang="sk" sz="1800"/>
              <a:t> </a:t>
            </a:r>
            <a:r>
              <a:rPr b="1" lang="sk" sz="1800"/>
              <a:t>zbytek prstů vyvíjí tlak k bradě</a:t>
            </a:r>
            <a:r>
              <a:rPr lang="sk" sz="1800"/>
              <a:t> a tvoří tím osu otáčení</a:t>
            </a:r>
            <a:endParaRPr/>
          </a:p>
        </p:txBody>
      </p:sp>
      <p:pic>
        <p:nvPicPr>
          <p:cNvPr id="414" name="Google Shape;414;p63"/>
          <p:cNvPicPr preferRelativeResize="0"/>
          <p:nvPr/>
        </p:nvPicPr>
        <p:blipFill rotWithShape="1">
          <a:blip r:embed="rId3">
            <a:alphaModFix/>
          </a:blip>
          <a:srcRect b="0" l="0" r="0" t="0"/>
          <a:stretch/>
        </p:blipFill>
        <p:spPr>
          <a:xfrm>
            <a:off x="6004725" y="763750"/>
            <a:ext cx="2785184" cy="36862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JP-kraniální posun</a:t>
            </a:r>
            <a:endParaRPr/>
          </a:p>
        </p:txBody>
      </p:sp>
      <p:sp>
        <p:nvSpPr>
          <p:cNvPr id="420" name="Google Shape;420;p64"/>
          <p:cNvSpPr txBox="1"/>
          <p:nvPr>
            <p:ph idx="1" type="body"/>
          </p:nvPr>
        </p:nvSpPr>
        <p:spPr>
          <a:xfrm>
            <a:off x="540000" y="1269000"/>
            <a:ext cx="3954300" cy="29709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v leže na zádech</a:t>
            </a:r>
            <a:endParaRPr sz="1800"/>
          </a:p>
          <a:p>
            <a:pPr indent="-342900" lvl="0" marL="457200" rtl="0" algn="l">
              <a:lnSpc>
                <a:spcPct val="115000"/>
              </a:lnSpc>
              <a:spcBef>
                <a:spcPts val="0"/>
              </a:spcBef>
              <a:spcAft>
                <a:spcPts val="0"/>
              </a:spcAft>
              <a:buSzPts val="1800"/>
              <a:buFont typeface="Arial"/>
              <a:buChar char="●"/>
            </a:pPr>
            <a:r>
              <a:rPr lang="sk" sz="1800"/>
              <a:t>Terapeut má thenar ze spodní strany dolního úhlu mandibuly a tlakem kraniálně provádí posun.</a:t>
            </a:r>
            <a:endParaRPr sz="1800"/>
          </a:p>
          <a:p>
            <a:pPr indent="-342900" lvl="0" marL="457200" rtl="0" algn="l">
              <a:lnSpc>
                <a:spcPct val="115000"/>
              </a:lnSpc>
              <a:spcBef>
                <a:spcPts val="0"/>
              </a:spcBef>
              <a:spcAft>
                <a:spcPts val="0"/>
              </a:spcAft>
              <a:buSzPts val="1800"/>
              <a:buFont typeface="Arial"/>
              <a:buChar char="●"/>
            </a:pPr>
            <a:r>
              <a:rPr lang="sk" sz="1800"/>
              <a:t>Druhá ruka stabilizuje hlavu</a:t>
            </a:r>
            <a:endParaRPr sz="1800"/>
          </a:p>
          <a:p>
            <a:pPr indent="-342900" lvl="0" marL="457200" rtl="0" algn="l">
              <a:lnSpc>
                <a:spcPct val="115000"/>
              </a:lnSpc>
              <a:spcBef>
                <a:spcPts val="0"/>
              </a:spcBef>
              <a:spcAft>
                <a:spcPts val="0"/>
              </a:spcAft>
              <a:buSzPts val="1800"/>
              <a:buFont typeface="Arial"/>
              <a:buChar char="●"/>
            </a:pPr>
            <a:r>
              <a:rPr lang="sk" sz="1800"/>
              <a:t>Komprese kloubního disku může být při intraartikulární poruše bolestivá</a:t>
            </a:r>
            <a:endParaRPr/>
          </a:p>
        </p:txBody>
      </p:sp>
      <p:pic>
        <p:nvPicPr>
          <p:cNvPr id="421" name="Google Shape;421;p64"/>
          <p:cNvPicPr preferRelativeResize="0"/>
          <p:nvPr/>
        </p:nvPicPr>
        <p:blipFill rotWithShape="1">
          <a:blip r:embed="rId3">
            <a:alphaModFix/>
          </a:blip>
          <a:srcRect b="0" l="0" r="0" t="0"/>
          <a:stretch/>
        </p:blipFill>
        <p:spPr>
          <a:xfrm>
            <a:off x="5046925" y="1113250"/>
            <a:ext cx="2838300" cy="35208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Vyšetření JP- mediální posun</a:t>
            </a:r>
            <a:endParaRPr/>
          </a:p>
          <a:p>
            <a:pPr indent="0" lvl="0" marL="0" rtl="0" algn="l">
              <a:spcBef>
                <a:spcPts val="0"/>
              </a:spcBef>
              <a:spcAft>
                <a:spcPts val="0"/>
              </a:spcAft>
              <a:buNone/>
            </a:pPr>
            <a:r>
              <a:t/>
            </a:r>
            <a:endParaRPr/>
          </a:p>
        </p:txBody>
      </p:sp>
      <p:sp>
        <p:nvSpPr>
          <p:cNvPr id="427" name="Google Shape;427;p65"/>
          <p:cNvSpPr txBox="1"/>
          <p:nvPr>
            <p:ph idx="1" type="body"/>
          </p:nvPr>
        </p:nvSpPr>
        <p:spPr>
          <a:xfrm>
            <a:off x="540000" y="1269000"/>
            <a:ext cx="50850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leží na zádech, hlava otočená na nevyšetřovanou stranu</a:t>
            </a:r>
            <a:endParaRPr sz="1800"/>
          </a:p>
          <a:p>
            <a:pPr indent="-342900" lvl="0" marL="457200" rtl="0" algn="l">
              <a:lnSpc>
                <a:spcPct val="115000"/>
              </a:lnSpc>
              <a:spcBef>
                <a:spcPts val="0"/>
              </a:spcBef>
              <a:spcAft>
                <a:spcPts val="0"/>
              </a:spcAft>
              <a:buSzPts val="1800"/>
              <a:buFont typeface="Arial"/>
              <a:buChar char="●"/>
            </a:pPr>
            <a:r>
              <a:rPr lang="sk" sz="1800"/>
              <a:t>Terapeut stojí na straně vyšetřovaného TMK, palce obou rukou na hlavičce kondylu mandibuly.</a:t>
            </a:r>
            <a:endParaRPr sz="1800"/>
          </a:p>
          <a:p>
            <a:pPr indent="-342900" lvl="0" marL="457200" rtl="0" algn="l">
              <a:lnSpc>
                <a:spcPct val="115000"/>
              </a:lnSpc>
              <a:spcBef>
                <a:spcPts val="0"/>
              </a:spcBef>
              <a:spcAft>
                <a:spcPts val="0"/>
              </a:spcAft>
              <a:buSzPts val="1800"/>
              <a:buFont typeface="Arial"/>
              <a:buChar char="●"/>
            </a:pPr>
            <a:r>
              <a:rPr lang="sk" sz="1800"/>
              <a:t>Terapeut provádí mediální tlak (k druhému TMK)</a:t>
            </a:r>
            <a:endParaRPr/>
          </a:p>
        </p:txBody>
      </p:sp>
      <p:pic>
        <p:nvPicPr>
          <p:cNvPr id="428" name="Google Shape;428;p65"/>
          <p:cNvPicPr preferRelativeResize="0"/>
          <p:nvPr/>
        </p:nvPicPr>
        <p:blipFill rotWithShape="1">
          <a:blip r:embed="rId3">
            <a:alphaModFix/>
          </a:blip>
          <a:srcRect b="0" l="0" r="0" t="0"/>
          <a:stretch/>
        </p:blipFill>
        <p:spPr>
          <a:xfrm>
            <a:off x="5843900" y="1227100"/>
            <a:ext cx="2914500" cy="327310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Vyšetření JP- mediální posun</a:t>
            </a:r>
            <a:endParaRPr/>
          </a:p>
          <a:p>
            <a:pPr indent="0" lvl="0" marL="0" rtl="0" algn="l">
              <a:spcBef>
                <a:spcPts val="0"/>
              </a:spcBef>
              <a:spcAft>
                <a:spcPts val="0"/>
              </a:spcAft>
              <a:buNone/>
            </a:pPr>
            <a:r>
              <a:t/>
            </a:r>
            <a:endParaRPr/>
          </a:p>
        </p:txBody>
      </p:sp>
      <p:sp>
        <p:nvSpPr>
          <p:cNvPr id="434" name="Google Shape;434;p66"/>
          <p:cNvSpPr txBox="1"/>
          <p:nvPr>
            <p:ph idx="1" type="body"/>
          </p:nvPr>
        </p:nvSpPr>
        <p:spPr>
          <a:xfrm>
            <a:off x="540000" y="1269000"/>
            <a:ext cx="52122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vleže na zádech</a:t>
            </a:r>
            <a:endParaRPr sz="1800"/>
          </a:p>
          <a:p>
            <a:pPr indent="-342900" lvl="0" marL="457200" rtl="0" algn="l">
              <a:lnSpc>
                <a:spcPct val="115000"/>
              </a:lnSpc>
              <a:spcBef>
                <a:spcPts val="0"/>
              </a:spcBef>
              <a:spcAft>
                <a:spcPts val="0"/>
              </a:spcAft>
              <a:buSzPts val="1800"/>
              <a:buFont typeface="Arial"/>
              <a:buChar char="●"/>
            </a:pPr>
            <a:r>
              <a:rPr lang="sk" sz="1800"/>
              <a:t>Terapeut na nevyšetřované straně</a:t>
            </a:r>
            <a:endParaRPr sz="1800"/>
          </a:p>
          <a:p>
            <a:pPr indent="-342900" lvl="0" marL="457200" rtl="0" algn="l">
              <a:lnSpc>
                <a:spcPct val="115000"/>
              </a:lnSpc>
              <a:spcBef>
                <a:spcPts val="0"/>
              </a:spcBef>
              <a:spcAft>
                <a:spcPts val="0"/>
              </a:spcAft>
              <a:buSzPts val="1800"/>
              <a:buFont typeface="Arial"/>
              <a:buChar char="●"/>
            </a:pPr>
            <a:r>
              <a:rPr lang="sk" sz="1800"/>
              <a:t>při vyšetření pravého TMK, stabilizuje pravá ruka hlavu</a:t>
            </a:r>
            <a:endParaRPr sz="1800"/>
          </a:p>
          <a:p>
            <a:pPr indent="-342900" lvl="0" marL="457200" rtl="0" algn="l">
              <a:lnSpc>
                <a:spcPct val="115000"/>
              </a:lnSpc>
              <a:spcBef>
                <a:spcPts val="0"/>
              </a:spcBef>
              <a:spcAft>
                <a:spcPts val="0"/>
              </a:spcAft>
              <a:buSzPts val="1800"/>
              <a:buFont typeface="Arial"/>
              <a:buChar char="●"/>
            </a:pPr>
            <a:r>
              <a:rPr lang="sk" sz="1800"/>
              <a:t>Palec levé ruky umístěn na mediální hraně stoliček dolní čelisti, prsty objímají úhel dolní čelisti z vnějšku a tlakem vyvíjíme laterální pohyb kondylu.</a:t>
            </a:r>
            <a:endParaRPr sz="1800"/>
          </a:p>
          <a:p>
            <a:pPr indent="-342900" lvl="0" marL="457200" rtl="0" algn="l">
              <a:lnSpc>
                <a:spcPct val="115000"/>
              </a:lnSpc>
              <a:spcBef>
                <a:spcPts val="0"/>
              </a:spcBef>
              <a:spcAft>
                <a:spcPts val="0"/>
              </a:spcAft>
              <a:buSzPts val="1800"/>
              <a:buFont typeface="Arial"/>
              <a:buChar char="●"/>
            </a:pPr>
            <a:r>
              <a:rPr lang="sk" sz="1800"/>
              <a:t>Prsty pravé ruky můžeme palpovat pohyb hlavice před zevním zvukovodem</a:t>
            </a:r>
            <a:endParaRPr/>
          </a:p>
        </p:txBody>
      </p:sp>
      <p:pic>
        <p:nvPicPr>
          <p:cNvPr id="435" name="Google Shape;435;p66"/>
          <p:cNvPicPr preferRelativeResize="0"/>
          <p:nvPr/>
        </p:nvPicPr>
        <p:blipFill rotWithShape="1">
          <a:blip r:embed="rId3">
            <a:alphaModFix/>
          </a:blip>
          <a:srcRect b="0" l="0" r="0" t="0"/>
          <a:stretch/>
        </p:blipFill>
        <p:spPr>
          <a:xfrm>
            <a:off x="6008575" y="1029225"/>
            <a:ext cx="2899750" cy="3407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Vyšetření JP- anteriorní posun</a:t>
            </a:r>
            <a:endParaRPr/>
          </a:p>
          <a:p>
            <a:pPr indent="0" lvl="0" marL="0" rtl="0" algn="l">
              <a:spcBef>
                <a:spcPts val="0"/>
              </a:spcBef>
              <a:spcAft>
                <a:spcPts val="0"/>
              </a:spcAft>
              <a:buNone/>
            </a:pPr>
            <a:r>
              <a:t/>
            </a:r>
            <a:endParaRPr/>
          </a:p>
        </p:txBody>
      </p:sp>
      <p:sp>
        <p:nvSpPr>
          <p:cNvPr id="441" name="Google Shape;441;p67"/>
          <p:cNvSpPr txBox="1"/>
          <p:nvPr>
            <p:ph idx="1" type="body"/>
          </p:nvPr>
        </p:nvSpPr>
        <p:spPr>
          <a:xfrm>
            <a:off x="540000" y="1269000"/>
            <a:ext cx="50637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leží na zádech, hlava otočená na nevyšetřovanou stranu</a:t>
            </a:r>
            <a:endParaRPr sz="1800"/>
          </a:p>
          <a:p>
            <a:pPr indent="-342900" lvl="0" marL="457200" rtl="0" algn="l">
              <a:lnSpc>
                <a:spcPct val="115000"/>
              </a:lnSpc>
              <a:spcBef>
                <a:spcPts val="0"/>
              </a:spcBef>
              <a:spcAft>
                <a:spcPts val="0"/>
              </a:spcAft>
              <a:buSzPts val="1800"/>
              <a:buFont typeface="Arial"/>
              <a:buChar char="●"/>
            </a:pPr>
            <a:r>
              <a:rPr lang="sk" sz="1800"/>
              <a:t>Terapeut stojí čelem k záhlaví pacienta</a:t>
            </a:r>
            <a:endParaRPr sz="1800"/>
          </a:p>
          <a:p>
            <a:pPr indent="-342900" lvl="0" marL="457200" rtl="0" algn="l">
              <a:lnSpc>
                <a:spcPct val="115000"/>
              </a:lnSpc>
              <a:spcBef>
                <a:spcPts val="0"/>
              </a:spcBef>
              <a:spcAft>
                <a:spcPts val="0"/>
              </a:spcAft>
              <a:buSzPts val="1800"/>
              <a:buFont typeface="Arial"/>
              <a:buChar char="●"/>
            </a:pPr>
            <a:r>
              <a:rPr lang="sk" sz="1800"/>
              <a:t>Terapeut přiloží palce na kondyl zezadu za ušním lalůčkem nebo v zevním zvukovodu</a:t>
            </a:r>
            <a:endParaRPr sz="1800"/>
          </a:p>
          <a:p>
            <a:pPr indent="-342900" lvl="0" marL="457200" rtl="0" algn="l">
              <a:lnSpc>
                <a:spcPct val="115000"/>
              </a:lnSpc>
              <a:spcBef>
                <a:spcPts val="0"/>
              </a:spcBef>
              <a:spcAft>
                <a:spcPts val="0"/>
              </a:spcAft>
              <a:buSzPts val="1800"/>
              <a:buFont typeface="Arial"/>
              <a:buChar char="●"/>
            </a:pPr>
            <a:r>
              <a:rPr lang="sk" sz="1800"/>
              <a:t>Terapeut provádí tlak ventrálním směrem</a:t>
            </a:r>
            <a:endParaRPr/>
          </a:p>
        </p:txBody>
      </p:sp>
      <p:pic>
        <p:nvPicPr>
          <p:cNvPr id="442" name="Google Shape;442;p67"/>
          <p:cNvPicPr preferRelativeResize="0"/>
          <p:nvPr/>
        </p:nvPicPr>
        <p:blipFill rotWithShape="1">
          <a:blip r:embed="rId3">
            <a:alphaModFix/>
          </a:blip>
          <a:srcRect b="0" l="0" r="0" t="0"/>
          <a:stretch/>
        </p:blipFill>
        <p:spPr>
          <a:xfrm>
            <a:off x="5701200" y="1028463"/>
            <a:ext cx="2903700" cy="338211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Vyšetření JP- posteriorní posun</a:t>
            </a:r>
            <a:endParaRPr/>
          </a:p>
          <a:p>
            <a:pPr indent="0" lvl="0" marL="0" rtl="0" algn="l">
              <a:spcBef>
                <a:spcPts val="0"/>
              </a:spcBef>
              <a:spcAft>
                <a:spcPts val="0"/>
              </a:spcAft>
              <a:buNone/>
            </a:pPr>
            <a:r>
              <a:t/>
            </a:r>
            <a:endParaRPr/>
          </a:p>
        </p:txBody>
      </p:sp>
      <p:sp>
        <p:nvSpPr>
          <p:cNvPr id="448" name="Google Shape;448;p68"/>
          <p:cNvSpPr txBox="1"/>
          <p:nvPr>
            <p:ph idx="1" type="body"/>
          </p:nvPr>
        </p:nvSpPr>
        <p:spPr>
          <a:xfrm>
            <a:off x="540000" y="1269000"/>
            <a:ext cx="51768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leží na zádech, hlava otočená na nevyšetřovanou stranu</a:t>
            </a:r>
            <a:endParaRPr sz="1800"/>
          </a:p>
          <a:p>
            <a:pPr indent="-342900" lvl="0" marL="457200" rtl="0" algn="l">
              <a:lnSpc>
                <a:spcPct val="115000"/>
              </a:lnSpc>
              <a:spcBef>
                <a:spcPts val="0"/>
              </a:spcBef>
              <a:spcAft>
                <a:spcPts val="0"/>
              </a:spcAft>
              <a:buSzPts val="1800"/>
              <a:buFont typeface="Arial"/>
              <a:buChar char="●"/>
            </a:pPr>
            <a:r>
              <a:rPr lang="sk" sz="1800"/>
              <a:t>Terapeut stojí čelem k obličeji pacienta</a:t>
            </a:r>
            <a:endParaRPr sz="1800"/>
          </a:p>
          <a:p>
            <a:pPr indent="-342900" lvl="0" marL="457200" rtl="0" algn="l">
              <a:lnSpc>
                <a:spcPct val="115000"/>
              </a:lnSpc>
              <a:spcBef>
                <a:spcPts val="0"/>
              </a:spcBef>
              <a:spcAft>
                <a:spcPts val="0"/>
              </a:spcAft>
              <a:buSzPts val="1800"/>
              <a:buFont typeface="Arial"/>
              <a:buChar char="●"/>
            </a:pPr>
            <a:r>
              <a:rPr lang="sk" sz="1800"/>
              <a:t>Terapeut přiloží palce na kondyl z anteriorní strany </a:t>
            </a:r>
            <a:endParaRPr sz="1800"/>
          </a:p>
          <a:p>
            <a:pPr indent="-342900" lvl="0" marL="457200" rtl="0" algn="l">
              <a:lnSpc>
                <a:spcPct val="115000"/>
              </a:lnSpc>
              <a:spcBef>
                <a:spcPts val="0"/>
              </a:spcBef>
              <a:spcAft>
                <a:spcPts val="0"/>
              </a:spcAft>
              <a:buSzPts val="1800"/>
              <a:buFont typeface="Arial"/>
              <a:buChar char="●"/>
            </a:pPr>
            <a:r>
              <a:rPr lang="sk" sz="1800"/>
              <a:t>Terapeut provádí tlak posteriorním směrem</a:t>
            </a:r>
            <a:endParaRPr/>
          </a:p>
        </p:txBody>
      </p:sp>
      <p:pic>
        <p:nvPicPr>
          <p:cNvPr id="449" name="Google Shape;449;p68"/>
          <p:cNvPicPr preferRelativeResize="0"/>
          <p:nvPr/>
        </p:nvPicPr>
        <p:blipFill rotWithShape="1">
          <a:blip r:embed="rId3">
            <a:alphaModFix/>
          </a:blip>
          <a:srcRect b="0" l="0" r="0" t="0"/>
          <a:stretch/>
        </p:blipFill>
        <p:spPr>
          <a:xfrm>
            <a:off x="6029602" y="1008299"/>
            <a:ext cx="2732848" cy="3365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pouzdro</a:t>
            </a:r>
            <a:endParaRPr/>
          </a:p>
        </p:txBody>
      </p:sp>
      <p:sp>
        <p:nvSpPr>
          <p:cNvPr id="155" name="Google Shape;155;p2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vpředu tvořeno tuberculum articulare, vzadu sahá  k os tympanicum</a:t>
            </a:r>
            <a:endParaRPr sz="1800"/>
          </a:p>
          <a:p>
            <a:pPr indent="-342900" lvl="0" marL="457200" rtl="0" algn="l">
              <a:lnSpc>
                <a:spcPct val="115000"/>
              </a:lnSpc>
              <a:spcBef>
                <a:spcPts val="0"/>
              </a:spcBef>
              <a:spcAft>
                <a:spcPts val="0"/>
              </a:spcAft>
              <a:buSzPts val="1800"/>
              <a:buFont typeface="Arial"/>
              <a:buChar char="●"/>
            </a:pPr>
            <a:r>
              <a:rPr lang="sk" sz="1800"/>
              <a:t>kraniálně se upíná na os temporale, kaudálně se upíná na collum mandibulae</a:t>
            </a:r>
            <a:endParaRPr sz="1800"/>
          </a:p>
          <a:p>
            <a:pPr indent="-342900" lvl="0" marL="457200" rtl="0" algn="l">
              <a:lnSpc>
                <a:spcPct val="115000"/>
              </a:lnSpc>
              <a:spcBef>
                <a:spcPts val="0"/>
              </a:spcBef>
              <a:spcAft>
                <a:spcPts val="0"/>
              </a:spcAft>
              <a:buSzPts val="1800"/>
              <a:buFont typeface="Arial"/>
              <a:buChar char="●"/>
            </a:pPr>
            <a:r>
              <a:rPr lang="sk" sz="1800"/>
              <a:t>po stranách začíná při kloubní ploše jamky</a:t>
            </a:r>
            <a:endParaRPr sz="1800"/>
          </a:p>
          <a:p>
            <a:pPr indent="-342900" lvl="0" marL="457200" rtl="0" algn="l">
              <a:lnSpc>
                <a:spcPct val="115000"/>
              </a:lnSpc>
              <a:spcBef>
                <a:spcPts val="0"/>
              </a:spcBef>
              <a:spcAft>
                <a:spcPts val="0"/>
              </a:spcAft>
              <a:buSzPts val="1800"/>
              <a:buFont typeface="Arial"/>
              <a:buChar char="●"/>
            </a:pPr>
            <a:r>
              <a:rPr lang="sk" sz="1800"/>
              <a:t>k pouzdru je pevně připojen discus articularis</a:t>
            </a:r>
            <a:endParaRPr sz="1800"/>
          </a:p>
          <a:p>
            <a:pPr indent="-342900" lvl="0" marL="457200" rtl="0" algn="l">
              <a:lnSpc>
                <a:spcPct val="115000"/>
              </a:lnSpc>
              <a:spcBef>
                <a:spcPts val="0"/>
              </a:spcBef>
              <a:spcAft>
                <a:spcPts val="0"/>
              </a:spcAft>
              <a:buSzPts val="1800"/>
              <a:buFont typeface="Arial"/>
              <a:buChar char="●"/>
            </a:pPr>
            <a:r>
              <a:rPr lang="sk" sz="1800"/>
              <a:t>nad diskem je pouzdro volnější, pod ním je naopak tužší</a:t>
            </a:r>
            <a:endParaRPr sz="1800"/>
          </a:p>
          <a:p>
            <a:pPr indent="0" lvl="0" marL="0" rtl="0" algn="l">
              <a:lnSpc>
                <a:spcPct val="115000"/>
              </a:lnSpc>
              <a:spcBef>
                <a:spcPts val="750"/>
              </a:spcBef>
              <a:spcAft>
                <a:spcPts val="0"/>
              </a:spcAft>
              <a:buClr>
                <a:schemeClr val="dk1"/>
              </a:buClr>
              <a:buSzPts val="2800"/>
              <a:buFont typeface="Arial"/>
              <a:buNone/>
            </a:pPr>
            <a:r>
              <a:rPr b="1" lang="sk" sz="1800"/>
              <a:t>funkce</a:t>
            </a:r>
            <a:r>
              <a:rPr lang="sk" sz="1800"/>
              <a:t>:</a:t>
            </a:r>
            <a:endParaRPr sz="1800"/>
          </a:p>
          <a:p>
            <a:pPr indent="-342900" lvl="0" marL="457200" rtl="0" algn="l">
              <a:lnSpc>
                <a:spcPct val="115000"/>
              </a:lnSpc>
              <a:spcBef>
                <a:spcPts val="750"/>
              </a:spcBef>
              <a:spcAft>
                <a:spcPts val="0"/>
              </a:spcAft>
              <a:buSzPts val="1800"/>
              <a:buFont typeface="Arial"/>
              <a:buChar char="●"/>
            </a:pPr>
            <a:r>
              <a:rPr lang="sk" sz="1800"/>
              <a:t>stabilizační - zabraňuje extrémním pohybům hlavice</a:t>
            </a:r>
            <a:endParaRPr sz="1800"/>
          </a:p>
          <a:p>
            <a:pPr indent="-342900" lvl="0" marL="457200" rtl="0" algn="l">
              <a:lnSpc>
                <a:spcPct val="115000"/>
              </a:lnSpc>
              <a:spcBef>
                <a:spcPts val="0"/>
              </a:spcBef>
              <a:spcAft>
                <a:spcPts val="0"/>
              </a:spcAft>
              <a:buSzPts val="1800"/>
              <a:buFont typeface="Arial"/>
              <a:buChar char="●"/>
            </a:pPr>
            <a:r>
              <a:rPr lang="sk" sz="1800"/>
              <a:t>izolace kloubních prostor od okolních tkání</a:t>
            </a:r>
            <a:endParaRPr sz="1800"/>
          </a:p>
          <a:p>
            <a:pPr indent="-342900" lvl="0" marL="457200" rtl="0" algn="l">
              <a:lnSpc>
                <a:spcPct val="115000"/>
              </a:lnSpc>
              <a:spcBef>
                <a:spcPts val="0"/>
              </a:spcBef>
              <a:spcAft>
                <a:spcPts val="0"/>
              </a:spcAft>
              <a:buSzPts val="1800"/>
              <a:buFont typeface="Arial"/>
              <a:buChar char="●"/>
            </a:pPr>
            <a:r>
              <a:rPr lang="sk" sz="1800"/>
              <a:t>zadržování synovie a zajišťování metabolismu</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Eliminační test</a:t>
            </a:r>
            <a:endParaRPr/>
          </a:p>
        </p:txBody>
      </p:sp>
      <p:sp>
        <p:nvSpPr>
          <p:cNvPr id="455" name="Google Shape;455;p6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Pro zjištění původu zvukových fenoménů</a:t>
            </a:r>
            <a:endParaRPr sz="1800"/>
          </a:p>
          <a:p>
            <a:pPr indent="-342900" lvl="0" marL="457200" rtl="0" algn="l">
              <a:lnSpc>
                <a:spcPct val="115000"/>
              </a:lnSpc>
              <a:spcBef>
                <a:spcPts val="0"/>
              </a:spcBef>
              <a:spcAft>
                <a:spcPts val="0"/>
              </a:spcAft>
              <a:buSzPts val="1800"/>
              <a:buFont typeface="Arial"/>
              <a:buChar char="●"/>
            </a:pPr>
            <a:r>
              <a:rPr lang="sk" sz="1800"/>
              <a:t>V protruzním postavení pacient otevírá ústa</a:t>
            </a:r>
            <a:endParaRPr sz="1800"/>
          </a:p>
          <a:p>
            <a:pPr indent="-342900" lvl="0" marL="457200" rtl="0" algn="l">
              <a:lnSpc>
                <a:spcPct val="115000"/>
              </a:lnSpc>
              <a:spcBef>
                <a:spcPts val="0"/>
              </a:spcBef>
              <a:spcAft>
                <a:spcPts val="0"/>
              </a:spcAft>
              <a:buSzPts val="1800"/>
              <a:buFont typeface="Arial"/>
              <a:buChar char="●"/>
            </a:pPr>
            <a:r>
              <a:rPr lang="sk" sz="1800"/>
              <a:t>Sledujeme změnu charakteru a intenzity zvukových fenoménů.</a:t>
            </a:r>
            <a:endParaRPr sz="1800"/>
          </a:p>
          <a:p>
            <a:pPr indent="-342900" lvl="0" marL="457200" rtl="0" algn="l">
              <a:lnSpc>
                <a:spcPct val="115000"/>
              </a:lnSpc>
              <a:spcBef>
                <a:spcPts val="0"/>
              </a:spcBef>
              <a:spcAft>
                <a:spcPts val="0"/>
              </a:spcAft>
              <a:buSzPts val="1800"/>
              <a:buFont typeface="Arial"/>
              <a:buChar char="●"/>
            </a:pPr>
            <a:r>
              <a:rPr lang="sk" sz="1800"/>
              <a:t>Pozitivita: vymizení lupání při dislokaci disku s repozicí</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Manuální dynamický test</a:t>
            </a:r>
            <a:endParaRPr/>
          </a:p>
        </p:txBody>
      </p:sp>
      <p:sp>
        <p:nvSpPr>
          <p:cNvPr id="461" name="Google Shape;461;p7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8300" lvl="0" marL="457200" rtl="0" algn="l">
              <a:lnSpc>
                <a:spcPct val="115000"/>
              </a:lnSpc>
              <a:spcBef>
                <a:spcPts val="0"/>
              </a:spcBef>
              <a:spcAft>
                <a:spcPts val="0"/>
              </a:spcAft>
              <a:buSzPts val="2200"/>
              <a:buFont typeface="Arial"/>
              <a:buChar char="●"/>
            </a:pPr>
            <a:r>
              <a:rPr lang="sk" sz="2200"/>
              <a:t>Terapeut stojí za pacientem, prsty obou rukou má pod hranou dolní čelisti </a:t>
            </a:r>
            <a:endParaRPr sz="2200"/>
          </a:p>
          <a:p>
            <a:pPr indent="-368300" lvl="0" marL="457200" rtl="0" algn="l">
              <a:lnSpc>
                <a:spcPct val="115000"/>
              </a:lnSpc>
              <a:spcBef>
                <a:spcPts val="0"/>
              </a:spcBef>
              <a:spcAft>
                <a:spcPts val="0"/>
              </a:spcAft>
              <a:buSzPts val="2200"/>
              <a:buFont typeface="Arial"/>
              <a:buChar char="●"/>
            </a:pPr>
            <a:r>
              <a:rPr lang="sk" sz="2200"/>
              <a:t>Pacient provede protruzi a potom otvírá ústa</a:t>
            </a:r>
            <a:endParaRPr sz="2200"/>
          </a:p>
          <a:p>
            <a:pPr indent="-368300" lvl="0" marL="457200" rtl="0" algn="l">
              <a:lnSpc>
                <a:spcPct val="115000"/>
              </a:lnSpc>
              <a:spcBef>
                <a:spcPts val="0"/>
              </a:spcBef>
              <a:spcAft>
                <a:spcPts val="0"/>
              </a:spcAft>
              <a:buSzPts val="2200"/>
              <a:buFont typeface="Arial"/>
              <a:buChar char="●"/>
            </a:pPr>
            <a:r>
              <a:rPr lang="sk" sz="2200"/>
              <a:t>Terapeut při tom vyvíjí lehký odpor proti otevírání úst</a:t>
            </a:r>
            <a:endParaRPr sz="2200"/>
          </a:p>
          <a:p>
            <a:pPr indent="-368300" lvl="0" marL="457200" rtl="0" algn="l">
              <a:lnSpc>
                <a:spcPct val="115000"/>
              </a:lnSpc>
              <a:spcBef>
                <a:spcPts val="0"/>
              </a:spcBef>
              <a:spcAft>
                <a:spcPts val="0"/>
              </a:spcAft>
              <a:buSzPts val="2200"/>
              <a:buFont typeface="Arial"/>
              <a:buChar char="●"/>
            </a:pPr>
            <a:r>
              <a:rPr lang="sk" sz="2200"/>
              <a:t>Bolest ukazuje na zánětlivé intraartikulární poškození</a:t>
            </a:r>
            <a:endParaRPr sz="2200"/>
          </a:p>
          <a:p>
            <a:pPr indent="-368300" lvl="0" marL="457200" rtl="0" algn="l">
              <a:lnSpc>
                <a:spcPct val="115000"/>
              </a:lnSpc>
              <a:spcBef>
                <a:spcPts val="0"/>
              </a:spcBef>
              <a:spcAft>
                <a:spcPts val="0"/>
              </a:spcAft>
              <a:buSzPts val="2200"/>
              <a:buFont typeface="Arial"/>
              <a:buChar char="●"/>
            </a:pPr>
            <a:r>
              <a:rPr lang="sk" sz="2200"/>
              <a:t>lupání potvrzuje diskopatii</a:t>
            </a:r>
            <a:endParaRPr sz="25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Manipulační test - dynamická komprese</a:t>
            </a:r>
            <a:endParaRPr/>
          </a:p>
        </p:txBody>
      </p:sp>
      <p:sp>
        <p:nvSpPr>
          <p:cNvPr id="467" name="Google Shape;467;p7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Terapeut přiloží prsty obou rukou na hlavičky kondylů jako při palpaci</a:t>
            </a:r>
            <a:endParaRPr sz="1800"/>
          </a:p>
          <a:p>
            <a:pPr indent="-342900" lvl="0" marL="457200" rtl="0" algn="l">
              <a:lnSpc>
                <a:spcPct val="115000"/>
              </a:lnSpc>
              <a:spcBef>
                <a:spcPts val="0"/>
              </a:spcBef>
              <a:spcAft>
                <a:spcPts val="0"/>
              </a:spcAft>
              <a:buSzPts val="1800"/>
              <a:buFont typeface="Arial"/>
              <a:buChar char="●"/>
            </a:pPr>
            <a:r>
              <a:rPr lang="sk" sz="1800"/>
              <a:t>Při otevírání úst mírně tlačíme na kondyly směrem vpřed a nahoru (k tuberculum articulare)</a:t>
            </a:r>
            <a:endParaRPr sz="1800"/>
          </a:p>
          <a:p>
            <a:pPr indent="-342900" lvl="0" marL="457200" rtl="0" algn="l">
              <a:lnSpc>
                <a:spcPct val="115000"/>
              </a:lnSpc>
              <a:spcBef>
                <a:spcPts val="0"/>
              </a:spcBef>
              <a:spcAft>
                <a:spcPts val="0"/>
              </a:spcAft>
              <a:buSzPts val="1800"/>
              <a:buFont typeface="Arial"/>
              <a:buChar char="●"/>
            </a:pPr>
            <a:r>
              <a:rPr lang="sk" sz="1800"/>
              <a:t>Tlakem je ztížen pohyb kondylu pod dislokovaný disk, tím dojde ke zpoždění zvukových fenoménů nebo jejich zesílení u dislokace disku s repozicí.</a:t>
            </a:r>
            <a:endParaRPr sz="1800"/>
          </a:p>
          <a:p>
            <a:pPr indent="-342900" lvl="0" marL="457200" rtl="0" algn="l">
              <a:lnSpc>
                <a:spcPct val="115000"/>
              </a:lnSpc>
              <a:spcBef>
                <a:spcPts val="0"/>
              </a:spcBef>
              <a:spcAft>
                <a:spcPts val="0"/>
              </a:spcAft>
              <a:buSzPts val="1800"/>
              <a:buFont typeface="Arial"/>
              <a:buChar char="●"/>
            </a:pPr>
            <a:r>
              <a:rPr lang="sk" sz="1800"/>
              <a:t>Pokud tlakem prstů zabráníme disku jeho repozici, dojde k omezení rozsahu pohybu a deviaci mandibuly k postižené straně</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Rezistované izometrické pohyby</a:t>
            </a:r>
            <a:endParaRPr/>
          </a:p>
        </p:txBody>
      </p:sp>
      <p:sp>
        <p:nvSpPr>
          <p:cNvPr id="473" name="Google Shape;473;p7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lang="sk" sz="1800"/>
              <a:t>PROVOKAČNÍ TESTY SVALOVÉ BOLESTI</a:t>
            </a:r>
            <a:endParaRPr sz="1800"/>
          </a:p>
          <a:p>
            <a:pPr indent="-342900" lvl="0" marL="457200" rtl="0" algn="l">
              <a:lnSpc>
                <a:spcPct val="115000"/>
              </a:lnSpc>
              <a:spcBef>
                <a:spcPts val="0"/>
              </a:spcBef>
              <a:spcAft>
                <a:spcPts val="0"/>
              </a:spcAft>
              <a:buSzPts val="1800"/>
              <a:buFont typeface="Arial"/>
              <a:buChar char="●"/>
            </a:pPr>
            <a:r>
              <a:rPr lang="sk" sz="1800"/>
              <a:t>Zjišťujeme schopnost izometrické kontrakce svalu a případnou dysfunkci</a:t>
            </a:r>
            <a:endParaRPr sz="1800"/>
          </a:p>
          <a:p>
            <a:pPr indent="-342900" lvl="0" marL="457200" rtl="0" algn="l">
              <a:lnSpc>
                <a:spcPct val="115000"/>
              </a:lnSpc>
              <a:spcBef>
                <a:spcPts val="0"/>
              </a:spcBef>
              <a:spcAft>
                <a:spcPts val="0"/>
              </a:spcAft>
              <a:buSzPts val="1800"/>
              <a:buFont typeface="Arial"/>
              <a:buChar char="●"/>
            </a:pPr>
            <a:r>
              <a:rPr lang="sk" sz="1800"/>
              <a:t>Všechny testy provádíme vleže</a:t>
            </a:r>
            <a:endParaRPr sz="1800"/>
          </a:p>
          <a:p>
            <a:pPr indent="0" lvl="0" marL="0" rtl="0" algn="l">
              <a:lnSpc>
                <a:spcPct val="115000"/>
              </a:lnSpc>
              <a:spcBef>
                <a:spcPts val="1600"/>
              </a:spcBef>
              <a:spcAft>
                <a:spcPts val="0"/>
              </a:spcAft>
              <a:buClr>
                <a:schemeClr val="dk1"/>
              </a:buClr>
              <a:buSzPts val="1800"/>
              <a:buFont typeface="Arial"/>
              <a:buNone/>
            </a:pPr>
            <a:r>
              <a:rPr b="1" lang="sk" sz="1800"/>
              <a:t>Rezistovaná deprese mandibuly</a:t>
            </a:r>
            <a:endParaRPr b="1" sz="1800"/>
          </a:p>
          <a:p>
            <a:pPr indent="-342900" lvl="0" marL="457200" rtl="0" algn="l">
              <a:lnSpc>
                <a:spcPct val="115000"/>
              </a:lnSpc>
              <a:spcBef>
                <a:spcPts val="0"/>
              </a:spcBef>
              <a:spcAft>
                <a:spcPts val="0"/>
              </a:spcAft>
              <a:buSzPts val="1800"/>
              <a:buFont typeface="Arial"/>
              <a:buChar char="●"/>
            </a:pPr>
            <a:r>
              <a:rPr lang="sk" sz="1800"/>
              <a:t>Terapeut klade zespodu brady jednou rukou </a:t>
            </a:r>
            <a:endParaRPr sz="1800"/>
          </a:p>
          <a:p>
            <a:pPr indent="0" lvl="0" marL="457200" rtl="0" algn="l">
              <a:lnSpc>
                <a:spcPct val="115000"/>
              </a:lnSpc>
              <a:spcBef>
                <a:spcPts val="0"/>
              </a:spcBef>
              <a:spcAft>
                <a:spcPts val="0"/>
              </a:spcAft>
              <a:buClr>
                <a:schemeClr val="dk1"/>
              </a:buClr>
              <a:buSzPts val="1800"/>
              <a:buFont typeface="Arial"/>
              <a:buNone/>
            </a:pPr>
            <a:r>
              <a:rPr lang="sk" sz="1800"/>
              <a:t>odpor pacientovi proti otevření úst</a:t>
            </a:r>
            <a:endParaRPr sz="1800"/>
          </a:p>
          <a:p>
            <a:pPr indent="-342900" lvl="0" marL="457200" rtl="0" algn="l">
              <a:lnSpc>
                <a:spcPct val="115000"/>
              </a:lnSpc>
              <a:spcBef>
                <a:spcPts val="0"/>
              </a:spcBef>
              <a:spcAft>
                <a:spcPts val="0"/>
              </a:spcAft>
              <a:buSzPts val="1800"/>
              <a:buFont typeface="Arial"/>
              <a:buChar char="●"/>
            </a:pPr>
            <a:r>
              <a:rPr lang="sk" sz="1800"/>
              <a:t>Druhá ruka stabilizuje hlavu</a:t>
            </a:r>
            <a:endParaRPr sz="1800"/>
          </a:p>
          <a:p>
            <a:pPr indent="-342900" lvl="0" marL="457200" rtl="0" algn="l">
              <a:lnSpc>
                <a:spcPct val="115000"/>
              </a:lnSpc>
              <a:spcBef>
                <a:spcPts val="0"/>
              </a:spcBef>
              <a:spcAft>
                <a:spcPts val="0"/>
              </a:spcAft>
              <a:buSzPts val="1800"/>
              <a:buFont typeface="Arial"/>
              <a:buChar char="●"/>
            </a:pPr>
            <a:r>
              <a:rPr lang="sk" sz="1800"/>
              <a:t>Pozitivita: snížení síly nebo bolest</a:t>
            </a:r>
            <a:endParaRPr/>
          </a:p>
        </p:txBody>
      </p:sp>
      <p:pic>
        <p:nvPicPr>
          <p:cNvPr id="474" name="Google Shape;474;p72"/>
          <p:cNvPicPr preferRelativeResize="0"/>
          <p:nvPr/>
        </p:nvPicPr>
        <p:blipFill rotWithShape="1">
          <a:blip r:embed="rId3">
            <a:alphaModFix/>
          </a:blip>
          <a:srcRect b="49998" l="30699" r="51536" t="17138"/>
          <a:stretch/>
        </p:blipFill>
        <p:spPr>
          <a:xfrm>
            <a:off x="5703775" y="1902875"/>
            <a:ext cx="2486250" cy="2586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Rezistované izometrické pohyby</a:t>
            </a:r>
            <a:endParaRPr/>
          </a:p>
        </p:txBody>
      </p:sp>
      <p:sp>
        <p:nvSpPr>
          <p:cNvPr id="480" name="Google Shape;480;p73"/>
          <p:cNvSpPr txBox="1"/>
          <p:nvPr>
            <p:ph idx="1" type="body"/>
          </p:nvPr>
        </p:nvSpPr>
        <p:spPr>
          <a:xfrm>
            <a:off x="540000" y="1269000"/>
            <a:ext cx="53676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1800"/>
              <a:t>Rezistovaná elevace mandibuly</a:t>
            </a:r>
            <a:endParaRPr b="1" sz="1800"/>
          </a:p>
          <a:p>
            <a:pPr indent="-342900" lvl="0" marL="457200" rtl="0" algn="l">
              <a:lnSpc>
                <a:spcPct val="115000"/>
              </a:lnSpc>
              <a:spcBef>
                <a:spcPts val="0"/>
              </a:spcBef>
              <a:spcAft>
                <a:spcPts val="0"/>
              </a:spcAft>
              <a:buSzPts val="1800"/>
              <a:buFont typeface="Arial"/>
              <a:buChar char="●"/>
            </a:pPr>
            <a:r>
              <a:rPr lang="sk" sz="1800"/>
              <a:t>Pacient má lehce pootevřená ústa</a:t>
            </a:r>
            <a:endParaRPr sz="1800"/>
          </a:p>
          <a:p>
            <a:pPr indent="-342900" lvl="0" marL="457200" rtl="0" algn="l">
              <a:lnSpc>
                <a:spcPct val="115000"/>
              </a:lnSpc>
              <a:spcBef>
                <a:spcPts val="0"/>
              </a:spcBef>
              <a:spcAft>
                <a:spcPts val="0"/>
              </a:spcAft>
              <a:buSzPts val="1800"/>
              <a:buFont typeface="Arial"/>
              <a:buChar char="●"/>
            </a:pPr>
            <a:r>
              <a:rPr lang="sk" sz="1800"/>
              <a:t>Terapeut jednou rukou stabilizuje hlavu</a:t>
            </a:r>
            <a:endParaRPr sz="1800"/>
          </a:p>
          <a:p>
            <a:pPr indent="-342900" lvl="0" marL="457200" rtl="0" algn="l">
              <a:lnSpc>
                <a:spcPct val="115000"/>
              </a:lnSpc>
              <a:spcBef>
                <a:spcPts val="0"/>
              </a:spcBef>
              <a:spcAft>
                <a:spcPts val="0"/>
              </a:spcAft>
              <a:buSzPts val="1800"/>
              <a:buFont typeface="Arial"/>
              <a:buChar char="●"/>
            </a:pPr>
            <a:r>
              <a:rPr lang="sk" sz="1800"/>
              <a:t>Druhou rukou klade odpor na bradě proti zavření úst nebo palci obou rukou proti řezákům</a:t>
            </a:r>
            <a:endParaRPr sz="1800"/>
          </a:p>
          <a:p>
            <a:pPr indent="-342900" lvl="0" marL="457200" rtl="0" algn="l">
              <a:lnSpc>
                <a:spcPct val="115000"/>
              </a:lnSpc>
              <a:spcBef>
                <a:spcPts val="0"/>
              </a:spcBef>
              <a:spcAft>
                <a:spcPts val="0"/>
              </a:spcAft>
              <a:buSzPts val="1800"/>
              <a:buFont typeface="Arial"/>
              <a:buChar char="●"/>
            </a:pPr>
            <a:r>
              <a:rPr lang="sk" sz="1800"/>
              <a:t>Pozitivita: slabost nebo bolest</a:t>
            </a:r>
            <a:endParaRPr/>
          </a:p>
        </p:txBody>
      </p:sp>
      <p:pic>
        <p:nvPicPr>
          <p:cNvPr id="481" name="Google Shape;481;p73"/>
          <p:cNvPicPr preferRelativeResize="0"/>
          <p:nvPr/>
        </p:nvPicPr>
        <p:blipFill rotWithShape="1">
          <a:blip r:embed="rId3">
            <a:alphaModFix/>
          </a:blip>
          <a:srcRect b="30670" l="69031" r="9477" t="29540"/>
          <a:stretch/>
        </p:blipFill>
        <p:spPr>
          <a:xfrm>
            <a:off x="6055825" y="1268988"/>
            <a:ext cx="2642226" cy="27500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Rezistované izometrické pohyby</a:t>
            </a:r>
            <a:endParaRPr/>
          </a:p>
          <a:p>
            <a:pPr indent="0" lvl="0" marL="0" rtl="0" algn="l">
              <a:spcBef>
                <a:spcPts val="0"/>
              </a:spcBef>
              <a:spcAft>
                <a:spcPts val="0"/>
              </a:spcAft>
              <a:buNone/>
            </a:pPr>
            <a:r>
              <a:t/>
            </a:r>
            <a:endParaRPr/>
          </a:p>
        </p:txBody>
      </p:sp>
      <p:sp>
        <p:nvSpPr>
          <p:cNvPr id="487" name="Google Shape;487;p74"/>
          <p:cNvSpPr txBox="1"/>
          <p:nvPr>
            <p:ph idx="1" type="body"/>
          </p:nvPr>
        </p:nvSpPr>
        <p:spPr>
          <a:xfrm>
            <a:off x="540000" y="1269000"/>
            <a:ext cx="54381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1800"/>
              <a:t>Rezistovaná lateropulze mandibuly</a:t>
            </a:r>
            <a:endParaRPr b="1" sz="1800"/>
          </a:p>
          <a:p>
            <a:pPr indent="-342900" lvl="0" marL="457200" rtl="0" algn="l">
              <a:lnSpc>
                <a:spcPct val="115000"/>
              </a:lnSpc>
              <a:spcBef>
                <a:spcPts val="0"/>
              </a:spcBef>
              <a:spcAft>
                <a:spcPts val="0"/>
              </a:spcAft>
              <a:buSzPts val="1800"/>
              <a:buFont typeface="Arial"/>
              <a:buChar char="●"/>
            </a:pPr>
            <a:r>
              <a:rPr lang="sk" sz="1800"/>
              <a:t>Klinicky nejvýznamnější</a:t>
            </a:r>
            <a:endParaRPr sz="1800"/>
          </a:p>
          <a:p>
            <a:pPr indent="-342900" lvl="0" marL="457200" rtl="0" algn="l">
              <a:lnSpc>
                <a:spcPct val="115000"/>
              </a:lnSpc>
              <a:spcBef>
                <a:spcPts val="0"/>
              </a:spcBef>
              <a:spcAft>
                <a:spcPts val="0"/>
              </a:spcAft>
              <a:buSzPts val="1800"/>
              <a:buFont typeface="Arial"/>
              <a:buChar char="●"/>
            </a:pPr>
            <a:r>
              <a:rPr lang="sk" sz="1800"/>
              <a:t>Cíleno na pars inferior m. pterygoideus lateralis (kontralaterálně, při pohybu vpravo vyšetřujeme levý m. PL</a:t>
            </a:r>
            <a:endParaRPr sz="1800"/>
          </a:p>
          <a:p>
            <a:pPr indent="-342900" lvl="0" marL="457200" rtl="0" algn="l">
              <a:lnSpc>
                <a:spcPct val="115000"/>
              </a:lnSpc>
              <a:spcBef>
                <a:spcPts val="0"/>
              </a:spcBef>
              <a:spcAft>
                <a:spcPts val="0"/>
              </a:spcAft>
              <a:buSzPts val="1800"/>
              <a:buFont typeface="Arial"/>
              <a:buChar char="●"/>
            </a:pPr>
            <a:r>
              <a:rPr lang="sk" sz="1800"/>
              <a:t>Terapeut přiloží plochu dlaně podél úhlu mandibuly  vyvíjí tlak proti snaze pacienta o laterální pohyb čelistí</a:t>
            </a:r>
            <a:endParaRPr sz="1800"/>
          </a:p>
          <a:p>
            <a:pPr indent="-342900" lvl="0" marL="457200" rtl="0" algn="l">
              <a:lnSpc>
                <a:spcPct val="115000"/>
              </a:lnSpc>
              <a:spcBef>
                <a:spcPts val="0"/>
              </a:spcBef>
              <a:spcAft>
                <a:spcPts val="0"/>
              </a:spcAft>
              <a:buSzPts val="1800"/>
              <a:buFont typeface="Arial"/>
              <a:buChar char="●"/>
            </a:pPr>
            <a:r>
              <a:rPr lang="sk" sz="1800"/>
              <a:t>každou stranu vyšetřujeme zvlášť</a:t>
            </a:r>
            <a:endParaRPr sz="1800"/>
          </a:p>
          <a:p>
            <a:pPr indent="-342900" lvl="0" marL="457200" rtl="0" algn="l">
              <a:lnSpc>
                <a:spcPct val="115000"/>
              </a:lnSpc>
              <a:spcBef>
                <a:spcPts val="0"/>
              </a:spcBef>
              <a:spcAft>
                <a:spcPts val="0"/>
              </a:spcAft>
              <a:buSzPts val="1800"/>
              <a:buFont typeface="Arial"/>
              <a:buChar char="●"/>
            </a:pPr>
            <a:r>
              <a:rPr lang="sk" sz="1800"/>
              <a:t>pozitivita: bolest, slabost</a:t>
            </a:r>
            <a:endParaRPr/>
          </a:p>
        </p:txBody>
      </p:sp>
      <p:pic>
        <p:nvPicPr>
          <p:cNvPr id="488" name="Google Shape;488;p74"/>
          <p:cNvPicPr preferRelativeResize="0"/>
          <p:nvPr/>
        </p:nvPicPr>
        <p:blipFill rotWithShape="1">
          <a:blip r:embed="rId3">
            <a:alphaModFix/>
          </a:blip>
          <a:srcRect b="18662" l="26458" r="51533" t="39995"/>
          <a:stretch/>
        </p:blipFill>
        <p:spPr>
          <a:xfrm>
            <a:off x="5978100" y="1269012"/>
            <a:ext cx="2727151" cy="288037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Rezistované izometrické pohyby</a:t>
            </a:r>
            <a:endParaRPr/>
          </a:p>
          <a:p>
            <a:pPr indent="0" lvl="0" marL="0" rtl="0" algn="l">
              <a:spcBef>
                <a:spcPts val="0"/>
              </a:spcBef>
              <a:spcAft>
                <a:spcPts val="0"/>
              </a:spcAft>
              <a:buNone/>
            </a:pPr>
            <a:r>
              <a:t/>
            </a:r>
            <a:endParaRPr/>
          </a:p>
        </p:txBody>
      </p:sp>
      <p:sp>
        <p:nvSpPr>
          <p:cNvPr id="494" name="Google Shape;494;p75"/>
          <p:cNvSpPr txBox="1"/>
          <p:nvPr>
            <p:ph idx="1" type="body"/>
          </p:nvPr>
        </p:nvSpPr>
        <p:spPr>
          <a:xfrm>
            <a:off x="540000" y="1269000"/>
            <a:ext cx="50496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1800"/>
              <a:t>Rezistovaná protruze mandibuly</a:t>
            </a:r>
            <a:endParaRPr b="1" sz="1800"/>
          </a:p>
          <a:p>
            <a:pPr indent="-342900" lvl="0" marL="457200" rtl="0" algn="l">
              <a:lnSpc>
                <a:spcPct val="115000"/>
              </a:lnSpc>
              <a:spcBef>
                <a:spcPts val="0"/>
              </a:spcBef>
              <a:spcAft>
                <a:spcPts val="0"/>
              </a:spcAft>
              <a:buSzPts val="1800"/>
              <a:buFont typeface="Arial"/>
              <a:buChar char="●"/>
            </a:pPr>
            <a:r>
              <a:rPr lang="sk" sz="1800"/>
              <a:t>Terapeut přiloží oba palce na anteriorní plochu brady a klade odpor proti předsunutí dolní čelisti</a:t>
            </a:r>
            <a:endParaRPr sz="1800"/>
          </a:p>
          <a:p>
            <a:pPr indent="-342900" lvl="0" marL="457200" rtl="0" algn="l">
              <a:lnSpc>
                <a:spcPct val="115000"/>
              </a:lnSpc>
              <a:spcBef>
                <a:spcPts val="0"/>
              </a:spcBef>
              <a:spcAft>
                <a:spcPts val="0"/>
              </a:spcAft>
              <a:buSzPts val="1800"/>
              <a:buFont typeface="Arial"/>
              <a:buChar char="●"/>
            </a:pPr>
            <a:r>
              <a:rPr lang="sk" sz="1800"/>
              <a:t>pozitivita: bolest, slabost m. pterygoideus medialis</a:t>
            </a:r>
            <a:endParaRPr/>
          </a:p>
        </p:txBody>
      </p:sp>
      <p:pic>
        <p:nvPicPr>
          <p:cNvPr id="495" name="Google Shape;495;p75"/>
          <p:cNvPicPr preferRelativeResize="0"/>
          <p:nvPr/>
        </p:nvPicPr>
        <p:blipFill rotWithShape="1">
          <a:blip r:embed="rId3">
            <a:alphaModFix/>
          </a:blip>
          <a:srcRect b="39878" l="50002" r="27440" t="23343"/>
          <a:stretch/>
        </p:blipFill>
        <p:spPr>
          <a:xfrm>
            <a:off x="5526775" y="1152425"/>
            <a:ext cx="3305525" cy="3030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Rezistované izometrické pohyby</a:t>
            </a:r>
            <a:endParaRPr/>
          </a:p>
          <a:p>
            <a:pPr indent="0" lvl="0" marL="0" rtl="0" algn="l">
              <a:spcBef>
                <a:spcPts val="0"/>
              </a:spcBef>
              <a:spcAft>
                <a:spcPts val="0"/>
              </a:spcAft>
              <a:buNone/>
            </a:pPr>
            <a:r>
              <a:t/>
            </a:r>
            <a:endParaRPr/>
          </a:p>
        </p:txBody>
      </p:sp>
      <p:sp>
        <p:nvSpPr>
          <p:cNvPr id="501" name="Google Shape;501;p76"/>
          <p:cNvSpPr txBox="1"/>
          <p:nvPr>
            <p:ph idx="1" type="body"/>
          </p:nvPr>
        </p:nvSpPr>
        <p:spPr>
          <a:xfrm>
            <a:off x="540000" y="1269000"/>
            <a:ext cx="45054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800"/>
              <a:buFont typeface="Arial"/>
              <a:buNone/>
            </a:pPr>
            <a:r>
              <a:rPr b="1" lang="sk" sz="1800"/>
              <a:t>Rezistovaná  retruze mandibuly</a:t>
            </a:r>
            <a:endParaRPr b="1" sz="1800"/>
          </a:p>
          <a:p>
            <a:pPr indent="-342900" lvl="0" marL="457200" rtl="0" algn="l">
              <a:lnSpc>
                <a:spcPct val="115000"/>
              </a:lnSpc>
              <a:spcBef>
                <a:spcPts val="0"/>
              </a:spcBef>
              <a:spcAft>
                <a:spcPts val="0"/>
              </a:spcAft>
              <a:buSzPts val="1800"/>
              <a:buFont typeface="Arial"/>
              <a:buChar char="●"/>
            </a:pPr>
            <a:r>
              <a:rPr lang="sk" sz="1800"/>
              <a:t>Terapeut zaklesne jeden nebo dva prsty za hrany spodních řezáků klade odpor pacientově snaze o zasunutí čelisti</a:t>
            </a:r>
            <a:endParaRPr sz="1800"/>
          </a:p>
          <a:p>
            <a:pPr indent="-342900" lvl="0" marL="457200" rtl="0" algn="l">
              <a:lnSpc>
                <a:spcPct val="115000"/>
              </a:lnSpc>
              <a:spcBef>
                <a:spcPts val="0"/>
              </a:spcBef>
              <a:spcAft>
                <a:spcPts val="0"/>
              </a:spcAft>
              <a:buSzPts val="1800"/>
              <a:buFont typeface="Arial"/>
              <a:buChar char="●"/>
            </a:pPr>
            <a:r>
              <a:rPr lang="sk" sz="1800"/>
              <a:t>Pozitivita: bolest posteriorních vláken m. temporalis a m. digastricus</a:t>
            </a:r>
            <a:endParaRPr/>
          </a:p>
        </p:txBody>
      </p:sp>
      <p:pic>
        <p:nvPicPr>
          <p:cNvPr id="502" name="Google Shape;502;p76"/>
          <p:cNvPicPr preferRelativeResize="0"/>
          <p:nvPr/>
        </p:nvPicPr>
        <p:blipFill rotWithShape="1">
          <a:blip r:embed="rId3">
            <a:alphaModFix/>
          </a:blip>
          <a:srcRect b="7572" l="51715" r="27431" t="64215"/>
          <a:stretch/>
        </p:blipFill>
        <p:spPr>
          <a:xfrm>
            <a:off x="5179400" y="1269000"/>
            <a:ext cx="3717327" cy="2827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Terapie TMK</a:t>
            </a:r>
            <a:endParaRPr/>
          </a:p>
        </p:txBody>
      </p:sp>
      <p:sp>
        <p:nvSpPr>
          <p:cNvPr id="508" name="Google Shape;508;p77"/>
          <p:cNvSpPr txBox="1"/>
          <p:nvPr>
            <p:ph idx="1" type="body"/>
          </p:nvPr>
        </p:nvSpPr>
        <p:spPr>
          <a:xfrm>
            <a:off x="540000" y="1269000"/>
            <a:ext cx="4111500" cy="3105000"/>
          </a:xfrm>
          <a:prstGeom prst="rect">
            <a:avLst/>
          </a:prstGeom>
        </p:spPr>
        <p:txBody>
          <a:bodyPr anchorCtr="0" anchor="t" bIns="0" lIns="0" spcFirstLastPara="1" rIns="0" wrap="square" tIns="0">
            <a:noAutofit/>
          </a:bodyPr>
          <a:lstStyle/>
          <a:p>
            <a:pPr indent="-355600" lvl="0" marL="457200" rtl="0" algn="l">
              <a:lnSpc>
                <a:spcPct val="115000"/>
              </a:lnSpc>
              <a:spcBef>
                <a:spcPts val="0"/>
              </a:spcBef>
              <a:spcAft>
                <a:spcPts val="0"/>
              </a:spcAft>
              <a:buSzPts val="2000"/>
              <a:buFont typeface="Arial"/>
              <a:buChar char="●"/>
            </a:pPr>
            <a:r>
              <a:rPr b="1" lang="sk" sz="2000"/>
              <a:t>Mobilizace TMK </a:t>
            </a:r>
            <a:endParaRPr b="1" sz="2000"/>
          </a:p>
          <a:p>
            <a:pPr indent="-355600" lvl="0" marL="457200" rtl="0" algn="l">
              <a:lnSpc>
                <a:spcPct val="115000"/>
              </a:lnSpc>
              <a:spcBef>
                <a:spcPts val="0"/>
              </a:spcBef>
              <a:spcAft>
                <a:spcPts val="0"/>
              </a:spcAft>
              <a:buSzPts val="2000"/>
              <a:buFont typeface="Arial"/>
              <a:buChar char="●"/>
            </a:pPr>
            <a:r>
              <a:rPr b="1" lang="sk" sz="2000"/>
              <a:t>Mobilizace jazylky</a:t>
            </a:r>
            <a:endParaRPr b="1" sz="2000"/>
          </a:p>
          <a:p>
            <a:pPr indent="-355600" lvl="0" marL="457200" rtl="0" algn="l">
              <a:lnSpc>
                <a:spcPct val="115000"/>
              </a:lnSpc>
              <a:spcBef>
                <a:spcPts val="0"/>
              </a:spcBef>
              <a:spcAft>
                <a:spcPts val="0"/>
              </a:spcAft>
              <a:buSzPts val="2000"/>
              <a:buFont typeface="Arial"/>
              <a:buChar char="●"/>
            </a:pPr>
            <a:r>
              <a:rPr lang="sk" sz="2000"/>
              <a:t>Ošetření měkkých tkání: </a:t>
            </a:r>
            <a:endParaRPr sz="2000"/>
          </a:p>
          <a:p>
            <a:pPr indent="-330200" lvl="1" marL="914400" rtl="0" algn="l">
              <a:lnSpc>
                <a:spcPct val="115000"/>
              </a:lnSpc>
              <a:spcBef>
                <a:spcPts val="0"/>
              </a:spcBef>
              <a:spcAft>
                <a:spcPts val="0"/>
              </a:spcAft>
              <a:buClr>
                <a:schemeClr val="dk1"/>
              </a:buClr>
              <a:buSzPts val="1600"/>
              <a:buFont typeface="Arial"/>
              <a:buChar char="○"/>
            </a:pPr>
            <a:r>
              <a:rPr b="1" lang="sk" sz="1800"/>
              <a:t>pretracheální fascie </a:t>
            </a:r>
            <a:endParaRPr sz="1600"/>
          </a:p>
          <a:p>
            <a:pPr indent="-330200" lvl="1" marL="914400" rtl="0" algn="l">
              <a:lnSpc>
                <a:spcPct val="115000"/>
              </a:lnSpc>
              <a:spcBef>
                <a:spcPts val="0"/>
              </a:spcBef>
              <a:spcAft>
                <a:spcPts val="0"/>
              </a:spcAft>
              <a:buClr>
                <a:schemeClr val="dk1"/>
              </a:buClr>
              <a:buSzPts val="1600"/>
              <a:buFont typeface="Arial"/>
              <a:buChar char="○"/>
            </a:pPr>
            <a:r>
              <a:rPr b="1" lang="sk" sz="1800"/>
              <a:t>galea aponeurotica </a:t>
            </a:r>
            <a:endParaRPr b="1" sz="1800"/>
          </a:p>
          <a:p>
            <a:pPr indent="-355600" lvl="0" marL="457200" rtl="0" algn="l">
              <a:lnSpc>
                <a:spcPct val="115000"/>
              </a:lnSpc>
              <a:spcBef>
                <a:spcPts val="0"/>
              </a:spcBef>
              <a:spcAft>
                <a:spcPts val="0"/>
              </a:spcAft>
              <a:buSzPts val="2000"/>
              <a:buFont typeface="Arial"/>
              <a:buChar char="●"/>
            </a:pPr>
            <a:r>
              <a:rPr b="1" lang="sk" sz="2000"/>
              <a:t>Remodelační a koordinační cvičení</a:t>
            </a:r>
            <a:endParaRPr b="1" sz="2000"/>
          </a:p>
          <a:p>
            <a:pPr indent="-355600" lvl="0" marL="457200" rtl="0" algn="l">
              <a:lnSpc>
                <a:spcPct val="115000"/>
              </a:lnSpc>
              <a:spcBef>
                <a:spcPts val="0"/>
              </a:spcBef>
              <a:spcAft>
                <a:spcPts val="0"/>
              </a:spcAft>
              <a:buSzPts val="2000"/>
              <a:buFont typeface="Arial"/>
              <a:buChar char="●"/>
            </a:pPr>
            <a:r>
              <a:rPr b="1" lang="sk" sz="2000"/>
              <a:t>Stabilizace TMK </a:t>
            </a:r>
            <a:endParaRPr sz="2300"/>
          </a:p>
        </p:txBody>
      </p:sp>
      <p:pic>
        <p:nvPicPr>
          <p:cNvPr descr="SouvisejÃ­cÃ­ obrÃ¡zek" id="509" name="Google Shape;509;p77"/>
          <p:cNvPicPr preferRelativeResize="0"/>
          <p:nvPr/>
        </p:nvPicPr>
        <p:blipFill rotWithShape="1">
          <a:blip r:embed="rId3">
            <a:alphaModFix/>
          </a:blip>
          <a:srcRect b="0" l="0" r="0" t="0"/>
          <a:stretch/>
        </p:blipFill>
        <p:spPr>
          <a:xfrm>
            <a:off x="4572000" y="1273250"/>
            <a:ext cx="3895500" cy="2597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Mobilizace TMK</a:t>
            </a:r>
            <a:endParaRPr/>
          </a:p>
        </p:txBody>
      </p:sp>
      <p:sp>
        <p:nvSpPr>
          <p:cNvPr id="515" name="Google Shape;515;p7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Stavy s dislokací disku, fibrózní adheze, komprese komplexu kondyl-disk</a:t>
            </a:r>
            <a:endParaRPr sz="1800"/>
          </a:p>
          <a:p>
            <a:pPr indent="-342900" lvl="0" marL="457200" rtl="0" algn="l">
              <a:lnSpc>
                <a:spcPct val="115000"/>
              </a:lnSpc>
              <a:spcBef>
                <a:spcPts val="0"/>
              </a:spcBef>
              <a:spcAft>
                <a:spcPts val="0"/>
              </a:spcAft>
              <a:buSzPts val="1800"/>
              <a:buFont typeface="Arial"/>
              <a:buChar char="●"/>
            </a:pPr>
            <a:r>
              <a:rPr lang="sk" sz="1800"/>
              <a:t>Postavení T a P shodné jako při vyšetření joint play</a:t>
            </a:r>
            <a:endParaRPr sz="1800"/>
          </a:p>
          <a:p>
            <a:pPr indent="-342900" lvl="0" marL="457200" rtl="0" algn="l">
              <a:lnSpc>
                <a:spcPct val="115000"/>
              </a:lnSpc>
              <a:spcBef>
                <a:spcPts val="0"/>
              </a:spcBef>
              <a:spcAft>
                <a:spcPts val="0"/>
              </a:spcAft>
              <a:buSzPts val="1800"/>
              <a:buFont typeface="Arial"/>
              <a:buChar char="●"/>
            </a:pPr>
            <a:r>
              <a:rPr lang="sk" sz="1800"/>
              <a:t>Distrakce: tlak palcem přes moláry DČ kaudálně</a:t>
            </a:r>
            <a:endParaRPr sz="1800"/>
          </a:p>
          <a:p>
            <a:pPr indent="-342900" lvl="0" marL="457200" rtl="0" algn="l">
              <a:lnSpc>
                <a:spcPct val="115000"/>
              </a:lnSpc>
              <a:spcBef>
                <a:spcPts val="0"/>
              </a:spcBef>
              <a:spcAft>
                <a:spcPts val="0"/>
              </a:spcAft>
              <a:buSzPts val="1800"/>
              <a:buFont typeface="Arial"/>
              <a:buChar char="●"/>
            </a:pPr>
            <a:r>
              <a:rPr lang="sk" sz="1800"/>
              <a:t>Repozice dislokovaného disku: kaudální tlak + pohyb vpřed ke zdravé straně</a:t>
            </a:r>
            <a:endParaRPr sz="1800"/>
          </a:p>
          <a:p>
            <a:pPr indent="-342900" lvl="0" marL="457200" rtl="0" algn="l">
              <a:lnSpc>
                <a:spcPct val="115000"/>
              </a:lnSpc>
              <a:spcBef>
                <a:spcPts val="0"/>
              </a:spcBef>
              <a:spcAft>
                <a:spcPts val="0"/>
              </a:spcAft>
              <a:buSzPts val="1800"/>
              <a:buFont typeface="Arial"/>
              <a:buChar char="●"/>
            </a:pPr>
            <a:r>
              <a:rPr lang="sk" sz="1800"/>
              <a:t>Dosažení restriktivní bariéry shodné s postupem při vyš. transverzálního posunu kondylu laterálním a mediálním směrem, anteriorního a posteriorního posunu nebo longitudinálního posunu kraniálně či kaudálně</a:t>
            </a:r>
            <a:endParaRPr sz="1800"/>
          </a:p>
          <a:p>
            <a:pPr indent="-342900" lvl="0" marL="457200" rtl="0" algn="l">
              <a:lnSpc>
                <a:spcPct val="115000"/>
              </a:lnSpc>
              <a:spcBef>
                <a:spcPts val="0"/>
              </a:spcBef>
              <a:spcAft>
                <a:spcPts val="0"/>
              </a:spcAft>
              <a:buSzPts val="1800"/>
              <a:buFont typeface="Arial"/>
              <a:buChar char="●"/>
            </a:pPr>
            <a:r>
              <a:rPr lang="sk" sz="1800"/>
              <a:t>Aplikace šetrného tlaku nebo lehkého repetitivního pružení ve směru omezeného pohybu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Discus articularis</a:t>
            </a:r>
            <a:endParaRPr/>
          </a:p>
        </p:txBody>
      </p:sp>
      <p:sp>
        <p:nvSpPr>
          <p:cNvPr id="161" name="Google Shape;161;p25"/>
          <p:cNvSpPr txBox="1"/>
          <p:nvPr>
            <p:ph idx="1" type="body"/>
          </p:nvPr>
        </p:nvSpPr>
        <p:spPr>
          <a:xfrm>
            <a:off x="540000" y="1269000"/>
            <a:ext cx="49671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sk" sz="1800"/>
              <a:t>Avaskulární sedlovitě prohnutá ploténka z vazivové chrupavky</a:t>
            </a:r>
            <a:endParaRPr sz="1800"/>
          </a:p>
          <a:p>
            <a:pPr indent="0" lvl="0" marL="0" rtl="0" algn="l">
              <a:lnSpc>
                <a:spcPct val="115000"/>
              </a:lnSpc>
              <a:spcBef>
                <a:spcPts val="0"/>
              </a:spcBef>
              <a:spcAft>
                <a:spcPts val="0"/>
              </a:spcAft>
              <a:buClr>
                <a:schemeClr val="dk1"/>
              </a:buClr>
              <a:buSzPts val="2800"/>
              <a:buFont typeface="Arial"/>
              <a:buNone/>
            </a:pPr>
            <a:r>
              <a:rPr b="1" lang="sk" sz="1800"/>
              <a:t>funkce</a:t>
            </a:r>
            <a:r>
              <a:rPr lang="sk" sz="1800"/>
              <a:t>: </a:t>
            </a:r>
            <a:endParaRPr sz="1800"/>
          </a:p>
          <a:p>
            <a:pPr indent="-342900" lvl="0" marL="457200" rtl="0" algn="l">
              <a:lnSpc>
                <a:spcPct val="115000"/>
              </a:lnSpc>
              <a:spcBef>
                <a:spcPts val="0"/>
              </a:spcBef>
              <a:spcAft>
                <a:spcPts val="0"/>
              </a:spcAft>
              <a:buSzPts val="1800"/>
              <a:buFont typeface="Arial"/>
              <a:buChar char="●"/>
            </a:pPr>
            <a:r>
              <a:rPr lang="sk" sz="1800"/>
              <a:t>tlumení a optimální rozložení žvýkacích sil</a:t>
            </a:r>
            <a:endParaRPr sz="1800"/>
          </a:p>
          <a:p>
            <a:pPr indent="-342900" lvl="0" marL="457200" rtl="0" algn="l">
              <a:lnSpc>
                <a:spcPct val="115000"/>
              </a:lnSpc>
              <a:spcBef>
                <a:spcPts val="0"/>
              </a:spcBef>
              <a:spcAft>
                <a:spcPts val="0"/>
              </a:spcAft>
              <a:buSzPts val="1800"/>
              <a:buFont typeface="Arial"/>
              <a:buChar char="●"/>
            </a:pPr>
            <a:r>
              <a:rPr lang="sk" sz="1800"/>
              <a:t>vyrovnává inkongruenci kloubních povrchů</a:t>
            </a:r>
            <a:endParaRPr sz="1800"/>
          </a:p>
          <a:p>
            <a:pPr indent="-342900" lvl="0" marL="457200" rtl="0" algn="l">
              <a:lnSpc>
                <a:spcPct val="115000"/>
              </a:lnSpc>
              <a:spcBef>
                <a:spcPts val="0"/>
              </a:spcBef>
              <a:spcAft>
                <a:spcPts val="0"/>
              </a:spcAft>
              <a:buSzPts val="1800"/>
              <a:buFont typeface="Arial"/>
              <a:buChar char="●"/>
            </a:pPr>
            <a:r>
              <a:rPr lang="sk" sz="1800"/>
              <a:t>napomáhá stabilizaci kondylů</a:t>
            </a:r>
            <a:endParaRPr sz="1800"/>
          </a:p>
          <a:p>
            <a:pPr indent="0" lvl="0" marL="0" rtl="0" algn="l">
              <a:lnSpc>
                <a:spcPct val="115000"/>
              </a:lnSpc>
              <a:spcBef>
                <a:spcPts val="0"/>
              </a:spcBef>
              <a:spcAft>
                <a:spcPts val="0"/>
              </a:spcAft>
              <a:buClr>
                <a:schemeClr val="dk1"/>
              </a:buClr>
              <a:buSzPts val="2800"/>
              <a:buFont typeface="Arial"/>
              <a:buNone/>
            </a:pPr>
            <a:r>
              <a:rPr b="1" lang="sk" sz="1800"/>
              <a:t>3 části</a:t>
            </a:r>
            <a:r>
              <a:rPr lang="sk" sz="1800"/>
              <a:t>: </a:t>
            </a:r>
            <a:endParaRPr sz="1800"/>
          </a:p>
          <a:p>
            <a:pPr indent="-342900" lvl="0" marL="457200" rtl="0" algn="l">
              <a:lnSpc>
                <a:spcPct val="115000"/>
              </a:lnSpc>
              <a:spcBef>
                <a:spcPts val="0"/>
              </a:spcBef>
              <a:spcAft>
                <a:spcPts val="0"/>
              </a:spcAft>
              <a:buSzPts val="1800"/>
              <a:buFont typeface="Arial"/>
              <a:buChar char="●"/>
            </a:pPr>
            <a:r>
              <a:rPr lang="sk" sz="1800"/>
              <a:t>přední - širším spojena s kl. pouzdrem a m. pterygoideus lateralis</a:t>
            </a:r>
            <a:endParaRPr sz="1800"/>
          </a:p>
          <a:p>
            <a:pPr indent="-342900" lvl="0" marL="457200" rtl="0" algn="l">
              <a:lnSpc>
                <a:spcPct val="115000"/>
              </a:lnSpc>
              <a:spcBef>
                <a:spcPts val="0"/>
              </a:spcBef>
              <a:spcAft>
                <a:spcPts val="0"/>
              </a:spcAft>
              <a:buSzPts val="1800"/>
              <a:buFont typeface="Arial"/>
              <a:buChar char="●"/>
            </a:pPr>
            <a:r>
              <a:rPr lang="sk" sz="1800"/>
              <a:t>centrální - nejtenčí část</a:t>
            </a:r>
            <a:endParaRPr sz="1800"/>
          </a:p>
          <a:p>
            <a:pPr indent="-342900" lvl="0" marL="457200" rtl="0" algn="l">
              <a:lnSpc>
                <a:spcPct val="115000"/>
              </a:lnSpc>
              <a:spcBef>
                <a:spcPts val="0"/>
              </a:spcBef>
              <a:spcAft>
                <a:spcPts val="0"/>
              </a:spcAft>
              <a:buSzPts val="1800"/>
              <a:buFont typeface="Arial"/>
              <a:buChar char="●"/>
            </a:pPr>
            <a:r>
              <a:rPr lang="sk" sz="1800"/>
              <a:t>zadní - nejsilnější část- spojen s retroartikulárním polštářem (Zenkerův)</a:t>
            </a:r>
            <a:endParaRPr/>
          </a:p>
        </p:txBody>
      </p:sp>
      <p:pic>
        <p:nvPicPr>
          <p:cNvPr id="162" name="Google Shape;162;p25"/>
          <p:cNvPicPr preferRelativeResize="0"/>
          <p:nvPr/>
        </p:nvPicPr>
        <p:blipFill>
          <a:blip r:embed="rId3">
            <a:alphaModFix/>
          </a:blip>
          <a:stretch>
            <a:fillRect/>
          </a:stretch>
        </p:blipFill>
        <p:spPr>
          <a:xfrm>
            <a:off x="5507100" y="1007900"/>
            <a:ext cx="3332101" cy="3332101"/>
          </a:xfrm>
          <a:prstGeom prst="rect">
            <a:avLst/>
          </a:prstGeom>
          <a:noFill/>
          <a:ln>
            <a:noFill/>
          </a:ln>
        </p:spPr>
      </p:pic>
      <p:sp>
        <p:nvSpPr>
          <p:cNvPr id="163" name="Google Shape;163;p25"/>
          <p:cNvSpPr txBox="1"/>
          <p:nvPr/>
        </p:nvSpPr>
        <p:spPr>
          <a:xfrm>
            <a:off x="5719550" y="43400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700"/>
              <a:t>https://www.wikiskripta.eu/w/Articulatio_temporomandibularis#/media/Soubor:Temporomandibular_joint.png</a:t>
            </a:r>
            <a:endParaRPr sz="7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Mobilizace TMK</a:t>
            </a:r>
            <a:endParaRPr/>
          </a:p>
        </p:txBody>
      </p:sp>
      <p:sp>
        <p:nvSpPr>
          <p:cNvPr id="521" name="Google Shape;521;p79"/>
          <p:cNvSpPr txBox="1"/>
          <p:nvPr>
            <p:ph idx="1" type="body"/>
          </p:nvPr>
        </p:nvSpPr>
        <p:spPr>
          <a:xfrm>
            <a:off x="540000" y="1269000"/>
            <a:ext cx="41310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u repozice dislokovaného disku se kromě kaudálního tlaku využívá i pohyb dopředu a ke zdravé straně </a:t>
            </a:r>
            <a:endParaRPr sz="1800"/>
          </a:p>
          <a:p>
            <a:pPr indent="-342900" lvl="0" marL="457200" rtl="0" algn="l">
              <a:lnSpc>
                <a:spcPct val="115000"/>
              </a:lnSpc>
              <a:spcBef>
                <a:spcPts val="0"/>
              </a:spcBef>
              <a:spcAft>
                <a:spcPts val="0"/>
              </a:spcAft>
              <a:buSzPts val="1800"/>
              <a:buFont typeface="Arial"/>
              <a:buChar char="●"/>
            </a:pPr>
            <a:r>
              <a:rPr lang="sk" sz="1800"/>
              <a:t>jiní autoři popisují rychlé pohyby do stran za současné distrakce</a:t>
            </a:r>
            <a:endParaRPr/>
          </a:p>
        </p:txBody>
      </p:sp>
      <p:pic>
        <p:nvPicPr>
          <p:cNvPr id="522" name="Google Shape;522;p79"/>
          <p:cNvPicPr preferRelativeResize="0"/>
          <p:nvPr/>
        </p:nvPicPr>
        <p:blipFill rotWithShape="1">
          <a:blip r:embed="rId3">
            <a:alphaModFix/>
          </a:blip>
          <a:srcRect b="0" l="0" r="0" t="0"/>
          <a:stretch/>
        </p:blipFill>
        <p:spPr>
          <a:xfrm>
            <a:off x="5106988" y="813156"/>
            <a:ext cx="2711779" cy="356083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8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Mobilizace TMK dle Lewita</a:t>
            </a:r>
            <a:endParaRPr/>
          </a:p>
        </p:txBody>
      </p:sp>
      <p:sp>
        <p:nvSpPr>
          <p:cNvPr id="528" name="Google Shape;528;p80"/>
          <p:cNvSpPr txBox="1"/>
          <p:nvPr>
            <p:ph idx="1" type="body"/>
          </p:nvPr>
        </p:nvSpPr>
        <p:spPr>
          <a:xfrm>
            <a:off x="540000" y="1269000"/>
            <a:ext cx="46467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Terapeut jednou rukou fixuje hlavu a druhou rukou tlačí mandibulu ke straně a dolů kde dosahuje předpětí</a:t>
            </a:r>
            <a:endParaRPr sz="1800"/>
          </a:p>
          <a:p>
            <a:pPr indent="-342900" lvl="0" marL="457200" rtl="0" algn="l">
              <a:lnSpc>
                <a:spcPct val="115000"/>
              </a:lnSpc>
              <a:spcBef>
                <a:spcPts val="0"/>
              </a:spcBef>
              <a:spcAft>
                <a:spcPts val="0"/>
              </a:spcAft>
              <a:buSzPts val="1800"/>
              <a:buFont typeface="Arial"/>
              <a:buChar char="●"/>
            </a:pPr>
            <a:r>
              <a:rPr lang="sk" sz="1800"/>
              <a:t>Mobilizaci lze provádět stejn</a:t>
            </a:r>
            <a:r>
              <a:rPr i="1" lang="sk" sz="1800"/>
              <a:t>ý</a:t>
            </a:r>
            <a:r>
              <a:rPr lang="sk" sz="1800"/>
              <a:t>m způsobem jako vyšetření joint play</a:t>
            </a:r>
            <a:endParaRPr/>
          </a:p>
        </p:txBody>
      </p:sp>
      <p:pic>
        <p:nvPicPr>
          <p:cNvPr id="529" name="Google Shape;529;p80"/>
          <p:cNvPicPr preferRelativeResize="0"/>
          <p:nvPr/>
        </p:nvPicPr>
        <p:blipFill rotWithShape="1">
          <a:blip r:embed="rId3">
            <a:alphaModFix/>
          </a:blip>
          <a:srcRect b="0" l="0" r="0" t="0"/>
          <a:stretch/>
        </p:blipFill>
        <p:spPr>
          <a:xfrm>
            <a:off x="6105126" y="1226601"/>
            <a:ext cx="2071800" cy="3062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8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Ošetření pretracheální fascie</a:t>
            </a:r>
            <a:endParaRPr/>
          </a:p>
        </p:txBody>
      </p:sp>
      <p:sp>
        <p:nvSpPr>
          <p:cNvPr id="535" name="Google Shape;535;p81"/>
          <p:cNvSpPr txBox="1"/>
          <p:nvPr>
            <p:ph idx="1" type="body"/>
          </p:nvPr>
        </p:nvSpPr>
        <p:spPr>
          <a:xfrm>
            <a:off x="540000" y="1269000"/>
            <a:ext cx="56574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leží na zádech, hlava v mírném záklonu přes okraj lehátka a spočívá na stehně terapeuta</a:t>
            </a:r>
            <a:endParaRPr sz="1800"/>
          </a:p>
          <a:p>
            <a:pPr indent="-342900" lvl="0" marL="457200" rtl="0" algn="l">
              <a:lnSpc>
                <a:spcPct val="115000"/>
              </a:lnSpc>
              <a:spcBef>
                <a:spcPts val="0"/>
              </a:spcBef>
              <a:spcAft>
                <a:spcPts val="0"/>
              </a:spcAft>
              <a:buSzPts val="1800"/>
              <a:buFont typeface="Arial"/>
              <a:buChar char="●"/>
            </a:pPr>
            <a:r>
              <a:rPr lang="sk" sz="1800"/>
              <a:t>Terapeut jednou rukou drží dolní čelist zespodu za bradu, druhou rukou vyvíjí kaudální tah přes hrudní kost do bariéry</a:t>
            </a:r>
            <a:endParaRPr sz="1800"/>
          </a:p>
          <a:p>
            <a:pPr indent="-342900" lvl="0" marL="457200" rtl="0" algn="l">
              <a:lnSpc>
                <a:spcPct val="115000"/>
              </a:lnSpc>
              <a:spcBef>
                <a:spcPts val="0"/>
              </a:spcBef>
              <a:spcAft>
                <a:spcPts val="0"/>
              </a:spcAft>
              <a:buSzPts val="1800"/>
              <a:buFont typeface="Arial"/>
              <a:buChar char="●"/>
            </a:pPr>
            <a:r>
              <a:rPr lang="sk" sz="1800"/>
              <a:t>Při jednostranném protažení má pacient hlavu v mírné rotaci na opačnou stranu, terapeut jednou rukou fixuje oblast dolního úhlu mandibuly, druhou ruku táhne kaudálně pod klíční kostí</a:t>
            </a:r>
            <a:endParaRPr sz="1800"/>
          </a:p>
          <a:p>
            <a:pPr indent="-342900" lvl="0" marL="457200" rtl="0" algn="l">
              <a:lnSpc>
                <a:spcPct val="115000"/>
              </a:lnSpc>
              <a:spcBef>
                <a:spcPts val="0"/>
              </a:spcBef>
              <a:spcAft>
                <a:spcPts val="0"/>
              </a:spcAft>
              <a:buSzPts val="1800"/>
              <a:buFont typeface="Open Sans"/>
              <a:buChar char="●"/>
            </a:pPr>
            <a:r>
              <a:rPr lang="sk" sz="1800"/>
              <a:t>V patologické bariéře cítí pacient štípání až pálení, které prodýchá do vymizení subjektivních pocit</a:t>
            </a:r>
            <a:r>
              <a:rPr lang="sk" sz="1800">
                <a:solidFill>
                  <a:srgbClr val="695D46"/>
                </a:solidFill>
                <a:latin typeface="Open Sans"/>
                <a:ea typeface="Open Sans"/>
                <a:cs typeface="Open Sans"/>
                <a:sym typeface="Open Sans"/>
              </a:rPr>
              <a:t>ů</a:t>
            </a:r>
            <a:endParaRPr/>
          </a:p>
        </p:txBody>
      </p:sp>
      <p:pic>
        <p:nvPicPr>
          <p:cNvPr id="536" name="Google Shape;536;p81"/>
          <p:cNvPicPr preferRelativeResize="0"/>
          <p:nvPr/>
        </p:nvPicPr>
        <p:blipFill rotWithShape="1">
          <a:blip r:embed="rId3">
            <a:alphaModFix/>
          </a:blip>
          <a:srcRect b="0" l="0" r="0" t="0"/>
          <a:stretch/>
        </p:blipFill>
        <p:spPr>
          <a:xfrm>
            <a:off x="6197397" y="1366971"/>
            <a:ext cx="2637600" cy="19325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8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Ošetření galea aponeurotica</a:t>
            </a:r>
            <a:endParaRPr/>
          </a:p>
        </p:txBody>
      </p:sp>
      <p:sp>
        <p:nvSpPr>
          <p:cNvPr id="542" name="Google Shape;542;p8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lang="sk" sz="1800"/>
              <a:t>Pacient sedí na židli, terapeut stojí za jeho zády</a:t>
            </a:r>
            <a:endParaRPr sz="1800"/>
          </a:p>
          <a:p>
            <a:pPr indent="-342900" lvl="0" marL="457200" rtl="0" algn="l">
              <a:lnSpc>
                <a:spcPct val="115000"/>
              </a:lnSpc>
              <a:spcBef>
                <a:spcPts val="0"/>
              </a:spcBef>
              <a:spcAft>
                <a:spcPts val="0"/>
              </a:spcAft>
              <a:buSzPts val="1800"/>
              <a:buFont typeface="Arial"/>
              <a:buChar char="●"/>
            </a:pPr>
            <a:r>
              <a:rPr lang="sk" sz="1800"/>
              <a:t>Prsty obou rukou přiloží na jeho hlavu</a:t>
            </a:r>
            <a:endParaRPr sz="1800"/>
          </a:p>
          <a:p>
            <a:pPr indent="-342900" lvl="0" marL="457200" rtl="0" algn="l">
              <a:lnSpc>
                <a:spcPct val="115000"/>
              </a:lnSpc>
              <a:spcBef>
                <a:spcPts val="0"/>
              </a:spcBef>
              <a:spcAft>
                <a:spcPts val="0"/>
              </a:spcAft>
              <a:buSzPts val="1800"/>
              <a:buFont typeface="Arial"/>
              <a:buChar char="●"/>
            </a:pPr>
            <a:r>
              <a:rPr lang="sk" sz="1800"/>
              <a:t>Tlakem prstů nahrne kůži na hlavě k sobě až vytvoří kožní řasu, kterou protáhne tahem jedné ruky dopředu, druhé dozadu</a:t>
            </a:r>
            <a:endParaRPr sz="1800"/>
          </a:p>
          <a:p>
            <a:pPr indent="-342900" lvl="0" marL="457200" rtl="0" algn="l">
              <a:lnSpc>
                <a:spcPct val="115000"/>
              </a:lnSpc>
              <a:spcBef>
                <a:spcPts val="0"/>
              </a:spcBef>
              <a:spcAft>
                <a:spcPts val="0"/>
              </a:spcAft>
              <a:buSzPts val="1800"/>
              <a:buFont typeface="Arial"/>
              <a:buChar char="●"/>
            </a:pPr>
            <a:r>
              <a:rPr lang="sk" sz="1800"/>
              <a:t>Čekáme na fenomén uvolnění a poté postupujeme na další místo</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Remodelační a koordinační cvičení</a:t>
            </a:r>
            <a:endParaRPr/>
          </a:p>
        </p:txBody>
      </p:sp>
      <p:sp>
        <p:nvSpPr>
          <p:cNvPr id="548" name="Google Shape;548;p8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sk" sz="1800"/>
              <a:t>Slouží k úpravě pohybového stereotypu deprese a elevace se zaměřením na eliminaci deviace brady a nácvik omezeného otevírání úst u hypermobility</a:t>
            </a:r>
            <a:endParaRPr sz="1800"/>
          </a:p>
          <a:p>
            <a:pPr indent="0" lvl="0" marL="0" rtl="0" algn="l">
              <a:lnSpc>
                <a:spcPct val="115000"/>
              </a:lnSpc>
              <a:spcBef>
                <a:spcPts val="750"/>
              </a:spcBef>
              <a:spcAft>
                <a:spcPts val="0"/>
              </a:spcAft>
              <a:buClr>
                <a:schemeClr val="dk1"/>
              </a:buClr>
              <a:buSzPts val="1100"/>
              <a:buFont typeface="Arial"/>
              <a:buNone/>
            </a:pPr>
            <a:r>
              <a:rPr lang="sk" sz="1800" u="sng"/>
              <a:t>Zahrnuje:</a:t>
            </a:r>
            <a:endParaRPr sz="1800"/>
          </a:p>
          <a:p>
            <a:pPr indent="-342900" lvl="0" marL="457200" rtl="0" algn="l">
              <a:lnSpc>
                <a:spcPct val="115000"/>
              </a:lnSpc>
              <a:spcBef>
                <a:spcPts val="375"/>
              </a:spcBef>
              <a:spcAft>
                <a:spcPts val="0"/>
              </a:spcAft>
              <a:buSzPts val="1800"/>
              <a:buFont typeface="Arial"/>
              <a:buChar char="●"/>
            </a:pPr>
            <a:r>
              <a:rPr lang="sk" sz="1800"/>
              <a:t>nácvik klidové polohy mandibuly</a:t>
            </a:r>
            <a:endParaRPr sz="1800"/>
          </a:p>
          <a:p>
            <a:pPr indent="-342900" lvl="0" marL="457200" rtl="0" algn="l">
              <a:lnSpc>
                <a:spcPct val="115000"/>
              </a:lnSpc>
              <a:spcBef>
                <a:spcPts val="0"/>
              </a:spcBef>
              <a:spcAft>
                <a:spcPts val="0"/>
              </a:spcAft>
              <a:buSzPts val="1800"/>
              <a:buFont typeface="Arial"/>
              <a:buChar char="●"/>
            </a:pPr>
            <a:r>
              <a:rPr lang="sk" sz="1800"/>
              <a:t>aktivaci depresorů</a:t>
            </a:r>
            <a:endParaRPr sz="1800"/>
          </a:p>
          <a:p>
            <a:pPr indent="-342900" lvl="0" marL="457200" rtl="0" algn="l">
              <a:lnSpc>
                <a:spcPct val="115000"/>
              </a:lnSpc>
              <a:spcBef>
                <a:spcPts val="0"/>
              </a:spcBef>
              <a:spcAft>
                <a:spcPts val="0"/>
              </a:spcAft>
              <a:buSzPts val="1800"/>
              <a:buFont typeface="Arial"/>
              <a:buChar char="●"/>
            </a:pPr>
            <a:r>
              <a:rPr lang="sk" sz="1800"/>
              <a:t>kontrolovanou rotaci kondylů</a:t>
            </a:r>
            <a:endParaRPr sz="1800"/>
          </a:p>
          <a:p>
            <a:pPr indent="-342900" lvl="0" marL="457200" rtl="0" algn="l">
              <a:lnSpc>
                <a:spcPct val="115000"/>
              </a:lnSpc>
              <a:spcBef>
                <a:spcPts val="0"/>
              </a:spcBef>
              <a:spcAft>
                <a:spcPts val="0"/>
              </a:spcAft>
              <a:buSzPts val="1800"/>
              <a:buFont typeface="Arial"/>
              <a:buChar char="●"/>
            </a:pPr>
            <a:r>
              <a:rPr lang="sk" sz="1800"/>
              <a:t>cílenou retruzi</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8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Remodelační a koordinační cvičení</a:t>
            </a:r>
            <a:endParaRPr/>
          </a:p>
          <a:p>
            <a:pPr indent="0" lvl="0" marL="0" rtl="0" algn="l">
              <a:spcBef>
                <a:spcPts val="0"/>
              </a:spcBef>
              <a:spcAft>
                <a:spcPts val="0"/>
              </a:spcAft>
              <a:buNone/>
            </a:pPr>
            <a:r>
              <a:t/>
            </a:r>
            <a:endParaRPr/>
          </a:p>
        </p:txBody>
      </p:sp>
      <p:sp>
        <p:nvSpPr>
          <p:cNvPr id="554" name="Google Shape;554;p8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1" marL="0" rtl="0" algn="l">
              <a:lnSpc>
                <a:spcPct val="115000"/>
              </a:lnSpc>
              <a:spcBef>
                <a:spcPts val="0"/>
              </a:spcBef>
              <a:spcAft>
                <a:spcPts val="0"/>
              </a:spcAft>
              <a:buNone/>
            </a:pPr>
            <a:r>
              <a:rPr b="1" lang="sk" sz="1804"/>
              <a:t>1) Klidová poloha mandibuly</a:t>
            </a:r>
            <a:endParaRPr b="1" sz="1804"/>
          </a:p>
          <a:p>
            <a:pPr indent="-342900" lvl="0" marL="457200" rtl="0" algn="l">
              <a:lnSpc>
                <a:spcPct val="115000"/>
              </a:lnSpc>
              <a:spcBef>
                <a:spcPts val="0"/>
              </a:spcBef>
              <a:spcAft>
                <a:spcPts val="0"/>
              </a:spcAft>
              <a:buSzPts val="1800"/>
              <a:buFont typeface="Arial"/>
              <a:buChar char="●"/>
            </a:pPr>
            <a:r>
              <a:rPr lang="sk" sz="1800"/>
              <a:t>rovnovážný vztah mezi horní a dolní čelistí, kdy žvýkací svaly jsou max. relaxovány, zuby nejsou v kontaktu, rty lehce u sebe a jazyk spočívá na horním patře proti předním řezákům</a:t>
            </a:r>
            <a:endParaRPr sz="1800"/>
          </a:p>
          <a:p>
            <a:pPr indent="-342900" lvl="0" marL="457200" rtl="0" algn="l">
              <a:lnSpc>
                <a:spcPct val="115000"/>
              </a:lnSpc>
              <a:spcBef>
                <a:spcPts val="0"/>
              </a:spcBef>
              <a:spcAft>
                <a:spcPts val="0"/>
              </a:spcAft>
              <a:buSzPts val="1800"/>
              <a:buFont typeface="Arial"/>
              <a:buChar char="●"/>
            </a:pPr>
            <a:r>
              <a:rPr lang="sk" sz="1800"/>
              <a:t>nácvik se provádí snahou vyslovit písmeno „N“</a:t>
            </a:r>
            <a:endParaRPr sz="1800"/>
          </a:p>
          <a:p>
            <a:pPr indent="-342900" lvl="0" marL="457200" rtl="0" algn="l">
              <a:lnSpc>
                <a:spcPct val="115000"/>
              </a:lnSpc>
              <a:spcBef>
                <a:spcPts val="0"/>
              </a:spcBef>
              <a:spcAft>
                <a:spcPts val="0"/>
              </a:spcAft>
              <a:buSzPts val="1800"/>
              <a:buFont typeface="Arial"/>
              <a:buChar char="●"/>
            </a:pPr>
            <a:r>
              <a:rPr lang="sk" sz="1800"/>
              <a:t>význam u pacientů trpících denními parafunkčními aktivitami (zatínání čelisti, skřípání zubů)</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Remodelační a koordinační cvičení</a:t>
            </a:r>
            <a:endParaRPr/>
          </a:p>
        </p:txBody>
      </p:sp>
      <p:sp>
        <p:nvSpPr>
          <p:cNvPr id="560" name="Google Shape;560;p8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1" marL="0" rtl="0" algn="l">
              <a:lnSpc>
                <a:spcPct val="60000"/>
              </a:lnSpc>
              <a:spcBef>
                <a:spcPts val="375"/>
              </a:spcBef>
              <a:spcAft>
                <a:spcPts val="0"/>
              </a:spcAft>
              <a:buClr>
                <a:schemeClr val="dk1"/>
              </a:buClr>
              <a:buSzPts val="2405"/>
              <a:buFont typeface="Arial"/>
              <a:buNone/>
            </a:pPr>
            <a:r>
              <a:rPr b="1" lang="sk" sz="1804"/>
              <a:t>2) Aktivace depresorů </a:t>
            </a:r>
            <a:r>
              <a:rPr lang="sk" sz="1804"/>
              <a:t>(</a:t>
            </a:r>
            <a:r>
              <a:rPr lang="sk" sz="1800"/>
              <a:t>pomocí tlaku jazyka proti hornímu patru</a:t>
            </a:r>
            <a:r>
              <a:rPr lang="sk" sz="1804"/>
              <a:t>)</a:t>
            </a:r>
            <a:endParaRPr sz="1400"/>
          </a:p>
          <a:p>
            <a:pPr indent="-171450" lvl="1" marL="514350" rtl="0" algn="l">
              <a:lnSpc>
                <a:spcPct val="60000"/>
              </a:lnSpc>
              <a:spcBef>
                <a:spcPts val="375"/>
              </a:spcBef>
              <a:spcAft>
                <a:spcPts val="0"/>
              </a:spcAft>
              <a:buClr>
                <a:schemeClr val="dk1"/>
              </a:buClr>
              <a:buSzPts val="2405"/>
              <a:buFont typeface="Arial"/>
              <a:buNone/>
            </a:pPr>
            <a:r>
              <a:t/>
            </a:r>
            <a:endParaRPr sz="1804"/>
          </a:p>
          <a:p>
            <a:pPr indent="-342900" lvl="0" marL="457200" rtl="0" algn="l">
              <a:lnSpc>
                <a:spcPct val="115000"/>
              </a:lnSpc>
              <a:spcBef>
                <a:spcPts val="0"/>
              </a:spcBef>
              <a:spcAft>
                <a:spcPts val="0"/>
              </a:spcAft>
              <a:buSzPts val="1800"/>
              <a:buFont typeface="Arial"/>
              <a:buChar char="●"/>
            </a:pPr>
            <a:r>
              <a:rPr lang="sk" sz="1800"/>
              <a:t>vhodná z důvodu častého oslabení této sval. skupiny a pro reflexně vyvolaný útlum elevátorů mandibuly</a:t>
            </a:r>
            <a:endParaRPr sz="1800"/>
          </a:p>
          <a:p>
            <a:pPr indent="-342900" lvl="0" marL="457200" rtl="0" algn="l">
              <a:lnSpc>
                <a:spcPct val="115000"/>
              </a:lnSpc>
              <a:spcBef>
                <a:spcPts val="0"/>
              </a:spcBef>
              <a:spcAft>
                <a:spcPts val="0"/>
              </a:spcAft>
              <a:buSzPts val="1800"/>
              <a:buFont typeface="Arial"/>
              <a:buChar char="●"/>
            </a:pPr>
            <a:r>
              <a:rPr lang="sk" sz="1800"/>
              <a:t>špičku jazyka umístíme proti hornímu patru tak daleko, aby byl jazyk kolmo a mírným tlakem tlačíme nahoru a současně do lehké retruze po dobu 5 s, poté povolíme</a:t>
            </a:r>
            <a:endParaRPr sz="1800"/>
          </a:p>
          <a:p>
            <a:pPr indent="-342900" lvl="0" marL="457200" rtl="0" algn="l">
              <a:lnSpc>
                <a:spcPct val="115000"/>
              </a:lnSpc>
              <a:spcBef>
                <a:spcPts val="0"/>
              </a:spcBef>
              <a:spcAft>
                <a:spcPts val="0"/>
              </a:spcAft>
              <a:buSzPts val="1800"/>
              <a:buFont typeface="Arial"/>
              <a:buChar char="●"/>
            </a:pPr>
            <a:r>
              <a:rPr lang="sk" sz="1800"/>
              <a:t>opakujeme alespoň 5x za sebou několikrát denně, po čase zvyšujeme počet opakování na 10x</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Remodelační a koordinační cvičení</a:t>
            </a:r>
            <a:endParaRPr/>
          </a:p>
        </p:txBody>
      </p:sp>
      <p:sp>
        <p:nvSpPr>
          <p:cNvPr id="566" name="Google Shape;566;p8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1" marL="0" rtl="0" algn="l">
              <a:lnSpc>
                <a:spcPct val="60000"/>
              </a:lnSpc>
              <a:spcBef>
                <a:spcPts val="0"/>
              </a:spcBef>
              <a:spcAft>
                <a:spcPts val="0"/>
              </a:spcAft>
              <a:buClr>
                <a:schemeClr val="dk1"/>
              </a:buClr>
              <a:buSzPts val="2405"/>
              <a:buFont typeface="Arial"/>
              <a:buNone/>
            </a:pPr>
            <a:r>
              <a:rPr b="1" lang="sk" sz="1804"/>
              <a:t>3) Kontrolovaná rotace kondylů</a:t>
            </a:r>
            <a:endParaRPr b="1" sz="1804"/>
          </a:p>
          <a:p>
            <a:pPr indent="-171450" lvl="1" marL="514350" rtl="0" algn="l">
              <a:lnSpc>
                <a:spcPct val="80000"/>
              </a:lnSpc>
              <a:spcBef>
                <a:spcPts val="375"/>
              </a:spcBef>
              <a:spcAft>
                <a:spcPts val="0"/>
              </a:spcAft>
              <a:buClr>
                <a:schemeClr val="dk1"/>
              </a:buClr>
              <a:buSzPts val="2400"/>
              <a:buFont typeface="Arial"/>
              <a:buNone/>
            </a:pPr>
            <a:r>
              <a:t/>
            </a:r>
            <a:endParaRPr b="1" sz="1400"/>
          </a:p>
          <a:p>
            <a:pPr indent="-342900" lvl="0" marL="457200" rtl="0" algn="l">
              <a:lnSpc>
                <a:spcPct val="115000"/>
              </a:lnSpc>
              <a:spcBef>
                <a:spcPts val="0"/>
              </a:spcBef>
              <a:spcAft>
                <a:spcPts val="0"/>
              </a:spcAft>
              <a:buSzPts val="1800"/>
              <a:buFont typeface="Arial"/>
              <a:buChar char="●"/>
            </a:pPr>
            <a:r>
              <a:rPr lang="sk" sz="1800"/>
              <a:t>vychází z předcházejícího cviku</a:t>
            </a:r>
            <a:endParaRPr sz="1800"/>
          </a:p>
          <a:p>
            <a:pPr indent="-342900" lvl="0" marL="457200" rtl="0" algn="l">
              <a:lnSpc>
                <a:spcPct val="115000"/>
              </a:lnSpc>
              <a:spcBef>
                <a:spcPts val="0"/>
              </a:spcBef>
              <a:spcAft>
                <a:spcPts val="0"/>
              </a:spcAft>
              <a:buSzPts val="1800"/>
              <a:buFont typeface="Arial"/>
              <a:buChar char="●"/>
            </a:pPr>
            <a:r>
              <a:rPr lang="sk" sz="1800"/>
              <a:t>pacient sedí před zrcadlem, na kterém má svisle nalepenou černou nit, která prochází středem obličeje</a:t>
            </a:r>
            <a:endParaRPr sz="1800"/>
          </a:p>
          <a:p>
            <a:pPr indent="-342900" lvl="0" marL="457200" rtl="0" algn="l">
              <a:lnSpc>
                <a:spcPct val="115000"/>
              </a:lnSpc>
              <a:spcBef>
                <a:spcPts val="0"/>
              </a:spcBef>
              <a:spcAft>
                <a:spcPts val="0"/>
              </a:spcAft>
              <a:buSzPts val="1800"/>
              <a:buFont typeface="Arial"/>
              <a:buChar char="●"/>
            </a:pPr>
            <a:r>
              <a:rPr lang="sk" sz="1800"/>
              <a:t>rty jsou mírně pootevřené, aby bylo vidět středovou linii mezi zuby, jazyk mírně tlačen proti hornímu patru</a:t>
            </a:r>
            <a:endParaRPr sz="1800"/>
          </a:p>
          <a:p>
            <a:pPr indent="-342900" lvl="0" marL="457200" rtl="0" algn="l">
              <a:lnSpc>
                <a:spcPct val="115000"/>
              </a:lnSpc>
              <a:spcBef>
                <a:spcPts val="0"/>
              </a:spcBef>
              <a:spcAft>
                <a:spcPts val="0"/>
              </a:spcAft>
              <a:buSzPts val="1800"/>
              <a:buFont typeface="Arial"/>
              <a:buChar char="●"/>
            </a:pPr>
            <a:r>
              <a:rPr lang="sk" sz="1800"/>
              <a:t>pac. kontrolovaně otevírá ústa tak, aby se střední linie kryla s nití na zrcadle a současně aby se jazyk neodlepil od horního patra</a:t>
            </a:r>
            <a:endParaRPr sz="1800"/>
          </a:p>
          <a:p>
            <a:pPr indent="-342900" lvl="0" marL="457200" rtl="0" algn="l">
              <a:lnSpc>
                <a:spcPct val="115000"/>
              </a:lnSpc>
              <a:spcBef>
                <a:spcPts val="0"/>
              </a:spcBef>
              <a:spcAft>
                <a:spcPts val="0"/>
              </a:spcAft>
              <a:buSzPts val="1800"/>
              <a:buFont typeface="Arial"/>
              <a:buChar char="●"/>
            </a:pPr>
            <a:r>
              <a:rPr lang="sk" sz="1800"/>
              <a:t>během otevření je mandibula opět lehce tlačena do retruze</a:t>
            </a:r>
            <a:endParaRPr sz="1800"/>
          </a:p>
          <a:p>
            <a:pPr indent="-342900" lvl="0" marL="457200" rtl="0" algn="l">
              <a:lnSpc>
                <a:spcPct val="115000"/>
              </a:lnSpc>
              <a:spcBef>
                <a:spcPts val="0"/>
              </a:spcBef>
              <a:spcAft>
                <a:spcPts val="0"/>
              </a:spcAft>
              <a:buSzPts val="1800"/>
              <a:buFont typeface="Arial"/>
              <a:buChar char="●"/>
            </a:pPr>
            <a:r>
              <a:rPr lang="sk" sz="1800"/>
              <a:t>provádíme 5x za sebou, 2x denně a postupně zvyšujeme počet cviků na 10x</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Remodelační a koordinační cvičení</a:t>
            </a:r>
            <a:endParaRPr/>
          </a:p>
          <a:p>
            <a:pPr indent="0" lvl="0" marL="0" rtl="0" algn="l">
              <a:spcBef>
                <a:spcPts val="0"/>
              </a:spcBef>
              <a:spcAft>
                <a:spcPts val="0"/>
              </a:spcAft>
              <a:buNone/>
            </a:pPr>
            <a:r>
              <a:t/>
            </a:r>
            <a:endParaRPr/>
          </a:p>
        </p:txBody>
      </p:sp>
      <p:sp>
        <p:nvSpPr>
          <p:cNvPr id="572" name="Google Shape;572;p8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1" marL="0" rtl="0" algn="l">
              <a:lnSpc>
                <a:spcPct val="60000"/>
              </a:lnSpc>
              <a:spcBef>
                <a:spcPts val="0"/>
              </a:spcBef>
              <a:spcAft>
                <a:spcPts val="0"/>
              </a:spcAft>
              <a:buClr>
                <a:schemeClr val="dk1"/>
              </a:buClr>
              <a:buSzPts val="2405"/>
              <a:buFont typeface="Arial"/>
              <a:buNone/>
            </a:pPr>
            <a:r>
              <a:rPr b="1" lang="sk" sz="1804"/>
              <a:t>4) Nácvik retruze mandibuly</a:t>
            </a:r>
            <a:endParaRPr b="1" sz="1804"/>
          </a:p>
          <a:p>
            <a:pPr indent="-171450" lvl="0" marL="171450" rtl="0" algn="l">
              <a:lnSpc>
                <a:spcPct val="80000"/>
              </a:lnSpc>
              <a:spcBef>
                <a:spcPts val="750"/>
              </a:spcBef>
              <a:spcAft>
                <a:spcPts val="0"/>
              </a:spcAft>
              <a:buClr>
                <a:schemeClr val="dk1"/>
              </a:buClr>
              <a:buSzPts val="2400"/>
              <a:buFont typeface="Arial"/>
              <a:buNone/>
            </a:pPr>
            <a:r>
              <a:t/>
            </a:r>
            <a:endParaRPr b="1" sz="1800"/>
          </a:p>
          <a:p>
            <a:pPr indent="-342900" lvl="0" marL="457200" rtl="0" algn="l">
              <a:lnSpc>
                <a:spcPct val="115000"/>
              </a:lnSpc>
              <a:spcBef>
                <a:spcPts val="0"/>
              </a:spcBef>
              <a:spcAft>
                <a:spcPts val="0"/>
              </a:spcAft>
              <a:buClr>
                <a:schemeClr val="dk1"/>
              </a:buClr>
              <a:buSzPts val="1800"/>
              <a:buFont typeface="Arial"/>
              <a:buChar char="●"/>
            </a:pPr>
            <a:r>
              <a:rPr lang="sk" sz="1800"/>
              <a:t>vhodný u subluxací a u stavů se změněným postavením disku nebo kondylu a všude tam, kde otevření v retruzi eliminuje zvukové fenomény</a:t>
            </a:r>
            <a:endParaRPr sz="1800"/>
          </a:p>
          <a:p>
            <a:pPr indent="-342900" lvl="0" marL="457200" rtl="0" algn="l">
              <a:lnSpc>
                <a:spcPct val="115000"/>
              </a:lnSpc>
              <a:spcBef>
                <a:spcPts val="0"/>
              </a:spcBef>
              <a:spcAft>
                <a:spcPts val="0"/>
              </a:spcAft>
              <a:buClr>
                <a:schemeClr val="dk1"/>
              </a:buClr>
              <a:buSzPts val="1800"/>
              <a:buFont typeface="Arial"/>
              <a:buChar char="●"/>
            </a:pPr>
            <a:r>
              <a:rPr lang="sk" sz="1800"/>
              <a:t>pac. se snaží zatáhnout čelist směrem ke krku a v této poloze 5 s setrvat</a:t>
            </a:r>
            <a:endParaRPr sz="1800"/>
          </a:p>
          <a:p>
            <a:pPr indent="-342900" lvl="0" marL="457200" rtl="0" algn="l">
              <a:lnSpc>
                <a:spcPct val="115000"/>
              </a:lnSpc>
              <a:spcBef>
                <a:spcPts val="0"/>
              </a:spcBef>
              <a:spcAft>
                <a:spcPts val="0"/>
              </a:spcAft>
              <a:buClr>
                <a:schemeClr val="dk1"/>
              </a:buClr>
              <a:buSzPts val="1800"/>
              <a:buFont typeface="Arial"/>
              <a:buChar char="●"/>
            </a:pPr>
            <a:r>
              <a:rPr lang="sk" sz="1800"/>
              <a:t>lze kombinovat s pomalým otevíráním a zavíráním úst</a:t>
            </a:r>
            <a:endParaRPr sz="1800"/>
          </a:p>
          <a:p>
            <a:pPr indent="-342900" lvl="0" marL="457200" rtl="0" algn="l">
              <a:lnSpc>
                <a:spcPct val="115000"/>
              </a:lnSpc>
              <a:spcBef>
                <a:spcPts val="0"/>
              </a:spcBef>
              <a:spcAft>
                <a:spcPts val="0"/>
              </a:spcAft>
              <a:buClr>
                <a:schemeClr val="dk1"/>
              </a:buClr>
              <a:buSzPts val="1800"/>
              <a:buFont typeface="Arial"/>
              <a:buChar char="●"/>
            </a:pPr>
            <a:r>
              <a:rPr lang="sk" sz="1800"/>
              <a:t>všechny cviky provádí pac. v nebolestivém rozsahu a jen do okamžiku objevení zvukových fenoménů</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Stabilizační cvičení</a:t>
            </a:r>
            <a:endParaRPr/>
          </a:p>
        </p:txBody>
      </p:sp>
      <p:sp>
        <p:nvSpPr>
          <p:cNvPr id="578" name="Google Shape;578;p8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80000"/>
              </a:lnSpc>
              <a:spcBef>
                <a:spcPts val="0"/>
              </a:spcBef>
              <a:spcAft>
                <a:spcPts val="0"/>
              </a:spcAft>
              <a:buClr>
                <a:schemeClr val="dk1"/>
              </a:buClr>
              <a:buSzPts val="1800"/>
              <a:buFont typeface="Arial"/>
              <a:buChar char="●"/>
            </a:pPr>
            <a:r>
              <a:rPr lang="sk" sz="1800"/>
              <a:t>Cíl:</a:t>
            </a:r>
            <a:endParaRPr sz="1800"/>
          </a:p>
          <a:p>
            <a:pPr indent="-342900" lvl="1" marL="914400" rtl="0" algn="l">
              <a:lnSpc>
                <a:spcPct val="115000"/>
              </a:lnSpc>
              <a:spcBef>
                <a:spcPts val="0"/>
              </a:spcBef>
              <a:spcAft>
                <a:spcPts val="0"/>
              </a:spcAft>
              <a:buClr>
                <a:schemeClr val="dk1"/>
              </a:buClr>
              <a:buSzPts val="1800"/>
              <a:buFont typeface="Arial"/>
              <a:buChar char="○"/>
            </a:pPr>
            <a:r>
              <a:rPr lang="sk" sz="1800"/>
              <a:t>posílení oslabených svalů</a:t>
            </a:r>
            <a:endParaRPr sz="1800"/>
          </a:p>
          <a:p>
            <a:pPr indent="-342900" lvl="1" marL="914400" rtl="0" algn="l">
              <a:lnSpc>
                <a:spcPct val="115000"/>
              </a:lnSpc>
              <a:spcBef>
                <a:spcPts val="0"/>
              </a:spcBef>
              <a:spcAft>
                <a:spcPts val="0"/>
              </a:spcAft>
              <a:buClr>
                <a:schemeClr val="dk1"/>
              </a:buClr>
              <a:buSzPts val="1800"/>
              <a:buFont typeface="Arial"/>
              <a:buChar char="○"/>
            </a:pPr>
            <a:r>
              <a:rPr lang="sk" sz="1800"/>
              <a:t>obnovení svalové souhry</a:t>
            </a:r>
            <a:endParaRPr sz="1800"/>
          </a:p>
          <a:p>
            <a:pPr indent="-342900" lvl="1" marL="914400" rtl="0" algn="l">
              <a:lnSpc>
                <a:spcPct val="115000"/>
              </a:lnSpc>
              <a:spcBef>
                <a:spcPts val="0"/>
              </a:spcBef>
              <a:spcAft>
                <a:spcPts val="0"/>
              </a:spcAft>
              <a:buClr>
                <a:schemeClr val="dk1"/>
              </a:buClr>
              <a:buSzPts val="1800"/>
              <a:buFont typeface="Arial"/>
              <a:buChar char="○"/>
            </a:pPr>
            <a:r>
              <a:rPr lang="sk" sz="1800"/>
              <a:t>obnovení koordinace při pohybu čelisti (hypermobilita, pocit instability)</a:t>
            </a:r>
            <a:endParaRPr sz="1800"/>
          </a:p>
          <a:p>
            <a:pPr indent="-342900" lvl="0" marL="457200" rtl="0" algn="l">
              <a:lnSpc>
                <a:spcPct val="115000"/>
              </a:lnSpc>
              <a:spcBef>
                <a:spcPts val="0"/>
              </a:spcBef>
              <a:spcAft>
                <a:spcPts val="0"/>
              </a:spcAft>
              <a:buSzPts val="1800"/>
              <a:buFont typeface="Arial"/>
              <a:buChar char="●"/>
            </a:pPr>
            <a:r>
              <a:rPr lang="sk" sz="1800"/>
              <a:t>Upřednostnění symetrického posilování žvýkacích svalů</a:t>
            </a:r>
            <a:endParaRPr sz="1800"/>
          </a:p>
          <a:p>
            <a:pPr indent="-342900" lvl="0" marL="457200" rtl="0" algn="l">
              <a:lnSpc>
                <a:spcPct val="115000"/>
              </a:lnSpc>
              <a:spcBef>
                <a:spcPts val="0"/>
              </a:spcBef>
              <a:spcAft>
                <a:spcPts val="0"/>
              </a:spcAft>
              <a:buSzPts val="1800"/>
              <a:buFont typeface="Arial"/>
              <a:buChar char="●"/>
            </a:pPr>
            <a:r>
              <a:rPr lang="sk" sz="1800"/>
              <a:t>Při výrazném oslabení jednostr. – izometrické cvičení</a:t>
            </a:r>
            <a:endParaRPr sz="1800"/>
          </a:p>
          <a:p>
            <a:pPr indent="-342900" lvl="0" marL="457200" rtl="0" algn="l">
              <a:lnSpc>
                <a:spcPct val="115000"/>
              </a:lnSpc>
              <a:spcBef>
                <a:spcPts val="0"/>
              </a:spcBef>
              <a:spcAft>
                <a:spcPts val="0"/>
              </a:spcAft>
              <a:buSzPts val="1800"/>
              <a:buFont typeface="Arial"/>
              <a:buChar char="●"/>
            </a:pPr>
            <a:r>
              <a:rPr lang="sk" sz="1800"/>
              <a:t>Terapie – pacient leží na zádech, terapeut sedí u pac. hlavy</a:t>
            </a:r>
            <a:endParaRPr sz="1800"/>
          </a:p>
          <a:p>
            <a:pPr indent="-342900" lvl="0" marL="457200" rtl="0" algn="l">
              <a:lnSpc>
                <a:spcPct val="115000"/>
              </a:lnSpc>
              <a:spcBef>
                <a:spcPts val="0"/>
              </a:spcBef>
              <a:spcAft>
                <a:spcPts val="0"/>
              </a:spcAft>
              <a:buSzPts val="1800"/>
              <a:buFont typeface="Arial"/>
              <a:buChar char="●"/>
            </a:pPr>
            <a:r>
              <a:rPr lang="sk" sz="1800"/>
              <a:t>Autoterapie – pacient sedí u stolu, lokty opřené o desku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Discus articularis</a:t>
            </a:r>
            <a:endParaRPr/>
          </a:p>
        </p:txBody>
      </p:sp>
      <p:sp>
        <p:nvSpPr>
          <p:cNvPr id="169" name="Google Shape;169;p26"/>
          <p:cNvSpPr txBox="1"/>
          <p:nvPr>
            <p:ph idx="1" type="body"/>
          </p:nvPr>
        </p:nvSpPr>
        <p:spPr>
          <a:xfrm>
            <a:off x="540000" y="1269000"/>
            <a:ext cx="4498500" cy="31050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SzPts val="1600"/>
              <a:buFont typeface="Arial"/>
              <a:buChar char="●"/>
            </a:pPr>
            <a:r>
              <a:rPr lang="sk" sz="1600"/>
              <a:t>při kontrakci táhne m. PL disk anteromediálním směrem</a:t>
            </a:r>
            <a:endParaRPr sz="1600"/>
          </a:p>
          <a:p>
            <a:pPr indent="-330200" lvl="0" marL="457200" rtl="0" algn="l">
              <a:lnSpc>
                <a:spcPct val="115000"/>
              </a:lnSpc>
              <a:spcBef>
                <a:spcPts val="0"/>
              </a:spcBef>
              <a:spcAft>
                <a:spcPts val="0"/>
              </a:spcAft>
              <a:buSzPts val="1600"/>
              <a:buFont typeface="Arial"/>
              <a:buChar char="●"/>
            </a:pPr>
            <a:r>
              <a:rPr lang="sk" sz="1600"/>
              <a:t>vlákna retrodiskální části omezují pohyblivost disku směrem dopředu a podílí se na pohybu disku vzad při zavírání</a:t>
            </a:r>
            <a:endParaRPr sz="1600"/>
          </a:p>
          <a:p>
            <a:pPr indent="-330200" lvl="0" marL="457200" rtl="0" algn="l">
              <a:lnSpc>
                <a:spcPct val="115000"/>
              </a:lnSpc>
              <a:spcBef>
                <a:spcPts val="0"/>
              </a:spcBef>
              <a:spcAft>
                <a:spcPts val="0"/>
              </a:spcAft>
              <a:buSzPts val="1600"/>
              <a:buFont typeface="Arial"/>
              <a:buChar char="●"/>
            </a:pPr>
            <a:r>
              <a:rPr lang="sk" sz="1600"/>
              <a:t>povrch kloubního disku odpovídá tvaru hlavice mandibuly</a:t>
            </a:r>
            <a:endParaRPr sz="1600"/>
          </a:p>
          <a:p>
            <a:pPr indent="-330200" lvl="0" marL="457200" rtl="0" algn="l">
              <a:lnSpc>
                <a:spcPct val="115000"/>
              </a:lnSpc>
              <a:spcBef>
                <a:spcPts val="0"/>
              </a:spcBef>
              <a:spcAft>
                <a:spcPts val="0"/>
              </a:spcAft>
              <a:buSzPts val="1600"/>
              <a:buFont typeface="Arial"/>
              <a:buChar char="●"/>
            </a:pPr>
            <a:r>
              <a:rPr lang="sk" sz="1600"/>
              <a:t>při zavřených ústech se zadní zesílení disku nachází nad hlavicí mandibuly</a:t>
            </a:r>
            <a:endParaRPr sz="1600"/>
          </a:p>
          <a:p>
            <a:pPr indent="-330200" lvl="0" marL="457200" rtl="0" algn="l">
              <a:lnSpc>
                <a:spcPct val="115000"/>
              </a:lnSpc>
              <a:spcBef>
                <a:spcPts val="0"/>
              </a:spcBef>
              <a:spcAft>
                <a:spcPts val="0"/>
              </a:spcAft>
              <a:buSzPts val="1600"/>
              <a:buFont typeface="Arial"/>
              <a:buChar char="●"/>
            </a:pPr>
            <a:r>
              <a:rPr lang="sk" sz="1600"/>
              <a:t>pokud je tomu jinak = dislokace disku</a:t>
            </a:r>
            <a:endParaRPr sz="1600"/>
          </a:p>
          <a:p>
            <a:pPr indent="-330200" lvl="0" marL="457200" rtl="0" algn="l">
              <a:lnSpc>
                <a:spcPct val="115000"/>
              </a:lnSpc>
              <a:spcBef>
                <a:spcPts val="0"/>
              </a:spcBef>
              <a:spcAft>
                <a:spcPts val="0"/>
              </a:spcAft>
              <a:buSzPts val="1600"/>
              <a:buFont typeface="Arial"/>
              <a:buChar char="●"/>
            </a:pPr>
            <a:r>
              <a:rPr lang="sk" sz="1600"/>
              <a:t>nejčastěji anteromediálně = zadní okraj disku je před kondylem mandibuly</a:t>
            </a:r>
            <a:endParaRPr sz="1900"/>
          </a:p>
        </p:txBody>
      </p:sp>
      <p:pic>
        <p:nvPicPr>
          <p:cNvPr descr="TMJ made easy. everything you need to know. This video is available for instant download licensing here: https://www.alilamedicalmedia.com/-/galleries/all-animations/dental-videos/-/medias/4914c51a-95d9-11e3-a15c-0b755686edd1-tmj-anatomy-and-disorder-narrated-video&#10;©Alila Medical Media. All rights reserved.&#10;Support us on Patreon and get FREE downloads and other great rewards: patreon.com/AlilaMedicalMedia&#10;All images/videos by Alila Medical Media are for information purposes ONLY and are NOT intended to replace professional medical advice, diagnosis or treatment. Always seek the advice of a qualified healthcare provider with any questions you may have regarding a medical condition.&#10;The temporomandibular joint -- the TMJ -  is the joint between the lower jawbone - the mandible - and the temporal bone of the skull. The TMJ is responsible for jaw movement and is the most used joint in the body. The TMJ is essentially the articulation between the condyle of the mandible and the mandibular fossa -  a socket in the temporal bone. The unique feature of the TMJ is the articular disc - a flexible and elastic cartilage that serves as a cushion between the two bone surfaces. The disc lacks nerve endings and blood vessels in its center and therefore is insensitive to pain. Anteriorly it attaches to lateral pterygoid muscle - a muscle of chewing. Posteriorly it continues as retrodiscal tissue fully supplied with blood vessels and nerves. &#10;The mandible is the only bone that moves when the mouth opens. The first 20 mm opening involves only a rotational movement of the condyle within the socket. For the mouth to open wider, the condyle and the disc have to move out of the socket, forward and down the articular eminence, a convex bone surface located anteriorly to the socket . This movement is called translation.&#10;The most common disorder of the TMJ is disc displacement, and in most of the cases, the disc is dislocated anteriorly.  As the disc moves forward, the retrodiscal tissue is pulled in between the two bones. This can be very painful as this tissue is fully vascular and innervated, unlike the disc. The movements made by chewing or even talking cause a chronic bruise to the tissue resulting in inflammation and pain.&#10;The forward dislocated disc is an obstacle for the condyle movement when the mouth is opening. In order to fully open the jaw, the condyle has to jump over the back end of the disc and onto its center. This produces a clicking or popping sound. Upon closing, the condyle slides back out of the disc hence another &quot;click&quot; or &quot;pop&quot;.  This condition is called disc displacement with reduction .&#10;In later stage of disc dislocation, the condyle stays behind the disc all the time, unable to get back onto the disc, the clicking sound disappeared but mouth opening is limited. This is usually the most symptomatic stage - the jaw is said to be &quot;locked&quot; as it is unable to open wide. At this stage the condition is called disc displacement without reduction&#10;Fortunately, in majority of the cases, the condition resolves by itself after some time. This is thanks to a process called natural adaptation of the retrodiscal tissue, which after a while becomes scar tissue and can functionally replace the disc. In fact, it becomes so similar to the disc that it is called a pseudodisc." id="170" name="Google Shape;170;p26" title="Temporomandibular Joint (TMJ) Anatomy and Disc Displacement Animation">
            <a:hlinkClick r:id="rId3"/>
          </p:cNvPr>
          <p:cNvPicPr preferRelativeResize="0"/>
          <p:nvPr/>
        </p:nvPicPr>
        <p:blipFill>
          <a:blip r:embed="rId4">
            <a:alphaModFix/>
          </a:blip>
          <a:stretch>
            <a:fillRect/>
          </a:stretch>
        </p:blipFill>
        <p:spPr>
          <a:xfrm>
            <a:off x="5113175" y="1146488"/>
            <a:ext cx="3800700" cy="285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Stabilizační cvičení</a:t>
            </a:r>
            <a:endParaRPr/>
          </a:p>
        </p:txBody>
      </p:sp>
      <p:sp>
        <p:nvSpPr>
          <p:cNvPr id="584" name="Google Shape;584;p8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2400"/>
              <a:buFont typeface="Arial"/>
              <a:buNone/>
            </a:pPr>
            <a:r>
              <a:rPr b="1" lang="sk" sz="1800"/>
              <a:t>1) Izometrická kontrakce lateropulzorů (PL) </a:t>
            </a:r>
            <a:r>
              <a:rPr lang="sk" sz="1800"/>
              <a:t>	</a:t>
            </a:r>
            <a:endParaRPr sz="1800"/>
          </a:p>
          <a:p>
            <a:pPr indent="-342900" lvl="0" marL="457200" rtl="0" algn="l">
              <a:lnSpc>
                <a:spcPct val="115000"/>
              </a:lnSpc>
              <a:spcBef>
                <a:spcPts val="750"/>
              </a:spcBef>
              <a:spcAft>
                <a:spcPts val="0"/>
              </a:spcAft>
              <a:buSzPts val="1800"/>
              <a:buFont typeface="Arial"/>
              <a:buChar char="●"/>
            </a:pPr>
            <a:r>
              <a:rPr lang="sk" sz="1800"/>
              <a:t>jednostranně při mírně otevřených ústech</a:t>
            </a:r>
            <a:endParaRPr sz="1800"/>
          </a:p>
          <a:p>
            <a:pPr indent="-342900" lvl="0" marL="457200" rtl="0" algn="l">
              <a:lnSpc>
                <a:spcPct val="115000"/>
              </a:lnSpc>
              <a:spcBef>
                <a:spcPts val="0"/>
              </a:spcBef>
              <a:spcAft>
                <a:spcPts val="0"/>
              </a:spcAft>
              <a:buSzPts val="1800"/>
              <a:buFont typeface="Arial"/>
              <a:buChar char="●"/>
            </a:pPr>
            <a:r>
              <a:rPr lang="sk" sz="1800"/>
              <a:t>terapeut přiloží dlaň 1 ruky ze strany na bradu pac. a vyzve ho, aby po dobu 10s tlačil do dlaně a poté povolil (čelist se působením tlaku nesmí pohybovat)</a:t>
            </a:r>
            <a:endParaRPr sz="1800"/>
          </a:p>
          <a:p>
            <a:pPr indent="-342900" lvl="0" marL="457200" rtl="0" algn="l">
              <a:lnSpc>
                <a:spcPct val="115000"/>
              </a:lnSpc>
              <a:spcBef>
                <a:spcPts val="0"/>
              </a:spcBef>
              <a:spcAft>
                <a:spcPts val="0"/>
              </a:spcAft>
              <a:buSzPts val="1800"/>
              <a:buFont typeface="Arial"/>
              <a:buChar char="●"/>
            </a:pPr>
            <a:r>
              <a:rPr lang="sk" sz="1800"/>
              <a:t>3x-5x na každou stranu</a:t>
            </a:r>
            <a:endParaRPr sz="1800"/>
          </a:p>
          <a:p>
            <a:pPr indent="-342900" lvl="0" marL="457200" rtl="0" algn="l">
              <a:lnSpc>
                <a:spcPct val="115000"/>
              </a:lnSpc>
              <a:spcBef>
                <a:spcPts val="0"/>
              </a:spcBef>
              <a:spcAft>
                <a:spcPts val="0"/>
              </a:spcAft>
              <a:buSzPts val="1800"/>
              <a:buFont typeface="Arial"/>
              <a:buChar char="●"/>
            </a:pPr>
            <a:r>
              <a:rPr lang="sk" sz="1800"/>
              <a:t>autoterapie – pac. si opře loket 1 ruky o stůl, do dlaně si položí stejnostrannou polovinu brady a snaží se o laterální pohyb proti odporu své ruky</a:t>
            </a:r>
            <a:endParaRPr sz="1800"/>
          </a:p>
          <a:p>
            <a:pPr indent="-342900" lvl="0" marL="457200" rtl="0" algn="l">
              <a:lnSpc>
                <a:spcPct val="115000"/>
              </a:lnSpc>
              <a:spcBef>
                <a:spcPts val="0"/>
              </a:spcBef>
              <a:spcAft>
                <a:spcPts val="0"/>
              </a:spcAft>
              <a:buSzPts val="1800"/>
              <a:buFont typeface="Arial"/>
              <a:buChar char="●"/>
            </a:pPr>
            <a:r>
              <a:rPr lang="sk" sz="1800" u="sng"/>
              <a:t>cvičení nesmí vyvolávat bolest!</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Stabilizační cvičení</a:t>
            </a:r>
            <a:endParaRPr/>
          </a:p>
        </p:txBody>
      </p:sp>
      <p:sp>
        <p:nvSpPr>
          <p:cNvPr id="590" name="Google Shape;590;p9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171450" lvl="0" marL="171450" rtl="0" algn="l">
              <a:lnSpc>
                <a:spcPct val="70000"/>
              </a:lnSpc>
              <a:spcBef>
                <a:spcPts val="0"/>
              </a:spcBef>
              <a:spcAft>
                <a:spcPts val="0"/>
              </a:spcAft>
              <a:buClr>
                <a:schemeClr val="dk1"/>
              </a:buClr>
              <a:buSzPts val="2400"/>
              <a:buFont typeface="Arial"/>
              <a:buNone/>
            </a:pPr>
            <a:r>
              <a:rPr b="1" lang="sk" sz="1800"/>
              <a:t>2) Laterolaterální stabilizace</a:t>
            </a:r>
            <a:endParaRPr b="1" sz="1800"/>
          </a:p>
          <a:p>
            <a:pPr indent="-342900" lvl="0" marL="457200" rtl="0" algn="l">
              <a:lnSpc>
                <a:spcPct val="115000"/>
              </a:lnSpc>
              <a:spcBef>
                <a:spcPts val="750"/>
              </a:spcBef>
              <a:spcAft>
                <a:spcPts val="0"/>
              </a:spcAft>
              <a:buSzPts val="1800"/>
              <a:buFont typeface="Arial"/>
              <a:buChar char="●"/>
            </a:pPr>
            <a:r>
              <a:rPr lang="sk" sz="1800"/>
              <a:t>využívá střídavých izometrických kontrakcí, při kterých pac. střídavě vyvíjí tlak do stran proti odporu terapeuta</a:t>
            </a:r>
            <a:endParaRPr sz="1800"/>
          </a:p>
          <a:p>
            <a:pPr indent="-342900" lvl="0" marL="457200" rtl="0" algn="l">
              <a:lnSpc>
                <a:spcPct val="115000"/>
              </a:lnSpc>
              <a:spcBef>
                <a:spcPts val="0"/>
              </a:spcBef>
              <a:spcAft>
                <a:spcPts val="0"/>
              </a:spcAft>
              <a:buSzPts val="1800"/>
              <a:buFont typeface="Arial"/>
              <a:buChar char="●"/>
            </a:pPr>
            <a:r>
              <a:rPr lang="sk" sz="1800"/>
              <a:t>terapeut svými dlaněmi objímá dolní úhly mandibuly tak, že ty tvoří bariéru proti snaze pac. pohnout čelistí do strany</a:t>
            </a:r>
            <a:endParaRPr sz="1800"/>
          </a:p>
          <a:p>
            <a:pPr indent="-342900" lvl="0" marL="457200" rtl="0" algn="l">
              <a:lnSpc>
                <a:spcPct val="115000"/>
              </a:lnSpc>
              <a:spcBef>
                <a:spcPts val="0"/>
              </a:spcBef>
              <a:spcAft>
                <a:spcPts val="0"/>
              </a:spcAft>
              <a:buSzPts val="1800"/>
              <a:buFont typeface="Arial"/>
              <a:buChar char="●"/>
            </a:pPr>
            <a:r>
              <a:rPr lang="sk" sz="1800"/>
              <a:t>cvik se provádí při mírně pootevřených ústech s jazykem v kontaktu na horním patře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Stabilizační cvičení</a:t>
            </a:r>
            <a:endParaRPr/>
          </a:p>
        </p:txBody>
      </p:sp>
      <p:sp>
        <p:nvSpPr>
          <p:cNvPr id="596" name="Google Shape;596;p91"/>
          <p:cNvSpPr txBox="1"/>
          <p:nvPr>
            <p:ph idx="1" type="body"/>
          </p:nvPr>
        </p:nvSpPr>
        <p:spPr>
          <a:xfrm>
            <a:off x="540000" y="1269000"/>
            <a:ext cx="4717500" cy="3105000"/>
          </a:xfrm>
          <a:prstGeom prst="rect">
            <a:avLst/>
          </a:prstGeom>
        </p:spPr>
        <p:txBody>
          <a:bodyPr anchorCtr="0" anchor="t" bIns="0" lIns="0" spcFirstLastPara="1" rIns="0" wrap="square" tIns="0">
            <a:noAutofit/>
          </a:bodyPr>
          <a:lstStyle/>
          <a:p>
            <a:pPr indent="-171450" lvl="0" marL="171450" rtl="0" algn="l">
              <a:lnSpc>
                <a:spcPct val="115000"/>
              </a:lnSpc>
              <a:spcBef>
                <a:spcPts val="0"/>
              </a:spcBef>
              <a:spcAft>
                <a:spcPts val="0"/>
              </a:spcAft>
              <a:buClr>
                <a:schemeClr val="dk1"/>
              </a:buClr>
              <a:buSzPts val="2800"/>
              <a:buFont typeface="Arial"/>
              <a:buNone/>
            </a:pPr>
            <a:r>
              <a:rPr b="1" lang="sk" sz="1800"/>
              <a:t>2) Laterolaterální stabilizace</a:t>
            </a:r>
            <a:endParaRPr sz="1800"/>
          </a:p>
          <a:p>
            <a:pPr indent="-342900" lvl="0" marL="457200" rtl="0" algn="l">
              <a:lnSpc>
                <a:spcPct val="115000"/>
              </a:lnSpc>
              <a:spcBef>
                <a:spcPts val="750"/>
              </a:spcBef>
              <a:spcAft>
                <a:spcPts val="0"/>
              </a:spcAft>
              <a:buSzPts val="1800"/>
              <a:buFont typeface="Arial"/>
              <a:buChar char="●"/>
            </a:pPr>
            <a:r>
              <a:rPr lang="sk" sz="1800"/>
              <a:t>ztížení lze provést větším otevřením úst →</a:t>
            </a:r>
            <a:endParaRPr sz="1800"/>
          </a:p>
          <a:p>
            <a:pPr indent="-342900" lvl="0" marL="457200" rtl="0" algn="l">
              <a:lnSpc>
                <a:spcPct val="115000"/>
              </a:lnSpc>
              <a:spcBef>
                <a:spcPts val="0"/>
              </a:spcBef>
              <a:spcAft>
                <a:spcPts val="0"/>
              </a:spcAft>
              <a:buSzPts val="1800"/>
              <a:buFont typeface="Arial"/>
              <a:buChar char="●"/>
            </a:pPr>
            <a:r>
              <a:rPr lang="sk" sz="1800" u="sng"/>
              <a:t>autoterapie</a:t>
            </a:r>
            <a:r>
              <a:rPr lang="sk" sz="1800"/>
              <a:t> – pac. sedí před zrcadlem s bradou uloženou ve dlaních, proti kterým vyvíjí jemný tlak čelistí do stran tak, aby se nepohnula</a:t>
            </a:r>
            <a:endParaRPr/>
          </a:p>
        </p:txBody>
      </p:sp>
      <p:pic>
        <p:nvPicPr>
          <p:cNvPr descr="DSCF1338" id="597" name="Google Shape;597;p91"/>
          <p:cNvPicPr preferRelativeResize="0"/>
          <p:nvPr/>
        </p:nvPicPr>
        <p:blipFill rotWithShape="1">
          <a:blip r:embed="rId3">
            <a:alphaModFix/>
          </a:blip>
          <a:srcRect b="0" l="0" r="0" t="0"/>
          <a:stretch/>
        </p:blipFill>
        <p:spPr>
          <a:xfrm>
            <a:off x="5487482" y="1570435"/>
            <a:ext cx="3090900" cy="23073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9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Stabilizační cvičení</a:t>
            </a:r>
            <a:endParaRPr/>
          </a:p>
        </p:txBody>
      </p:sp>
      <p:sp>
        <p:nvSpPr>
          <p:cNvPr id="603" name="Google Shape;603;p92"/>
          <p:cNvSpPr txBox="1"/>
          <p:nvPr>
            <p:ph idx="1" type="body"/>
          </p:nvPr>
        </p:nvSpPr>
        <p:spPr>
          <a:xfrm>
            <a:off x="575350" y="1254875"/>
            <a:ext cx="4752900" cy="3260700"/>
          </a:xfrm>
          <a:prstGeom prst="rect">
            <a:avLst/>
          </a:prstGeom>
        </p:spPr>
        <p:txBody>
          <a:bodyPr anchorCtr="0" anchor="t" bIns="0" lIns="0" spcFirstLastPara="1" rIns="0" wrap="square" tIns="0">
            <a:noAutofit/>
          </a:bodyPr>
          <a:lstStyle/>
          <a:p>
            <a:pPr indent="-171450" lvl="0" marL="171450" rtl="0" algn="l">
              <a:lnSpc>
                <a:spcPct val="115000"/>
              </a:lnSpc>
              <a:spcBef>
                <a:spcPts val="0"/>
              </a:spcBef>
              <a:spcAft>
                <a:spcPts val="0"/>
              </a:spcAft>
              <a:buClr>
                <a:schemeClr val="dk1"/>
              </a:buClr>
              <a:buSzPts val="2405"/>
              <a:buFont typeface="Arial"/>
              <a:buNone/>
            </a:pPr>
            <a:r>
              <a:rPr b="1" lang="sk" sz="1604"/>
              <a:t>3) Rytmická stabilizace mandibuly</a:t>
            </a:r>
            <a:endParaRPr sz="1600"/>
          </a:p>
          <a:p>
            <a:pPr indent="-321627" lvl="0" marL="457200" rtl="0" algn="l">
              <a:lnSpc>
                <a:spcPct val="115000"/>
              </a:lnSpc>
              <a:spcBef>
                <a:spcPts val="750"/>
              </a:spcBef>
              <a:spcAft>
                <a:spcPts val="0"/>
              </a:spcAft>
              <a:buSzPts val="1465"/>
              <a:buFont typeface="Arial"/>
              <a:buChar char="●"/>
            </a:pPr>
            <a:r>
              <a:rPr lang="sk" sz="1465"/>
              <a:t>využívá principu PNF, kdy se pacient snaží udržet výchozí pozici proti tlaku ruky fyzioterapeuta</a:t>
            </a:r>
            <a:endParaRPr sz="1600"/>
          </a:p>
          <a:p>
            <a:pPr indent="-321627" lvl="0" marL="457200" rtl="0" algn="l">
              <a:lnSpc>
                <a:spcPct val="115000"/>
              </a:lnSpc>
              <a:spcBef>
                <a:spcPts val="0"/>
              </a:spcBef>
              <a:spcAft>
                <a:spcPts val="0"/>
              </a:spcAft>
              <a:buSzPts val="1465"/>
              <a:buFont typeface="Arial"/>
              <a:buChar char="●"/>
            </a:pPr>
            <a:r>
              <a:rPr lang="sk" sz="1465"/>
              <a:t>pac. má mírně pootevřená ústa s jazykem na horním patře, terapeut drží prsty dolní čelist tak, aby mohl vyvíjet tlak do všech směrů</a:t>
            </a:r>
            <a:endParaRPr sz="1565"/>
          </a:p>
          <a:p>
            <a:pPr indent="-321627" lvl="0" marL="457200" rtl="0" algn="l">
              <a:lnSpc>
                <a:spcPct val="115000"/>
              </a:lnSpc>
              <a:spcBef>
                <a:spcPts val="0"/>
              </a:spcBef>
              <a:spcAft>
                <a:spcPts val="0"/>
              </a:spcAft>
              <a:buSzPts val="1465"/>
              <a:buFont typeface="Arial"/>
              <a:buChar char="●"/>
            </a:pPr>
            <a:r>
              <a:rPr lang="sk" sz="1465"/>
              <a:t>zpočátku terapeut vychyluje dol. Čelist pomalu nastupujícím mírným tlakem ve 4 směrech (nahoru, dolů, doprava, doleva) v různém pořadí, časem můžeme využít i diagonálního směru tlaku</a:t>
            </a:r>
            <a:endParaRPr sz="1200"/>
          </a:p>
          <a:p>
            <a:pPr indent="-321627" lvl="0" marL="457200" rtl="0" algn="l">
              <a:lnSpc>
                <a:spcPct val="115000"/>
              </a:lnSpc>
              <a:spcBef>
                <a:spcPts val="0"/>
              </a:spcBef>
              <a:spcAft>
                <a:spcPts val="0"/>
              </a:spcAft>
              <a:buSzPts val="1465"/>
              <a:buFont typeface="Arial"/>
              <a:buChar char="●"/>
            </a:pPr>
            <a:r>
              <a:rPr lang="sk" sz="1465"/>
              <a:t>ztížení – směry tlaku lze měnit v rychlejším rytmickém sledu za sebou</a:t>
            </a:r>
            <a:endParaRPr sz="1900"/>
          </a:p>
        </p:txBody>
      </p:sp>
      <p:pic>
        <p:nvPicPr>
          <p:cNvPr descr="DSCF1339" id="604" name="Google Shape;604;p92"/>
          <p:cNvPicPr preferRelativeResize="0"/>
          <p:nvPr/>
        </p:nvPicPr>
        <p:blipFill rotWithShape="1">
          <a:blip r:embed="rId3">
            <a:alphaModFix/>
          </a:blip>
          <a:srcRect b="0" l="0" r="0" t="0"/>
          <a:stretch/>
        </p:blipFill>
        <p:spPr>
          <a:xfrm>
            <a:off x="5541300" y="1538675"/>
            <a:ext cx="3063600" cy="2309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9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Stabilizační cvičení</a:t>
            </a:r>
            <a:endParaRPr/>
          </a:p>
        </p:txBody>
      </p:sp>
      <p:sp>
        <p:nvSpPr>
          <p:cNvPr id="610" name="Google Shape;610;p93"/>
          <p:cNvSpPr txBox="1"/>
          <p:nvPr>
            <p:ph idx="1" type="body"/>
          </p:nvPr>
        </p:nvSpPr>
        <p:spPr>
          <a:xfrm>
            <a:off x="540000" y="1269000"/>
            <a:ext cx="5141400" cy="3119400"/>
          </a:xfrm>
          <a:prstGeom prst="rect">
            <a:avLst/>
          </a:prstGeom>
        </p:spPr>
        <p:txBody>
          <a:bodyPr anchorCtr="0" anchor="t" bIns="0" lIns="0" spcFirstLastPara="1" rIns="0" wrap="square" tIns="0">
            <a:noAutofit/>
          </a:bodyPr>
          <a:lstStyle/>
          <a:p>
            <a:pPr indent="-171450" lvl="0" marL="171450" rtl="0" algn="l">
              <a:lnSpc>
                <a:spcPct val="80000"/>
              </a:lnSpc>
              <a:spcBef>
                <a:spcPts val="0"/>
              </a:spcBef>
              <a:spcAft>
                <a:spcPts val="0"/>
              </a:spcAft>
              <a:buClr>
                <a:schemeClr val="dk1"/>
              </a:buClr>
              <a:buSzPts val="2400"/>
              <a:buFont typeface="Arial"/>
              <a:buNone/>
            </a:pPr>
            <a:r>
              <a:rPr b="1" lang="sk" sz="1500"/>
              <a:t>3) Rytmická stabilizace mandibuly</a:t>
            </a:r>
            <a:endParaRPr sz="1500"/>
          </a:p>
          <a:p>
            <a:pPr indent="-323850" lvl="0" marL="457200" rtl="0" algn="l">
              <a:lnSpc>
                <a:spcPct val="115000"/>
              </a:lnSpc>
              <a:spcBef>
                <a:spcPts val="1000"/>
              </a:spcBef>
              <a:spcAft>
                <a:spcPts val="0"/>
              </a:spcAft>
              <a:buSzPts val="1500"/>
              <a:buFont typeface="Arial"/>
              <a:buChar char="●"/>
            </a:pPr>
            <a:r>
              <a:rPr lang="sk" sz="1500"/>
              <a:t>jakmile pac. zvládá zastabilizovat čelist při mírném otevření na 1/3 rozsahu pohybu, provádí se stejná technika ve 2 /3 rozsahu s jazykem stále na horním patře</a:t>
            </a:r>
            <a:endParaRPr sz="1500"/>
          </a:p>
          <a:p>
            <a:pPr indent="-323850" lvl="0" marL="457200" rtl="0" algn="l">
              <a:lnSpc>
                <a:spcPct val="115000"/>
              </a:lnSpc>
              <a:spcBef>
                <a:spcPts val="0"/>
              </a:spcBef>
              <a:spcAft>
                <a:spcPts val="0"/>
              </a:spcAft>
              <a:buSzPts val="1500"/>
              <a:buFont typeface="Arial"/>
              <a:buChar char="●"/>
            </a:pPr>
            <a:r>
              <a:rPr lang="sk" sz="1500"/>
              <a:t>nejtěžší varianta – rytmic.stabilizace v max. nebolestivém otevření nebo ve fázi otevření těsně před zvukovým fenoménem</a:t>
            </a:r>
            <a:endParaRPr sz="1500"/>
          </a:p>
          <a:p>
            <a:pPr indent="-323850" lvl="0" marL="457200" rtl="0" algn="l">
              <a:lnSpc>
                <a:spcPct val="115000"/>
              </a:lnSpc>
              <a:spcBef>
                <a:spcPts val="0"/>
              </a:spcBef>
              <a:spcAft>
                <a:spcPts val="0"/>
              </a:spcAft>
              <a:buSzPts val="1500"/>
              <a:buFont typeface="Arial"/>
              <a:buChar char="●"/>
            </a:pPr>
            <a:r>
              <a:rPr lang="sk" sz="1500" u="sng"/>
              <a:t>autoterapie</a:t>
            </a:r>
            <a:r>
              <a:rPr lang="sk" sz="1500"/>
              <a:t> – pac. sedí u stolu před zrcadlem, kde kontroluje nehybnost dolní čelisti při tlaku, svých prstů v různých směrech</a:t>
            </a:r>
            <a:endParaRPr sz="1800"/>
          </a:p>
        </p:txBody>
      </p:sp>
      <p:pic>
        <p:nvPicPr>
          <p:cNvPr descr="DSCF1339" id="611" name="Google Shape;611;p93"/>
          <p:cNvPicPr preferRelativeResize="0"/>
          <p:nvPr/>
        </p:nvPicPr>
        <p:blipFill rotWithShape="1">
          <a:blip r:embed="rId3">
            <a:alphaModFix/>
          </a:blip>
          <a:srcRect b="0" l="0" r="0" t="0"/>
          <a:stretch/>
        </p:blipFill>
        <p:spPr>
          <a:xfrm>
            <a:off x="5723787" y="1530533"/>
            <a:ext cx="3237300" cy="24408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9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Os hyoideum</a:t>
            </a:r>
            <a:endParaRPr/>
          </a:p>
        </p:txBody>
      </p:sp>
      <p:sp>
        <p:nvSpPr>
          <p:cNvPr id="617" name="Google Shape;617;p94"/>
          <p:cNvSpPr txBox="1"/>
          <p:nvPr>
            <p:ph idx="1" type="body"/>
          </p:nvPr>
        </p:nvSpPr>
        <p:spPr>
          <a:xfrm>
            <a:off x="540000" y="1269000"/>
            <a:ext cx="4173300" cy="3006300"/>
          </a:xfrm>
          <a:prstGeom prst="rect">
            <a:avLst/>
          </a:prstGeom>
        </p:spPr>
        <p:txBody>
          <a:bodyPr anchorCtr="0" anchor="t" bIns="0" lIns="0" spcFirstLastPara="1" rIns="0" wrap="square" tIns="0">
            <a:noAutofit/>
          </a:bodyPr>
          <a:lstStyle/>
          <a:p>
            <a:pPr indent="-333375" lvl="0" marL="457200" rtl="0" algn="l">
              <a:lnSpc>
                <a:spcPct val="115000"/>
              </a:lnSpc>
              <a:spcBef>
                <a:spcPts val="0"/>
              </a:spcBef>
              <a:spcAft>
                <a:spcPts val="0"/>
              </a:spcAft>
              <a:buSzPts val="1650"/>
              <a:buFont typeface="Arial"/>
              <a:buChar char="●"/>
            </a:pPr>
            <a:r>
              <a:rPr lang="sk" sz="1650"/>
              <a:t>Leží vpředu v krčním svalstvu, v úhlu mezi spodinou úst a hrtanem</a:t>
            </a:r>
            <a:endParaRPr sz="1500"/>
          </a:p>
          <a:p>
            <a:pPr indent="-333375" lvl="0" marL="457200" rtl="0" algn="l">
              <a:lnSpc>
                <a:spcPct val="115000"/>
              </a:lnSpc>
              <a:spcBef>
                <a:spcPts val="0"/>
              </a:spcBef>
              <a:spcAft>
                <a:spcPts val="0"/>
              </a:spcAft>
              <a:buSzPts val="1650"/>
              <a:buFont typeface="Arial"/>
              <a:buChar char="●"/>
            </a:pPr>
            <a:r>
              <a:rPr lang="sk" sz="1650"/>
              <a:t>Tvoří ji corpus, cornua majora a cornua minora</a:t>
            </a:r>
            <a:endParaRPr sz="1650"/>
          </a:p>
          <a:p>
            <a:pPr indent="-333375" lvl="0" marL="457200" rtl="0" algn="l">
              <a:lnSpc>
                <a:spcPct val="115000"/>
              </a:lnSpc>
              <a:spcBef>
                <a:spcPts val="0"/>
              </a:spcBef>
              <a:spcAft>
                <a:spcPts val="0"/>
              </a:spcAft>
              <a:buSzPts val="1650"/>
              <a:buFont typeface="Arial"/>
              <a:buChar char="●"/>
            </a:pPr>
            <a:r>
              <a:rPr lang="sk" sz="1650"/>
              <a:t>Ligamentum stylohyoideum spojuje cornua minora s proc. Styloideus</a:t>
            </a:r>
            <a:endParaRPr sz="1650"/>
          </a:p>
          <a:p>
            <a:pPr indent="-333375" lvl="0" marL="457200" rtl="0" algn="l">
              <a:lnSpc>
                <a:spcPct val="115000"/>
              </a:lnSpc>
              <a:spcBef>
                <a:spcPts val="0"/>
              </a:spcBef>
              <a:spcAft>
                <a:spcPts val="0"/>
              </a:spcAft>
              <a:buSzPts val="1650"/>
              <a:buFont typeface="Arial"/>
              <a:buChar char="●"/>
            </a:pPr>
            <a:r>
              <a:rPr lang="sk" sz="1650"/>
              <a:t>Membrána thyroidea- spojuje jazylku s cartilago thyroidea</a:t>
            </a:r>
            <a:endParaRPr sz="1800"/>
          </a:p>
        </p:txBody>
      </p:sp>
      <p:pic>
        <p:nvPicPr>
          <p:cNvPr id="618" name="Google Shape;618;p94"/>
          <p:cNvPicPr preferRelativeResize="0"/>
          <p:nvPr/>
        </p:nvPicPr>
        <p:blipFill rotWithShape="1">
          <a:blip r:embed="rId3">
            <a:alphaModFix/>
          </a:blip>
          <a:srcRect b="0" l="0" r="7501" t="0"/>
          <a:stretch/>
        </p:blipFill>
        <p:spPr>
          <a:xfrm>
            <a:off x="4670900" y="917975"/>
            <a:ext cx="4395275" cy="35801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9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Palpace jazylky</a:t>
            </a:r>
            <a:endParaRPr/>
          </a:p>
        </p:txBody>
      </p:sp>
      <p:sp>
        <p:nvSpPr>
          <p:cNvPr id="624" name="Google Shape;624;p95"/>
          <p:cNvSpPr txBox="1"/>
          <p:nvPr>
            <p:ph idx="1" type="body"/>
          </p:nvPr>
        </p:nvSpPr>
        <p:spPr>
          <a:xfrm>
            <a:off x="540000" y="1269000"/>
            <a:ext cx="4371300" cy="33384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SzPts val="1600"/>
              <a:buFont typeface="Arial"/>
              <a:buChar char="●"/>
            </a:pPr>
            <a:r>
              <a:rPr lang="sk" sz="1600"/>
              <a:t>Palpujeme na přední straně krku v úrovni C3 v úhlu mezi spodinou úst a hrtanem</a:t>
            </a:r>
            <a:endParaRPr sz="1600"/>
          </a:p>
          <a:p>
            <a:pPr indent="-330200" lvl="0" marL="457200" rtl="0" algn="l">
              <a:lnSpc>
                <a:spcPct val="115000"/>
              </a:lnSpc>
              <a:spcBef>
                <a:spcPts val="0"/>
              </a:spcBef>
              <a:spcAft>
                <a:spcPts val="0"/>
              </a:spcAft>
              <a:buSzPts val="1600"/>
              <a:buFont typeface="Arial"/>
              <a:buChar char="●"/>
            </a:pPr>
            <a:r>
              <a:rPr lang="sk" sz="1600"/>
              <a:t>Ukazováky obou rukou palpujeme laterální okraje jazylky a zjišťujeme její posunlivost do stran</a:t>
            </a:r>
            <a:endParaRPr sz="1600"/>
          </a:p>
          <a:p>
            <a:pPr indent="-330200" lvl="0" marL="457200" rtl="0" algn="l">
              <a:lnSpc>
                <a:spcPct val="115000"/>
              </a:lnSpc>
              <a:spcBef>
                <a:spcPts val="0"/>
              </a:spcBef>
              <a:spcAft>
                <a:spcPts val="0"/>
              </a:spcAft>
              <a:buSzPts val="1600"/>
              <a:buFont typeface="Arial"/>
              <a:buChar char="●"/>
            </a:pPr>
            <a:r>
              <a:rPr lang="sk" sz="1600"/>
              <a:t>Blokáda jazylky se popisuje od strany zhoršeného posunu</a:t>
            </a:r>
            <a:endParaRPr sz="1600"/>
          </a:p>
          <a:p>
            <a:pPr indent="-330200" lvl="0" marL="457200" rtl="0" algn="l">
              <a:lnSpc>
                <a:spcPct val="115000"/>
              </a:lnSpc>
              <a:spcBef>
                <a:spcPts val="0"/>
              </a:spcBef>
              <a:spcAft>
                <a:spcPts val="0"/>
              </a:spcAft>
              <a:buSzPts val="1600"/>
              <a:buFont typeface="Open Sans"/>
              <a:buChar char="●"/>
            </a:pPr>
            <a:r>
              <a:rPr b="1" lang="sk" sz="1600"/>
              <a:t>Blokáda může být způsobena </a:t>
            </a:r>
            <a:r>
              <a:rPr lang="sk" sz="1600"/>
              <a:t>stejnostranným hypertonem m. digastricus nebo zhoršenou posunlivostí pretracheální fascie stejné strany</a:t>
            </a:r>
            <a:endParaRPr sz="1900"/>
          </a:p>
        </p:txBody>
      </p:sp>
      <p:pic>
        <p:nvPicPr>
          <p:cNvPr id="625" name="Google Shape;625;p95"/>
          <p:cNvPicPr preferRelativeResize="0"/>
          <p:nvPr/>
        </p:nvPicPr>
        <p:blipFill rotWithShape="1">
          <a:blip r:embed="rId3">
            <a:alphaModFix/>
          </a:blip>
          <a:srcRect b="0" l="0" r="0" t="0"/>
          <a:stretch/>
        </p:blipFill>
        <p:spPr>
          <a:xfrm>
            <a:off x="6089701" y="289043"/>
            <a:ext cx="2275800" cy="2282700"/>
          </a:xfrm>
          <a:prstGeom prst="rect">
            <a:avLst/>
          </a:prstGeom>
          <a:noFill/>
          <a:ln>
            <a:noFill/>
          </a:ln>
        </p:spPr>
      </p:pic>
      <p:pic>
        <p:nvPicPr>
          <p:cNvPr descr="P4280521" id="626" name="Google Shape;626;p95"/>
          <p:cNvPicPr preferRelativeResize="0"/>
          <p:nvPr/>
        </p:nvPicPr>
        <p:blipFill rotWithShape="1">
          <a:blip r:embed="rId4">
            <a:alphaModFix/>
          </a:blip>
          <a:srcRect b="0" l="0" r="0" t="0"/>
          <a:stretch/>
        </p:blipFill>
        <p:spPr>
          <a:xfrm>
            <a:off x="6089702" y="2711726"/>
            <a:ext cx="2275800" cy="1714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Mobilizace jazylky</a:t>
            </a:r>
            <a:endParaRPr/>
          </a:p>
        </p:txBody>
      </p:sp>
      <p:sp>
        <p:nvSpPr>
          <p:cNvPr id="632" name="Google Shape;632;p9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15000"/>
              </a:lnSpc>
              <a:spcBef>
                <a:spcPts val="0"/>
              </a:spcBef>
              <a:spcAft>
                <a:spcPts val="0"/>
              </a:spcAft>
              <a:buSzPts val="2000"/>
              <a:buFont typeface="Arial"/>
              <a:buChar char="●"/>
            </a:pPr>
            <a:r>
              <a:rPr lang="sk" sz="2000"/>
              <a:t>Jako PIR m. digastricus</a:t>
            </a:r>
            <a:endParaRPr sz="2000"/>
          </a:p>
          <a:p>
            <a:pPr indent="-355600" lvl="0" marL="457200" rtl="0" algn="l">
              <a:lnSpc>
                <a:spcPct val="115000"/>
              </a:lnSpc>
              <a:spcBef>
                <a:spcPts val="0"/>
              </a:spcBef>
              <a:spcAft>
                <a:spcPts val="0"/>
              </a:spcAft>
              <a:buSzPts val="2000"/>
              <a:buFont typeface="Arial"/>
              <a:buChar char="●"/>
            </a:pPr>
            <a:r>
              <a:rPr lang="sk" sz="2000"/>
              <a:t>Přiložíme palec k laterálnímu výběžku jazylky, druhá ruka klade odpor zespodu na bradě</a:t>
            </a:r>
            <a:endParaRPr sz="2000"/>
          </a:p>
          <a:p>
            <a:pPr indent="-355600" lvl="0" marL="457200" rtl="0" algn="l">
              <a:lnSpc>
                <a:spcPct val="115000"/>
              </a:lnSpc>
              <a:spcBef>
                <a:spcPts val="0"/>
              </a:spcBef>
              <a:spcAft>
                <a:spcPts val="0"/>
              </a:spcAft>
              <a:buSzPts val="2000"/>
              <a:buFont typeface="Arial"/>
              <a:buChar char="●"/>
            </a:pPr>
            <a:r>
              <a:rPr lang="sk" sz="2000"/>
              <a:t>P otevírá ústa proti odporu, s nádechem</a:t>
            </a:r>
            <a:br>
              <a:rPr lang="sk" sz="2000"/>
            </a:br>
            <a:r>
              <a:rPr lang="sk" sz="2000"/>
              <a:t>- poté povolí a vydechuje</a:t>
            </a:r>
            <a:endParaRPr sz="2000"/>
          </a:p>
          <a:p>
            <a:pPr indent="-355600" lvl="0" marL="457200" rtl="0" algn="l">
              <a:lnSpc>
                <a:spcPct val="115000"/>
              </a:lnSpc>
              <a:spcBef>
                <a:spcPts val="0"/>
              </a:spcBef>
              <a:spcAft>
                <a:spcPts val="0"/>
              </a:spcAft>
              <a:buSzPts val="2000"/>
              <a:buFont typeface="Arial"/>
              <a:buChar char="●"/>
            </a:pPr>
            <a:r>
              <a:rPr lang="sk" sz="2000"/>
              <a:t>Během výdechu sledujeme release, palec se zabořuje hlouběji, nezvyšujeme tlak na jazylku</a:t>
            </a:r>
            <a:endParaRPr sz="23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Dotazníky</a:t>
            </a:r>
            <a:endParaRPr/>
          </a:p>
        </p:txBody>
      </p:sp>
      <p:pic>
        <p:nvPicPr>
          <p:cNvPr id="638" name="Google Shape;638;p97"/>
          <p:cNvPicPr preferRelativeResize="0"/>
          <p:nvPr/>
        </p:nvPicPr>
        <p:blipFill rotWithShape="1">
          <a:blip r:embed="rId3">
            <a:alphaModFix/>
          </a:blip>
          <a:srcRect b="20766" l="0" r="44080" t="0"/>
          <a:stretch/>
        </p:blipFill>
        <p:spPr>
          <a:xfrm>
            <a:off x="1946900" y="1017650"/>
            <a:ext cx="5591950" cy="3939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98"/>
          <p:cNvPicPr preferRelativeResize="0"/>
          <p:nvPr/>
        </p:nvPicPr>
        <p:blipFill rotWithShape="1">
          <a:blip r:embed="rId3">
            <a:alphaModFix/>
          </a:blip>
          <a:srcRect b="26664" l="0" r="41592" t="0"/>
          <a:stretch/>
        </p:blipFill>
        <p:spPr>
          <a:xfrm>
            <a:off x="152400" y="152400"/>
            <a:ext cx="7753074" cy="4839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vazy</a:t>
            </a:r>
            <a:endParaRPr/>
          </a:p>
        </p:txBody>
      </p:sp>
      <p:sp>
        <p:nvSpPr>
          <p:cNvPr id="176" name="Google Shape;176;p27"/>
          <p:cNvSpPr txBox="1"/>
          <p:nvPr>
            <p:ph idx="1" type="body"/>
          </p:nvPr>
        </p:nvSpPr>
        <p:spPr>
          <a:xfrm>
            <a:off x="540000" y="1269000"/>
            <a:ext cx="5063700" cy="3105000"/>
          </a:xfrm>
          <a:prstGeom prst="rect">
            <a:avLst/>
          </a:prstGeom>
        </p:spPr>
        <p:txBody>
          <a:bodyPr anchorCtr="0" anchor="t" bIns="0" lIns="0" spcFirstLastPara="1" rIns="0" wrap="square" tIns="0">
            <a:noAutofit/>
          </a:bodyPr>
          <a:lstStyle/>
          <a:p>
            <a:pPr indent="-342900" lvl="0" marL="457200" rtl="0" algn="l">
              <a:lnSpc>
                <a:spcPct val="90000"/>
              </a:lnSpc>
              <a:spcBef>
                <a:spcPts val="750"/>
              </a:spcBef>
              <a:spcAft>
                <a:spcPts val="0"/>
              </a:spcAft>
              <a:buSzPts val="1800"/>
              <a:buFont typeface="Arial"/>
              <a:buChar char="●"/>
            </a:pPr>
            <a:r>
              <a:rPr b="1" lang="sk" sz="1800"/>
              <a:t>Lig. temporomanibulare laterale</a:t>
            </a:r>
            <a:endParaRPr b="1" sz="1800"/>
          </a:p>
          <a:p>
            <a:pPr indent="-342900" lvl="1" marL="914400" rtl="0" algn="l">
              <a:lnSpc>
                <a:spcPct val="90000"/>
              </a:lnSpc>
              <a:spcBef>
                <a:spcPts val="750"/>
              </a:spcBef>
              <a:spcAft>
                <a:spcPts val="0"/>
              </a:spcAft>
              <a:buClr>
                <a:schemeClr val="dk1"/>
              </a:buClr>
              <a:buSzPts val="1800"/>
              <a:buFont typeface="Arial"/>
              <a:buChar char="○"/>
            </a:pPr>
            <a:r>
              <a:rPr lang="sk" sz="1800"/>
              <a:t>od proc. zygomaticus os temporale</a:t>
            </a:r>
            <a:endParaRPr sz="1800"/>
          </a:p>
          <a:p>
            <a:pPr indent="-342900" lvl="1" marL="914400" rtl="0" algn="l">
              <a:lnSpc>
                <a:spcPct val="90000"/>
              </a:lnSpc>
              <a:spcBef>
                <a:spcPts val="750"/>
              </a:spcBef>
              <a:spcAft>
                <a:spcPts val="0"/>
              </a:spcAft>
              <a:buClr>
                <a:schemeClr val="dk1"/>
              </a:buClr>
              <a:buSzPts val="1800"/>
              <a:buFont typeface="Arial"/>
              <a:buChar char="○"/>
            </a:pPr>
            <a:r>
              <a:rPr lang="sk" sz="1800"/>
              <a:t>dolů a dozadu ke collum mandibulae</a:t>
            </a:r>
            <a:endParaRPr sz="1400"/>
          </a:p>
          <a:p>
            <a:pPr indent="-342900" lvl="1" marL="914400" rtl="0" algn="l">
              <a:lnSpc>
                <a:spcPct val="90000"/>
              </a:lnSpc>
              <a:spcBef>
                <a:spcPts val="750"/>
              </a:spcBef>
              <a:spcAft>
                <a:spcPts val="0"/>
              </a:spcAft>
              <a:buClr>
                <a:schemeClr val="dk1"/>
              </a:buClr>
              <a:buSzPts val="1800"/>
              <a:buFont typeface="Arial"/>
              <a:buChar char="○"/>
            </a:pPr>
            <a:r>
              <a:rPr lang="sk" sz="1800"/>
              <a:t> 2 části </a:t>
            </a:r>
            <a:endParaRPr sz="1800"/>
          </a:p>
          <a:p>
            <a:pPr indent="-342900" lvl="2" marL="1371600" rtl="0" algn="l">
              <a:lnSpc>
                <a:spcPct val="90000"/>
              </a:lnSpc>
              <a:spcBef>
                <a:spcPts val="750"/>
              </a:spcBef>
              <a:spcAft>
                <a:spcPts val="0"/>
              </a:spcAft>
              <a:buClr>
                <a:schemeClr val="dk2"/>
              </a:buClr>
              <a:buSzPts val="1800"/>
              <a:buFont typeface="Arial"/>
              <a:buChar char="■"/>
            </a:pPr>
            <a:r>
              <a:rPr lang="sk" sz="1800"/>
              <a:t>vnější- limituje otevírání úst</a:t>
            </a:r>
            <a:endParaRPr sz="1800"/>
          </a:p>
          <a:p>
            <a:pPr indent="-342900" lvl="3" marL="1828800" rtl="0" algn="l">
              <a:lnSpc>
                <a:spcPct val="90000"/>
              </a:lnSpc>
              <a:spcBef>
                <a:spcPts val="750"/>
              </a:spcBef>
              <a:spcAft>
                <a:spcPts val="0"/>
              </a:spcAft>
              <a:buClr>
                <a:schemeClr val="dk2"/>
              </a:buClr>
              <a:buSzPts val="1800"/>
              <a:buFont typeface="Arial"/>
              <a:buChar char="●"/>
            </a:pPr>
            <a:r>
              <a:rPr lang="sk" sz="1800"/>
              <a:t>v iniciální fázi deprese, kdy není plně napnuto, může kondyl rotovat</a:t>
            </a:r>
            <a:endParaRPr sz="1800"/>
          </a:p>
          <a:p>
            <a:pPr indent="-342900" lvl="3" marL="1828800" rtl="0" algn="l">
              <a:lnSpc>
                <a:spcPct val="90000"/>
              </a:lnSpc>
              <a:spcBef>
                <a:spcPts val="750"/>
              </a:spcBef>
              <a:spcAft>
                <a:spcPts val="0"/>
              </a:spcAft>
              <a:buClr>
                <a:schemeClr val="dk2"/>
              </a:buClr>
              <a:buSzPts val="1800"/>
              <a:buFont typeface="Arial"/>
              <a:buChar char="●"/>
            </a:pPr>
            <a:r>
              <a:rPr lang="sk" sz="1800"/>
              <a:t>poté co se napne, dochází k posunu hlavice dopředu a dolů	     </a:t>
            </a:r>
            <a:r>
              <a:rPr lang="sk" sz="1400"/>
              <a:t>  </a:t>
            </a:r>
            <a:endParaRPr sz="1400"/>
          </a:p>
          <a:p>
            <a:pPr indent="-342900" lvl="2" marL="1371600" rtl="0" algn="l">
              <a:lnSpc>
                <a:spcPct val="90000"/>
              </a:lnSpc>
              <a:spcBef>
                <a:spcPts val="750"/>
              </a:spcBef>
              <a:spcAft>
                <a:spcPts val="0"/>
              </a:spcAft>
              <a:buClr>
                <a:schemeClr val="dk2"/>
              </a:buClr>
              <a:buSzPts val="1800"/>
              <a:buFont typeface="Arial"/>
              <a:buChar char="■"/>
            </a:pPr>
            <a:r>
              <a:rPr lang="sk" sz="1800"/>
              <a:t>vnitřní- omezuje pohybu kondylu a disku posteriorně</a:t>
            </a:r>
            <a:endParaRPr/>
          </a:p>
        </p:txBody>
      </p:sp>
      <p:pic>
        <p:nvPicPr>
          <p:cNvPr id="177" name="Google Shape;177;p27"/>
          <p:cNvPicPr preferRelativeResize="0"/>
          <p:nvPr/>
        </p:nvPicPr>
        <p:blipFill>
          <a:blip r:embed="rId3">
            <a:alphaModFix/>
          </a:blip>
          <a:stretch>
            <a:fillRect/>
          </a:stretch>
        </p:blipFill>
        <p:spPr>
          <a:xfrm>
            <a:off x="5448250" y="1031100"/>
            <a:ext cx="3543349" cy="2173826"/>
          </a:xfrm>
          <a:prstGeom prst="rect">
            <a:avLst/>
          </a:prstGeom>
          <a:noFill/>
          <a:ln>
            <a:noFill/>
          </a:ln>
        </p:spPr>
      </p:pic>
      <p:sp>
        <p:nvSpPr>
          <p:cNvPr id="178" name="Google Shape;178;p27"/>
          <p:cNvSpPr txBox="1"/>
          <p:nvPr/>
        </p:nvSpPr>
        <p:spPr>
          <a:xfrm>
            <a:off x="5851025" y="32049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https://www.earthslab.com/anatomy/temporomandibular-ligament/</a:t>
            </a:r>
            <a:endParaRPr sz="8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99"/>
          <p:cNvPicPr preferRelativeResize="0"/>
          <p:nvPr/>
        </p:nvPicPr>
        <p:blipFill rotWithShape="1">
          <a:blip r:embed="rId3">
            <a:alphaModFix/>
          </a:blip>
          <a:srcRect b="57937" l="0" r="59081" t="0"/>
          <a:stretch/>
        </p:blipFill>
        <p:spPr>
          <a:xfrm>
            <a:off x="435325" y="147275"/>
            <a:ext cx="3616799" cy="1848400"/>
          </a:xfrm>
          <a:prstGeom prst="rect">
            <a:avLst/>
          </a:prstGeom>
          <a:noFill/>
          <a:ln>
            <a:noFill/>
          </a:ln>
        </p:spPr>
      </p:pic>
      <p:pic>
        <p:nvPicPr>
          <p:cNvPr id="649" name="Google Shape;649;p99"/>
          <p:cNvPicPr preferRelativeResize="0"/>
          <p:nvPr/>
        </p:nvPicPr>
        <p:blipFill rotWithShape="1">
          <a:blip r:embed="rId4">
            <a:alphaModFix/>
          </a:blip>
          <a:srcRect b="30948" l="0" r="55227" t="0"/>
          <a:stretch/>
        </p:blipFill>
        <p:spPr>
          <a:xfrm>
            <a:off x="435325" y="1941000"/>
            <a:ext cx="3616799" cy="2773088"/>
          </a:xfrm>
          <a:prstGeom prst="rect">
            <a:avLst/>
          </a:prstGeom>
          <a:noFill/>
          <a:ln>
            <a:noFill/>
          </a:ln>
        </p:spPr>
      </p:pic>
      <p:pic>
        <p:nvPicPr>
          <p:cNvPr id="650" name="Google Shape;650;p99"/>
          <p:cNvPicPr preferRelativeResize="0"/>
          <p:nvPr/>
        </p:nvPicPr>
        <p:blipFill rotWithShape="1">
          <a:blip r:embed="rId5">
            <a:alphaModFix/>
          </a:blip>
          <a:srcRect b="0" l="0" r="58359" t="0"/>
          <a:stretch/>
        </p:blipFill>
        <p:spPr>
          <a:xfrm>
            <a:off x="4200625" y="178224"/>
            <a:ext cx="3884076" cy="46372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0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Referenční seznam</a:t>
            </a:r>
            <a:endParaRPr/>
          </a:p>
        </p:txBody>
      </p:sp>
      <p:sp>
        <p:nvSpPr>
          <p:cNvPr id="656" name="Google Shape;656;p10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sk" sz="1800">
                <a:highlight>
                  <a:schemeClr val="lt1"/>
                </a:highlight>
              </a:rPr>
              <a:t>Čihák, R. (2001). </a:t>
            </a:r>
            <a:r>
              <a:rPr i="1" lang="sk" sz="1800">
                <a:highlight>
                  <a:schemeClr val="lt1"/>
                </a:highlight>
              </a:rPr>
              <a:t>Anatomie</a:t>
            </a:r>
            <a:r>
              <a:rPr lang="sk" sz="1800">
                <a:highlight>
                  <a:schemeClr val="lt1"/>
                </a:highlight>
              </a:rPr>
              <a:t> (2., upr. a dopl. vyd). Praha: Grada Publishing.</a:t>
            </a:r>
            <a:endParaRPr sz="1800">
              <a:highlight>
                <a:schemeClr val="lt1"/>
              </a:highlight>
            </a:endParaRPr>
          </a:p>
          <a:p>
            <a:pPr indent="-342900" lvl="0" marL="457200" rtl="0" algn="l">
              <a:lnSpc>
                <a:spcPct val="115000"/>
              </a:lnSpc>
              <a:spcBef>
                <a:spcPts val="0"/>
              </a:spcBef>
              <a:spcAft>
                <a:spcPts val="0"/>
              </a:spcAft>
              <a:buSzPts val="1800"/>
              <a:buChar char="●"/>
            </a:pPr>
            <a:r>
              <a:rPr lang="sk" sz="1800">
                <a:highlight>
                  <a:schemeClr val="lt1"/>
                </a:highlight>
              </a:rPr>
              <a:t>Machoň, V. (2008). Léčba onemocnění čelistního kloubu. Praha: Grada. </a:t>
            </a:r>
            <a:endParaRPr sz="1800">
              <a:highlight>
                <a:schemeClr val="lt1"/>
              </a:highlight>
            </a:endParaRPr>
          </a:p>
          <a:p>
            <a:pPr indent="-342900" lvl="0" marL="457200" rtl="0" algn="l">
              <a:lnSpc>
                <a:spcPct val="115000"/>
              </a:lnSpc>
              <a:spcBef>
                <a:spcPts val="0"/>
              </a:spcBef>
              <a:spcAft>
                <a:spcPts val="0"/>
              </a:spcAft>
              <a:buSzPts val="1800"/>
              <a:buChar char="●"/>
            </a:pPr>
            <a:r>
              <a:rPr lang="sk" sz="1800">
                <a:highlight>
                  <a:schemeClr val="lt1"/>
                </a:highlight>
              </a:rPr>
              <a:t>Neuman, D., A. (2010). </a:t>
            </a:r>
            <a:r>
              <a:rPr lang="sk" sz="1800"/>
              <a:t>Kinesiology of the musculoskeletal system (2nd ed). St. Luis: Elsevier.</a:t>
            </a:r>
            <a:endParaRPr sz="1800"/>
          </a:p>
          <a:p>
            <a:pPr indent="-342900" lvl="0" marL="457200" rtl="0" algn="l">
              <a:lnSpc>
                <a:spcPct val="115000"/>
              </a:lnSpc>
              <a:spcBef>
                <a:spcPts val="0"/>
              </a:spcBef>
              <a:spcAft>
                <a:spcPts val="0"/>
              </a:spcAft>
              <a:buSzPts val="1800"/>
              <a:buChar char="●"/>
            </a:pPr>
            <a:r>
              <a:rPr lang="sk" sz="1800"/>
              <a:t>Velebová, K., Smékal, D. (2006). Diagnostika temporomandibulárních poruch. Rehabilitace a fyzikální lékařství, 13(3), 134-144.</a:t>
            </a:r>
            <a:endParaRPr sz="1800"/>
          </a:p>
          <a:p>
            <a:pPr indent="-342900" lvl="0" marL="457200" rtl="0" algn="l">
              <a:lnSpc>
                <a:spcPct val="115000"/>
              </a:lnSpc>
              <a:spcBef>
                <a:spcPts val="0"/>
              </a:spcBef>
              <a:spcAft>
                <a:spcPts val="0"/>
              </a:spcAft>
              <a:buSzPts val="1800"/>
              <a:buChar char="●"/>
            </a:pPr>
            <a:r>
              <a:rPr lang="sk" sz="1800"/>
              <a:t>Velebová, K., Smékal, D. (2007). Fyzioterapie temporomandibulárních poruch. Rehabilitace a fyzikální lékařství, 14(1), 21-30.</a:t>
            </a:r>
            <a:endParaRPr sz="1800"/>
          </a:p>
          <a:p>
            <a:pPr indent="-342900" lvl="0" marL="457200" rtl="0" algn="l">
              <a:lnSpc>
                <a:spcPct val="115000"/>
              </a:lnSpc>
              <a:spcBef>
                <a:spcPts val="0"/>
              </a:spcBef>
              <a:spcAft>
                <a:spcPts val="0"/>
              </a:spcAft>
              <a:buSzPts val="1800"/>
              <a:buChar char="●"/>
            </a:pPr>
            <a:r>
              <a:rPr lang="sk" sz="1800"/>
              <a:t>Neurokinetic Therapy Level 2, Simon Jones - ústní sdělení, 03.07.2022, Bratislava</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Kloubní vazy</a:t>
            </a:r>
            <a:endParaRPr/>
          </a:p>
        </p:txBody>
      </p:sp>
      <p:sp>
        <p:nvSpPr>
          <p:cNvPr id="184" name="Google Shape;184;p2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Font typeface="Arial"/>
              <a:buChar char="●"/>
            </a:pPr>
            <a:r>
              <a:rPr b="1" lang="sk" sz="1800"/>
              <a:t>Lig. temporomandibulare mediale</a:t>
            </a:r>
            <a:endParaRPr b="1" sz="1800"/>
          </a:p>
          <a:p>
            <a:pPr indent="-342900" lvl="1" marL="914400" rtl="0" algn="l">
              <a:lnSpc>
                <a:spcPct val="115000"/>
              </a:lnSpc>
              <a:spcBef>
                <a:spcPts val="0"/>
              </a:spcBef>
              <a:spcAft>
                <a:spcPts val="0"/>
              </a:spcAft>
              <a:buClr>
                <a:schemeClr val="dk1"/>
              </a:buClr>
              <a:buSzPts val="1800"/>
              <a:buFont typeface="Arial"/>
              <a:buChar char="○"/>
            </a:pPr>
            <a:r>
              <a:rPr lang="sk" sz="1800"/>
              <a:t>Označení pro zesílení kloubního pouzdra na vnitřní straně kloubu</a:t>
            </a:r>
            <a:endParaRPr sz="1800"/>
          </a:p>
          <a:p>
            <a:pPr indent="-342900" lvl="0" marL="457200" rtl="0" algn="l">
              <a:lnSpc>
                <a:spcPct val="115000"/>
              </a:lnSpc>
              <a:spcBef>
                <a:spcPts val="0"/>
              </a:spcBef>
              <a:spcAft>
                <a:spcPts val="0"/>
              </a:spcAft>
              <a:buSzPts val="1800"/>
              <a:buFont typeface="Arial"/>
              <a:buChar char="●"/>
            </a:pPr>
            <a:r>
              <a:rPr b="1" lang="sk" sz="1800"/>
              <a:t>Lig. sphenomandibulare</a:t>
            </a:r>
            <a:endParaRPr b="1" sz="1800"/>
          </a:p>
          <a:p>
            <a:pPr indent="-342900" lvl="1" marL="914400" rtl="0" algn="l">
              <a:lnSpc>
                <a:spcPct val="115000"/>
              </a:lnSpc>
              <a:spcBef>
                <a:spcPts val="0"/>
              </a:spcBef>
              <a:spcAft>
                <a:spcPts val="0"/>
              </a:spcAft>
              <a:buClr>
                <a:schemeClr val="dk1"/>
              </a:buClr>
              <a:buSzPts val="1800"/>
              <a:buFont typeface="Arial"/>
              <a:buChar char="○"/>
            </a:pPr>
            <a:r>
              <a:rPr lang="sk" sz="1800"/>
              <a:t>Od spodní části os. sphenoidale na med. Plochu lingula mandibulare</a:t>
            </a:r>
            <a:endParaRPr sz="1800"/>
          </a:p>
          <a:p>
            <a:pPr indent="-342900" lvl="1" marL="914400" rtl="0" algn="l">
              <a:lnSpc>
                <a:spcPct val="115000"/>
              </a:lnSpc>
              <a:spcBef>
                <a:spcPts val="0"/>
              </a:spcBef>
              <a:spcAft>
                <a:spcPts val="0"/>
              </a:spcAft>
              <a:buClr>
                <a:schemeClr val="dk1"/>
              </a:buClr>
              <a:buSzPts val="1800"/>
              <a:buFont typeface="Arial"/>
              <a:buChar char="○"/>
            </a:pPr>
            <a:r>
              <a:rPr lang="sk" sz="1800"/>
              <a:t>Odděleno od kloubního pouzdra otvorem, kterým probíhá třetí větev n. trigeminus</a:t>
            </a:r>
            <a:endParaRPr sz="1800"/>
          </a:p>
          <a:p>
            <a:pPr indent="-342900" lvl="0" marL="457200" rtl="0" algn="l">
              <a:lnSpc>
                <a:spcPct val="115000"/>
              </a:lnSpc>
              <a:spcBef>
                <a:spcPts val="0"/>
              </a:spcBef>
              <a:spcAft>
                <a:spcPts val="0"/>
              </a:spcAft>
              <a:buSzPts val="1800"/>
              <a:buFont typeface="Arial"/>
              <a:buChar char="●"/>
            </a:pPr>
            <a:r>
              <a:rPr b="1" lang="sk" sz="1800"/>
              <a:t>Lig. stylomandibulare</a:t>
            </a:r>
            <a:endParaRPr b="1" sz="1800"/>
          </a:p>
          <a:p>
            <a:pPr indent="-342900" lvl="1" marL="914400" rtl="0" algn="l">
              <a:lnSpc>
                <a:spcPct val="115000"/>
              </a:lnSpc>
              <a:spcBef>
                <a:spcPts val="0"/>
              </a:spcBef>
              <a:spcAft>
                <a:spcPts val="0"/>
              </a:spcAft>
              <a:buClr>
                <a:schemeClr val="dk1"/>
              </a:buClr>
              <a:buSzPts val="1800"/>
              <a:buFont typeface="Arial"/>
              <a:buChar char="○"/>
            </a:pPr>
            <a:r>
              <a:rPr lang="sk" sz="1800"/>
              <a:t>Od processus styloideus k med. ploše mandibuly</a:t>
            </a:r>
            <a:endParaRPr sz="1800"/>
          </a:p>
          <a:p>
            <a:pPr indent="-342900" lvl="1" marL="914400" rtl="0" algn="l">
              <a:lnSpc>
                <a:spcPct val="115000"/>
              </a:lnSpc>
              <a:spcBef>
                <a:spcPts val="0"/>
              </a:spcBef>
              <a:spcAft>
                <a:spcPts val="0"/>
              </a:spcAft>
              <a:buClr>
                <a:schemeClr val="dk1"/>
              </a:buClr>
              <a:buSzPts val="1800"/>
              <a:buFont typeface="Arial"/>
              <a:buChar char="○"/>
            </a:pPr>
            <a:r>
              <a:rPr lang="sk" sz="1800"/>
              <a:t>Vyzařuje do povrchové fascie m. pterygoideus medialis</a:t>
            </a:r>
            <a:endParaRPr sz="1800"/>
          </a:p>
          <a:p>
            <a:pPr indent="-342900" lvl="1" marL="914400" rtl="0" algn="l">
              <a:lnSpc>
                <a:spcPct val="115000"/>
              </a:lnSpc>
              <a:spcBef>
                <a:spcPts val="0"/>
              </a:spcBef>
              <a:spcAft>
                <a:spcPts val="0"/>
              </a:spcAft>
              <a:buClr>
                <a:schemeClr val="dk1"/>
              </a:buClr>
              <a:buSzPts val="1800"/>
              <a:buFont typeface="Arial"/>
              <a:buChar char="○"/>
            </a:pPr>
            <a:r>
              <a:rPr lang="sk" sz="1800"/>
              <a:t>Zcela mimo kloub, brání nadměrné protrakci mandibuly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