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60" r:id="rId5"/>
    <p:sldId id="261" r:id="rId6"/>
    <p:sldId id="502" r:id="rId7"/>
    <p:sldId id="503" r:id="rId8"/>
    <p:sldId id="273" r:id="rId9"/>
    <p:sldId id="274" r:id="rId10"/>
    <p:sldId id="504" r:id="rId11"/>
    <p:sldId id="499" r:id="rId12"/>
    <p:sldId id="510" r:id="rId13"/>
    <p:sldId id="506" r:id="rId14"/>
    <p:sldId id="302" r:id="rId15"/>
    <p:sldId id="505" r:id="rId16"/>
    <p:sldId id="511" r:id="rId17"/>
    <p:sldId id="263" r:id="rId18"/>
    <p:sldId id="278" r:id="rId19"/>
    <p:sldId id="270" r:id="rId20"/>
    <p:sldId id="500" r:id="rId21"/>
    <p:sldId id="512" r:id="rId22"/>
    <p:sldId id="507" r:id="rId23"/>
    <p:sldId id="508" r:id="rId24"/>
    <p:sldId id="509" r:id="rId25"/>
    <p:sldId id="280" r:id="rId26"/>
    <p:sldId id="282" r:id="rId27"/>
    <p:sldId id="283" r:id="rId28"/>
    <p:sldId id="284" r:id="rId29"/>
    <p:sldId id="259" r:id="rId30"/>
  </p:sldIdLst>
  <p:sldSz cx="12192000" cy="6858000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entury Gothic" panose="020B0502020202020204" pitchFamily="34" charset="0"/>
      <p:regular r:id="rId36"/>
      <p:bold r:id="rId37"/>
      <p:italic r:id="rId38"/>
      <p:boldItalic r:id="rId39"/>
    </p:embeddedFont>
    <p:embeddedFont>
      <p:font typeface="Georgia" panose="02040502050405020303" pitchFamily="18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jVLZmtYsCns10c0HwERsXD2/hu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0.fntdata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97EEEB-2ED3-4CA9-803A-25F6C57DC1B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762E5AE0-B3E0-4C04-A6A0-ED6EE473FD6D}">
      <dgm:prSet/>
      <dgm:spPr/>
      <dgm:t>
        <a:bodyPr/>
        <a:lstStyle/>
        <a:p>
          <a:r>
            <a:rPr lang="cs-CZ" dirty="0" err="1"/>
            <a:t>Ergogenní</a:t>
          </a:r>
          <a:r>
            <a:rPr lang="cs-CZ" dirty="0"/>
            <a:t> účinek zprostředkován stimulací CNS</a:t>
          </a:r>
          <a:endParaRPr lang="en-US" dirty="0"/>
        </a:p>
      </dgm:t>
    </dgm:pt>
    <dgm:pt modelId="{73A8E3EF-10A6-4707-8436-977B56F66718}" type="parTrans" cxnId="{10BDECD3-B3F1-478F-BBC9-D56DA6A42A66}">
      <dgm:prSet/>
      <dgm:spPr/>
      <dgm:t>
        <a:bodyPr/>
        <a:lstStyle/>
        <a:p>
          <a:endParaRPr lang="en-US"/>
        </a:p>
      </dgm:t>
    </dgm:pt>
    <dgm:pt modelId="{49508E16-FB6A-4662-8A23-2EBA541B677F}" type="sibTrans" cxnId="{10BDECD3-B3F1-478F-BBC9-D56DA6A42A66}">
      <dgm:prSet/>
      <dgm:spPr/>
      <dgm:t>
        <a:bodyPr/>
        <a:lstStyle/>
        <a:p>
          <a:endParaRPr lang="en-US"/>
        </a:p>
      </dgm:t>
    </dgm:pt>
    <dgm:pt modelId="{9F6B706F-DCE5-4E1E-A7A8-2DEE49B02F3A}">
      <dgm:prSet/>
      <dgm:spPr/>
      <dgm:t>
        <a:bodyPr/>
        <a:lstStyle/>
        <a:p>
          <a:r>
            <a:rPr lang="cs-CZ" dirty="0"/>
            <a:t>Mírné zvýšení oxidace tuků</a:t>
          </a:r>
          <a:endParaRPr lang="en-US" dirty="0"/>
        </a:p>
      </dgm:t>
    </dgm:pt>
    <dgm:pt modelId="{24423149-1914-43AA-91C5-37AA2191BAF1}" type="parTrans" cxnId="{DB3CA251-DEF7-43EE-823F-BF7416C611C5}">
      <dgm:prSet/>
      <dgm:spPr/>
      <dgm:t>
        <a:bodyPr/>
        <a:lstStyle/>
        <a:p>
          <a:endParaRPr lang="en-US"/>
        </a:p>
      </dgm:t>
    </dgm:pt>
    <dgm:pt modelId="{DF23D120-DE42-44D1-9243-1F07A86CFDCB}" type="sibTrans" cxnId="{DB3CA251-DEF7-43EE-823F-BF7416C611C5}">
      <dgm:prSet/>
      <dgm:spPr/>
      <dgm:t>
        <a:bodyPr/>
        <a:lstStyle/>
        <a:p>
          <a:endParaRPr lang="en-US"/>
        </a:p>
      </dgm:t>
    </dgm:pt>
    <dgm:pt modelId="{B03100BE-AAB8-4A23-ABFE-19C228906C2E}">
      <dgm:prSet/>
      <dgm:spPr/>
      <dgm:t>
        <a:bodyPr/>
        <a:lstStyle/>
        <a:p>
          <a:r>
            <a:rPr lang="cs-CZ"/>
            <a:t>Mírný diuretický účinek, ale bez nadměrných ztrát tekutin v průběhu cvičení</a:t>
          </a:r>
          <a:endParaRPr lang="en-US"/>
        </a:p>
      </dgm:t>
    </dgm:pt>
    <dgm:pt modelId="{C9F006F9-506C-48ED-9A3F-E927990B99F3}" type="parTrans" cxnId="{78B9D2FB-D6C8-415A-9763-B7C5D6652D0D}">
      <dgm:prSet/>
      <dgm:spPr/>
      <dgm:t>
        <a:bodyPr/>
        <a:lstStyle/>
        <a:p>
          <a:endParaRPr lang="en-US"/>
        </a:p>
      </dgm:t>
    </dgm:pt>
    <dgm:pt modelId="{2939BAE9-8823-402B-B2E9-34181C27EB70}" type="sibTrans" cxnId="{78B9D2FB-D6C8-415A-9763-B7C5D6652D0D}">
      <dgm:prSet/>
      <dgm:spPr/>
      <dgm:t>
        <a:bodyPr/>
        <a:lstStyle/>
        <a:p>
          <a:endParaRPr lang="en-US"/>
        </a:p>
      </dgm:t>
    </dgm:pt>
    <dgm:pt modelId="{1A4EACE4-B507-4B62-A790-17FDF760F112}">
      <dgm:prSet/>
      <dgm:spPr/>
      <dgm:t>
        <a:bodyPr/>
        <a:lstStyle/>
        <a:p>
          <a:r>
            <a:rPr lang="cs-CZ" dirty="0"/>
            <a:t>EFSA – 200 mg/400mg (u těhotných žen 200 mg/den)</a:t>
          </a:r>
          <a:endParaRPr lang="en-US" dirty="0"/>
        </a:p>
      </dgm:t>
    </dgm:pt>
    <dgm:pt modelId="{048F50E4-DAB8-489A-8B9F-6B1AEC9472B2}" type="parTrans" cxnId="{97CD8365-2A60-4C63-9BB8-D49D794B7CFA}">
      <dgm:prSet/>
      <dgm:spPr/>
      <dgm:t>
        <a:bodyPr/>
        <a:lstStyle/>
        <a:p>
          <a:endParaRPr lang="en-US"/>
        </a:p>
      </dgm:t>
    </dgm:pt>
    <dgm:pt modelId="{C8F3A556-4358-41A8-852C-56DE66AAB312}" type="sibTrans" cxnId="{97CD8365-2A60-4C63-9BB8-D49D794B7CFA}">
      <dgm:prSet/>
      <dgm:spPr/>
      <dgm:t>
        <a:bodyPr/>
        <a:lstStyle/>
        <a:p>
          <a:endParaRPr lang="en-US"/>
        </a:p>
      </dgm:t>
    </dgm:pt>
    <dgm:pt modelId="{54905C07-7C6A-4C65-8D9F-0DD9F9E1C758}" type="pres">
      <dgm:prSet presAssocID="{3597EEEB-2ED3-4CA9-803A-25F6C57DC1B3}" presName="root" presStyleCnt="0">
        <dgm:presLayoutVars>
          <dgm:dir/>
          <dgm:resizeHandles val="exact"/>
        </dgm:presLayoutVars>
      </dgm:prSet>
      <dgm:spPr/>
    </dgm:pt>
    <dgm:pt modelId="{B83840E2-4129-4737-A6D0-DA98E57BDAF3}" type="pres">
      <dgm:prSet presAssocID="{762E5AE0-B3E0-4C04-A6A0-ED6EE473FD6D}" presName="compNode" presStyleCnt="0"/>
      <dgm:spPr/>
    </dgm:pt>
    <dgm:pt modelId="{012678DE-7797-40B0-89E5-3B431C3F5BBC}" type="pres">
      <dgm:prSet presAssocID="{762E5AE0-B3E0-4C04-A6A0-ED6EE473FD6D}" presName="bgRect" presStyleLbl="bgShp" presStyleIdx="0" presStyleCnt="4"/>
      <dgm:spPr/>
    </dgm:pt>
    <dgm:pt modelId="{1E7B439C-29D6-4481-B1F4-D9A1A98EC657}" type="pres">
      <dgm:prSet presAssocID="{762E5AE0-B3E0-4C04-A6A0-ED6EE473FD6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83DB7818-BE9D-4906-88AE-F52917EC3937}" type="pres">
      <dgm:prSet presAssocID="{762E5AE0-B3E0-4C04-A6A0-ED6EE473FD6D}" presName="spaceRect" presStyleCnt="0"/>
      <dgm:spPr/>
    </dgm:pt>
    <dgm:pt modelId="{ED916F1D-334E-49EF-B9C3-FB95E26023BD}" type="pres">
      <dgm:prSet presAssocID="{762E5AE0-B3E0-4C04-A6A0-ED6EE473FD6D}" presName="parTx" presStyleLbl="revTx" presStyleIdx="0" presStyleCnt="4">
        <dgm:presLayoutVars>
          <dgm:chMax val="0"/>
          <dgm:chPref val="0"/>
        </dgm:presLayoutVars>
      </dgm:prSet>
      <dgm:spPr/>
    </dgm:pt>
    <dgm:pt modelId="{0D08C9A3-B451-4365-9725-8C81226BD3C8}" type="pres">
      <dgm:prSet presAssocID="{49508E16-FB6A-4662-8A23-2EBA541B677F}" presName="sibTrans" presStyleCnt="0"/>
      <dgm:spPr/>
    </dgm:pt>
    <dgm:pt modelId="{9E1E23B5-1AC0-458A-97D8-BEC5985F54CE}" type="pres">
      <dgm:prSet presAssocID="{9F6B706F-DCE5-4E1E-A7A8-2DEE49B02F3A}" presName="compNode" presStyleCnt="0"/>
      <dgm:spPr/>
    </dgm:pt>
    <dgm:pt modelId="{D0DF0335-76CE-49DC-BC09-835823782E02}" type="pres">
      <dgm:prSet presAssocID="{9F6B706F-DCE5-4E1E-A7A8-2DEE49B02F3A}" presName="bgRect" presStyleLbl="bgShp" presStyleIdx="1" presStyleCnt="4"/>
      <dgm:spPr/>
    </dgm:pt>
    <dgm:pt modelId="{BA612A6B-651C-4879-8C44-3369B286CA15}" type="pres">
      <dgm:prSet presAssocID="{9F6B706F-DCE5-4E1E-A7A8-2DEE49B02F3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80959925-0870-413E-973D-86DB2A2EBD84}" type="pres">
      <dgm:prSet presAssocID="{9F6B706F-DCE5-4E1E-A7A8-2DEE49B02F3A}" presName="spaceRect" presStyleCnt="0"/>
      <dgm:spPr/>
    </dgm:pt>
    <dgm:pt modelId="{5AD05480-956B-4B78-AA88-BEDDA81CEE90}" type="pres">
      <dgm:prSet presAssocID="{9F6B706F-DCE5-4E1E-A7A8-2DEE49B02F3A}" presName="parTx" presStyleLbl="revTx" presStyleIdx="1" presStyleCnt="4">
        <dgm:presLayoutVars>
          <dgm:chMax val="0"/>
          <dgm:chPref val="0"/>
        </dgm:presLayoutVars>
      </dgm:prSet>
      <dgm:spPr/>
    </dgm:pt>
    <dgm:pt modelId="{22810EED-0C95-465F-8E11-E82376B3D1E3}" type="pres">
      <dgm:prSet presAssocID="{DF23D120-DE42-44D1-9243-1F07A86CFDCB}" presName="sibTrans" presStyleCnt="0"/>
      <dgm:spPr/>
    </dgm:pt>
    <dgm:pt modelId="{120F037E-B81D-457C-A1F3-14ADA5620714}" type="pres">
      <dgm:prSet presAssocID="{B03100BE-AAB8-4A23-ABFE-19C228906C2E}" presName="compNode" presStyleCnt="0"/>
      <dgm:spPr/>
    </dgm:pt>
    <dgm:pt modelId="{2F62A145-ACF7-4391-ADC4-DD2D8E55C9A7}" type="pres">
      <dgm:prSet presAssocID="{B03100BE-AAB8-4A23-ABFE-19C228906C2E}" presName="bgRect" presStyleLbl="bgShp" presStyleIdx="2" presStyleCnt="4"/>
      <dgm:spPr/>
    </dgm:pt>
    <dgm:pt modelId="{F32E11B9-DDFB-450D-B64D-AE331DD180C2}" type="pres">
      <dgm:prSet presAssocID="{B03100BE-AAB8-4A23-ABFE-19C228906C2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dviny"/>
        </a:ext>
      </dgm:extLst>
    </dgm:pt>
    <dgm:pt modelId="{89AF6DE9-FFCB-482C-8242-3CFC74AC02A1}" type="pres">
      <dgm:prSet presAssocID="{B03100BE-AAB8-4A23-ABFE-19C228906C2E}" presName="spaceRect" presStyleCnt="0"/>
      <dgm:spPr/>
    </dgm:pt>
    <dgm:pt modelId="{EDDE0551-9B0C-4D5C-A8E8-D4CD7F4D8047}" type="pres">
      <dgm:prSet presAssocID="{B03100BE-AAB8-4A23-ABFE-19C228906C2E}" presName="parTx" presStyleLbl="revTx" presStyleIdx="2" presStyleCnt="4">
        <dgm:presLayoutVars>
          <dgm:chMax val="0"/>
          <dgm:chPref val="0"/>
        </dgm:presLayoutVars>
      </dgm:prSet>
      <dgm:spPr/>
    </dgm:pt>
    <dgm:pt modelId="{4887EBB9-A350-40E4-83CF-DAFC03932A6B}" type="pres">
      <dgm:prSet presAssocID="{2939BAE9-8823-402B-B2E9-34181C27EB70}" presName="sibTrans" presStyleCnt="0"/>
      <dgm:spPr/>
    </dgm:pt>
    <dgm:pt modelId="{C6B52D86-2500-41EA-B7A4-B0DF6823FF57}" type="pres">
      <dgm:prSet presAssocID="{1A4EACE4-B507-4B62-A790-17FDF760F112}" presName="compNode" presStyleCnt="0"/>
      <dgm:spPr/>
    </dgm:pt>
    <dgm:pt modelId="{DAEFE860-7E23-489C-A730-FC7E3E7055E1}" type="pres">
      <dgm:prSet presAssocID="{1A4EACE4-B507-4B62-A790-17FDF760F112}" presName="bgRect" presStyleLbl="bgShp" presStyleIdx="3" presStyleCnt="4"/>
      <dgm:spPr/>
    </dgm:pt>
    <dgm:pt modelId="{B9C3A96C-7298-45F5-8B41-1B410C0DC1D1}" type="pres">
      <dgm:prSet presAssocID="{1A4EACE4-B507-4B62-A790-17FDF760F11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DB04F02F-E652-4797-BD72-233ECDBE2AC6}" type="pres">
      <dgm:prSet presAssocID="{1A4EACE4-B507-4B62-A790-17FDF760F112}" presName="spaceRect" presStyleCnt="0"/>
      <dgm:spPr/>
    </dgm:pt>
    <dgm:pt modelId="{9D1D2D88-549F-4FAC-A5C9-B5E0CCCACE54}" type="pres">
      <dgm:prSet presAssocID="{1A4EACE4-B507-4B62-A790-17FDF760F112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B1035F09-D1A2-4985-BEB0-40EA7834B24F}" type="presOf" srcId="{B03100BE-AAB8-4A23-ABFE-19C228906C2E}" destId="{EDDE0551-9B0C-4D5C-A8E8-D4CD7F4D8047}" srcOrd="0" destOrd="0" presId="urn:microsoft.com/office/officeart/2018/2/layout/IconVerticalSolidList"/>
    <dgm:cxn modelId="{AE0D2D63-1ACA-4AE2-9E49-39A63B7239C3}" type="presOf" srcId="{762E5AE0-B3E0-4C04-A6A0-ED6EE473FD6D}" destId="{ED916F1D-334E-49EF-B9C3-FB95E26023BD}" srcOrd="0" destOrd="0" presId="urn:microsoft.com/office/officeart/2018/2/layout/IconVerticalSolidList"/>
    <dgm:cxn modelId="{97CD8365-2A60-4C63-9BB8-D49D794B7CFA}" srcId="{3597EEEB-2ED3-4CA9-803A-25F6C57DC1B3}" destId="{1A4EACE4-B507-4B62-A790-17FDF760F112}" srcOrd="3" destOrd="0" parTransId="{048F50E4-DAB8-489A-8B9F-6B1AEC9472B2}" sibTransId="{C8F3A556-4358-41A8-852C-56DE66AAB312}"/>
    <dgm:cxn modelId="{DB3CA251-DEF7-43EE-823F-BF7416C611C5}" srcId="{3597EEEB-2ED3-4CA9-803A-25F6C57DC1B3}" destId="{9F6B706F-DCE5-4E1E-A7A8-2DEE49B02F3A}" srcOrd="1" destOrd="0" parTransId="{24423149-1914-43AA-91C5-37AA2191BAF1}" sibTransId="{DF23D120-DE42-44D1-9243-1F07A86CFDCB}"/>
    <dgm:cxn modelId="{E3F1565A-5D63-45E2-A7E2-341721C8AFE3}" type="presOf" srcId="{9F6B706F-DCE5-4E1E-A7A8-2DEE49B02F3A}" destId="{5AD05480-956B-4B78-AA88-BEDDA81CEE90}" srcOrd="0" destOrd="0" presId="urn:microsoft.com/office/officeart/2018/2/layout/IconVerticalSolidList"/>
    <dgm:cxn modelId="{EC59A87D-D3F2-4A9F-AA45-6AD2D38FA0CC}" type="presOf" srcId="{1A4EACE4-B507-4B62-A790-17FDF760F112}" destId="{9D1D2D88-549F-4FAC-A5C9-B5E0CCCACE54}" srcOrd="0" destOrd="0" presId="urn:microsoft.com/office/officeart/2018/2/layout/IconVerticalSolidList"/>
    <dgm:cxn modelId="{8E912BB1-07DD-4232-9836-CBE3537FE9EB}" type="presOf" srcId="{3597EEEB-2ED3-4CA9-803A-25F6C57DC1B3}" destId="{54905C07-7C6A-4C65-8D9F-0DD9F9E1C758}" srcOrd="0" destOrd="0" presId="urn:microsoft.com/office/officeart/2018/2/layout/IconVerticalSolidList"/>
    <dgm:cxn modelId="{10BDECD3-B3F1-478F-BBC9-D56DA6A42A66}" srcId="{3597EEEB-2ED3-4CA9-803A-25F6C57DC1B3}" destId="{762E5AE0-B3E0-4C04-A6A0-ED6EE473FD6D}" srcOrd="0" destOrd="0" parTransId="{73A8E3EF-10A6-4707-8436-977B56F66718}" sibTransId="{49508E16-FB6A-4662-8A23-2EBA541B677F}"/>
    <dgm:cxn modelId="{78B9D2FB-D6C8-415A-9763-B7C5D6652D0D}" srcId="{3597EEEB-2ED3-4CA9-803A-25F6C57DC1B3}" destId="{B03100BE-AAB8-4A23-ABFE-19C228906C2E}" srcOrd="2" destOrd="0" parTransId="{C9F006F9-506C-48ED-9A3F-E927990B99F3}" sibTransId="{2939BAE9-8823-402B-B2E9-34181C27EB70}"/>
    <dgm:cxn modelId="{2A25F72D-5698-4792-8098-71CB7CB564BD}" type="presParOf" srcId="{54905C07-7C6A-4C65-8D9F-0DD9F9E1C758}" destId="{B83840E2-4129-4737-A6D0-DA98E57BDAF3}" srcOrd="0" destOrd="0" presId="urn:microsoft.com/office/officeart/2018/2/layout/IconVerticalSolidList"/>
    <dgm:cxn modelId="{7C981A7A-082C-4B96-9636-CAFC056BAD1B}" type="presParOf" srcId="{B83840E2-4129-4737-A6D0-DA98E57BDAF3}" destId="{012678DE-7797-40B0-89E5-3B431C3F5BBC}" srcOrd="0" destOrd="0" presId="urn:microsoft.com/office/officeart/2018/2/layout/IconVerticalSolidList"/>
    <dgm:cxn modelId="{1EC0909A-AA71-4AE8-A571-096513618BF6}" type="presParOf" srcId="{B83840E2-4129-4737-A6D0-DA98E57BDAF3}" destId="{1E7B439C-29D6-4481-B1F4-D9A1A98EC657}" srcOrd="1" destOrd="0" presId="urn:microsoft.com/office/officeart/2018/2/layout/IconVerticalSolidList"/>
    <dgm:cxn modelId="{FCA397CE-7EA1-4FF9-B9CF-7DC877394E94}" type="presParOf" srcId="{B83840E2-4129-4737-A6D0-DA98E57BDAF3}" destId="{83DB7818-BE9D-4906-88AE-F52917EC3937}" srcOrd="2" destOrd="0" presId="urn:microsoft.com/office/officeart/2018/2/layout/IconVerticalSolidList"/>
    <dgm:cxn modelId="{669B5E7D-84EA-4478-842F-86069CCD0612}" type="presParOf" srcId="{B83840E2-4129-4737-A6D0-DA98E57BDAF3}" destId="{ED916F1D-334E-49EF-B9C3-FB95E26023BD}" srcOrd="3" destOrd="0" presId="urn:microsoft.com/office/officeart/2018/2/layout/IconVerticalSolidList"/>
    <dgm:cxn modelId="{208E37AB-7AAB-47D6-83F1-B0ED00523B1B}" type="presParOf" srcId="{54905C07-7C6A-4C65-8D9F-0DD9F9E1C758}" destId="{0D08C9A3-B451-4365-9725-8C81226BD3C8}" srcOrd="1" destOrd="0" presId="urn:microsoft.com/office/officeart/2018/2/layout/IconVerticalSolidList"/>
    <dgm:cxn modelId="{4907B5BF-81E8-46E0-B046-EDEE9F46571F}" type="presParOf" srcId="{54905C07-7C6A-4C65-8D9F-0DD9F9E1C758}" destId="{9E1E23B5-1AC0-458A-97D8-BEC5985F54CE}" srcOrd="2" destOrd="0" presId="urn:microsoft.com/office/officeart/2018/2/layout/IconVerticalSolidList"/>
    <dgm:cxn modelId="{D3EF8464-9C42-461C-BE5D-E7AE114C8811}" type="presParOf" srcId="{9E1E23B5-1AC0-458A-97D8-BEC5985F54CE}" destId="{D0DF0335-76CE-49DC-BC09-835823782E02}" srcOrd="0" destOrd="0" presId="urn:microsoft.com/office/officeart/2018/2/layout/IconVerticalSolidList"/>
    <dgm:cxn modelId="{301CB09F-D09E-4E14-9B9C-6E80663A5711}" type="presParOf" srcId="{9E1E23B5-1AC0-458A-97D8-BEC5985F54CE}" destId="{BA612A6B-651C-4879-8C44-3369B286CA15}" srcOrd="1" destOrd="0" presId="urn:microsoft.com/office/officeart/2018/2/layout/IconVerticalSolidList"/>
    <dgm:cxn modelId="{6D784963-F397-4EA9-9697-A2F72BB60529}" type="presParOf" srcId="{9E1E23B5-1AC0-458A-97D8-BEC5985F54CE}" destId="{80959925-0870-413E-973D-86DB2A2EBD84}" srcOrd="2" destOrd="0" presId="urn:microsoft.com/office/officeart/2018/2/layout/IconVerticalSolidList"/>
    <dgm:cxn modelId="{C5C37E2B-7092-4BF9-8C27-1CC446ED808E}" type="presParOf" srcId="{9E1E23B5-1AC0-458A-97D8-BEC5985F54CE}" destId="{5AD05480-956B-4B78-AA88-BEDDA81CEE90}" srcOrd="3" destOrd="0" presId="urn:microsoft.com/office/officeart/2018/2/layout/IconVerticalSolidList"/>
    <dgm:cxn modelId="{24588B15-B9AF-4517-87CD-7079D7216BEE}" type="presParOf" srcId="{54905C07-7C6A-4C65-8D9F-0DD9F9E1C758}" destId="{22810EED-0C95-465F-8E11-E82376B3D1E3}" srcOrd="3" destOrd="0" presId="urn:microsoft.com/office/officeart/2018/2/layout/IconVerticalSolidList"/>
    <dgm:cxn modelId="{6AF8B427-5E1D-4AAA-806C-82FAFFC714A7}" type="presParOf" srcId="{54905C07-7C6A-4C65-8D9F-0DD9F9E1C758}" destId="{120F037E-B81D-457C-A1F3-14ADA5620714}" srcOrd="4" destOrd="0" presId="urn:microsoft.com/office/officeart/2018/2/layout/IconVerticalSolidList"/>
    <dgm:cxn modelId="{12BBA323-D067-4439-AE2A-5E33C331446B}" type="presParOf" srcId="{120F037E-B81D-457C-A1F3-14ADA5620714}" destId="{2F62A145-ACF7-4391-ADC4-DD2D8E55C9A7}" srcOrd="0" destOrd="0" presId="urn:microsoft.com/office/officeart/2018/2/layout/IconVerticalSolidList"/>
    <dgm:cxn modelId="{0E8D26FE-2789-4D4A-880E-EAE7FDD11999}" type="presParOf" srcId="{120F037E-B81D-457C-A1F3-14ADA5620714}" destId="{F32E11B9-DDFB-450D-B64D-AE331DD180C2}" srcOrd="1" destOrd="0" presId="urn:microsoft.com/office/officeart/2018/2/layout/IconVerticalSolidList"/>
    <dgm:cxn modelId="{DAAD1888-ECA7-4D7F-B4DE-929BFF43D203}" type="presParOf" srcId="{120F037E-B81D-457C-A1F3-14ADA5620714}" destId="{89AF6DE9-FFCB-482C-8242-3CFC74AC02A1}" srcOrd="2" destOrd="0" presId="urn:microsoft.com/office/officeart/2018/2/layout/IconVerticalSolidList"/>
    <dgm:cxn modelId="{FCDBEFF4-9279-4541-8196-D95F853DAA6A}" type="presParOf" srcId="{120F037E-B81D-457C-A1F3-14ADA5620714}" destId="{EDDE0551-9B0C-4D5C-A8E8-D4CD7F4D8047}" srcOrd="3" destOrd="0" presId="urn:microsoft.com/office/officeart/2018/2/layout/IconVerticalSolidList"/>
    <dgm:cxn modelId="{0AEFBADE-4A41-456C-8F65-5902AFD45DC3}" type="presParOf" srcId="{54905C07-7C6A-4C65-8D9F-0DD9F9E1C758}" destId="{4887EBB9-A350-40E4-83CF-DAFC03932A6B}" srcOrd="5" destOrd="0" presId="urn:microsoft.com/office/officeart/2018/2/layout/IconVerticalSolidList"/>
    <dgm:cxn modelId="{C3FFF6B4-C762-49FB-A9F4-90DBAEAF4BAC}" type="presParOf" srcId="{54905C07-7C6A-4C65-8D9F-0DD9F9E1C758}" destId="{C6B52D86-2500-41EA-B7A4-B0DF6823FF57}" srcOrd="6" destOrd="0" presId="urn:microsoft.com/office/officeart/2018/2/layout/IconVerticalSolidList"/>
    <dgm:cxn modelId="{EB7B7189-1676-4369-B524-CD7DBDEC2F82}" type="presParOf" srcId="{C6B52D86-2500-41EA-B7A4-B0DF6823FF57}" destId="{DAEFE860-7E23-489C-A730-FC7E3E7055E1}" srcOrd="0" destOrd="0" presId="urn:microsoft.com/office/officeart/2018/2/layout/IconVerticalSolidList"/>
    <dgm:cxn modelId="{3B5C92EC-42DC-4D59-808A-03981B36C478}" type="presParOf" srcId="{C6B52D86-2500-41EA-B7A4-B0DF6823FF57}" destId="{B9C3A96C-7298-45F5-8B41-1B410C0DC1D1}" srcOrd="1" destOrd="0" presId="urn:microsoft.com/office/officeart/2018/2/layout/IconVerticalSolidList"/>
    <dgm:cxn modelId="{ED48178B-3716-452C-9CA3-D0FA4AFB9832}" type="presParOf" srcId="{C6B52D86-2500-41EA-B7A4-B0DF6823FF57}" destId="{DB04F02F-E652-4797-BD72-233ECDBE2AC6}" srcOrd="2" destOrd="0" presId="urn:microsoft.com/office/officeart/2018/2/layout/IconVerticalSolidList"/>
    <dgm:cxn modelId="{DB964301-894A-429A-A476-132041A84EC7}" type="presParOf" srcId="{C6B52D86-2500-41EA-B7A4-B0DF6823FF57}" destId="{9D1D2D88-549F-4FAC-A5C9-B5E0CCCACE5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2678DE-7797-40B0-89E5-3B431C3F5BBC}">
      <dsp:nvSpPr>
        <dsp:cNvPr id="0" name=""/>
        <dsp:cNvSpPr/>
      </dsp:nvSpPr>
      <dsp:spPr>
        <a:xfrm>
          <a:off x="0" y="2473"/>
          <a:ext cx="7249026" cy="12537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7B439C-29D6-4481-B1F4-D9A1A98EC657}">
      <dsp:nvSpPr>
        <dsp:cNvPr id="0" name=""/>
        <dsp:cNvSpPr/>
      </dsp:nvSpPr>
      <dsp:spPr>
        <a:xfrm>
          <a:off x="379269" y="284575"/>
          <a:ext cx="689581" cy="6895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916F1D-334E-49EF-B9C3-FB95E26023BD}">
      <dsp:nvSpPr>
        <dsp:cNvPr id="0" name=""/>
        <dsp:cNvSpPr/>
      </dsp:nvSpPr>
      <dsp:spPr>
        <a:xfrm>
          <a:off x="1448121" y="2473"/>
          <a:ext cx="5800904" cy="1253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692" tIns="132692" rIns="132692" bIns="13269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 err="1"/>
            <a:t>Ergogenní</a:t>
          </a:r>
          <a:r>
            <a:rPr lang="cs-CZ" sz="2200" kern="1200" dirty="0"/>
            <a:t> účinek zprostředkován stimulací CNS</a:t>
          </a:r>
          <a:endParaRPr lang="en-US" sz="2200" kern="1200" dirty="0"/>
        </a:p>
      </dsp:txBody>
      <dsp:txXfrm>
        <a:off x="1448121" y="2473"/>
        <a:ext cx="5800904" cy="1253784"/>
      </dsp:txXfrm>
    </dsp:sp>
    <dsp:sp modelId="{D0DF0335-76CE-49DC-BC09-835823782E02}">
      <dsp:nvSpPr>
        <dsp:cNvPr id="0" name=""/>
        <dsp:cNvSpPr/>
      </dsp:nvSpPr>
      <dsp:spPr>
        <a:xfrm>
          <a:off x="0" y="1569704"/>
          <a:ext cx="7249026" cy="12537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612A6B-651C-4879-8C44-3369B286CA15}">
      <dsp:nvSpPr>
        <dsp:cNvPr id="0" name=""/>
        <dsp:cNvSpPr/>
      </dsp:nvSpPr>
      <dsp:spPr>
        <a:xfrm>
          <a:off x="379269" y="1851805"/>
          <a:ext cx="689581" cy="68958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D05480-956B-4B78-AA88-BEDDA81CEE90}">
      <dsp:nvSpPr>
        <dsp:cNvPr id="0" name=""/>
        <dsp:cNvSpPr/>
      </dsp:nvSpPr>
      <dsp:spPr>
        <a:xfrm>
          <a:off x="1448121" y="1569704"/>
          <a:ext cx="5800904" cy="1253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692" tIns="132692" rIns="132692" bIns="13269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Mírné zvýšení oxidace tuků</a:t>
          </a:r>
          <a:endParaRPr lang="en-US" sz="2200" kern="1200" dirty="0"/>
        </a:p>
      </dsp:txBody>
      <dsp:txXfrm>
        <a:off x="1448121" y="1569704"/>
        <a:ext cx="5800904" cy="1253784"/>
      </dsp:txXfrm>
    </dsp:sp>
    <dsp:sp modelId="{2F62A145-ACF7-4391-ADC4-DD2D8E55C9A7}">
      <dsp:nvSpPr>
        <dsp:cNvPr id="0" name=""/>
        <dsp:cNvSpPr/>
      </dsp:nvSpPr>
      <dsp:spPr>
        <a:xfrm>
          <a:off x="0" y="3136935"/>
          <a:ext cx="7249026" cy="12537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2E11B9-DDFB-450D-B64D-AE331DD180C2}">
      <dsp:nvSpPr>
        <dsp:cNvPr id="0" name=""/>
        <dsp:cNvSpPr/>
      </dsp:nvSpPr>
      <dsp:spPr>
        <a:xfrm>
          <a:off x="379269" y="3419036"/>
          <a:ext cx="689581" cy="68958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DE0551-9B0C-4D5C-A8E8-D4CD7F4D8047}">
      <dsp:nvSpPr>
        <dsp:cNvPr id="0" name=""/>
        <dsp:cNvSpPr/>
      </dsp:nvSpPr>
      <dsp:spPr>
        <a:xfrm>
          <a:off x="1448121" y="3136935"/>
          <a:ext cx="5800904" cy="1253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692" tIns="132692" rIns="132692" bIns="13269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Mírný diuretický účinek, ale bez nadměrných ztrát tekutin v průběhu cvičení</a:t>
          </a:r>
          <a:endParaRPr lang="en-US" sz="2200" kern="1200"/>
        </a:p>
      </dsp:txBody>
      <dsp:txXfrm>
        <a:off x="1448121" y="3136935"/>
        <a:ext cx="5800904" cy="1253784"/>
      </dsp:txXfrm>
    </dsp:sp>
    <dsp:sp modelId="{DAEFE860-7E23-489C-A730-FC7E3E7055E1}">
      <dsp:nvSpPr>
        <dsp:cNvPr id="0" name=""/>
        <dsp:cNvSpPr/>
      </dsp:nvSpPr>
      <dsp:spPr>
        <a:xfrm>
          <a:off x="0" y="4704165"/>
          <a:ext cx="7249026" cy="12537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C3A96C-7298-45F5-8B41-1B410C0DC1D1}">
      <dsp:nvSpPr>
        <dsp:cNvPr id="0" name=""/>
        <dsp:cNvSpPr/>
      </dsp:nvSpPr>
      <dsp:spPr>
        <a:xfrm>
          <a:off x="379269" y="4986267"/>
          <a:ext cx="689581" cy="68958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1D2D88-549F-4FAC-A5C9-B5E0CCCACE54}">
      <dsp:nvSpPr>
        <dsp:cNvPr id="0" name=""/>
        <dsp:cNvSpPr/>
      </dsp:nvSpPr>
      <dsp:spPr>
        <a:xfrm>
          <a:off x="1448121" y="4704165"/>
          <a:ext cx="5800904" cy="1253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692" tIns="132692" rIns="132692" bIns="13269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EFSA – 200 mg/400mg (u těhotných žen 200 mg/den)</a:t>
          </a:r>
          <a:endParaRPr lang="en-US" sz="2200" kern="1200" dirty="0"/>
        </a:p>
      </dsp:txBody>
      <dsp:txXfrm>
        <a:off x="1448121" y="4704165"/>
        <a:ext cx="5800904" cy="1253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6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6"/>
          <p:cNvSpPr txBox="1"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dt" idx="10"/>
          </p:nvPr>
        </p:nvSpPr>
        <p:spPr>
          <a:xfrm>
            <a:off x="7909561" y="4314328"/>
            <a:ext cx="2910840" cy="374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"/>
          <p:cNvSpPr txBox="1">
            <a:spLocks noGrp="1"/>
          </p:cNvSpPr>
          <p:nvPr>
            <p:ph type="ftr" idx="11"/>
          </p:nvPr>
        </p:nvSpPr>
        <p:spPr>
          <a:xfrm>
            <a:off x="1371600" y="4323845"/>
            <a:ext cx="640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sldNum" idx="12"/>
          </p:nvPr>
        </p:nvSpPr>
        <p:spPr>
          <a:xfrm>
            <a:off x="8077200" y="143086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atický obrázek s popiskem">
  <p:cSld name="Panoramatický obrázek s popiskem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>
            <a:spLocks noGrp="1"/>
          </p:cNvSpPr>
          <p:nvPr>
            <p:ph type="pic" idx="2"/>
          </p:nvPr>
        </p:nvSpPr>
        <p:spPr>
          <a:xfrm>
            <a:off x="681727" y="941439"/>
            <a:ext cx="10821840" cy="3478161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685800" y="5516715"/>
            <a:ext cx="10820400" cy="701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ázev a popisek">
  <p:cSld name="Název a popise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6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1024467" y="3649133"/>
            <a:ext cx="10130516" cy="999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dt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ft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sldNum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itace s popiskem">
  <p:cSld name="Citace s popiskem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7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1303865" y="3365556"/>
            <a:ext cx="9592736" cy="444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2"/>
          </p:nvPr>
        </p:nvSpPr>
        <p:spPr>
          <a:xfrm>
            <a:off x="1024467" y="3959862"/>
            <a:ext cx="10151533" cy="679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dt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ft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sldNum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93" name="Google Shape;93;p17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entury Gothic"/>
              <a:buNone/>
            </a:pPr>
            <a:r>
              <a:rPr lang="cs-CZ" sz="8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94" name="Google Shape;94;p17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entury Gothic"/>
              <a:buNone/>
            </a:pPr>
            <a:r>
              <a:rPr lang="cs-CZ" sz="8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Jmenovka">
  <p:cSld name="Jmenovka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8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1024467" y="3648315"/>
            <a:ext cx="10144654" cy="999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7814452" y="378883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685800" y="378883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sloupce">
  <p:cSld name="3 sloupce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2"/>
          </p:nvPr>
        </p:nvSpPr>
        <p:spPr>
          <a:xfrm>
            <a:off x="685799" y="2904565"/>
            <a:ext cx="3456432" cy="331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3"/>
          </p:nvPr>
        </p:nvSpPr>
        <p:spPr>
          <a:xfrm>
            <a:off x="4368800" y="2201333"/>
            <a:ext cx="3456432" cy="626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body" idx="4"/>
          </p:nvPr>
        </p:nvSpPr>
        <p:spPr>
          <a:xfrm>
            <a:off x="4366858" y="2904067"/>
            <a:ext cx="3456432" cy="3314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body" idx="5"/>
          </p:nvPr>
        </p:nvSpPr>
        <p:spPr>
          <a:xfrm>
            <a:off x="8051800" y="2192866"/>
            <a:ext cx="3456432" cy="626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body" idx="6"/>
          </p:nvPr>
        </p:nvSpPr>
        <p:spPr>
          <a:xfrm>
            <a:off x="8051801" y="2904565"/>
            <a:ext cx="3456432" cy="331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sloupce s obrázky">
  <p:cSld name="3 sloupce s obrázky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p20"/>
          <p:cNvSpPr>
            <a:spLocks noGrp="1"/>
          </p:cNvSpPr>
          <p:nvPr>
            <p:ph type="pic" idx="2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17" name="Google Shape;117;p20"/>
          <p:cNvSpPr txBox="1">
            <a:spLocks noGrp="1"/>
          </p:cNvSpPr>
          <p:nvPr>
            <p:ph type="body" idx="3"/>
          </p:nvPr>
        </p:nvSpPr>
        <p:spPr>
          <a:xfrm>
            <a:off x="688618" y="4873764"/>
            <a:ext cx="3451582" cy="1344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4"/>
          </p:nvPr>
        </p:nvSpPr>
        <p:spPr>
          <a:xfrm>
            <a:off x="4374263" y="4191000"/>
            <a:ext cx="3448935" cy="682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9" name="Google Shape;119;p20"/>
          <p:cNvSpPr>
            <a:spLocks noGrp="1"/>
          </p:cNvSpPr>
          <p:nvPr>
            <p:ph type="pic" idx="5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20" name="Google Shape;120;p20"/>
          <p:cNvSpPr txBox="1">
            <a:spLocks noGrp="1"/>
          </p:cNvSpPr>
          <p:nvPr>
            <p:ph type="body" idx="6"/>
          </p:nvPr>
        </p:nvSpPr>
        <p:spPr>
          <a:xfrm>
            <a:off x="4374264" y="4873763"/>
            <a:ext cx="3448935" cy="1344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body" idx="7"/>
          </p:nvPr>
        </p:nvSpPr>
        <p:spPr>
          <a:xfrm>
            <a:off x="8049731" y="4191000"/>
            <a:ext cx="3456469" cy="682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2" name="Google Shape;122;p20"/>
          <p:cNvSpPr>
            <a:spLocks noGrp="1"/>
          </p:cNvSpPr>
          <p:nvPr>
            <p:ph type="pic" idx="8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23" name="Google Shape;123;p20"/>
          <p:cNvSpPr txBox="1">
            <a:spLocks noGrp="1"/>
          </p:cNvSpPr>
          <p:nvPr>
            <p:ph type="body" idx="9"/>
          </p:nvPr>
        </p:nvSpPr>
        <p:spPr>
          <a:xfrm>
            <a:off x="8049731" y="4873761"/>
            <a:ext cx="3452445" cy="1344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body" idx="1"/>
          </p:nvPr>
        </p:nvSpPr>
        <p:spPr>
          <a:xfrm rot="5400000">
            <a:off x="4083937" y="-1203579"/>
            <a:ext cx="4024125" cy="108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vislý nadpis a text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2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2"/>
          <p:cNvSpPr txBox="1">
            <a:spLocks noGrp="1"/>
          </p:cNvSpPr>
          <p:nvPr>
            <p:ph type="title"/>
          </p:nvPr>
        </p:nvSpPr>
        <p:spPr>
          <a:xfrm rot="5400000">
            <a:off x="8525933" y="1667933"/>
            <a:ext cx="390313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2"/>
          <p:cNvSpPr txBox="1">
            <a:spLocks noGrp="1"/>
          </p:cNvSpPr>
          <p:nvPr>
            <p:ph type="body" idx="1"/>
          </p:nvPr>
        </p:nvSpPr>
        <p:spPr>
          <a:xfrm rot="5400000">
            <a:off x="3175000" y="-1405467"/>
            <a:ext cx="3903133" cy="820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22"/>
          <p:cNvSpPr txBox="1">
            <a:spLocks noGrp="1"/>
          </p:cNvSpPr>
          <p:nvPr>
            <p:ph type="dt" idx="10"/>
          </p:nvPr>
        </p:nvSpPr>
        <p:spPr>
          <a:xfrm>
            <a:off x="7814452" y="379941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2"/>
          <p:cNvSpPr txBox="1">
            <a:spLocks noGrp="1"/>
          </p:cNvSpPr>
          <p:nvPr>
            <p:ph type="ftr" idx="11"/>
          </p:nvPr>
        </p:nvSpPr>
        <p:spPr>
          <a:xfrm>
            <a:off x="685800" y="381000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sldNum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7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Záhlaví oddílu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8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8"/>
          <p:cNvSpPr txBox="1"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dt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ftr" idx="11"/>
          </p:nvPr>
        </p:nvSpPr>
        <p:spPr>
          <a:xfrm>
            <a:off x="685800" y="381001"/>
            <a:ext cx="6991492" cy="364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1"/>
          </p:nvPr>
        </p:nvSpPr>
        <p:spPr>
          <a:xfrm>
            <a:off x="685800" y="2194559"/>
            <a:ext cx="53340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2"/>
          </p:nvPr>
        </p:nvSpPr>
        <p:spPr>
          <a:xfrm>
            <a:off x="6172200" y="2194559"/>
            <a:ext cx="53340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2"/>
          </p:nvPr>
        </p:nvSpPr>
        <p:spPr>
          <a:xfrm>
            <a:off x="685800" y="3132666"/>
            <a:ext cx="5311775" cy="3086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3"/>
          </p:nvPr>
        </p:nvSpPr>
        <p:spPr>
          <a:xfrm>
            <a:off x="6400800" y="2183802"/>
            <a:ext cx="51054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4"/>
          </p:nvPr>
        </p:nvSpPr>
        <p:spPr>
          <a:xfrm>
            <a:off x="6172200" y="3132666"/>
            <a:ext cx="5334000" cy="3086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1"/>
          </p:nvPr>
        </p:nvSpPr>
        <p:spPr>
          <a:xfrm>
            <a:off x="4995582" y="746759"/>
            <a:ext cx="6510618" cy="547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2"/>
          </p:nvPr>
        </p:nvSpPr>
        <p:spPr>
          <a:xfrm>
            <a:off x="685800" y="3124199"/>
            <a:ext cx="4114800" cy="3094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>
            <a:spLocks noGrp="1"/>
          </p:cNvSpPr>
          <p:nvPr>
            <p:ph type="pic" idx="2"/>
          </p:nvPr>
        </p:nvSpPr>
        <p:spPr>
          <a:xfrm>
            <a:off x="7861238" y="751241"/>
            <a:ext cx="3644962" cy="5467443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685800" y="3124199"/>
            <a:ext cx="6873240" cy="3094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5" descr="C0-HD-TOP.png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0" y="0"/>
            <a:ext cx="12192000" cy="14414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5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" name="Google Shape;9;p5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" name="Google Shape;10;p5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chapter/10.1007/978-3-030-81989-7_19?fbclid=IwAR20lgr2L55wsdT3o6RdffJHNzLnXDpZ0Xr2-lUywSHtMrLE-vK-XZ8yF9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ciencedirect.com/science/article/pii/S2213434420300645" TargetMode="External"/><Relationship Id="rId4" Type="http://schemas.openxmlformats.org/officeDocument/2006/relationships/hyperlink" Target="https://www.ais.gov.au/__data/assets/pdf_file/0014/1000841/Position-Statement-Supplements-and-Sports-Foods-abridged_v2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sportscience.com/" TargetMode="External"/><Relationship Id="rId2" Type="http://schemas.openxmlformats.org/officeDocument/2006/relationships/hyperlink" Target="https://examin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ssiweb.org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" descr="Vitamins and Minerals - HelpGuide.org"/>
          <p:cNvPicPr preferRelativeResize="0"/>
          <p:nvPr/>
        </p:nvPicPr>
        <p:blipFill rotWithShape="1">
          <a:blip r:embed="rId3">
            <a:alphaModFix amt="45000"/>
          </a:blip>
          <a:srcRect t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"/>
          <p:cNvSpPr txBox="1">
            <a:spLocks noGrp="1"/>
          </p:cNvSpPr>
          <p:nvPr>
            <p:ph type="ctrTitle"/>
          </p:nvPr>
        </p:nvSpPr>
        <p:spPr>
          <a:xfrm>
            <a:off x="1769532" y="1695576"/>
            <a:ext cx="8652938" cy="2857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lang="cs-CZ" sz="8000"/>
              <a:t>DOPLŇKY STRAVY VE SPORTU</a:t>
            </a:r>
            <a:endParaRPr/>
          </a:p>
        </p:txBody>
      </p:sp>
      <p:sp>
        <p:nvSpPr>
          <p:cNvPr id="146" name="Google Shape;146;p1"/>
          <p:cNvSpPr txBox="1">
            <a:spLocks noGrp="1"/>
          </p:cNvSpPr>
          <p:nvPr>
            <p:ph type="subTitle" idx="1"/>
          </p:nvPr>
        </p:nvSpPr>
        <p:spPr>
          <a:xfrm>
            <a:off x="1769532" y="4623127"/>
            <a:ext cx="8655200" cy="45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cs-CZ"/>
              <a:t>bp1816 Kompenzace a regenerace ve sportu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B0CEF8E-71AE-45CE-805C-1960F13BF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687" y="609600"/>
            <a:ext cx="8810625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002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89E3C1-A963-43E8-A6D1-71EE324D7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945" y="453288"/>
            <a:ext cx="11133055" cy="1293028"/>
          </a:xfrm>
        </p:spPr>
        <p:txBody>
          <a:bodyPr/>
          <a:lstStyle/>
          <a:p>
            <a:r>
              <a:rPr lang="cs-CZ" dirty="0"/>
              <a:t>Kreatin – přesah mimo sportovní výživu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1879B9-842E-419F-97A9-33E760DFC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6744" y="1533080"/>
            <a:ext cx="4013498" cy="4272403"/>
          </a:xfrm>
        </p:spPr>
        <p:txBody>
          <a:bodyPr>
            <a:normAutofit lnSpcReduction="10000"/>
          </a:bodyPr>
          <a:lstStyle/>
          <a:p>
            <a:r>
              <a:rPr lang="cs-CZ" dirty="0"/>
              <a:t>Vliv na funkci mozku – 2 % TH, až 20 % energie</a:t>
            </a:r>
          </a:p>
          <a:p>
            <a:pPr lvl="1"/>
            <a:r>
              <a:rPr lang="cs-CZ" dirty="0"/>
              <a:t>Kognitivní úlohy</a:t>
            </a:r>
          </a:p>
          <a:p>
            <a:pPr lvl="1"/>
            <a:r>
              <a:rPr lang="cs-CZ" dirty="0"/>
              <a:t>Traumatické poranění mozku</a:t>
            </a:r>
          </a:p>
          <a:p>
            <a:pPr lvl="1"/>
            <a:r>
              <a:rPr lang="cs-CZ" dirty="0"/>
              <a:t>Deprese?</a:t>
            </a:r>
          </a:p>
          <a:p>
            <a:pPr lvl="1"/>
            <a:r>
              <a:rPr lang="cs-CZ" dirty="0"/>
              <a:t>Parkinsonova choroba</a:t>
            </a:r>
          </a:p>
          <a:p>
            <a:pPr lvl="1"/>
            <a:r>
              <a:rPr lang="cs-CZ" dirty="0"/>
              <a:t>Antioxidant?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dirty="0"/>
              <a:t>https://www.ncbi.nlm.nih.gov/pmc/articles/PMC1691485/</a:t>
            </a:r>
          </a:p>
        </p:txBody>
      </p:sp>
      <p:pic>
        <p:nvPicPr>
          <p:cNvPr id="5122" name="Picture 2" descr="infographic showing the creatine loading can affect brain function">
            <a:extLst>
              <a:ext uri="{FF2B5EF4-FFF2-40B4-BE49-F238E27FC236}">
                <a16:creationId xmlns:a16="http://schemas.microsoft.com/office/drawing/2014/main" id="{59331C67-BE49-44AB-90E1-642092C773B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753" y="2217906"/>
            <a:ext cx="8235248" cy="463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13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90D89F-5E4B-4715-8545-6AA6E9C7E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Kreatin – negativní efekt suplementace?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714CCFB-A9A6-48A5-AB5E-B1B80AC616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114300" indent="0">
              <a:buNone/>
            </a:pPr>
            <a:r>
              <a:rPr lang="cs-CZ" dirty="0">
                <a:latin typeface="+mn-lt"/>
              </a:rPr>
              <a:t>„</a:t>
            </a:r>
            <a:r>
              <a:rPr lang="en-US" b="0" i="0" dirty="0">
                <a:solidFill>
                  <a:schemeClr val="bg1"/>
                </a:solidFill>
                <a:effectLst/>
                <a:latin typeface="+mn-lt"/>
              </a:rPr>
              <a:t>Creatine supplementation has a negative effect on VO</a:t>
            </a:r>
            <a:r>
              <a:rPr lang="en-US" b="0" i="0" baseline="-25000" dirty="0">
                <a:solidFill>
                  <a:schemeClr val="bg1"/>
                </a:solidFill>
                <a:effectLst/>
                <a:latin typeface="+mn-lt"/>
              </a:rPr>
              <a:t>2</a:t>
            </a:r>
            <a:r>
              <a:rPr lang="en-US" b="0" i="0" dirty="0">
                <a:solidFill>
                  <a:schemeClr val="bg1"/>
                </a:solidFill>
                <a:effectLst/>
                <a:latin typeface="+mn-lt"/>
              </a:rPr>
              <a:t>max, regardless of the characteristics of training, supplementation, or population characteristics.</a:t>
            </a:r>
            <a:r>
              <a:rPr lang="cs-CZ" b="0" i="0" dirty="0">
                <a:solidFill>
                  <a:schemeClr val="bg1"/>
                </a:solidFill>
                <a:effectLst/>
                <a:latin typeface="+mn-lt"/>
              </a:rPr>
              <a:t>“</a:t>
            </a:r>
            <a:endParaRPr lang="cs-CZ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14E21E3-1908-4E69-8987-3B6A6A2DD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19" y="2194560"/>
            <a:ext cx="9066381" cy="179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393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C9531E-19AD-437D-BBF0-CF79A1BE5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3"/>
            <a:ext cx="4911826" cy="1344975"/>
          </a:xfrm>
        </p:spPr>
        <p:txBody>
          <a:bodyPr>
            <a:normAutofit/>
          </a:bodyPr>
          <a:lstStyle/>
          <a:p>
            <a:r>
              <a:rPr lang="cs-CZ" sz="4000"/>
              <a:t>BCAA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562A32-474D-467F-BB0D-1F5857B02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939" y="1762812"/>
            <a:ext cx="5403404" cy="3985867"/>
          </a:xfrm>
        </p:spPr>
        <p:txBody>
          <a:bodyPr>
            <a:normAutofit/>
          </a:bodyPr>
          <a:lstStyle/>
          <a:p>
            <a:r>
              <a:rPr lang="cs-CZ" sz="2200" dirty="0"/>
              <a:t>Leucin, izoleucin, valin </a:t>
            </a:r>
          </a:p>
          <a:p>
            <a:r>
              <a:rPr lang="cs-CZ" sz="2200" dirty="0"/>
              <a:t>Esenciální AA – nejsou syntetizovány v těle</a:t>
            </a:r>
          </a:p>
          <a:p>
            <a:r>
              <a:rPr lang="cs-CZ" sz="2200" dirty="0"/>
              <a:t>Potravinové zdroje – maso, mléčné výrobky, vejce</a:t>
            </a:r>
          </a:p>
          <a:p>
            <a:r>
              <a:rPr lang="cs-CZ" sz="2200" dirty="0"/>
              <a:t>Kapsle, prášek, tekutina</a:t>
            </a:r>
          </a:p>
          <a:p>
            <a:r>
              <a:rPr lang="cs-CZ" sz="2200" dirty="0"/>
              <a:t>Metabolismus především ve svalové tkáni</a:t>
            </a:r>
          </a:p>
          <a:p>
            <a:r>
              <a:rPr lang="cs-CZ" sz="2200" dirty="0"/>
              <a:t>Poměr 2:1:1; 3:1:1; 4:1:1</a:t>
            </a:r>
          </a:p>
          <a:p>
            <a:endParaRPr lang="cs-CZ" sz="2200" dirty="0"/>
          </a:p>
          <a:p>
            <a:endParaRPr lang="cs-CZ" sz="2200" dirty="0"/>
          </a:p>
        </p:txBody>
      </p:sp>
      <p:pic>
        <p:nvPicPr>
          <p:cNvPr id="9224" name="Picture 8" descr="Výsledek obrázku pro BCAA">
            <a:extLst>
              <a:ext uri="{FF2B5EF4-FFF2-40B4-BE49-F238E27FC236}">
                <a16:creationId xmlns:a16="http://schemas.microsoft.com/office/drawing/2014/main" id="{D79775DC-D297-4828-82A7-3149FFC591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53" b="33356"/>
          <a:stretch/>
        </p:blipFill>
        <p:spPr bwMode="auto">
          <a:xfrm>
            <a:off x="6438732" y="333085"/>
            <a:ext cx="2555747" cy="216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Výsledek obrázku pro BCAA">
            <a:extLst>
              <a:ext uri="{FF2B5EF4-FFF2-40B4-BE49-F238E27FC236}">
                <a16:creationId xmlns:a16="http://schemas.microsoft.com/office/drawing/2014/main" id="{A70DD802-B464-494D-BA46-3C5439E195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 bwMode="auto">
          <a:xfrm>
            <a:off x="9499220" y="321733"/>
            <a:ext cx="2189730" cy="218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Výsledek obrázku pro BCAA">
            <a:extLst>
              <a:ext uri="{FF2B5EF4-FFF2-40B4-BE49-F238E27FC236}">
                <a16:creationId xmlns:a16="http://schemas.microsoft.com/office/drawing/2014/main" id="{3C76713C-E33E-4E21-9786-FB55D35DAB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4" r="-2" b="4105"/>
          <a:stretch/>
        </p:blipFill>
        <p:spPr bwMode="auto">
          <a:xfrm>
            <a:off x="7184051" y="2810760"/>
            <a:ext cx="3942590" cy="340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07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7C18D5-F84D-4715-A006-FD6C287C6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 dirty="0"/>
              <a:t>BCAA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908F38-EEB4-44BE-973C-F81E5D434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cs-CZ" sz="2000" dirty="0"/>
              <a:t>Během fyzické aktivity dochází k ↑ hladiny serotoninu v mozku, což je považováno za příčinu centrální únavy</a:t>
            </a:r>
          </a:p>
          <a:p>
            <a:pPr lvl="1"/>
            <a:r>
              <a:rPr lang="cs-CZ" sz="2000" dirty="0"/>
              <a:t>BCAA a </a:t>
            </a:r>
            <a:r>
              <a:rPr lang="cs-CZ" sz="2000" dirty="0" err="1"/>
              <a:t>fTrypt</a:t>
            </a:r>
            <a:r>
              <a:rPr lang="cs-CZ" sz="2000" dirty="0"/>
              <a:t> spolu soupeří o stejný transportní systém do mozku</a:t>
            </a:r>
          </a:p>
          <a:p>
            <a:pPr lvl="1"/>
            <a:r>
              <a:rPr lang="cs-CZ" sz="2000" dirty="0"/>
              <a:t>Podáním BCAA se ↓ přestup </a:t>
            </a:r>
            <a:r>
              <a:rPr lang="cs-CZ" sz="2000" dirty="0" err="1"/>
              <a:t>fTrypt</a:t>
            </a:r>
            <a:r>
              <a:rPr lang="cs-CZ" sz="2000" dirty="0"/>
              <a:t> do mozku a oddálí se nástup únavy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282904C2-53E5-4E73-9729-8641A1D43B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305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9528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1DFF6231-B3BB-466D-BC00-3B4DD6ECF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907" y="795528"/>
            <a:ext cx="8980186" cy="5986791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99A1AB0-24D7-4387-9066-6A83F1031458}"/>
              </a:ext>
            </a:extLst>
          </p:cNvPr>
          <p:cNvSpPr txBox="1"/>
          <p:nvPr/>
        </p:nvSpPr>
        <p:spPr>
          <a:xfrm>
            <a:off x="5850762" y="210753"/>
            <a:ext cx="5972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>
                <a:solidFill>
                  <a:srgbClr val="FF0000"/>
                </a:solidFill>
              </a:rPr>
              <a:t>Efsa</a:t>
            </a:r>
            <a:r>
              <a:rPr lang="cs-CZ" sz="2800" dirty="0"/>
              <a:t> </a:t>
            </a:r>
            <a:r>
              <a:rPr lang="cs-CZ" sz="3200" dirty="0">
                <a:solidFill>
                  <a:srgbClr val="FF0000"/>
                </a:solidFill>
              </a:rPr>
              <a:t>2010</a:t>
            </a:r>
            <a:endParaRPr lang="cs-CZ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582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F930B8F-C4A8-4337-A0E0-E93C65B23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5081047" cy="236229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C67714B-6FB5-492A-ABD2-06C5717AA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824" y="2805018"/>
            <a:ext cx="7391400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142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105B6856-96D6-4D5B-B6DD-C6D05E7312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057340"/>
            <a:ext cx="5925658" cy="1548606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316D2A6-AFBE-4544-B1C2-44AA9E5A65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" y="84931"/>
            <a:ext cx="8172450" cy="18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375BC5C-CC10-41AA-B529-2EF6C85AFA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8584" y="2222310"/>
            <a:ext cx="5919541" cy="2342356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8E881679-D327-45D8-87DE-BE0B4533DE84}"/>
              </a:ext>
            </a:extLst>
          </p:cNvPr>
          <p:cNvSpPr txBox="1"/>
          <p:nvPr/>
        </p:nvSpPr>
        <p:spPr>
          <a:xfrm>
            <a:off x="298243" y="2562491"/>
            <a:ext cx="5033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Jsou BCAA konzumovány samostatně anabolické??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D69F2C8-AB97-4D95-8F17-E1050BE6F21D}"/>
              </a:ext>
            </a:extLst>
          </p:cNvPr>
          <p:cNvSpPr txBox="1"/>
          <p:nvPr/>
        </p:nvSpPr>
        <p:spPr>
          <a:xfrm>
            <a:off x="6096000" y="5057340"/>
            <a:ext cx="60131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Suplementace BCAA je pro většinu osob konzumující dostatek bílkovin (1-1,5g/kg a více) zbytečná</a:t>
            </a:r>
          </a:p>
        </p:txBody>
      </p:sp>
    </p:spTree>
    <p:extLst>
      <p:ext uri="{BB962C8B-B14F-4D97-AF65-F5344CB8AC3E}">
        <p14:creationId xmlns:p14="http://schemas.microsoft.com/office/powerpoint/2010/main" val="245327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5BFF74-332B-4BA4-AAF6-E7D3FD392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48" y="655591"/>
            <a:ext cx="4929352" cy="2315616"/>
          </a:xfrm>
        </p:spPr>
        <p:txBody>
          <a:bodyPr>
            <a:normAutofit/>
          </a:bodyPr>
          <a:lstStyle/>
          <a:p>
            <a:r>
              <a:rPr lang="cs-CZ" sz="4600"/>
              <a:t>Kofein</a:t>
            </a:r>
          </a:p>
        </p:txBody>
      </p:sp>
      <p:pic>
        <p:nvPicPr>
          <p:cNvPr id="4" name="Picture 4" descr="Výsledek obrázku pro caffeine">
            <a:extLst>
              <a:ext uri="{FF2B5EF4-FFF2-40B4-BE49-F238E27FC236}">
                <a16:creationId xmlns:a16="http://schemas.microsoft.com/office/drawing/2014/main" id="{227F2E44-FBD1-4C93-B768-B23D34FD78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0" r="4250" b="2"/>
          <a:stretch/>
        </p:blipFill>
        <p:spPr bwMode="auto">
          <a:xfrm>
            <a:off x="526473" y="2578394"/>
            <a:ext cx="5766975" cy="362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0E7B6D-5D67-4C2A-A60E-AEE08B4BD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5006" y="263951"/>
            <a:ext cx="4840521" cy="6215045"/>
          </a:xfrm>
        </p:spPr>
        <p:txBody>
          <a:bodyPr anchor="ctr">
            <a:normAutofit/>
          </a:bodyPr>
          <a:lstStyle/>
          <a:p>
            <a:r>
              <a:rPr lang="cs-CZ" sz="2200" dirty="0"/>
              <a:t>Stimulační látka</a:t>
            </a:r>
          </a:p>
          <a:p>
            <a:r>
              <a:rPr lang="cs-CZ" sz="2200" dirty="0"/>
              <a:t>Kávové boby, kakaové boby, čajové listy, </a:t>
            </a:r>
            <a:r>
              <a:rPr lang="cs-CZ" sz="2200" dirty="0" err="1"/>
              <a:t>guarana</a:t>
            </a:r>
            <a:endParaRPr lang="cs-CZ" sz="2200" dirty="0"/>
          </a:p>
          <a:p>
            <a:r>
              <a:rPr lang="cs-CZ" sz="2200" dirty="0"/>
              <a:t>Po příjmu dochází k rychlé absorpci – zvýšené hodnoty již po 15 min, maximum okolo hodiny po požití</a:t>
            </a:r>
          </a:p>
          <a:p>
            <a:r>
              <a:rPr lang="cs-CZ" sz="2200" dirty="0"/>
              <a:t>Mechanismus – navázání na adenosinové receptory</a:t>
            </a:r>
          </a:p>
          <a:p>
            <a:r>
              <a:rPr lang="cs-CZ" sz="2200" dirty="0"/>
              <a:t>Dávky v </a:t>
            </a:r>
            <a:r>
              <a:rPr lang="cs-CZ" sz="2200"/>
              <a:t>rozmezí 32-300mg </a:t>
            </a:r>
            <a:r>
              <a:rPr lang="cs-CZ" sz="2200" dirty="0"/>
              <a:t>podporují kognitivní funkce (bdělost, ostražitost, reakční čas)</a:t>
            </a:r>
          </a:p>
          <a:p>
            <a:r>
              <a:rPr lang="cs-CZ" sz="2200" dirty="0"/>
              <a:t>Přítomnost faktorů snižujících výkonnost</a:t>
            </a: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098828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6C93C5-1E2B-4F69-AB97-4F66DF63F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31296"/>
            <a:ext cx="3416158" cy="479540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Kofein</a:t>
            </a:r>
          </a:p>
        </p:txBody>
      </p:sp>
      <p:graphicFrame>
        <p:nvGraphicFramePr>
          <p:cNvPr id="13" name="Zástupný obsah 2">
            <a:extLst>
              <a:ext uri="{FF2B5EF4-FFF2-40B4-BE49-F238E27FC236}">
                <a16:creationId xmlns:a16="http://schemas.microsoft.com/office/drawing/2014/main" id="{A2894132-3901-41C7-AD6E-5315DDBFA3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1862002"/>
              </p:ext>
            </p:extLst>
          </p:nvPr>
        </p:nvGraphicFramePr>
        <p:xfrm>
          <a:off x="4458878" y="395926"/>
          <a:ext cx="7249026" cy="5960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4245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"/>
          <p:cNvSpPr txBox="1">
            <a:spLocks noGrp="1"/>
          </p:cNvSpPr>
          <p:nvPr>
            <p:ph type="title"/>
          </p:nvPr>
        </p:nvSpPr>
        <p:spPr>
          <a:xfrm>
            <a:off x="4384640" y="0"/>
            <a:ext cx="7721633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lang="cs-CZ"/>
              <a:t>DOPLŇKY STRAVY - LEGISLATIVA</a:t>
            </a:r>
            <a:endParaRPr/>
          </a:p>
        </p:txBody>
      </p:sp>
      <p:sp>
        <p:nvSpPr>
          <p:cNvPr id="152" name="Google Shape;152;p2"/>
          <p:cNvSpPr txBox="1">
            <a:spLocks noGrp="1"/>
          </p:cNvSpPr>
          <p:nvPr>
            <p:ph type="body" idx="1"/>
          </p:nvPr>
        </p:nvSpPr>
        <p:spPr>
          <a:xfrm>
            <a:off x="4384641" y="952500"/>
            <a:ext cx="7721634" cy="59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cs-CZ" sz="1800" b="0" i="0" dirty="0">
                <a:latin typeface="Arial"/>
                <a:ea typeface="Arial"/>
                <a:cs typeface="Arial"/>
                <a:sym typeface="Arial"/>
              </a:rPr>
              <a:t>Podle z</a:t>
            </a:r>
            <a:r>
              <a:rPr lang="cs-CZ" sz="1800" b="0" i="0" u="sng" dirty="0">
                <a:latin typeface="Arial"/>
                <a:ea typeface="Arial"/>
                <a:cs typeface="Arial"/>
                <a:sym typeface="Arial"/>
              </a:rPr>
              <a:t>ákona č. 110/1997 Sb., </a:t>
            </a:r>
            <a:r>
              <a:rPr lang="cs-CZ" sz="1800" b="0" i="0" dirty="0">
                <a:latin typeface="Arial"/>
                <a:ea typeface="Arial"/>
                <a:cs typeface="Arial"/>
                <a:sym typeface="Arial"/>
              </a:rPr>
              <a:t>v platném znění, se </a:t>
            </a:r>
            <a:r>
              <a:rPr lang="cs-CZ" sz="1800" b="1" i="0" dirty="0">
                <a:latin typeface="Arial"/>
                <a:ea typeface="Arial"/>
                <a:cs typeface="Arial"/>
                <a:sym typeface="Arial"/>
              </a:rPr>
              <a:t>doplňkem stravy </a:t>
            </a:r>
            <a:r>
              <a:rPr lang="cs-CZ" sz="1800" b="0" i="0" dirty="0">
                <a:latin typeface="Arial"/>
                <a:ea typeface="Arial"/>
                <a:cs typeface="Arial"/>
                <a:sym typeface="Arial"/>
              </a:rPr>
              <a:t>rozumí potravina, jejímž účelem je doplňovat běžnou stravu a která je koncentrovaným zdrojem vitaminů a minerálních látek nebo dalších látek s nutričním nebo fyziologickým účinkem, obsažených v potravině samostatně nebo v kombinaci, určená k přímé spotřebě v malých odměřených množstvích.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cs-CZ" sz="1800" b="0" i="0" dirty="0">
                <a:latin typeface="Arial"/>
                <a:ea typeface="Arial"/>
                <a:cs typeface="Arial"/>
                <a:sym typeface="Arial"/>
              </a:rPr>
              <a:t>Podle </a:t>
            </a:r>
            <a:r>
              <a:rPr lang="cs-CZ" sz="1800" b="0" i="0" u="sng" dirty="0">
                <a:latin typeface="Arial"/>
                <a:ea typeface="Arial"/>
                <a:cs typeface="Arial"/>
                <a:sym typeface="Arial"/>
              </a:rPr>
              <a:t>směrnice Evropského parlamentu a Rady č. 2002/46/ES</a:t>
            </a:r>
            <a:r>
              <a:rPr lang="cs-CZ" sz="1800" b="0" i="0" dirty="0">
                <a:latin typeface="Arial"/>
                <a:ea typeface="Arial"/>
                <a:cs typeface="Arial"/>
                <a:sym typeface="Arial"/>
              </a:rPr>
              <a:t> jsou</a:t>
            </a:r>
            <a:r>
              <a:rPr lang="cs-CZ" sz="1800" b="1" i="0" dirty="0">
                <a:latin typeface="Arial"/>
                <a:ea typeface="Arial"/>
                <a:cs typeface="Arial"/>
                <a:sym typeface="Arial"/>
              </a:rPr>
              <a:t> doplňky stravy</a:t>
            </a:r>
            <a:r>
              <a:rPr lang="cs-CZ" sz="1800" b="0" i="0" dirty="0">
                <a:latin typeface="Arial"/>
                <a:ea typeface="Arial"/>
                <a:cs typeface="Arial"/>
                <a:sym typeface="Arial"/>
              </a:rPr>
              <a:t> potraviny, jejichž účelem je doplňovat běžnou stravu a které jsou koncentrovanými zdroji živin nebo jiných látek s výživovým nebo fyziologickým účinkem, samostatně nebo v kombinaci, jsou uváděny na trh ve formě dávek, a to ve formě tobolek, pastilek, tablet, pilulek a v jiných podobných formách, dále ve formě sypké, jako kapalina v ampulích, v lahvičkách s kapátkem a v jiných podobných formách kapalných nebo sypkých výrobků určených k příjmu v malých odměřených množstvích.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cs-CZ" sz="1800" b="0" i="0" dirty="0">
                <a:latin typeface="Arial"/>
                <a:ea typeface="Arial"/>
                <a:cs typeface="Arial"/>
                <a:sym typeface="Arial"/>
              </a:rPr>
              <a:t>Označování doplňků stravy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cs-CZ" sz="1800" b="0" i="0" dirty="0">
                <a:latin typeface="Arial"/>
                <a:ea typeface="Arial"/>
                <a:cs typeface="Arial"/>
                <a:sym typeface="Arial"/>
              </a:rPr>
              <a:t>nesmí přisuzovat doplňkům stravy vlastnosti týkající se prevence, léčby nebo vyléčení lidských onemocnění nebo odkazovat na tyto vlastnosti,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cs-CZ" sz="1800" b="0" i="0" dirty="0">
                <a:latin typeface="Arial"/>
                <a:ea typeface="Arial"/>
                <a:cs typeface="Arial"/>
                <a:sym typeface="Arial"/>
              </a:rPr>
              <a:t>nesmí obsahovat žádné tvrzení uvádějící nebo naznačující, že vyvážená a pestrá strava obecně nemůže poskytnout dostatečné množství vitaminů nebo minerálních látek,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cs-CZ" sz="1800" b="0" i="0" dirty="0">
                <a:latin typeface="Arial"/>
                <a:ea typeface="Arial"/>
                <a:cs typeface="Arial"/>
                <a:sym typeface="Arial"/>
              </a:rPr>
              <a:t>výživová a zdravotní tvrzení se mohou uvádět za podmínek stanovených nařízením (ES) č. 1924/2006</a:t>
            </a:r>
            <a:endParaRPr dirty="0"/>
          </a:p>
        </p:txBody>
      </p:sp>
      <p:pic>
        <p:nvPicPr>
          <p:cNvPr id="153" name="Google Shape;153;p2" descr="Otazník na zeleném pastelovém pozadí"/>
          <p:cNvPicPr preferRelativeResize="0"/>
          <p:nvPr/>
        </p:nvPicPr>
        <p:blipFill rotWithShape="1">
          <a:blip r:embed="rId3">
            <a:alphaModFix/>
          </a:blip>
          <a:srcRect l="46081" r="6088"/>
          <a:stretch/>
        </p:blipFill>
        <p:spPr>
          <a:xfrm>
            <a:off x="-1" y="10"/>
            <a:ext cx="4373546" cy="685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726" y="5829300"/>
            <a:ext cx="4238625" cy="9334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Wake up and smell the coffee: caffeine supplementation and exercise performance – an umbrella review of 21 published meta-analyses">
            <a:extLst>
              <a:ext uri="{FF2B5EF4-FFF2-40B4-BE49-F238E27FC236}">
                <a16:creationId xmlns:a16="http://schemas.microsoft.com/office/drawing/2014/main" id="{BC5F8728-2E62-44C3-937D-D00A3F188A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ál 3">
            <a:extLst>
              <a:ext uri="{FF2B5EF4-FFF2-40B4-BE49-F238E27FC236}">
                <a16:creationId xmlns:a16="http://schemas.microsoft.com/office/drawing/2014/main" id="{69F3D56E-6008-4E89-ABC2-120C24996F6B}"/>
              </a:ext>
            </a:extLst>
          </p:cNvPr>
          <p:cNvSpPr/>
          <p:nvPr/>
        </p:nvSpPr>
        <p:spPr>
          <a:xfrm>
            <a:off x="195308" y="1624613"/>
            <a:ext cx="4243527" cy="4083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033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E16737-905B-81BF-4AB0-6A81DE5E2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Kofein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75983D2-D503-0ABA-83D8-60182225D1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Je </a:t>
            </a:r>
            <a:r>
              <a:rPr lang="cs-CZ" dirty="0" err="1"/>
              <a:t>ergogenní</a:t>
            </a:r>
            <a:r>
              <a:rPr lang="cs-CZ" dirty="0"/>
              <a:t> efekt podání kofeinu pozorován i u osob navyklých na příjem kofeinu?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9BEDF9B-D286-7D32-FCB8-6B2550320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940" y="3076623"/>
            <a:ext cx="8791575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711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CB3C03-24FB-4E27-9BFE-DE54751AC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3051" y="116732"/>
            <a:ext cx="8610600" cy="1293028"/>
          </a:xfrm>
        </p:spPr>
        <p:txBody>
          <a:bodyPr/>
          <a:lstStyle/>
          <a:p>
            <a:r>
              <a:rPr lang="cs-CZ" dirty="0"/>
              <a:t>Nitráty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F5BA471-3657-48A3-8E18-737734BEF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922417"/>
            <a:ext cx="12191998" cy="5214777"/>
          </a:xfrm>
        </p:spPr>
        <p:txBody>
          <a:bodyPr/>
          <a:lstStyle/>
          <a:p>
            <a:r>
              <a:rPr lang="cs-CZ" dirty="0"/>
              <a:t>První zmínka o </a:t>
            </a:r>
            <a:r>
              <a:rPr lang="cs-CZ" dirty="0" err="1"/>
              <a:t>ergogenním</a:t>
            </a:r>
            <a:r>
              <a:rPr lang="cs-CZ" dirty="0"/>
              <a:t> efektu – 2007 &gt; snížení nároků na O</a:t>
            </a:r>
            <a:r>
              <a:rPr lang="cs-CZ" baseline="-25000" dirty="0"/>
              <a:t>2</a:t>
            </a:r>
            <a:r>
              <a:rPr lang="cs-CZ" dirty="0"/>
              <a:t> při sub-maximálním testu na cyklistickém ergometru</a:t>
            </a:r>
          </a:p>
          <a:p>
            <a:r>
              <a:rPr lang="cs-CZ" dirty="0"/>
              <a:t>Od té doby v rámci meta-analýz potvrzen </a:t>
            </a:r>
            <a:r>
              <a:rPr lang="cs-CZ" dirty="0" err="1"/>
              <a:t>malý-střední</a:t>
            </a:r>
            <a:r>
              <a:rPr lang="cs-CZ" dirty="0"/>
              <a:t> </a:t>
            </a:r>
            <a:r>
              <a:rPr lang="cs-CZ" dirty="0" err="1"/>
              <a:t>ergogenní</a:t>
            </a:r>
            <a:r>
              <a:rPr lang="cs-CZ" dirty="0"/>
              <a:t> efektu v rámci vytrvalostní aktivity u:</a:t>
            </a:r>
          </a:p>
          <a:p>
            <a:pPr lvl="1"/>
            <a:r>
              <a:rPr lang="cs-CZ" dirty="0"/>
              <a:t>Nesportovců během „</a:t>
            </a:r>
            <a:r>
              <a:rPr lang="cs-CZ" dirty="0" err="1"/>
              <a:t>time</a:t>
            </a:r>
            <a:r>
              <a:rPr lang="cs-CZ" dirty="0"/>
              <a:t>-to-</a:t>
            </a:r>
            <a:r>
              <a:rPr lang="cs-CZ" dirty="0" err="1"/>
              <a:t>fatigue</a:t>
            </a:r>
            <a:r>
              <a:rPr lang="cs-CZ" dirty="0"/>
              <a:t>“ testu</a:t>
            </a:r>
          </a:p>
          <a:p>
            <a:r>
              <a:rPr lang="cs-CZ" dirty="0"/>
              <a:t>Triviální dopad  na maximální sílu, může ovlivnit maximální počet opakování (oddálení únavy) (</a:t>
            </a:r>
            <a:r>
              <a:rPr lang="cs-CZ" dirty="0" err="1"/>
              <a:t>Coggan</a:t>
            </a:r>
            <a:r>
              <a:rPr lang="cs-CZ" dirty="0"/>
              <a:t>, </a:t>
            </a:r>
            <a:r>
              <a:rPr lang="cs-CZ" dirty="0" err="1"/>
              <a:t>Baranauskas</a:t>
            </a:r>
            <a:r>
              <a:rPr lang="cs-CZ" dirty="0"/>
              <a:t>, </a:t>
            </a:r>
            <a:r>
              <a:rPr lang="cs-CZ" dirty="0" err="1"/>
              <a:t>Hinrichs</a:t>
            </a:r>
            <a:r>
              <a:rPr lang="cs-CZ" dirty="0"/>
              <a:t>, </a:t>
            </a:r>
            <a:r>
              <a:rPr lang="cs-CZ" dirty="0" err="1"/>
              <a:t>Liu</a:t>
            </a:r>
            <a:r>
              <a:rPr lang="cs-CZ" dirty="0"/>
              <a:t>, &amp; Carter, 2021)</a:t>
            </a:r>
          </a:p>
          <a:p>
            <a:r>
              <a:rPr lang="cs-CZ" dirty="0"/>
              <a:t>Příjem </a:t>
            </a:r>
            <a:r>
              <a:rPr lang="cs-CZ" b="0" i="0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NO</a:t>
            </a:r>
            <a:r>
              <a:rPr lang="cs-CZ" b="0" i="0" baseline="-25000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3</a:t>
            </a:r>
            <a:r>
              <a:rPr lang="cs-CZ" b="0" i="0" baseline="30000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−  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cs-CZ" b="0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zlepšení „</a:t>
            </a:r>
            <a:r>
              <a:rPr lang="cs-CZ" b="0" i="0" dirty="0" err="1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muscle</a:t>
            </a:r>
            <a:r>
              <a:rPr lang="cs-CZ" b="0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cs-CZ" b="0" i="0" dirty="0" err="1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power</a:t>
            </a:r>
            <a:r>
              <a:rPr lang="cs-CZ" b="0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“ maximální výkon, neuromuskulární výkon</a:t>
            </a:r>
            <a:endParaRPr lang="cs-CZ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cs-CZ" dirty="0"/>
              <a:t>Mechanismus účinku?</a:t>
            </a:r>
          </a:p>
          <a:p>
            <a:pPr lvl="1"/>
            <a:r>
              <a:rPr lang="cs-CZ" dirty="0"/>
              <a:t>Pravděpodobně redukce NO</a:t>
            </a:r>
            <a:r>
              <a:rPr lang="cs-CZ" baseline="-25000" dirty="0"/>
              <a:t>3-</a:t>
            </a:r>
            <a:r>
              <a:rPr lang="cs-CZ" dirty="0"/>
              <a:t> (dusičnanů) na NO</a:t>
            </a:r>
            <a:r>
              <a:rPr lang="cs-CZ" baseline="-25000" dirty="0"/>
              <a:t>2-</a:t>
            </a:r>
            <a:r>
              <a:rPr lang="cs-CZ" dirty="0"/>
              <a:t> a poté na oxid dusnatý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cs-CZ" dirty="0">
                <a:latin typeface="Century Gothic" panose="020B0502020202020204" pitchFamily="34" charset="0"/>
                <a:cs typeface="Calibri" panose="020F0502020204030204" pitchFamily="34" charset="0"/>
              </a:rPr>
              <a:t>zvýšení dostupnosti NO poté snižuje spotřebu O</a:t>
            </a:r>
            <a:r>
              <a:rPr lang="cs-CZ" baseline="-25000" dirty="0">
                <a:latin typeface="Century Gothic" panose="020B0502020202020204" pitchFamily="34" charset="0"/>
                <a:cs typeface="Calibri" panose="020F0502020204030204" pitchFamily="34" charset="0"/>
              </a:rPr>
              <a:t>2</a:t>
            </a:r>
            <a:r>
              <a:rPr lang="cs-CZ" dirty="0">
                <a:latin typeface="Century Gothic" panose="020B0502020202020204" pitchFamily="34" charset="0"/>
                <a:cs typeface="Calibri" panose="020F0502020204030204" pitchFamily="34" charset="0"/>
              </a:rPr>
              <a:t> během dlouhodobého výkonu</a:t>
            </a:r>
            <a:endParaRPr lang="cs-CZ" dirty="0">
              <a:latin typeface="Century Gothic" panose="020B0502020202020204" pitchFamily="34" charset="0"/>
            </a:endParaRPr>
          </a:p>
          <a:p>
            <a:pPr lvl="1"/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C68F5D6-A6FC-4D6F-9218-96787C5C5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4477732" cy="1532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16883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A26E7F-B4B5-496C-A761-368A0779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0"/>
            <a:ext cx="8610600" cy="1293028"/>
          </a:xfrm>
        </p:spPr>
        <p:txBody>
          <a:bodyPr/>
          <a:lstStyle/>
          <a:p>
            <a:r>
              <a:rPr lang="cs-CZ" dirty="0"/>
              <a:t>Nitráty - dávkování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F4C18F8-79E2-46D2-BEDE-7802CB3A0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1028866"/>
            <a:ext cx="9715500" cy="561975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4BA7605-C868-4A84-B402-8059F3AA0CDF}"/>
              </a:ext>
            </a:extLst>
          </p:cNvPr>
          <p:cNvSpPr txBox="1"/>
          <p:nvPr/>
        </p:nvSpPr>
        <p:spPr>
          <a:xfrm>
            <a:off x="10916239" y="6384454"/>
            <a:ext cx="1677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Zdroj:</a:t>
            </a:r>
          </a:p>
          <a:p>
            <a:r>
              <a:rPr lang="cs-CZ" dirty="0">
                <a:solidFill>
                  <a:schemeClr val="bg1"/>
                </a:solidFill>
              </a:rPr>
              <a:t>Examine.com</a:t>
            </a:r>
          </a:p>
        </p:txBody>
      </p:sp>
    </p:spTree>
    <p:extLst>
      <p:ext uri="{BB962C8B-B14F-4D97-AF65-F5344CB8AC3E}">
        <p14:creationId xmlns:p14="http://schemas.microsoft.com/office/powerpoint/2010/main" val="18890927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9B262C-6780-465A-9C78-2F0623E72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7257" y="-5670"/>
            <a:ext cx="8610600" cy="1293028"/>
          </a:xfrm>
        </p:spPr>
        <p:txBody>
          <a:bodyPr/>
          <a:lstStyle/>
          <a:p>
            <a:r>
              <a:rPr lang="cs-CZ" dirty="0"/>
              <a:t>Nitráty - dávkování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2172AA9-FBDE-4352-88CF-00B3354E2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185892"/>
            <a:ext cx="10820400" cy="4024125"/>
          </a:xfrm>
        </p:spPr>
        <p:txBody>
          <a:bodyPr/>
          <a:lstStyle/>
          <a:p>
            <a:r>
              <a:rPr lang="cs-CZ" dirty="0"/>
              <a:t>Červená řepa</a:t>
            </a:r>
          </a:p>
          <a:p>
            <a:pPr lvl="1"/>
            <a:r>
              <a:rPr lang="cs-CZ" dirty="0"/>
              <a:t>6.4-12.8mg/kg cílový příjem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→ 500g červené řepy</a:t>
            </a:r>
          </a:p>
          <a:p>
            <a:pPr lvl="1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Pyré, smoothie, koncentrovaný nápoj, „chipsy“ pečené v troubě – technika zpracování zřejmě nemá vliv na hladinu nitrátů</a:t>
            </a:r>
          </a:p>
          <a:p>
            <a:pPr lvl="1"/>
            <a:endParaRPr lang="cs-CZ" dirty="0"/>
          </a:p>
        </p:txBody>
      </p:sp>
      <p:pic>
        <p:nvPicPr>
          <p:cNvPr id="1026" name="Picture 2" descr="Úžasné přínosy červené řepy | AWA shop, Zdravá výživa, superpotraviny,  šungit, masáže, kosmetika">
            <a:extLst>
              <a:ext uri="{FF2B5EF4-FFF2-40B4-BE49-F238E27FC236}">
                <a16:creationId xmlns:a16="http://schemas.microsoft.com/office/drawing/2014/main" id="{95E0F080-D7AD-4C39-9279-3BBC7F817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5305"/>
            <a:ext cx="375046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to Make Beet Juice With (or Without) a Juicer | LoveToKnow">
            <a:extLst>
              <a:ext uri="{FF2B5EF4-FFF2-40B4-BE49-F238E27FC236}">
                <a16:creationId xmlns:a16="http://schemas.microsoft.com/office/drawing/2014/main" id="{C1EA29EF-8A0E-4713-9F2C-A1FD00B31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693" y="3629319"/>
            <a:ext cx="4133307" cy="316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eet It Sport Nitrate 3000 Concentrate | Beet It">
            <a:extLst>
              <a:ext uri="{FF2B5EF4-FFF2-40B4-BE49-F238E27FC236}">
                <a16:creationId xmlns:a16="http://schemas.microsoft.com/office/drawing/2014/main" id="{CEF26FF3-8910-449D-8294-BEF15EF02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308" y="2810094"/>
            <a:ext cx="3591485" cy="359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2717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54C93CC4-DB38-4658-A64E-C44FE9C787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r="15699"/>
          <a:stretch/>
        </p:blipFill>
        <p:spPr bwMode="auto">
          <a:xfrm>
            <a:off x="5793863" y="10"/>
            <a:ext cx="6398136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D1CB4E0-56D8-4711-A313-51A333C0A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cs-CZ"/>
              <a:t>Bikarbonát sodný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277D92-FA86-47C3-8ED5-B5B2F72A7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77" y="2316481"/>
            <a:ext cx="6187736" cy="4246244"/>
          </a:xfrm>
        </p:spPr>
        <p:txBody>
          <a:bodyPr>
            <a:normAutofit/>
          </a:bodyPr>
          <a:lstStyle/>
          <a:p>
            <a:r>
              <a:rPr lang="cs-CZ" dirty="0"/>
              <a:t>Podpora </a:t>
            </a:r>
            <a:r>
              <a:rPr lang="cs-CZ" dirty="0" err="1"/>
              <a:t>pufrovací</a:t>
            </a:r>
            <a:r>
              <a:rPr lang="cs-CZ" dirty="0"/>
              <a:t> kapacity svalové buňky</a:t>
            </a:r>
          </a:p>
          <a:p>
            <a:r>
              <a:rPr lang="cs-CZ" dirty="0" err="1"/>
              <a:t>Ergogenní</a:t>
            </a:r>
            <a:r>
              <a:rPr lang="cs-CZ" dirty="0"/>
              <a:t> potenciál pro anaerobní sval. práci</a:t>
            </a:r>
          </a:p>
          <a:p>
            <a:r>
              <a:rPr lang="cs-CZ" dirty="0"/>
              <a:t>U sportovců </a:t>
            </a:r>
            <a:r>
              <a:rPr lang="cs-CZ" dirty="0">
                <a:solidFill>
                  <a:srgbClr val="FF0000"/>
                </a:solidFill>
              </a:rPr>
              <a:t>200-300 mg/kg </a:t>
            </a:r>
            <a:r>
              <a:rPr lang="cs-CZ" dirty="0"/>
              <a:t>pokud je cvičení (série) ukončena z důvodu metabolické acidózy (pálení) </a:t>
            </a:r>
          </a:p>
          <a:p>
            <a:r>
              <a:rPr lang="cs-CZ" dirty="0"/>
              <a:t>Příjem </a:t>
            </a:r>
            <a:r>
              <a:rPr lang="cs-CZ" dirty="0">
                <a:solidFill>
                  <a:srgbClr val="FF0000"/>
                </a:solidFill>
              </a:rPr>
              <a:t>60-90 minut </a:t>
            </a:r>
            <a:r>
              <a:rPr lang="cs-CZ" dirty="0"/>
              <a:t>před zatížením</a:t>
            </a:r>
          </a:p>
          <a:p>
            <a:r>
              <a:rPr lang="cs-CZ" dirty="0"/>
              <a:t>Nežádoucí efekt – GIT obtíže</a:t>
            </a:r>
          </a:p>
          <a:p>
            <a:endParaRPr lang="cs-CZ" sz="1800" dirty="0"/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9939632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2A3E118E-7B07-453C-AEA9-B4D44F281D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" r="388" b="3"/>
          <a:stretch/>
        </p:blipFill>
        <p:spPr bwMode="auto">
          <a:xfrm>
            <a:off x="7012098" y="1196502"/>
            <a:ext cx="5179902" cy="529002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9D1DE24-FFA5-4C72-B3C1-E57FA9F10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cs-CZ" dirty="0"/>
              <a:t>Beta-alanin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042EB0-19CE-4B15-8411-763D5DF85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78" y="1947554"/>
            <a:ext cx="6760850" cy="4725620"/>
          </a:xfrm>
        </p:spPr>
        <p:txBody>
          <a:bodyPr>
            <a:normAutofit/>
          </a:bodyPr>
          <a:lstStyle/>
          <a:p>
            <a:r>
              <a:rPr lang="cs-CZ" dirty="0"/>
              <a:t>Prekurzor </a:t>
            </a:r>
            <a:r>
              <a:rPr lang="cs-CZ" dirty="0" err="1">
                <a:solidFill>
                  <a:srgbClr val="FF0000"/>
                </a:solidFill>
              </a:rPr>
              <a:t>carnosinu</a:t>
            </a:r>
            <a:r>
              <a:rPr lang="cs-CZ" dirty="0"/>
              <a:t> – podpora </a:t>
            </a:r>
            <a:r>
              <a:rPr lang="cs-CZ" dirty="0" err="1"/>
              <a:t>pufrovací</a:t>
            </a:r>
            <a:r>
              <a:rPr lang="cs-CZ" dirty="0"/>
              <a:t> kapacity</a:t>
            </a:r>
          </a:p>
          <a:p>
            <a:r>
              <a:rPr lang="cs-CZ" dirty="0"/>
              <a:t>Chronická </a:t>
            </a:r>
            <a:r>
              <a:rPr lang="cs-CZ" dirty="0" err="1"/>
              <a:t>suplementace</a:t>
            </a:r>
            <a:r>
              <a:rPr lang="cs-CZ" dirty="0"/>
              <a:t> zvyšuje syntézu </a:t>
            </a:r>
            <a:r>
              <a:rPr lang="cs-CZ" dirty="0" err="1"/>
              <a:t>carnosinu</a:t>
            </a:r>
            <a:r>
              <a:rPr lang="cs-CZ" dirty="0"/>
              <a:t> (6-10 týdnů)</a:t>
            </a:r>
          </a:p>
          <a:p>
            <a:r>
              <a:rPr lang="cs-CZ" dirty="0"/>
              <a:t>Po 10 týdnech navýšení intramuskulárního množství o cca 80 % (20-200 %)</a:t>
            </a:r>
          </a:p>
          <a:p>
            <a:r>
              <a:rPr lang="cs-CZ" dirty="0"/>
              <a:t>3-6g/den v několika dávkách 0,8-1,6g každé 3-4hodiny</a:t>
            </a:r>
          </a:p>
          <a:p>
            <a:r>
              <a:rPr lang="cs-CZ" dirty="0"/>
              <a:t>Využití u aktivit trvajících 1-4 minuty (1-10min)</a:t>
            </a:r>
          </a:p>
          <a:p>
            <a:r>
              <a:rPr lang="cs-CZ" dirty="0"/>
              <a:t>parestezie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61860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87781B-C16D-48E5-A74A-C74D8D4A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B87047-186C-4C03-B980-6845F11C9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Beta-alanine supplementation to improve exercise capacity and performance: a systematic review and meta-analysis">
            <a:extLst>
              <a:ext uri="{FF2B5EF4-FFF2-40B4-BE49-F238E27FC236}">
                <a16:creationId xmlns:a16="http://schemas.microsoft.com/office/drawing/2014/main" id="{8C692F24-75E5-4AD5-B2E2-54EFDEC15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750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5">
            <a:extLst>
              <a:ext uri="{FF2B5EF4-FFF2-40B4-BE49-F238E27FC236}">
                <a16:creationId xmlns:a16="http://schemas.microsoft.com/office/drawing/2014/main" id="{C040AEA1-3C51-4337-947B-5DE979E312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5230520"/>
              </p:ext>
            </p:extLst>
          </p:nvPr>
        </p:nvGraphicFramePr>
        <p:xfrm>
          <a:off x="595951" y="884778"/>
          <a:ext cx="11000098" cy="50884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5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2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319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1001"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r>
                        <a:rPr lang="cs-CZ" sz="2800" dirty="0"/>
                        <a:t>Bikarbonát/citrát sodný</a:t>
                      </a:r>
                    </a:p>
                  </a:txBody>
                  <a:tcPr marL="91436" marR="91436" marT="45711" marB="45711" anchor="ctr"/>
                </a:tc>
                <a:tc>
                  <a:txBody>
                    <a:bodyPr/>
                    <a:lstStyle/>
                    <a:p>
                      <a:r>
                        <a:rPr lang="cs-CZ" sz="2800" dirty="0"/>
                        <a:t>Beta-alanin</a:t>
                      </a:r>
                    </a:p>
                  </a:txBody>
                  <a:tcPr marL="91436" marR="91436" marT="45711" marB="4571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7117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/>
                        <a:t>Mechanismus </a:t>
                      </a:r>
                    </a:p>
                  </a:txBody>
                  <a:tcPr marL="91436" marR="91436" marT="45711" marB="45711" anchor="ctr"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↓pH krve</a:t>
                      </a:r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↑ hladinu svalového </a:t>
                      </a:r>
                      <a:r>
                        <a:rPr lang="cs-CZ" sz="2400" dirty="0" err="1"/>
                        <a:t>carnosinu</a:t>
                      </a:r>
                      <a:endParaRPr lang="cs-CZ" sz="2400" dirty="0"/>
                    </a:p>
                  </a:txBody>
                  <a:tcPr marL="91436" marR="91436" marT="45711" marB="4571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1433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/>
                        <a:t>Dávkování</a:t>
                      </a:r>
                    </a:p>
                  </a:txBody>
                  <a:tcPr marL="91436" marR="91436" marT="45711" marB="45711" anchor="ctr"/>
                </a:tc>
                <a:tc>
                  <a:txBody>
                    <a:bodyPr/>
                    <a:lstStyle/>
                    <a:p>
                      <a:r>
                        <a:rPr lang="cs-CZ" sz="2400" dirty="0">
                          <a:solidFill>
                            <a:srgbClr val="FF0000"/>
                          </a:solidFill>
                        </a:rPr>
                        <a:t>0,3 g/kg</a:t>
                      </a:r>
                      <a:r>
                        <a:rPr lang="cs-CZ" sz="2400" baseline="0" dirty="0">
                          <a:solidFill>
                            <a:srgbClr val="FF0000"/>
                          </a:solidFill>
                        </a:rPr>
                        <a:t> TH; 60-90 min před zatížením</a:t>
                      </a:r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r>
                        <a:rPr lang="cs-CZ" sz="2400" dirty="0">
                          <a:solidFill>
                            <a:srgbClr val="FF0000"/>
                          </a:solidFill>
                        </a:rPr>
                        <a:t>4-10 týdnů (4-6 g/denně)</a:t>
                      </a:r>
                    </a:p>
                    <a:p>
                      <a:r>
                        <a:rPr lang="cs-CZ" sz="2400" dirty="0">
                          <a:solidFill>
                            <a:srgbClr val="FF0000"/>
                          </a:solidFill>
                        </a:rPr>
                        <a:t>&gt;800 mg časté „brnění“</a:t>
                      </a:r>
                    </a:p>
                    <a:p>
                      <a:endParaRPr lang="cs-CZ" sz="2400" dirty="0"/>
                    </a:p>
                    <a:p>
                      <a:endParaRPr lang="cs-CZ" sz="2400" dirty="0"/>
                    </a:p>
                  </a:txBody>
                  <a:tcPr marL="91436" marR="91436" marT="45711" marB="4571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1001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/>
                        <a:t>Ergogenní efekt</a:t>
                      </a:r>
                    </a:p>
                  </a:txBody>
                  <a:tcPr marL="91436" marR="91436" marT="45711" marB="4571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aseline="0" dirty="0"/>
                        <a:t>Akutní efekt- h</a:t>
                      </a:r>
                      <a:r>
                        <a:rPr lang="cs-CZ" sz="2400" dirty="0"/>
                        <a:t>odiny (1-3)</a:t>
                      </a:r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/>
                        <a:t>Chronický</a:t>
                      </a:r>
                      <a:r>
                        <a:rPr lang="cs-CZ" sz="2400" baseline="0" dirty="0"/>
                        <a:t> efekt - </a:t>
                      </a:r>
                      <a:r>
                        <a:rPr lang="cs-CZ" sz="2400" dirty="0"/>
                        <a:t>týdny</a:t>
                      </a:r>
                    </a:p>
                  </a:txBody>
                  <a:tcPr marL="91436" marR="91436" marT="45711" marB="4571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1001">
                <a:tc>
                  <a:txBody>
                    <a:bodyPr/>
                    <a:lstStyle/>
                    <a:p>
                      <a:pPr algn="l"/>
                      <a:r>
                        <a:rPr lang="cs-CZ" sz="2400" b="1" baseline="0" dirty="0"/>
                        <a:t>Zatížení</a:t>
                      </a:r>
                      <a:endParaRPr lang="cs-CZ" sz="2400" b="1" dirty="0"/>
                    </a:p>
                  </a:txBody>
                  <a:tcPr marL="91436" marR="91436" marT="45711" marB="45711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(sub)maximální</a:t>
                      </a:r>
                      <a:r>
                        <a:rPr lang="cs-CZ" sz="2400" b="1" baseline="0" dirty="0"/>
                        <a:t> intenzita </a:t>
                      </a:r>
                      <a:r>
                        <a:rPr lang="cs-CZ" sz="2400" b="1" dirty="0"/>
                        <a:t>30 s</a:t>
                      </a:r>
                      <a:r>
                        <a:rPr lang="cs-CZ" sz="2400" b="1" baseline="0" dirty="0"/>
                        <a:t> - 7 min</a:t>
                      </a:r>
                      <a:endParaRPr lang="cs-CZ" sz="2400" b="1" dirty="0"/>
                    </a:p>
                  </a:txBody>
                  <a:tcPr marL="91436" marR="91436" marT="45711" marB="45711"/>
                </a:tc>
                <a:tc hMerge="1">
                  <a:txBody>
                    <a:bodyPr/>
                    <a:lstStyle/>
                    <a:p>
                      <a:endParaRPr lang="cs-CZ" sz="2400" b="1" dirty="0"/>
                    </a:p>
                  </a:txBody>
                  <a:tcPr marL="91436" marR="91436" marT="45711" marB="4571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58533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endParaRPr/>
          </a:p>
        </p:txBody>
      </p:sp>
      <p:sp>
        <p:nvSpPr>
          <p:cNvPr id="166" name="Google Shape;166;p4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88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cs-CZ" u="sng" dirty="0">
                <a:solidFill>
                  <a:schemeClr val="hlink"/>
                </a:solidFill>
                <a:hlinkClick r:id="rId3"/>
              </a:rPr>
              <a:t>https://link.springer.com/chapter/10.1007/978-3-030-81989-7_19?fbclid=IwAR20lgr2L55wsdT3o6RdffJHNzLnXDpZ0Xr2-lUywSHtMrLE-vK-XZ8yF94</a:t>
            </a:r>
            <a:endParaRPr dirty="0"/>
          </a:p>
          <a:p>
            <a:pPr marL="228600" lvl="0" indent="-88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dirty="0"/>
          </a:p>
          <a:p>
            <a:pPr marL="228600" lvl="0" indent="-88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cs-CZ" u="sng" dirty="0">
                <a:solidFill>
                  <a:schemeClr val="hlink"/>
                </a:solidFill>
                <a:hlinkClick r:id="rId4"/>
              </a:rPr>
              <a:t>https://www.ais.gov.au/__data/assets/pdf_file/0014/1000841/Position-Statement-Supplements-and-Sports-Foods-abridged_v2.pdf</a:t>
            </a:r>
            <a:endParaRPr dirty="0"/>
          </a:p>
          <a:p>
            <a:pPr marL="228600" lvl="0" indent="-88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dirty="0"/>
          </a:p>
          <a:p>
            <a:pPr marL="228600" lvl="0" indent="-88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cs-CZ" u="sng" dirty="0">
                <a:solidFill>
                  <a:schemeClr val="hlink"/>
                </a:solidFill>
                <a:hlinkClick r:id="rId5"/>
              </a:rPr>
              <a:t>https://www.sciencedirect.com/science/article/pii/S2213434420300645</a:t>
            </a:r>
            <a:endParaRPr dirty="0"/>
          </a:p>
          <a:p>
            <a:pPr marL="228600" lvl="0" indent="-88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dirty="0"/>
          </a:p>
          <a:p>
            <a:pPr marL="228600" lvl="0" indent="-88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"/>
          <p:cNvSpPr txBox="1">
            <a:spLocks noGrp="1"/>
          </p:cNvSpPr>
          <p:nvPr>
            <p:ph type="title"/>
          </p:nvPr>
        </p:nvSpPr>
        <p:spPr>
          <a:xfrm>
            <a:off x="881109" y="0"/>
            <a:ext cx="11310891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pl-PL"/>
              <a:t>DOPLŇKY STRAVY – JAK SE V NICH VYZNAT?</a:t>
            </a:r>
            <a:endParaRPr lang="pl-PL" dirty="0"/>
          </a:p>
        </p:txBody>
      </p:sp>
      <p:sp>
        <p:nvSpPr>
          <p:cNvPr id="160" name="Google Shape;160;p3"/>
          <p:cNvSpPr txBox="1">
            <a:spLocks noGrp="1"/>
          </p:cNvSpPr>
          <p:nvPr>
            <p:ph type="body" idx="1"/>
          </p:nvPr>
        </p:nvSpPr>
        <p:spPr>
          <a:xfrm>
            <a:off x="310717" y="1384917"/>
            <a:ext cx="11665259" cy="5255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cs-CZ" sz="2400"/>
              <a:t>ABCD klasifikace Australian institute of sport</a:t>
            </a:r>
          </a:p>
          <a:p>
            <a:pPr marL="685800" lvl="1" indent="-228600">
              <a:spcBef>
                <a:spcPts val="0"/>
              </a:spcBef>
              <a:buSzPts val="2200"/>
            </a:pPr>
            <a:r>
              <a:rPr lang="cs-CZ" sz="2400"/>
              <a:t>Je to bezpečné?</a:t>
            </a:r>
          </a:p>
          <a:p>
            <a:pPr marL="685800" lvl="1" indent="-228600">
              <a:spcBef>
                <a:spcPts val="0"/>
              </a:spcBef>
              <a:buSzPts val="2200"/>
            </a:pPr>
            <a:r>
              <a:rPr lang="cs-CZ" sz="2400"/>
              <a:t>Je to účinné?</a:t>
            </a:r>
          </a:p>
          <a:p>
            <a:pPr marL="685800" lvl="1" indent="-228600">
              <a:spcBef>
                <a:spcPts val="0"/>
              </a:spcBef>
              <a:buSzPts val="2200"/>
            </a:pPr>
            <a:r>
              <a:rPr lang="cs-CZ" sz="2400"/>
              <a:t>Je použití povolené ve sportu?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endParaRPr lang="cs-CZ" sz="240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endParaRPr lang="cs-CZ"/>
          </a:p>
          <a:p>
            <a:pPr marL="22860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lang="cs-CZ" dirty="0"/>
          </a:p>
        </p:txBody>
      </p:sp>
      <p:pic>
        <p:nvPicPr>
          <p:cNvPr id="3" name="Grafický objekt 2" descr="Myšlenka obrys">
            <a:extLst>
              <a:ext uri="{FF2B5EF4-FFF2-40B4-BE49-F238E27FC236}">
                <a16:creationId xmlns:a16="http://schemas.microsoft.com/office/drawing/2014/main" id="{C5D4638D-D91B-40C7-A74E-556D30D72B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90993" y="2122015"/>
            <a:ext cx="4269357" cy="426935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914D07-0A51-43E0-9536-E42CB7303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662" y="132011"/>
            <a:ext cx="10731335" cy="1293028"/>
          </a:xfrm>
        </p:spPr>
        <p:txBody>
          <a:bodyPr/>
          <a:lstStyle/>
          <a:p>
            <a:r>
              <a:rPr lang="cs-CZ" dirty="0"/>
              <a:t>ABCD systém –</a:t>
            </a:r>
            <a:r>
              <a:rPr lang="cs-CZ" dirty="0" err="1"/>
              <a:t>Australian</a:t>
            </a:r>
            <a:r>
              <a:rPr lang="cs-CZ" dirty="0"/>
              <a:t> </a:t>
            </a:r>
            <a:r>
              <a:rPr lang="cs-CZ" dirty="0" err="1"/>
              <a:t>Insitute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sport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4B3D168-9454-47ED-9887-AE667F4EE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003" y="1163782"/>
            <a:ext cx="11899075" cy="5562207"/>
          </a:xfrm>
        </p:spPr>
        <p:txBody>
          <a:bodyPr>
            <a:normAutofit lnSpcReduction="10000"/>
          </a:bodyPr>
          <a:lstStyle/>
          <a:p>
            <a:r>
              <a:rPr lang="cs-CZ" dirty="0"/>
              <a:t>Skupina A</a:t>
            </a:r>
          </a:p>
          <a:p>
            <a:pPr lvl="1"/>
            <a:r>
              <a:rPr lang="cs-CZ" dirty="0"/>
              <a:t>Silné vědecké důkazy pro použití ve sportu při použití „evidence-</a:t>
            </a:r>
            <a:r>
              <a:rPr lang="cs-CZ" dirty="0" err="1"/>
              <a:t>based</a:t>
            </a:r>
            <a:r>
              <a:rPr lang="cs-CZ" dirty="0"/>
              <a:t>“ protokolu</a:t>
            </a:r>
          </a:p>
          <a:p>
            <a:pPr lvl="1"/>
            <a:r>
              <a:rPr lang="cs-CZ" dirty="0"/>
              <a:t>Sportovní potraviny, zdravotní suplementy, </a:t>
            </a:r>
            <a:r>
              <a:rPr lang="cs-CZ" dirty="0" err="1"/>
              <a:t>ergogenní</a:t>
            </a:r>
            <a:r>
              <a:rPr lang="cs-CZ" dirty="0"/>
              <a:t> suplementy</a:t>
            </a:r>
          </a:p>
          <a:p>
            <a:pPr lvl="1"/>
            <a:r>
              <a:rPr lang="cs-CZ" dirty="0"/>
              <a:t>Sportovní drinky, gely, protein, </a:t>
            </a:r>
            <a:r>
              <a:rPr lang="cs-CZ" dirty="0" err="1"/>
              <a:t>probiotika</a:t>
            </a:r>
            <a:r>
              <a:rPr lang="cs-CZ" dirty="0"/>
              <a:t>, vápník, vitamín D, kofein, kreatin,…</a:t>
            </a:r>
          </a:p>
          <a:p>
            <a:r>
              <a:rPr lang="cs-CZ" dirty="0"/>
              <a:t>Skupina B</a:t>
            </a:r>
          </a:p>
          <a:p>
            <a:pPr lvl="1"/>
            <a:r>
              <a:rPr lang="cs-CZ" dirty="0"/>
              <a:t>Vznikající vědecká podpora, která si zaslouží další výzkum</a:t>
            </a:r>
          </a:p>
          <a:p>
            <a:pPr lvl="1"/>
            <a:r>
              <a:rPr lang="cs-CZ" dirty="0" err="1"/>
              <a:t>Polyfenoly</a:t>
            </a:r>
            <a:r>
              <a:rPr lang="cs-CZ" dirty="0"/>
              <a:t>, antioxidanty, „ochucovadla“</a:t>
            </a:r>
          </a:p>
          <a:p>
            <a:pPr lvl="1"/>
            <a:r>
              <a:rPr lang="cs-CZ" dirty="0"/>
              <a:t>Vitamín C, </a:t>
            </a:r>
            <a:r>
              <a:rPr lang="cs-CZ" dirty="0" err="1"/>
              <a:t>menthol</a:t>
            </a:r>
            <a:r>
              <a:rPr lang="cs-CZ" dirty="0"/>
              <a:t>, rybí tuk, karnitin, kolagen</a:t>
            </a:r>
          </a:p>
          <a:p>
            <a:r>
              <a:rPr lang="cs-CZ" dirty="0"/>
              <a:t>Skupina C</a:t>
            </a:r>
          </a:p>
          <a:p>
            <a:pPr lvl="1"/>
            <a:r>
              <a:rPr lang="cs-CZ" dirty="0"/>
              <a:t>Vědecká evidence nepodporuje přínos při použití u sportovců, nebo nebyl proveden žádný výzkum, na základě kterého by bylo možno zvážit použití</a:t>
            </a:r>
          </a:p>
          <a:p>
            <a:pPr lvl="1"/>
            <a:r>
              <a:rPr lang="cs-CZ" dirty="0"/>
              <a:t>Magnesium, BCAA, HMB, </a:t>
            </a:r>
            <a:r>
              <a:rPr lang="cs-CZ" dirty="0" err="1"/>
              <a:t>prebiotika</a:t>
            </a:r>
            <a:endParaRPr lang="cs-CZ" dirty="0"/>
          </a:p>
          <a:p>
            <a:r>
              <a:rPr lang="cs-CZ" dirty="0"/>
              <a:t>Skupina D</a:t>
            </a:r>
          </a:p>
          <a:p>
            <a:pPr lvl="1"/>
            <a:r>
              <a:rPr lang="cs-CZ" dirty="0"/>
              <a:t>Zakázané látky, nebo látky s vysokým rizikem kontaminace, které by mohly vést k pozitivnímu dopingovému testu</a:t>
            </a:r>
          </a:p>
          <a:p>
            <a:pPr lvl="1"/>
            <a:r>
              <a:rPr lang="cs-CZ" dirty="0"/>
              <a:t>Efedrin, </a:t>
            </a:r>
            <a:r>
              <a:rPr lang="cs-CZ" dirty="0" err="1"/>
              <a:t>prohormony</a:t>
            </a:r>
            <a:r>
              <a:rPr lang="cs-CZ" dirty="0"/>
              <a:t>, peptidy, selektivní modulátory androgenních receptorů</a:t>
            </a:r>
          </a:p>
        </p:txBody>
      </p:sp>
    </p:spTree>
    <p:extLst>
      <p:ext uri="{BB962C8B-B14F-4D97-AF65-F5344CB8AC3E}">
        <p14:creationId xmlns:p14="http://schemas.microsoft.com/office/powerpoint/2010/main" val="253023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F542B7-67C8-4183-9DA0-465B8D904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Kde dále naleznu informace ohledně (ne)účinnosti suplementů?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70A50B0-99D2-4EF4-8540-64A7A078AA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7963" y="2057401"/>
            <a:ext cx="12113443" cy="4682764"/>
          </a:xfrm>
        </p:spPr>
        <p:txBody>
          <a:bodyPr/>
          <a:lstStyle/>
          <a:p>
            <a:r>
              <a:rPr lang="cs-CZ" dirty="0">
                <a:hlinkClick r:id="rId2"/>
              </a:rPr>
              <a:t>https://examine.com/</a:t>
            </a:r>
            <a:endParaRPr lang="cs-CZ" dirty="0"/>
          </a:p>
          <a:p>
            <a:r>
              <a:rPr lang="cs-CZ" dirty="0">
                <a:hlinkClick r:id="rId3"/>
              </a:rPr>
              <a:t>https://www.mysportscience.com/</a:t>
            </a:r>
            <a:endParaRPr lang="cs-CZ" dirty="0"/>
          </a:p>
          <a:p>
            <a:r>
              <a:rPr lang="cs-CZ" dirty="0">
                <a:hlinkClick r:id="rId4"/>
              </a:rPr>
              <a:t>https://www.gssiweb.org/</a:t>
            </a:r>
            <a:endParaRPr lang="cs-CZ" dirty="0"/>
          </a:p>
          <a:p>
            <a:endParaRPr lang="cs-CZ" dirty="0"/>
          </a:p>
          <a:p>
            <a:r>
              <a:rPr lang="cs-CZ" dirty="0"/>
              <a:t>Malé rozdíly ve výkonu mohou být rozhodující</a:t>
            </a:r>
          </a:p>
          <a:p>
            <a:pPr lvl="1"/>
            <a:r>
              <a:rPr lang="cs-CZ" dirty="0"/>
              <a:t>100m sprint Rio 2016 – zlato a stříbro – 0,8 % rozdíl (9.81s vs 9.89s), vítěz vs poslední 2,5 % rozdíl (9.81s vs 10.06s) (</a:t>
            </a:r>
            <a:r>
              <a:rPr lang="cs-CZ" dirty="0" err="1"/>
              <a:t>Alonso</a:t>
            </a:r>
            <a:r>
              <a:rPr lang="cs-CZ" dirty="0"/>
              <a:t> &amp; </a:t>
            </a:r>
            <a:r>
              <a:rPr lang="cs-CZ" dirty="0" err="1"/>
              <a:t>Fernández-García</a:t>
            </a:r>
            <a:r>
              <a:rPr lang="cs-CZ" dirty="0"/>
              <a:t>, 2020)</a:t>
            </a:r>
          </a:p>
          <a:p>
            <a:pPr lvl="1"/>
            <a:r>
              <a:rPr lang="cs-CZ" dirty="0"/>
              <a:t>Tour de France – vítěz 82h 57 min, druhé místo + 1 min 11s (0,024%)</a:t>
            </a:r>
          </a:p>
          <a:p>
            <a:pPr lvl="1"/>
            <a:r>
              <a:rPr lang="cs-CZ" dirty="0"/>
              <a:t>Z toho důvodu i malé zlepšení výkonnosti může být rozhodující faktor úspěchu/neúspěchu</a:t>
            </a:r>
          </a:p>
          <a:p>
            <a:pPr lvl="1"/>
            <a:r>
              <a:rPr lang="cs-CZ" dirty="0"/>
              <a:t>Pozor na „statistickou významnost“ u studií</a:t>
            </a:r>
          </a:p>
          <a:p>
            <a:pPr lvl="1"/>
            <a:r>
              <a:rPr lang="cs-CZ" dirty="0"/>
              <a:t>Statisticky nevýznamný rozdíl &gt; rozdíl, který rozhodne o vítězi &gt; použití suplementů, které nemají dostatek „silných výsledků“ na vědeckém poli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5292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AA1D5D-E8BE-4BBB-BE11-B134A5755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 dirty="0"/>
              <a:t>S/B směsi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A11CDB-8A9C-4613-B6E1-FC2DA4894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lnSpcReduction="10000"/>
          </a:bodyPr>
          <a:lstStyle/>
          <a:p>
            <a:r>
              <a:rPr lang="cs-CZ" sz="2400" dirty="0"/>
              <a:t>Podíl B do 50 %</a:t>
            </a:r>
          </a:p>
          <a:p>
            <a:r>
              <a:rPr lang="cs-CZ" sz="2400" dirty="0"/>
              <a:t>Vhodné po zatížení</a:t>
            </a:r>
          </a:p>
          <a:p>
            <a:r>
              <a:rPr lang="cs-CZ" sz="2400" dirty="0"/>
              <a:t>Ideální prostředek jak respektovat současné postupy optimalizující </a:t>
            </a:r>
            <a:r>
              <a:rPr lang="cs-CZ" sz="2400" b="1" dirty="0"/>
              <a:t>regeneraci glykogenu </a:t>
            </a:r>
            <a:r>
              <a:rPr lang="cs-CZ" sz="2400" dirty="0"/>
              <a:t>(1,2 g S/kg) a podporující </a:t>
            </a:r>
            <a:r>
              <a:rPr lang="cs-CZ" sz="2400" b="1" dirty="0"/>
              <a:t>proteosyntézu a svalovou adaptaci </a:t>
            </a:r>
            <a:r>
              <a:rPr lang="cs-CZ" sz="2400" dirty="0"/>
              <a:t>(20-25 g syrovátkové bílkoviny) </a:t>
            </a:r>
            <a:r>
              <a:rPr lang="cs-CZ" sz="2400" b="1" dirty="0"/>
              <a:t>po zatížení</a:t>
            </a:r>
          </a:p>
          <a:p>
            <a:r>
              <a:rPr lang="cs-CZ" sz="2400" dirty="0"/>
              <a:t>mohou dále obsahovat další látky – vit., minerály, kreatin, apod.</a:t>
            </a:r>
          </a:p>
          <a:p>
            <a:endParaRPr lang="cs-CZ" sz="20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516D270-4BE2-4314-A24F-F7D6779CC1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9" r="15157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151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FA98CD-9AF6-4594-A9D4-A66D59D88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Protein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37CA556-4916-4100-86BD-2B01385030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6009" y="1887166"/>
            <a:ext cx="7315200" cy="4893013"/>
          </a:xfrm>
        </p:spPr>
        <p:txBody>
          <a:bodyPr/>
          <a:lstStyle/>
          <a:p>
            <a:r>
              <a:rPr lang="cs-CZ" dirty="0"/>
              <a:t>Různé druhy (syrovátka, kasein, vaječný, sójový, rýžový, hrachový,…)</a:t>
            </a:r>
          </a:p>
          <a:p>
            <a:r>
              <a:rPr lang="cs-CZ" dirty="0"/>
              <a:t>Různé způsoby výroby (</a:t>
            </a:r>
            <a:r>
              <a:rPr lang="cs-CZ" dirty="0" err="1"/>
              <a:t>mikrofiltrace</a:t>
            </a:r>
            <a:r>
              <a:rPr lang="cs-CZ" dirty="0"/>
              <a:t>, ultrafiltrace, hydrolýza)</a:t>
            </a:r>
          </a:p>
          <a:p>
            <a:r>
              <a:rPr lang="cs-CZ" dirty="0"/>
              <a:t>Kdy?</a:t>
            </a:r>
          </a:p>
          <a:p>
            <a:pPr lvl="1"/>
            <a:r>
              <a:rPr lang="cs-CZ" dirty="0"/>
              <a:t>Kdykoliv během dne, po tréninku, před tréninkem, před spánkem (kasein)</a:t>
            </a:r>
          </a:p>
          <a:p>
            <a:pPr lvl="1"/>
            <a:r>
              <a:rPr lang="cs-CZ" dirty="0"/>
              <a:t>Kolik? 25-40g bílkoviny v dávce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52242D8-076C-4CD1-8BA8-1C922111D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329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551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1C2A01-A53D-4171-B1D2-5A2A9AE64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 dirty="0"/>
              <a:t>Kreatin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C21FA3-0F4D-4E86-9526-9C78D6310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115117"/>
            <a:ext cx="7226549" cy="4742871"/>
          </a:xfrm>
        </p:spPr>
        <p:txBody>
          <a:bodyPr>
            <a:normAutofit/>
          </a:bodyPr>
          <a:lstStyle/>
          <a:p>
            <a:r>
              <a:rPr lang="cs-CZ" dirty="0"/>
              <a:t>Jedná se o jeden z nejvíce prozkoumaných a efektivních suplementů</a:t>
            </a:r>
          </a:p>
          <a:p>
            <a:r>
              <a:rPr lang="cs-CZ" dirty="0"/>
              <a:t>Dusíkatá látka, přirozený výskyt v lidském těle</a:t>
            </a:r>
          </a:p>
          <a:p>
            <a:r>
              <a:rPr lang="cs-CZ" dirty="0"/>
              <a:t>Játra (primárně), slinivka břišní, ledviny…. kosterní svalstvo – nedokáže syntetizovat, zásobárna (cca 95 %) </a:t>
            </a:r>
          </a:p>
          <a:p>
            <a:r>
              <a:rPr lang="cs-CZ" dirty="0"/>
              <a:t>Arginin, methionin, glycin</a:t>
            </a:r>
          </a:p>
          <a:p>
            <a:r>
              <a:rPr lang="cs-CZ" dirty="0"/>
              <a:t>Strava asi 1g/den, syntetizováno 1g/den – vegetariáni </a:t>
            </a:r>
          </a:p>
          <a:p>
            <a:r>
              <a:rPr lang="cs-CZ" dirty="0"/>
              <a:t>U 70 kg vážícího jedince cca 120 – 140 g kreatinu</a:t>
            </a:r>
          </a:p>
          <a:p>
            <a:endParaRPr lang="cs-CZ" dirty="0"/>
          </a:p>
        </p:txBody>
      </p:sp>
      <p:pic>
        <p:nvPicPr>
          <p:cNvPr id="2050" name="Picture 2" descr="Creatine Monohydrate Creapure®, Nutrend | Ronnie.cz">
            <a:extLst>
              <a:ext uri="{FF2B5EF4-FFF2-40B4-BE49-F238E27FC236}">
                <a16:creationId xmlns:a16="http://schemas.microsoft.com/office/drawing/2014/main" id="{617E61FC-B695-4DF6-8E0F-9D07EC275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2556"/>
            <a:ext cx="5038627" cy="503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332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F62735-518A-469C-BA45-FD325DA08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cs-CZ" dirty="0"/>
              <a:t>Kreatin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839133-BF11-4E4A-9EDC-E7449C9D6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09" y="1901040"/>
            <a:ext cx="9738675" cy="4622676"/>
          </a:xfrm>
        </p:spPr>
        <p:txBody>
          <a:bodyPr/>
          <a:lstStyle/>
          <a:p>
            <a:r>
              <a:rPr lang="cs-CZ" dirty="0"/>
              <a:t>Primární benefit – zlepšení síly/krátkodobého výkonu</a:t>
            </a:r>
          </a:p>
          <a:p>
            <a:r>
              <a:rPr lang="cs-CZ" dirty="0"/>
              <a:t>Podpora zvýšení/udržení ASH</a:t>
            </a:r>
          </a:p>
          <a:p>
            <a:r>
              <a:rPr lang="cs-CZ" dirty="0"/>
              <a:t>Mechanismus – ukládání v podobě </a:t>
            </a:r>
            <a:r>
              <a:rPr lang="cs-CZ" dirty="0" err="1"/>
              <a:t>crP</a:t>
            </a:r>
            <a:r>
              <a:rPr lang="cs-CZ" dirty="0"/>
              <a:t> &gt; zdroj pro tvorbu ATP</a:t>
            </a:r>
          </a:p>
          <a:p>
            <a:r>
              <a:rPr lang="cs-CZ" dirty="0"/>
              <a:t>Retence vody</a:t>
            </a:r>
          </a:p>
          <a:p>
            <a:r>
              <a:rPr lang="cs-CZ" dirty="0"/>
              <a:t>Chronický, nikoliv akutní efekt</a:t>
            </a:r>
          </a:p>
          <a:p>
            <a:r>
              <a:rPr lang="cs-CZ" dirty="0" err="1"/>
              <a:t>Suplementační</a:t>
            </a:r>
            <a:r>
              <a:rPr lang="cs-CZ" dirty="0"/>
              <a:t> protokol – 20g/den nebo 0,3g/kg/den (1. týden), poté 3-5g denně nebo 0,03g/kg/den</a:t>
            </a:r>
          </a:p>
          <a:p>
            <a:pPr marL="0" indent="0">
              <a:buNone/>
            </a:pPr>
            <a:r>
              <a:rPr lang="cs-CZ" dirty="0"/>
              <a:t>                                                – 5g denně </a:t>
            </a:r>
          </a:p>
          <a:p>
            <a:pPr marL="0" indent="0">
              <a:buNone/>
            </a:pPr>
            <a:r>
              <a:rPr lang="cs-CZ" dirty="0"/>
              <a:t>				 – 10g denně – non-</a:t>
            </a:r>
            <a:r>
              <a:rPr lang="cs-CZ" dirty="0" err="1"/>
              <a:t>responders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Grafický objekt 4" descr="Informace obrys">
            <a:extLst>
              <a:ext uri="{FF2B5EF4-FFF2-40B4-BE49-F238E27FC236}">
                <a16:creationId xmlns:a16="http://schemas.microsoft.com/office/drawing/2014/main" id="{66E0D26E-F794-438D-9253-50BE5560C8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36605" y="4502837"/>
            <a:ext cx="2152486" cy="215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41544"/>
      </p:ext>
    </p:extLst>
  </p:cSld>
  <p:clrMapOvr>
    <a:masterClrMapping/>
  </p:clrMapOvr>
</p:sld>
</file>

<file path=ppt/theme/theme1.xml><?xml version="1.0" encoding="utf-8"?>
<a:theme xmlns:a="http://schemas.openxmlformats.org/drawingml/2006/main" name="Kondenzační stopa">
  <a:themeElements>
    <a:clrScheme name="Kondenzační stopa">
      <a:dk1>
        <a:srgbClr val="000000"/>
      </a:dk1>
      <a:lt1>
        <a:srgbClr val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1146</TotalTime>
  <Words>1441</Words>
  <Application>Microsoft Office PowerPoint</Application>
  <PresentationFormat>Širokoúhlá obrazovka</PresentationFormat>
  <Paragraphs>160</Paragraphs>
  <Slides>29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4" baseType="lpstr">
      <vt:lpstr>Century Gothic</vt:lpstr>
      <vt:lpstr>Georgia</vt:lpstr>
      <vt:lpstr>Calibri</vt:lpstr>
      <vt:lpstr>Arial</vt:lpstr>
      <vt:lpstr>Kondenzační stopa</vt:lpstr>
      <vt:lpstr>DOPLŇKY STRAVY VE SPORTU</vt:lpstr>
      <vt:lpstr>DOPLŇKY STRAVY - LEGISLATIVA</vt:lpstr>
      <vt:lpstr>DOPLŇKY STRAVY – JAK SE V NICH VYZNAT?</vt:lpstr>
      <vt:lpstr>ABCD systém –Australian Insitute of sport</vt:lpstr>
      <vt:lpstr>Kde dále naleznu informace ohledně (ne)účinnosti suplementů?</vt:lpstr>
      <vt:lpstr>S/B směsi </vt:lpstr>
      <vt:lpstr>Protein</vt:lpstr>
      <vt:lpstr>Kreatin</vt:lpstr>
      <vt:lpstr>Kreatin </vt:lpstr>
      <vt:lpstr>Prezentace aplikace PowerPoint</vt:lpstr>
      <vt:lpstr>Kreatin – přesah mimo sportovní výživu</vt:lpstr>
      <vt:lpstr>Kreatin – negativní efekt suplementace?</vt:lpstr>
      <vt:lpstr>BCAA</vt:lpstr>
      <vt:lpstr>BCAA</vt:lpstr>
      <vt:lpstr>Prezentace aplikace PowerPoint</vt:lpstr>
      <vt:lpstr>Prezentace aplikace PowerPoint</vt:lpstr>
      <vt:lpstr>Prezentace aplikace PowerPoint</vt:lpstr>
      <vt:lpstr>Kofein</vt:lpstr>
      <vt:lpstr>Kofein</vt:lpstr>
      <vt:lpstr>Prezentace aplikace PowerPoint</vt:lpstr>
      <vt:lpstr>Kofein</vt:lpstr>
      <vt:lpstr>Nitráty</vt:lpstr>
      <vt:lpstr>Nitráty - dávkování</vt:lpstr>
      <vt:lpstr>Nitráty - dávkování</vt:lpstr>
      <vt:lpstr>Bikarbonát sodný</vt:lpstr>
      <vt:lpstr>Beta-alanin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DOPLŇKY STRAVY VE SPORTU</dc:title>
  <dc:creator>Dominik</dc:creator>
  <cp:lastModifiedBy>ucitel</cp:lastModifiedBy>
  <cp:revision>26</cp:revision>
  <dcterms:created xsi:type="dcterms:W3CDTF">2021-11-07T09:47:24Z</dcterms:created>
  <dcterms:modified xsi:type="dcterms:W3CDTF">2022-11-01T14:59:29Z</dcterms:modified>
</cp:coreProperties>
</file>