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2" r:id="rId2"/>
    <p:sldId id="281" r:id="rId3"/>
    <p:sldId id="256" r:id="rId4"/>
    <p:sldId id="258" r:id="rId5"/>
    <p:sldId id="259" r:id="rId6"/>
    <p:sldId id="260" r:id="rId7"/>
    <p:sldId id="261" r:id="rId8"/>
    <p:sldId id="262" r:id="rId9"/>
    <p:sldId id="287" r:id="rId10"/>
    <p:sldId id="263" r:id="rId11"/>
    <p:sldId id="264" r:id="rId12"/>
    <p:sldId id="265" r:id="rId13"/>
    <p:sldId id="290" r:id="rId14"/>
    <p:sldId id="266" r:id="rId15"/>
    <p:sldId id="292" r:id="rId16"/>
    <p:sldId id="294" r:id="rId17"/>
    <p:sldId id="291" r:id="rId18"/>
    <p:sldId id="267" r:id="rId19"/>
    <p:sldId id="268" r:id="rId20"/>
    <p:sldId id="269" r:id="rId21"/>
    <p:sldId id="283" r:id="rId22"/>
    <p:sldId id="271" r:id="rId23"/>
    <p:sldId id="284" r:id="rId24"/>
    <p:sldId id="285" r:id="rId25"/>
    <p:sldId id="272" r:id="rId26"/>
    <p:sldId id="288" r:id="rId27"/>
    <p:sldId id="286" r:id="rId28"/>
    <p:sldId id="273" r:id="rId29"/>
    <p:sldId id="274" r:id="rId30"/>
    <p:sldId id="275" r:id="rId31"/>
    <p:sldId id="276" r:id="rId32"/>
    <p:sldId id="277" r:id="rId33"/>
    <p:sldId id="278" r:id="rId34"/>
    <p:sldId id="279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98" autoAdjust="0"/>
  </p:normalViewPr>
  <p:slideViewPr>
    <p:cSldViewPr snapToGrid="0">
      <p:cViewPr varScale="1">
        <p:scale>
          <a:sx n="108" d="100"/>
          <a:sy n="108" d="100"/>
        </p:scale>
        <p:origin x="71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65640E-8BB0-46CA-96CC-64C84D6975EC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781AD67-0F20-4F36-B7F9-DB6AE31E759C}">
      <dgm:prSet/>
      <dgm:spPr/>
      <dgm:t>
        <a:bodyPr/>
        <a:lstStyle/>
        <a:p>
          <a:r>
            <a:rPr lang="cs-CZ" dirty="0"/>
            <a:t>Výživová doporučení</a:t>
          </a:r>
          <a:endParaRPr lang="en-US" dirty="0"/>
        </a:p>
      </dgm:t>
    </dgm:pt>
    <dgm:pt modelId="{4F1EC09E-4BF1-4E0D-AF20-C5E4D07A34F4}" type="parTrans" cxnId="{22FD57F7-AC50-470F-BFD0-CD1E824BFE95}">
      <dgm:prSet/>
      <dgm:spPr/>
      <dgm:t>
        <a:bodyPr/>
        <a:lstStyle/>
        <a:p>
          <a:endParaRPr lang="en-US"/>
        </a:p>
      </dgm:t>
    </dgm:pt>
    <dgm:pt modelId="{DC17A1F2-2B66-42C9-AC68-7A68E1F0C4D9}" type="sibTrans" cxnId="{22FD57F7-AC50-470F-BFD0-CD1E824BFE95}">
      <dgm:prSet/>
      <dgm:spPr/>
      <dgm:t>
        <a:bodyPr/>
        <a:lstStyle/>
        <a:p>
          <a:endParaRPr lang="en-US"/>
        </a:p>
      </dgm:t>
    </dgm:pt>
    <dgm:pt modelId="{0551D1D7-E0E9-4EE4-844F-D9715B7D66D4}">
      <dgm:prSet/>
      <dgm:spPr/>
      <dgm:t>
        <a:bodyPr/>
        <a:lstStyle/>
        <a:p>
          <a:r>
            <a:rPr lang="cs-CZ" dirty="0"/>
            <a:t>Specifika výživy sportovců</a:t>
          </a:r>
          <a:endParaRPr lang="en-US" dirty="0"/>
        </a:p>
      </dgm:t>
    </dgm:pt>
    <dgm:pt modelId="{C703501C-C57B-41E0-8EA9-AA25F61A5651}" type="parTrans" cxnId="{966A0493-EE12-4F7C-A0E2-319F0CDCD373}">
      <dgm:prSet/>
      <dgm:spPr/>
      <dgm:t>
        <a:bodyPr/>
        <a:lstStyle/>
        <a:p>
          <a:endParaRPr lang="en-US"/>
        </a:p>
      </dgm:t>
    </dgm:pt>
    <dgm:pt modelId="{EB6818FD-D885-4ACC-AB03-69BCFC629F72}" type="sibTrans" cxnId="{966A0493-EE12-4F7C-A0E2-319F0CDCD373}">
      <dgm:prSet/>
      <dgm:spPr/>
      <dgm:t>
        <a:bodyPr/>
        <a:lstStyle/>
        <a:p>
          <a:endParaRPr lang="en-US"/>
        </a:p>
      </dgm:t>
    </dgm:pt>
    <dgm:pt modelId="{86D46CD9-7F83-451D-81C7-841FF5E481C2}">
      <dgm:prSet/>
      <dgm:spPr/>
      <dgm:t>
        <a:bodyPr/>
        <a:lstStyle/>
        <a:p>
          <a:r>
            <a:rPr lang="cs-CZ" dirty="0"/>
            <a:t>Energetická bilance</a:t>
          </a:r>
          <a:endParaRPr lang="en-US" dirty="0"/>
        </a:p>
      </dgm:t>
    </dgm:pt>
    <dgm:pt modelId="{66C57C04-C36E-4355-8AF0-0BBDB77502B9}" type="parTrans" cxnId="{3AD6B575-95E5-42C6-85DA-99D000A3F53B}">
      <dgm:prSet/>
      <dgm:spPr/>
      <dgm:t>
        <a:bodyPr/>
        <a:lstStyle/>
        <a:p>
          <a:endParaRPr lang="en-US"/>
        </a:p>
      </dgm:t>
    </dgm:pt>
    <dgm:pt modelId="{1B2D6DA7-80DA-4053-8420-17525320C652}" type="sibTrans" cxnId="{3AD6B575-95E5-42C6-85DA-99D000A3F53B}">
      <dgm:prSet/>
      <dgm:spPr/>
      <dgm:t>
        <a:bodyPr/>
        <a:lstStyle/>
        <a:p>
          <a:endParaRPr lang="en-US"/>
        </a:p>
      </dgm:t>
    </dgm:pt>
    <dgm:pt modelId="{4E79FFF5-A233-49ED-9315-8703BBB9E6F2}">
      <dgm:prSet/>
      <dgm:spPr/>
      <dgm:t>
        <a:bodyPr/>
        <a:lstStyle/>
        <a:p>
          <a:r>
            <a:rPr lang="cs-CZ"/>
            <a:t>Energetický příjem</a:t>
          </a:r>
          <a:endParaRPr lang="en-US"/>
        </a:p>
      </dgm:t>
    </dgm:pt>
    <dgm:pt modelId="{2F359711-2B42-4A89-8467-8D8D63BA0862}" type="parTrans" cxnId="{732109E8-859C-45B3-8BC5-3CA309F4563C}">
      <dgm:prSet/>
      <dgm:spPr/>
      <dgm:t>
        <a:bodyPr/>
        <a:lstStyle/>
        <a:p>
          <a:endParaRPr lang="en-US"/>
        </a:p>
      </dgm:t>
    </dgm:pt>
    <dgm:pt modelId="{3BA81668-FA07-4836-95B0-85E6C0211728}" type="sibTrans" cxnId="{732109E8-859C-45B3-8BC5-3CA309F4563C}">
      <dgm:prSet/>
      <dgm:spPr/>
      <dgm:t>
        <a:bodyPr/>
        <a:lstStyle/>
        <a:p>
          <a:endParaRPr lang="en-US"/>
        </a:p>
      </dgm:t>
    </dgm:pt>
    <dgm:pt modelId="{49287418-EE14-4400-B60D-1A187F5E3257}">
      <dgm:prSet/>
      <dgm:spPr/>
      <dgm:t>
        <a:bodyPr/>
        <a:lstStyle/>
        <a:p>
          <a:r>
            <a:rPr lang="cs-CZ" dirty="0"/>
            <a:t>Energetický výdej</a:t>
          </a:r>
          <a:endParaRPr lang="en-US" dirty="0"/>
        </a:p>
      </dgm:t>
    </dgm:pt>
    <dgm:pt modelId="{8A9F2BE0-2990-444F-A7E4-9D7D4B7D8702}" type="parTrans" cxnId="{9970069E-2AED-4929-BE93-E8C2549E5480}">
      <dgm:prSet/>
      <dgm:spPr/>
      <dgm:t>
        <a:bodyPr/>
        <a:lstStyle/>
        <a:p>
          <a:endParaRPr lang="en-US"/>
        </a:p>
      </dgm:t>
    </dgm:pt>
    <dgm:pt modelId="{4015F581-8B66-473A-A0C1-BA6A14C8CD3A}" type="sibTrans" cxnId="{9970069E-2AED-4929-BE93-E8C2549E5480}">
      <dgm:prSet/>
      <dgm:spPr/>
      <dgm:t>
        <a:bodyPr/>
        <a:lstStyle/>
        <a:p>
          <a:endParaRPr lang="en-US"/>
        </a:p>
      </dgm:t>
    </dgm:pt>
    <dgm:pt modelId="{5DFB4932-7F3E-475A-B403-9AAEE2E7F736}">
      <dgm:prSet/>
      <dgm:spPr/>
      <dgm:t>
        <a:bodyPr/>
        <a:lstStyle/>
        <a:p>
          <a:r>
            <a:rPr lang="cs-CZ" dirty="0"/>
            <a:t>Výpočty 	</a:t>
          </a:r>
          <a:endParaRPr lang="en-US" dirty="0"/>
        </a:p>
      </dgm:t>
    </dgm:pt>
    <dgm:pt modelId="{34B3B4C2-5B8C-4ACA-8109-A550856BE381}" type="parTrans" cxnId="{92CF7713-05A0-4D96-9E0A-69440E5600C6}">
      <dgm:prSet/>
      <dgm:spPr/>
      <dgm:t>
        <a:bodyPr/>
        <a:lstStyle/>
        <a:p>
          <a:endParaRPr lang="en-US"/>
        </a:p>
      </dgm:t>
    </dgm:pt>
    <dgm:pt modelId="{5F8DBACC-437E-4446-8E5E-799B83AC8C19}" type="sibTrans" cxnId="{92CF7713-05A0-4D96-9E0A-69440E5600C6}">
      <dgm:prSet/>
      <dgm:spPr/>
      <dgm:t>
        <a:bodyPr/>
        <a:lstStyle/>
        <a:p>
          <a:endParaRPr lang="en-US"/>
        </a:p>
      </dgm:t>
    </dgm:pt>
    <dgm:pt modelId="{F99AC054-09EE-428A-A2D2-F23AC498E530}">
      <dgm:prSet/>
      <dgm:spPr/>
      <dgm:t>
        <a:bodyPr/>
        <a:lstStyle/>
        <a:p>
          <a:r>
            <a:rPr lang="cs-CZ"/>
            <a:t>Makronutrienty</a:t>
          </a:r>
          <a:endParaRPr lang="en-US"/>
        </a:p>
      </dgm:t>
    </dgm:pt>
    <dgm:pt modelId="{A390C5A0-DF2E-4DC5-B3DD-09BEA7277E5A}" type="parTrans" cxnId="{1F85AA57-8DA9-4205-9375-E21FFD4C54CA}">
      <dgm:prSet/>
      <dgm:spPr/>
      <dgm:t>
        <a:bodyPr/>
        <a:lstStyle/>
        <a:p>
          <a:endParaRPr lang="en-US"/>
        </a:p>
      </dgm:t>
    </dgm:pt>
    <dgm:pt modelId="{9788B204-8CB2-4B7D-A39B-D68B22C37C06}" type="sibTrans" cxnId="{1F85AA57-8DA9-4205-9375-E21FFD4C54CA}">
      <dgm:prSet/>
      <dgm:spPr/>
      <dgm:t>
        <a:bodyPr/>
        <a:lstStyle/>
        <a:p>
          <a:endParaRPr lang="en-US"/>
        </a:p>
      </dgm:t>
    </dgm:pt>
    <dgm:pt modelId="{882472B0-7BD5-456C-AB38-64A747F1D078}">
      <dgm:prSet/>
      <dgm:spPr/>
      <dgm:t>
        <a:bodyPr/>
        <a:lstStyle/>
        <a:p>
          <a:r>
            <a:rPr lang="cs-CZ"/>
            <a:t>Úloha sacharidů</a:t>
          </a:r>
          <a:endParaRPr lang="en-US"/>
        </a:p>
      </dgm:t>
    </dgm:pt>
    <dgm:pt modelId="{212DA3E8-5F5F-48E1-A453-B2A25B4D8F55}" type="parTrans" cxnId="{D9BE4C14-EA8A-422A-9F45-D316951AA817}">
      <dgm:prSet/>
      <dgm:spPr/>
      <dgm:t>
        <a:bodyPr/>
        <a:lstStyle/>
        <a:p>
          <a:endParaRPr lang="en-US"/>
        </a:p>
      </dgm:t>
    </dgm:pt>
    <dgm:pt modelId="{C60456D6-B03E-4576-89AE-A2B92721939F}" type="sibTrans" cxnId="{D9BE4C14-EA8A-422A-9F45-D316951AA817}">
      <dgm:prSet/>
      <dgm:spPr/>
      <dgm:t>
        <a:bodyPr/>
        <a:lstStyle/>
        <a:p>
          <a:endParaRPr lang="en-US"/>
        </a:p>
      </dgm:t>
    </dgm:pt>
    <dgm:pt modelId="{DE2500E5-A901-4CE3-97A9-932EEE7244E7}">
      <dgm:prSet/>
      <dgm:spPr/>
      <dgm:t>
        <a:bodyPr/>
        <a:lstStyle/>
        <a:p>
          <a:r>
            <a:rPr lang="cs-CZ"/>
            <a:t>Úloha bílkovin</a:t>
          </a:r>
          <a:endParaRPr lang="en-US"/>
        </a:p>
      </dgm:t>
    </dgm:pt>
    <dgm:pt modelId="{A1C91679-A6CA-482A-9715-812027076AB6}" type="parTrans" cxnId="{94C722E5-0A27-4CE0-AC40-B8F06E92014E}">
      <dgm:prSet/>
      <dgm:spPr/>
      <dgm:t>
        <a:bodyPr/>
        <a:lstStyle/>
        <a:p>
          <a:endParaRPr lang="en-US"/>
        </a:p>
      </dgm:t>
    </dgm:pt>
    <dgm:pt modelId="{AF1E3F02-3400-4EFC-9F55-DB1AEAE24707}" type="sibTrans" cxnId="{94C722E5-0A27-4CE0-AC40-B8F06E92014E}">
      <dgm:prSet/>
      <dgm:spPr/>
      <dgm:t>
        <a:bodyPr/>
        <a:lstStyle/>
        <a:p>
          <a:endParaRPr lang="en-US"/>
        </a:p>
      </dgm:t>
    </dgm:pt>
    <dgm:pt modelId="{65A52120-B548-4655-9528-C09EEEB531CC}" type="pres">
      <dgm:prSet presAssocID="{1965640E-8BB0-46CA-96CC-64C84D6975EC}" presName="diagram" presStyleCnt="0">
        <dgm:presLayoutVars>
          <dgm:dir/>
          <dgm:resizeHandles val="exact"/>
        </dgm:presLayoutVars>
      </dgm:prSet>
      <dgm:spPr/>
    </dgm:pt>
    <dgm:pt modelId="{732C1D99-49AE-471C-BEDC-432C76553B06}" type="pres">
      <dgm:prSet presAssocID="{C781AD67-0F20-4F36-B7F9-DB6AE31E759C}" presName="node" presStyleLbl="node1" presStyleIdx="0" presStyleCnt="6">
        <dgm:presLayoutVars>
          <dgm:bulletEnabled val="1"/>
        </dgm:presLayoutVars>
      </dgm:prSet>
      <dgm:spPr/>
    </dgm:pt>
    <dgm:pt modelId="{8C51A8AD-A10A-4A5B-B1F0-67C29F683A36}" type="pres">
      <dgm:prSet presAssocID="{DC17A1F2-2B66-42C9-AC68-7A68E1F0C4D9}" presName="sibTrans" presStyleCnt="0"/>
      <dgm:spPr/>
    </dgm:pt>
    <dgm:pt modelId="{0887E1BD-F2F2-4FCA-A4C5-1726A1A893B9}" type="pres">
      <dgm:prSet presAssocID="{0551D1D7-E0E9-4EE4-844F-D9715B7D66D4}" presName="node" presStyleLbl="node1" presStyleIdx="1" presStyleCnt="6">
        <dgm:presLayoutVars>
          <dgm:bulletEnabled val="1"/>
        </dgm:presLayoutVars>
      </dgm:prSet>
      <dgm:spPr/>
    </dgm:pt>
    <dgm:pt modelId="{067AFDF1-F7E1-40F3-BC73-168E50B600A6}" type="pres">
      <dgm:prSet presAssocID="{EB6818FD-D885-4ACC-AB03-69BCFC629F72}" presName="sibTrans" presStyleCnt="0"/>
      <dgm:spPr/>
    </dgm:pt>
    <dgm:pt modelId="{F5C2C3E8-37CA-47DE-A25D-0F36943EA0C8}" type="pres">
      <dgm:prSet presAssocID="{86D46CD9-7F83-451D-81C7-841FF5E481C2}" presName="node" presStyleLbl="node1" presStyleIdx="2" presStyleCnt="6">
        <dgm:presLayoutVars>
          <dgm:bulletEnabled val="1"/>
        </dgm:presLayoutVars>
      </dgm:prSet>
      <dgm:spPr/>
    </dgm:pt>
    <dgm:pt modelId="{49BD5AA0-0D80-4E78-8854-0A4A4D61E447}" type="pres">
      <dgm:prSet presAssocID="{1B2D6DA7-80DA-4053-8420-17525320C652}" presName="sibTrans" presStyleCnt="0"/>
      <dgm:spPr/>
    </dgm:pt>
    <dgm:pt modelId="{1D01F771-3985-413D-9B14-FDEDD91650B6}" type="pres">
      <dgm:prSet presAssocID="{F99AC054-09EE-428A-A2D2-F23AC498E530}" presName="node" presStyleLbl="node1" presStyleIdx="3" presStyleCnt="6">
        <dgm:presLayoutVars>
          <dgm:bulletEnabled val="1"/>
        </dgm:presLayoutVars>
      </dgm:prSet>
      <dgm:spPr/>
    </dgm:pt>
    <dgm:pt modelId="{17941398-786F-4F5E-A3DE-B65018E0F4CB}" type="pres">
      <dgm:prSet presAssocID="{9788B204-8CB2-4B7D-A39B-D68B22C37C06}" presName="sibTrans" presStyleCnt="0"/>
      <dgm:spPr/>
    </dgm:pt>
    <dgm:pt modelId="{40730716-4FFE-4CCE-9889-FFE9E703C998}" type="pres">
      <dgm:prSet presAssocID="{882472B0-7BD5-456C-AB38-64A747F1D078}" presName="node" presStyleLbl="node1" presStyleIdx="4" presStyleCnt="6">
        <dgm:presLayoutVars>
          <dgm:bulletEnabled val="1"/>
        </dgm:presLayoutVars>
      </dgm:prSet>
      <dgm:spPr/>
    </dgm:pt>
    <dgm:pt modelId="{BF79E0F0-B680-41FB-8AB8-BF85858DB783}" type="pres">
      <dgm:prSet presAssocID="{C60456D6-B03E-4576-89AE-A2B92721939F}" presName="sibTrans" presStyleCnt="0"/>
      <dgm:spPr/>
    </dgm:pt>
    <dgm:pt modelId="{125D6731-2665-451D-8EF2-2C804508B1F7}" type="pres">
      <dgm:prSet presAssocID="{DE2500E5-A901-4CE3-97A9-932EEE7244E7}" presName="node" presStyleLbl="node1" presStyleIdx="5" presStyleCnt="6">
        <dgm:presLayoutVars>
          <dgm:bulletEnabled val="1"/>
        </dgm:presLayoutVars>
      </dgm:prSet>
      <dgm:spPr/>
    </dgm:pt>
  </dgm:ptLst>
  <dgm:cxnLst>
    <dgm:cxn modelId="{92CF7713-05A0-4D96-9E0A-69440E5600C6}" srcId="{86D46CD9-7F83-451D-81C7-841FF5E481C2}" destId="{5DFB4932-7F3E-475A-B403-9AAEE2E7F736}" srcOrd="2" destOrd="0" parTransId="{34B3B4C2-5B8C-4ACA-8109-A550856BE381}" sibTransId="{5F8DBACC-437E-4446-8E5E-799B83AC8C19}"/>
    <dgm:cxn modelId="{D9BE4C14-EA8A-422A-9F45-D316951AA817}" srcId="{1965640E-8BB0-46CA-96CC-64C84D6975EC}" destId="{882472B0-7BD5-456C-AB38-64A747F1D078}" srcOrd="4" destOrd="0" parTransId="{212DA3E8-5F5F-48E1-A453-B2A25B4D8F55}" sibTransId="{C60456D6-B03E-4576-89AE-A2B92721939F}"/>
    <dgm:cxn modelId="{44470C33-E96D-4450-9F4E-66E3F44976CF}" type="presOf" srcId="{49287418-EE14-4400-B60D-1A187F5E3257}" destId="{F5C2C3E8-37CA-47DE-A25D-0F36943EA0C8}" srcOrd="0" destOrd="2" presId="urn:microsoft.com/office/officeart/2005/8/layout/default"/>
    <dgm:cxn modelId="{10286A5F-FC39-4837-AB5A-AC40BE11BE72}" type="presOf" srcId="{5DFB4932-7F3E-475A-B403-9AAEE2E7F736}" destId="{F5C2C3E8-37CA-47DE-A25D-0F36943EA0C8}" srcOrd="0" destOrd="3" presId="urn:microsoft.com/office/officeart/2005/8/layout/default"/>
    <dgm:cxn modelId="{FD4F8B67-DD23-4926-9CDF-22B8246C2F8D}" type="presOf" srcId="{1965640E-8BB0-46CA-96CC-64C84D6975EC}" destId="{65A52120-B548-4655-9528-C09EEEB531CC}" srcOrd="0" destOrd="0" presId="urn:microsoft.com/office/officeart/2005/8/layout/default"/>
    <dgm:cxn modelId="{3FA9B64B-6188-4390-ACB9-59C4CE19EEFE}" type="presOf" srcId="{4E79FFF5-A233-49ED-9315-8703BBB9E6F2}" destId="{F5C2C3E8-37CA-47DE-A25D-0F36943EA0C8}" srcOrd="0" destOrd="1" presId="urn:microsoft.com/office/officeart/2005/8/layout/default"/>
    <dgm:cxn modelId="{55BD5951-E75D-4D25-BB4E-0D4136ED4FD0}" type="presOf" srcId="{0551D1D7-E0E9-4EE4-844F-D9715B7D66D4}" destId="{0887E1BD-F2F2-4FCA-A4C5-1726A1A893B9}" srcOrd="0" destOrd="0" presId="urn:microsoft.com/office/officeart/2005/8/layout/default"/>
    <dgm:cxn modelId="{3AD6B575-95E5-42C6-85DA-99D000A3F53B}" srcId="{1965640E-8BB0-46CA-96CC-64C84D6975EC}" destId="{86D46CD9-7F83-451D-81C7-841FF5E481C2}" srcOrd="2" destOrd="0" parTransId="{66C57C04-C36E-4355-8AF0-0BBDB77502B9}" sibTransId="{1B2D6DA7-80DA-4053-8420-17525320C652}"/>
    <dgm:cxn modelId="{5947D055-F020-40FB-B8DA-1F758626A8B8}" type="presOf" srcId="{86D46CD9-7F83-451D-81C7-841FF5E481C2}" destId="{F5C2C3E8-37CA-47DE-A25D-0F36943EA0C8}" srcOrd="0" destOrd="0" presId="urn:microsoft.com/office/officeart/2005/8/layout/default"/>
    <dgm:cxn modelId="{1F85AA57-8DA9-4205-9375-E21FFD4C54CA}" srcId="{1965640E-8BB0-46CA-96CC-64C84D6975EC}" destId="{F99AC054-09EE-428A-A2D2-F23AC498E530}" srcOrd="3" destOrd="0" parTransId="{A390C5A0-DF2E-4DC5-B3DD-09BEA7277E5A}" sibTransId="{9788B204-8CB2-4B7D-A39B-D68B22C37C06}"/>
    <dgm:cxn modelId="{966A0493-EE12-4F7C-A0E2-319F0CDCD373}" srcId="{1965640E-8BB0-46CA-96CC-64C84D6975EC}" destId="{0551D1D7-E0E9-4EE4-844F-D9715B7D66D4}" srcOrd="1" destOrd="0" parTransId="{C703501C-C57B-41E0-8EA9-AA25F61A5651}" sibTransId="{EB6818FD-D885-4ACC-AB03-69BCFC629F72}"/>
    <dgm:cxn modelId="{9970069E-2AED-4929-BE93-E8C2549E5480}" srcId="{86D46CD9-7F83-451D-81C7-841FF5E481C2}" destId="{49287418-EE14-4400-B60D-1A187F5E3257}" srcOrd="1" destOrd="0" parTransId="{8A9F2BE0-2990-444F-A7E4-9D7D4B7D8702}" sibTransId="{4015F581-8B66-473A-A0C1-BA6A14C8CD3A}"/>
    <dgm:cxn modelId="{422230CE-00E5-4B4E-8254-85A00FB7D43D}" type="presOf" srcId="{882472B0-7BD5-456C-AB38-64A747F1D078}" destId="{40730716-4FFE-4CCE-9889-FFE9E703C998}" srcOrd="0" destOrd="0" presId="urn:microsoft.com/office/officeart/2005/8/layout/default"/>
    <dgm:cxn modelId="{94C722E5-0A27-4CE0-AC40-B8F06E92014E}" srcId="{1965640E-8BB0-46CA-96CC-64C84D6975EC}" destId="{DE2500E5-A901-4CE3-97A9-932EEE7244E7}" srcOrd="5" destOrd="0" parTransId="{A1C91679-A6CA-482A-9715-812027076AB6}" sibTransId="{AF1E3F02-3400-4EFC-9F55-DB1AEAE24707}"/>
    <dgm:cxn modelId="{3D467DE6-E85E-4939-BD9E-C70F964D4AAF}" type="presOf" srcId="{F99AC054-09EE-428A-A2D2-F23AC498E530}" destId="{1D01F771-3985-413D-9B14-FDEDD91650B6}" srcOrd="0" destOrd="0" presId="urn:microsoft.com/office/officeart/2005/8/layout/default"/>
    <dgm:cxn modelId="{732109E8-859C-45B3-8BC5-3CA309F4563C}" srcId="{86D46CD9-7F83-451D-81C7-841FF5E481C2}" destId="{4E79FFF5-A233-49ED-9315-8703BBB9E6F2}" srcOrd="0" destOrd="0" parTransId="{2F359711-2B42-4A89-8467-8D8D63BA0862}" sibTransId="{3BA81668-FA07-4836-95B0-85E6C0211728}"/>
    <dgm:cxn modelId="{F031ABF5-8839-4E5E-8B0B-53215F28664F}" type="presOf" srcId="{DE2500E5-A901-4CE3-97A9-932EEE7244E7}" destId="{125D6731-2665-451D-8EF2-2C804508B1F7}" srcOrd="0" destOrd="0" presId="urn:microsoft.com/office/officeart/2005/8/layout/default"/>
    <dgm:cxn modelId="{22FD57F7-AC50-470F-BFD0-CD1E824BFE95}" srcId="{1965640E-8BB0-46CA-96CC-64C84D6975EC}" destId="{C781AD67-0F20-4F36-B7F9-DB6AE31E759C}" srcOrd="0" destOrd="0" parTransId="{4F1EC09E-4BF1-4E0D-AF20-C5E4D07A34F4}" sibTransId="{DC17A1F2-2B66-42C9-AC68-7A68E1F0C4D9}"/>
    <dgm:cxn modelId="{EFD4B2F9-5687-4E2D-A7C6-BCCEA7379D8A}" type="presOf" srcId="{C781AD67-0F20-4F36-B7F9-DB6AE31E759C}" destId="{732C1D99-49AE-471C-BEDC-432C76553B06}" srcOrd="0" destOrd="0" presId="urn:microsoft.com/office/officeart/2005/8/layout/default"/>
    <dgm:cxn modelId="{76CF86C2-75B4-4941-921A-A6FFE5440CF9}" type="presParOf" srcId="{65A52120-B548-4655-9528-C09EEEB531CC}" destId="{732C1D99-49AE-471C-BEDC-432C76553B06}" srcOrd="0" destOrd="0" presId="urn:microsoft.com/office/officeart/2005/8/layout/default"/>
    <dgm:cxn modelId="{A34845C5-83DF-4A7F-8AEB-38AD5D78F5E5}" type="presParOf" srcId="{65A52120-B548-4655-9528-C09EEEB531CC}" destId="{8C51A8AD-A10A-4A5B-B1F0-67C29F683A36}" srcOrd="1" destOrd="0" presId="urn:microsoft.com/office/officeart/2005/8/layout/default"/>
    <dgm:cxn modelId="{236B3001-4E0B-4255-8978-F7CB2DDEEB70}" type="presParOf" srcId="{65A52120-B548-4655-9528-C09EEEB531CC}" destId="{0887E1BD-F2F2-4FCA-A4C5-1726A1A893B9}" srcOrd="2" destOrd="0" presId="urn:microsoft.com/office/officeart/2005/8/layout/default"/>
    <dgm:cxn modelId="{2E6C0E28-90B4-4D10-9525-145C0432EACB}" type="presParOf" srcId="{65A52120-B548-4655-9528-C09EEEB531CC}" destId="{067AFDF1-F7E1-40F3-BC73-168E50B600A6}" srcOrd="3" destOrd="0" presId="urn:microsoft.com/office/officeart/2005/8/layout/default"/>
    <dgm:cxn modelId="{00BC625D-E6F6-4CC4-B0EA-218731E9A383}" type="presParOf" srcId="{65A52120-B548-4655-9528-C09EEEB531CC}" destId="{F5C2C3E8-37CA-47DE-A25D-0F36943EA0C8}" srcOrd="4" destOrd="0" presId="urn:microsoft.com/office/officeart/2005/8/layout/default"/>
    <dgm:cxn modelId="{01407EBC-AFB2-4CAE-AC1A-C1FFE14F72D8}" type="presParOf" srcId="{65A52120-B548-4655-9528-C09EEEB531CC}" destId="{49BD5AA0-0D80-4E78-8854-0A4A4D61E447}" srcOrd="5" destOrd="0" presId="urn:microsoft.com/office/officeart/2005/8/layout/default"/>
    <dgm:cxn modelId="{9B5F08F0-388D-4AF2-AC95-4B793D32E829}" type="presParOf" srcId="{65A52120-B548-4655-9528-C09EEEB531CC}" destId="{1D01F771-3985-413D-9B14-FDEDD91650B6}" srcOrd="6" destOrd="0" presId="urn:microsoft.com/office/officeart/2005/8/layout/default"/>
    <dgm:cxn modelId="{F5876AD1-DE4D-4B77-9EB2-1355E3BF1558}" type="presParOf" srcId="{65A52120-B548-4655-9528-C09EEEB531CC}" destId="{17941398-786F-4F5E-A3DE-B65018E0F4CB}" srcOrd="7" destOrd="0" presId="urn:microsoft.com/office/officeart/2005/8/layout/default"/>
    <dgm:cxn modelId="{54CB971B-7C13-48D6-B255-E768358D2ABA}" type="presParOf" srcId="{65A52120-B548-4655-9528-C09EEEB531CC}" destId="{40730716-4FFE-4CCE-9889-FFE9E703C998}" srcOrd="8" destOrd="0" presId="urn:microsoft.com/office/officeart/2005/8/layout/default"/>
    <dgm:cxn modelId="{61B1DB05-A744-4C6C-A094-74F252DAEE22}" type="presParOf" srcId="{65A52120-B548-4655-9528-C09EEEB531CC}" destId="{BF79E0F0-B680-41FB-8AB8-BF85858DB783}" srcOrd="9" destOrd="0" presId="urn:microsoft.com/office/officeart/2005/8/layout/default"/>
    <dgm:cxn modelId="{AC8C9D45-A189-42AD-9FDF-7144C76F4FAF}" type="presParOf" srcId="{65A52120-B548-4655-9528-C09EEEB531CC}" destId="{125D6731-2665-451D-8EF2-2C804508B1F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4AD42D-E375-435D-82D7-658007FE8D8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4491B35-DFD1-4CB4-8878-0C66495FD2CF}">
      <dgm:prSet/>
      <dgm:spPr/>
      <dgm:t>
        <a:bodyPr/>
        <a:lstStyle/>
        <a:p>
          <a:r>
            <a:rPr lang="cs-CZ"/>
            <a:t>Před výkonem</a:t>
          </a:r>
          <a:endParaRPr lang="en-US"/>
        </a:p>
      </dgm:t>
    </dgm:pt>
    <dgm:pt modelId="{05C0C6DD-F0FC-49F4-A204-54CAEAC8C928}" type="parTrans" cxnId="{12264638-0E8A-4F2C-9926-E8EA8C9E2DF2}">
      <dgm:prSet/>
      <dgm:spPr/>
      <dgm:t>
        <a:bodyPr/>
        <a:lstStyle/>
        <a:p>
          <a:endParaRPr lang="en-US"/>
        </a:p>
      </dgm:t>
    </dgm:pt>
    <dgm:pt modelId="{FC3C1F74-6126-4DAD-838A-867F707B4F64}" type="sibTrans" cxnId="{12264638-0E8A-4F2C-9926-E8EA8C9E2DF2}">
      <dgm:prSet/>
      <dgm:spPr/>
      <dgm:t>
        <a:bodyPr/>
        <a:lstStyle/>
        <a:p>
          <a:endParaRPr lang="en-US"/>
        </a:p>
      </dgm:t>
    </dgm:pt>
    <dgm:pt modelId="{B418C8D5-BFEB-4F12-A8BB-8F7780A99B5A}">
      <dgm:prSet/>
      <dgm:spPr/>
      <dgm:t>
        <a:bodyPr/>
        <a:lstStyle/>
        <a:p>
          <a:r>
            <a:rPr lang="cs-CZ"/>
            <a:t>S dostatečným odstupem ( &gt; 60 min před)</a:t>
          </a:r>
          <a:endParaRPr lang="en-US"/>
        </a:p>
      </dgm:t>
    </dgm:pt>
    <dgm:pt modelId="{3B886A39-FC17-4664-873E-04233A554AEE}" type="parTrans" cxnId="{103C89C8-FE66-4764-AD1C-D80722BB1C43}">
      <dgm:prSet/>
      <dgm:spPr/>
      <dgm:t>
        <a:bodyPr/>
        <a:lstStyle/>
        <a:p>
          <a:endParaRPr lang="en-US"/>
        </a:p>
      </dgm:t>
    </dgm:pt>
    <dgm:pt modelId="{CA2D9174-9A3A-4FF5-A504-CB0949382A68}" type="sibTrans" cxnId="{103C89C8-FE66-4764-AD1C-D80722BB1C43}">
      <dgm:prSet/>
      <dgm:spPr/>
      <dgm:t>
        <a:bodyPr/>
        <a:lstStyle/>
        <a:p>
          <a:endParaRPr lang="en-US"/>
        </a:p>
      </dgm:t>
    </dgm:pt>
    <dgm:pt modelId="{EB7CD9C2-A774-4CF9-9ECA-6646A643857C}">
      <dgm:prSet/>
      <dgm:spPr/>
      <dgm:t>
        <a:bodyPr/>
        <a:lstStyle/>
        <a:p>
          <a:r>
            <a:rPr lang="cs-CZ"/>
            <a:t>Obiloviny, ovoce, jogurt, džus, různé druhy kaší…</a:t>
          </a:r>
          <a:endParaRPr lang="en-US"/>
        </a:p>
      </dgm:t>
    </dgm:pt>
    <dgm:pt modelId="{06D7ECFC-908F-4344-94E2-8220F72CE181}" type="parTrans" cxnId="{318F5151-D1DF-49A1-8CF7-B228BE78F764}">
      <dgm:prSet/>
      <dgm:spPr/>
      <dgm:t>
        <a:bodyPr/>
        <a:lstStyle/>
        <a:p>
          <a:endParaRPr lang="en-US"/>
        </a:p>
      </dgm:t>
    </dgm:pt>
    <dgm:pt modelId="{526CBDD4-CC32-4E55-B512-ADB940F2353F}" type="sibTrans" cxnId="{318F5151-D1DF-49A1-8CF7-B228BE78F764}">
      <dgm:prSet/>
      <dgm:spPr/>
      <dgm:t>
        <a:bodyPr/>
        <a:lstStyle/>
        <a:p>
          <a:endParaRPr lang="en-US"/>
        </a:p>
      </dgm:t>
    </dgm:pt>
    <dgm:pt modelId="{6EEAC3D8-D7C2-4CB7-8B8C-0F690B4C6C41}">
      <dgm:prSet/>
      <dgm:spPr/>
      <dgm:t>
        <a:bodyPr/>
        <a:lstStyle/>
        <a:p>
          <a:r>
            <a:rPr lang="cs-CZ"/>
            <a:t>Během výkonu</a:t>
          </a:r>
          <a:endParaRPr lang="en-US"/>
        </a:p>
      </dgm:t>
    </dgm:pt>
    <dgm:pt modelId="{8957417C-AF0E-4105-B4AC-4C548DB8DCF2}" type="parTrans" cxnId="{CB6F7CAA-5848-4227-8542-2E80CE4CFF50}">
      <dgm:prSet/>
      <dgm:spPr/>
      <dgm:t>
        <a:bodyPr/>
        <a:lstStyle/>
        <a:p>
          <a:endParaRPr lang="en-US"/>
        </a:p>
      </dgm:t>
    </dgm:pt>
    <dgm:pt modelId="{54886221-2BF5-48E6-AC49-C03E2C1B1264}" type="sibTrans" cxnId="{CB6F7CAA-5848-4227-8542-2E80CE4CFF50}">
      <dgm:prSet/>
      <dgm:spPr/>
      <dgm:t>
        <a:bodyPr/>
        <a:lstStyle/>
        <a:p>
          <a:endParaRPr lang="en-US"/>
        </a:p>
      </dgm:t>
    </dgm:pt>
    <dgm:pt modelId="{62886B7E-146A-481F-9EAA-36D266BD0809}">
      <dgm:prSet/>
      <dgm:spPr/>
      <dgm:t>
        <a:bodyPr/>
        <a:lstStyle/>
        <a:p>
          <a:r>
            <a:rPr lang="cs-CZ"/>
            <a:t>Dle typu aktivity</a:t>
          </a:r>
          <a:endParaRPr lang="en-US"/>
        </a:p>
      </dgm:t>
    </dgm:pt>
    <dgm:pt modelId="{3B4C95C9-74B8-4162-80D9-F57C860A0996}" type="parTrans" cxnId="{373B85F9-A83D-4E20-9306-DC0801C2ABF3}">
      <dgm:prSet/>
      <dgm:spPr/>
      <dgm:t>
        <a:bodyPr/>
        <a:lstStyle/>
        <a:p>
          <a:endParaRPr lang="en-US"/>
        </a:p>
      </dgm:t>
    </dgm:pt>
    <dgm:pt modelId="{F02DF101-F577-4939-91B1-3076F9E6D140}" type="sibTrans" cxnId="{373B85F9-A83D-4E20-9306-DC0801C2ABF3}">
      <dgm:prSet/>
      <dgm:spPr/>
      <dgm:t>
        <a:bodyPr/>
        <a:lstStyle/>
        <a:p>
          <a:endParaRPr lang="en-US"/>
        </a:p>
      </dgm:t>
    </dgm:pt>
    <dgm:pt modelId="{7573E357-3A0C-4FBC-9C09-1C61B2DD5B81}">
      <dgm:prSet/>
      <dgm:spPr/>
      <dgm:t>
        <a:bodyPr/>
        <a:lstStyle/>
        <a:p>
          <a:r>
            <a:rPr lang="cs-CZ"/>
            <a:t>Tyčinky, gely, sportovní nápoje, ovoce, sušené ovoce</a:t>
          </a:r>
          <a:endParaRPr lang="en-US"/>
        </a:p>
      </dgm:t>
    </dgm:pt>
    <dgm:pt modelId="{7A11E56B-80C8-4290-9D72-3FEACBF18667}" type="parTrans" cxnId="{F5B32075-B12F-4311-BA5D-56B4B463D711}">
      <dgm:prSet/>
      <dgm:spPr/>
      <dgm:t>
        <a:bodyPr/>
        <a:lstStyle/>
        <a:p>
          <a:endParaRPr lang="en-US"/>
        </a:p>
      </dgm:t>
    </dgm:pt>
    <dgm:pt modelId="{20EF9C03-1D28-412E-A4DF-136000953A5C}" type="sibTrans" cxnId="{F5B32075-B12F-4311-BA5D-56B4B463D711}">
      <dgm:prSet/>
      <dgm:spPr/>
      <dgm:t>
        <a:bodyPr/>
        <a:lstStyle/>
        <a:p>
          <a:endParaRPr lang="en-US"/>
        </a:p>
      </dgm:t>
    </dgm:pt>
    <dgm:pt modelId="{56F40C08-C188-4C91-9EBC-894D9FC88232}">
      <dgm:prSet/>
      <dgm:spPr/>
      <dgm:t>
        <a:bodyPr/>
        <a:lstStyle/>
        <a:p>
          <a:r>
            <a:rPr lang="cs-CZ"/>
            <a:t>Po výkonu</a:t>
          </a:r>
          <a:endParaRPr lang="en-US"/>
        </a:p>
      </dgm:t>
    </dgm:pt>
    <dgm:pt modelId="{2D9A2FFF-62B0-474C-9953-C34DFCD8C5F6}" type="parTrans" cxnId="{56369FE6-1018-4ACF-A7A4-E3067C46F2FB}">
      <dgm:prSet/>
      <dgm:spPr/>
      <dgm:t>
        <a:bodyPr/>
        <a:lstStyle/>
        <a:p>
          <a:endParaRPr lang="en-US"/>
        </a:p>
      </dgm:t>
    </dgm:pt>
    <dgm:pt modelId="{A4E38DB1-F363-4D2F-BD32-AEB1C6F8E096}" type="sibTrans" cxnId="{56369FE6-1018-4ACF-A7A4-E3067C46F2FB}">
      <dgm:prSet/>
      <dgm:spPr/>
      <dgm:t>
        <a:bodyPr/>
        <a:lstStyle/>
        <a:p>
          <a:endParaRPr lang="en-US"/>
        </a:p>
      </dgm:t>
    </dgm:pt>
    <dgm:pt modelId="{4471F183-1046-4014-AD4F-9DEB8FAA3FE6}">
      <dgm:prSet/>
      <dgm:spPr/>
      <dgm:t>
        <a:bodyPr/>
        <a:lstStyle/>
        <a:p>
          <a:r>
            <a:rPr lang="cs-CZ" dirty="0"/>
            <a:t>Obiloviny, </a:t>
          </a:r>
          <a:r>
            <a:rPr lang="cs-CZ" dirty="0" err="1"/>
            <a:t>pseudoobiloviny</a:t>
          </a:r>
          <a:r>
            <a:rPr lang="cs-CZ" dirty="0"/>
            <a:t> (</a:t>
          </a:r>
          <a:r>
            <a:rPr lang="cs-CZ" dirty="0" err="1"/>
            <a:t>amaranth</a:t>
          </a:r>
          <a:r>
            <a:rPr lang="cs-CZ" dirty="0"/>
            <a:t>, pohanka), různé typy kaší, ovoce</a:t>
          </a:r>
          <a:endParaRPr lang="en-US" dirty="0"/>
        </a:p>
      </dgm:t>
    </dgm:pt>
    <dgm:pt modelId="{16917AE4-45AB-4564-8991-9FAB094540AB}" type="parTrans" cxnId="{76665A16-DE4B-47B7-9906-F33776AFFF24}">
      <dgm:prSet/>
      <dgm:spPr/>
      <dgm:t>
        <a:bodyPr/>
        <a:lstStyle/>
        <a:p>
          <a:endParaRPr lang="en-US"/>
        </a:p>
      </dgm:t>
    </dgm:pt>
    <dgm:pt modelId="{80944116-21EB-4C8C-A1A8-798366B667CB}" type="sibTrans" cxnId="{76665A16-DE4B-47B7-9906-F33776AFFF24}">
      <dgm:prSet/>
      <dgm:spPr/>
      <dgm:t>
        <a:bodyPr/>
        <a:lstStyle/>
        <a:p>
          <a:endParaRPr lang="en-US"/>
        </a:p>
      </dgm:t>
    </dgm:pt>
    <dgm:pt modelId="{406814F7-25D2-452A-92A1-471EC8C3CDC9}">
      <dgm:prSet/>
      <dgm:spPr/>
      <dgm:t>
        <a:bodyPr/>
        <a:lstStyle/>
        <a:p>
          <a:r>
            <a:rPr lang="cs-CZ"/>
            <a:t>Sportovní nápoje (sacharidy + bílkoviny)</a:t>
          </a:r>
          <a:endParaRPr lang="en-US"/>
        </a:p>
      </dgm:t>
    </dgm:pt>
    <dgm:pt modelId="{057296C1-6D93-4C6E-8FB0-CE708B606FF6}" type="parTrans" cxnId="{87F09713-6F18-4C87-9E17-147888731B59}">
      <dgm:prSet/>
      <dgm:spPr/>
      <dgm:t>
        <a:bodyPr/>
        <a:lstStyle/>
        <a:p>
          <a:endParaRPr lang="en-US"/>
        </a:p>
      </dgm:t>
    </dgm:pt>
    <dgm:pt modelId="{A905DFFE-C1B2-4430-B1F9-649A43B14D7D}" type="sibTrans" cxnId="{87F09713-6F18-4C87-9E17-147888731B59}">
      <dgm:prSet/>
      <dgm:spPr/>
      <dgm:t>
        <a:bodyPr/>
        <a:lstStyle/>
        <a:p>
          <a:endParaRPr lang="en-US"/>
        </a:p>
      </dgm:t>
    </dgm:pt>
    <dgm:pt modelId="{54CE7CAB-5FD1-428A-963C-955FF4960B83}" type="pres">
      <dgm:prSet presAssocID="{1E4AD42D-E375-435D-82D7-658007FE8D80}" presName="linear" presStyleCnt="0">
        <dgm:presLayoutVars>
          <dgm:animLvl val="lvl"/>
          <dgm:resizeHandles val="exact"/>
        </dgm:presLayoutVars>
      </dgm:prSet>
      <dgm:spPr/>
    </dgm:pt>
    <dgm:pt modelId="{5D93FD3C-9B32-49C2-B534-632D6674D527}" type="pres">
      <dgm:prSet presAssocID="{64491B35-DFD1-4CB4-8878-0C66495FD2C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E1C451A-58E6-44AB-924A-5E55682587A6}" type="pres">
      <dgm:prSet presAssocID="{64491B35-DFD1-4CB4-8878-0C66495FD2CF}" presName="childText" presStyleLbl="revTx" presStyleIdx="0" presStyleCnt="3">
        <dgm:presLayoutVars>
          <dgm:bulletEnabled val="1"/>
        </dgm:presLayoutVars>
      </dgm:prSet>
      <dgm:spPr/>
    </dgm:pt>
    <dgm:pt modelId="{DF574F10-DE9A-4F7F-B172-CABC9982124E}" type="pres">
      <dgm:prSet presAssocID="{6EEAC3D8-D7C2-4CB7-8B8C-0F690B4C6C4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4CA235A-6832-4347-B500-6DCCCCE66504}" type="pres">
      <dgm:prSet presAssocID="{6EEAC3D8-D7C2-4CB7-8B8C-0F690B4C6C41}" presName="childText" presStyleLbl="revTx" presStyleIdx="1" presStyleCnt="3">
        <dgm:presLayoutVars>
          <dgm:bulletEnabled val="1"/>
        </dgm:presLayoutVars>
      </dgm:prSet>
      <dgm:spPr/>
    </dgm:pt>
    <dgm:pt modelId="{8450AC60-8704-45D1-9B72-1F6D8D2B8911}" type="pres">
      <dgm:prSet presAssocID="{56F40C08-C188-4C91-9EBC-894D9FC8823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7947814-F099-4FA8-B0AB-8CEC9157005C}" type="pres">
      <dgm:prSet presAssocID="{56F40C08-C188-4C91-9EBC-894D9FC88232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98A3501-1DA6-440C-82B8-59EC80F9EF33}" type="presOf" srcId="{B418C8D5-BFEB-4F12-A8BB-8F7780A99B5A}" destId="{BE1C451A-58E6-44AB-924A-5E55682587A6}" srcOrd="0" destOrd="0" presId="urn:microsoft.com/office/officeart/2005/8/layout/vList2"/>
    <dgm:cxn modelId="{B61F4102-8C7B-47B7-91B0-3C5654419E6B}" type="presOf" srcId="{64491B35-DFD1-4CB4-8878-0C66495FD2CF}" destId="{5D93FD3C-9B32-49C2-B534-632D6674D527}" srcOrd="0" destOrd="0" presId="urn:microsoft.com/office/officeart/2005/8/layout/vList2"/>
    <dgm:cxn modelId="{87F09713-6F18-4C87-9E17-147888731B59}" srcId="{56F40C08-C188-4C91-9EBC-894D9FC88232}" destId="{406814F7-25D2-452A-92A1-471EC8C3CDC9}" srcOrd="1" destOrd="0" parTransId="{057296C1-6D93-4C6E-8FB0-CE708B606FF6}" sibTransId="{A905DFFE-C1B2-4430-B1F9-649A43B14D7D}"/>
    <dgm:cxn modelId="{76665A16-DE4B-47B7-9906-F33776AFFF24}" srcId="{56F40C08-C188-4C91-9EBC-894D9FC88232}" destId="{4471F183-1046-4014-AD4F-9DEB8FAA3FE6}" srcOrd="0" destOrd="0" parTransId="{16917AE4-45AB-4564-8991-9FAB094540AB}" sibTransId="{80944116-21EB-4C8C-A1A8-798366B667CB}"/>
    <dgm:cxn modelId="{3B9D5625-8309-42E6-AA63-DE1AA3737ACD}" type="presOf" srcId="{56F40C08-C188-4C91-9EBC-894D9FC88232}" destId="{8450AC60-8704-45D1-9B72-1F6D8D2B8911}" srcOrd="0" destOrd="0" presId="urn:microsoft.com/office/officeart/2005/8/layout/vList2"/>
    <dgm:cxn modelId="{E18D4733-111D-45D1-BA4A-F35EAD742DC9}" type="presOf" srcId="{7573E357-3A0C-4FBC-9C09-1C61B2DD5B81}" destId="{24CA235A-6832-4347-B500-6DCCCCE66504}" srcOrd="0" destOrd="1" presId="urn:microsoft.com/office/officeart/2005/8/layout/vList2"/>
    <dgm:cxn modelId="{12264638-0E8A-4F2C-9926-E8EA8C9E2DF2}" srcId="{1E4AD42D-E375-435D-82D7-658007FE8D80}" destId="{64491B35-DFD1-4CB4-8878-0C66495FD2CF}" srcOrd="0" destOrd="0" parTransId="{05C0C6DD-F0FC-49F4-A204-54CAEAC8C928}" sibTransId="{FC3C1F74-6126-4DAD-838A-867F707B4F64}"/>
    <dgm:cxn modelId="{3092EC60-5DCA-4FCD-ACEB-ACA8787D9BAB}" type="presOf" srcId="{6EEAC3D8-D7C2-4CB7-8B8C-0F690B4C6C41}" destId="{DF574F10-DE9A-4F7F-B172-CABC9982124E}" srcOrd="0" destOrd="0" presId="urn:microsoft.com/office/officeart/2005/8/layout/vList2"/>
    <dgm:cxn modelId="{139AB16A-BB8A-42D6-9C29-654BBC6973AE}" type="presOf" srcId="{1E4AD42D-E375-435D-82D7-658007FE8D80}" destId="{54CE7CAB-5FD1-428A-963C-955FF4960B83}" srcOrd="0" destOrd="0" presId="urn:microsoft.com/office/officeart/2005/8/layout/vList2"/>
    <dgm:cxn modelId="{318F5151-D1DF-49A1-8CF7-B228BE78F764}" srcId="{B418C8D5-BFEB-4F12-A8BB-8F7780A99B5A}" destId="{EB7CD9C2-A774-4CF9-9ECA-6646A643857C}" srcOrd="0" destOrd="0" parTransId="{06D7ECFC-908F-4344-94E2-8220F72CE181}" sibTransId="{526CBDD4-CC32-4E55-B512-ADB940F2353F}"/>
    <dgm:cxn modelId="{F5B32075-B12F-4311-BA5D-56B4B463D711}" srcId="{62886B7E-146A-481F-9EAA-36D266BD0809}" destId="{7573E357-3A0C-4FBC-9C09-1C61B2DD5B81}" srcOrd="0" destOrd="0" parTransId="{7A11E56B-80C8-4290-9D72-3FEACBF18667}" sibTransId="{20EF9C03-1D28-412E-A4DF-136000953A5C}"/>
    <dgm:cxn modelId="{7477F958-8D6E-47F6-8C5C-E228B1426738}" type="presOf" srcId="{62886B7E-146A-481F-9EAA-36D266BD0809}" destId="{24CA235A-6832-4347-B500-6DCCCCE66504}" srcOrd="0" destOrd="0" presId="urn:microsoft.com/office/officeart/2005/8/layout/vList2"/>
    <dgm:cxn modelId="{A73AA97D-8B11-4C9D-8051-BE179B559142}" type="presOf" srcId="{EB7CD9C2-A774-4CF9-9ECA-6646A643857C}" destId="{BE1C451A-58E6-44AB-924A-5E55682587A6}" srcOrd="0" destOrd="1" presId="urn:microsoft.com/office/officeart/2005/8/layout/vList2"/>
    <dgm:cxn modelId="{CB6F7CAA-5848-4227-8542-2E80CE4CFF50}" srcId="{1E4AD42D-E375-435D-82D7-658007FE8D80}" destId="{6EEAC3D8-D7C2-4CB7-8B8C-0F690B4C6C41}" srcOrd="1" destOrd="0" parTransId="{8957417C-AF0E-4105-B4AC-4C548DB8DCF2}" sibTransId="{54886221-2BF5-48E6-AC49-C03E2C1B1264}"/>
    <dgm:cxn modelId="{340881B1-C997-4B5F-9514-E5DCFACF87A2}" type="presOf" srcId="{406814F7-25D2-452A-92A1-471EC8C3CDC9}" destId="{77947814-F099-4FA8-B0AB-8CEC9157005C}" srcOrd="0" destOrd="1" presId="urn:microsoft.com/office/officeart/2005/8/layout/vList2"/>
    <dgm:cxn modelId="{90E0ABC7-68FC-41C6-9D09-148F605C5CEB}" type="presOf" srcId="{4471F183-1046-4014-AD4F-9DEB8FAA3FE6}" destId="{77947814-F099-4FA8-B0AB-8CEC9157005C}" srcOrd="0" destOrd="0" presId="urn:microsoft.com/office/officeart/2005/8/layout/vList2"/>
    <dgm:cxn modelId="{103C89C8-FE66-4764-AD1C-D80722BB1C43}" srcId="{64491B35-DFD1-4CB4-8878-0C66495FD2CF}" destId="{B418C8D5-BFEB-4F12-A8BB-8F7780A99B5A}" srcOrd="0" destOrd="0" parTransId="{3B886A39-FC17-4664-873E-04233A554AEE}" sibTransId="{CA2D9174-9A3A-4FF5-A504-CB0949382A68}"/>
    <dgm:cxn modelId="{56369FE6-1018-4ACF-A7A4-E3067C46F2FB}" srcId="{1E4AD42D-E375-435D-82D7-658007FE8D80}" destId="{56F40C08-C188-4C91-9EBC-894D9FC88232}" srcOrd="2" destOrd="0" parTransId="{2D9A2FFF-62B0-474C-9953-C34DFCD8C5F6}" sibTransId="{A4E38DB1-F363-4D2F-BD32-AEB1C6F8E096}"/>
    <dgm:cxn modelId="{373B85F9-A83D-4E20-9306-DC0801C2ABF3}" srcId="{6EEAC3D8-D7C2-4CB7-8B8C-0F690B4C6C41}" destId="{62886B7E-146A-481F-9EAA-36D266BD0809}" srcOrd="0" destOrd="0" parTransId="{3B4C95C9-74B8-4162-80D9-F57C860A0996}" sibTransId="{F02DF101-F577-4939-91B1-3076F9E6D140}"/>
    <dgm:cxn modelId="{C2E4902D-98C3-4291-B91E-172C1AB224ED}" type="presParOf" srcId="{54CE7CAB-5FD1-428A-963C-955FF4960B83}" destId="{5D93FD3C-9B32-49C2-B534-632D6674D527}" srcOrd="0" destOrd="0" presId="urn:microsoft.com/office/officeart/2005/8/layout/vList2"/>
    <dgm:cxn modelId="{7A80342E-DE49-42F4-B83B-3E02D9E7C2CE}" type="presParOf" srcId="{54CE7CAB-5FD1-428A-963C-955FF4960B83}" destId="{BE1C451A-58E6-44AB-924A-5E55682587A6}" srcOrd="1" destOrd="0" presId="urn:microsoft.com/office/officeart/2005/8/layout/vList2"/>
    <dgm:cxn modelId="{88B3DA78-9D9D-458F-BC0C-A9887C5F2FD2}" type="presParOf" srcId="{54CE7CAB-5FD1-428A-963C-955FF4960B83}" destId="{DF574F10-DE9A-4F7F-B172-CABC9982124E}" srcOrd="2" destOrd="0" presId="urn:microsoft.com/office/officeart/2005/8/layout/vList2"/>
    <dgm:cxn modelId="{DC40F13D-A7E4-4B91-94A6-83D2D1014EF2}" type="presParOf" srcId="{54CE7CAB-5FD1-428A-963C-955FF4960B83}" destId="{24CA235A-6832-4347-B500-6DCCCCE66504}" srcOrd="3" destOrd="0" presId="urn:microsoft.com/office/officeart/2005/8/layout/vList2"/>
    <dgm:cxn modelId="{4C3CC64B-B3E4-4F90-B253-8C0508EEBAA7}" type="presParOf" srcId="{54CE7CAB-5FD1-428A-963C-955FF4960B83}" destId="{8450AC60-8704-45D1-9B72-1F6D8D2B8911}" srcOrd="4" destOrd="0" presId="urn:microsoft.com/office/officeart/2005/8/layout/vList2"/>
    <dgm:cxn modelId="{49890BDE-BB24-4C94-9A98-00AD113F0DAF}" type="presParOf" srcId="{54CE7CAB-5FD1-428A-963C-955FF4960B83}" destId="{77947814-F099-4FA8-B0AB-8CEC9157005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9E6FE3-38F1-45AF-BEC1-52FA7F1CC521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F1005D32-97A0-4CB4-9700-15CC1898CDA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dirty="0"/>
            <a:t>Běžná populace 0,8 g/kg</a:t>
          </a:r>
          <a:endParaRPr lang="en-US" dirty="0"/>
        </a:p>
      </dgm:t>
    </dgm:pt>
    <dgm:pt modelId="{C5EE4C58-46F5-44A2-B5DE-2B9047942D66}" type="parTrans" cxnId="{170D72F3-F0E0-48D2-A82B-2903FD594A65}">
      <dgm:prSet/>
      <dgm:spPr/>
      <dgm:t>
        <a:bodyPr/>
        <a:lstStyle/>
        <a:p>
          <a:endParaRPr lang="en-US"/>
        </a:p>
      </dgm:t>
    </dgm:pt>
    <dgm:pt modelId="{6F0F501F-590B-48B0-B89C-F95A3D61CA70}" type="sibTrans" cxnId="{170D72F3-F0E0-48D2-A82B-2903FD594A65}">
      <dgm:prSet/>
      <dgm:spPr/>
      <dgm:t>
        <a:bodyPr/>
        <a:lstStyle/>
        <a:p>
          <a:endParaRPr lang="en-US"/>
        </a:p>
      </dgm:t>
    </dgm:pt>
    <dgm:pt modelId="{454580C4-B943-4A67-AEB4-B0F18E345D4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dirty="0"/>
            <a:t>Sportovci 1,2 – 2,0 g/kg</a:t>
          </a:r>
          <a:endParaRPr lang="en-US" dirty="0"/>
        </a:p>
      </dgm:t>
    </dgm:pt>
    <dgm:pt modelId="{7AF072AE-C6A8-4AB6-A8F2-CC935A6CFE31}" type="parTrans" cxnId="{445BC366-6115-4B41-B615-42C3DF453DFD}">
      <dgm:prSet/>
      <dgm:spPr/>
      <dgm:t>
        <a:bodyPr/>
        <a:lstStyle/>
        <a:p>
          <a:endParaRPr lang="en-US"/>
        </a:p>
      </dgm:t>
    </dgm:pt>
    <dgm:pt modelId="{CACDA44E-5810-4EDD-84FE-B5E6D40A20F2}" type="sibTrans" cxnId="{445BC366-6115-4B41-B615-42C3DF453DFD}">
      <dgm:prSet/>
      <dgm:spPr/>
      <dgm:t>
        <a:bodyPr/>
        <a:lstStyle/>
        <a:p>
          <a:endParaRPr lang="en-US"/>
        </a:p>
      </dgm:t>
    </dgm:pt>
    <dgm:pt modelId="{5790C375-0208-4077-B649-2CF5C3B5B9F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/>
            <a:t>Vytrvalostní</a:t>
          </a:r>
          <a:r>
            <a:rPr lang="cs-CZ" sz="1700" dirty="0"/>
            <a:t> </a:t>
          </a:r>
          <a:r>
            <a:rPr lang="cs-CZ" sz="2000" dirty="0"/>
            <a:t>vs. Silové/rychlostní</a:t>
          </a:r>
          <a:endParaRPr lang="en-US" sz="2000" dirty="0"/>
        </a:p>
      </dgm:t>
    </dgm:pt>
    <dgm:pt modelId="{60491ABD-F907-456E-A287-512A9ECB76F8}" type="parTrans" cxnId="{35A1B1E5-1354-4E4A-944F-E9A5A2EDCFDF}">
      <dgm:prSet/>
      <dgm:spPr/>
      <dgm:t>
        <a:bodyPr/>
        <a:lstStyle/>
        <a:p>
          <a:endParaRPr lang="en-US"/>
        </a:p>
      </dgm:t>
    </dgm:pt>
    <dgm:pt modelId="{D51B069A-D90F-4F62-BF7B-FF6E88DBC3B2}" type="sibTrans" cxnId="{35A1B1E5-1354-4E4A-944F-E9A5A2EDCFDF}">
      <dgm:prSet/>
      <dgm:spPr/>
      <dgm:t>
        <a:bodyPr/>
        <a:lstStyle/>
        <a:p>
          <a:endParaRPr lang="en-US"/>
        </a:p>
      </dgm:t>
    </dgm:pt>
    <dgm:pt modelId="{9E8DE701-33ED-45CB-925E-BD2C790A6DF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/>
            <a:t>Cíl jedince</a:t>
          </a:r>
          <a:endParaRPr lang="en-US" sz="2000" dirty="0"/>
        </a:p>
      </dgm:t>
    </dgm:pt>
    <dgm:pt modelId="{AAEACEF5-D33F-4AB3-9E2F-B95D259AAF3E}" type="parTrans" cxnId="{75057A19-CE8E-4238-98DF-EB2F133F0719}">
      <dgm:prSet/>
      <dgm:spPr/>
      <dgm:t>
        <a:bodyPr/>
        <a:lstStyle/>
        <a:p>
          <a:endParaRPr lang="en-US"/>
        </a:p>
      </dgm:t>
    </dgm:pt>
    <dgm:pt modelId="{5AF75912-3728-4D5A-A5BB-E67E65D1613D}" type="sibTrans" cxnId="{75057A19-CE8E-4238-98DF-EB2F133F0719}">
      <dgm:prSet/>
      <dgm:spPr/>
      <dgm:t>
        <a:bodyPr/>
        <a:lstStyle/>
        <a:p>
          <a:endParaRPr lang="en-US"/>
        </a:p>
      </dgm:t>
    </dgm:pt>
    <dgm:pt modelId="{62ECDF5A-D29C-423B-9E83-20574A7287B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/>
            <a:t>Kalorická restrikce</a:t>
          </a:r>
        </a:p>
        <a:p>
          <a:pPr>
            <a:lnSpc>
              <a:spcPct val="100000"/>
            </a:lnSpc>
          </a:pPr>
          <a:r>
            <a:rPr lang="cs-CZ" sz="2000" dirty="0"/>
            <a:t>Maximalizace svalové proteosyntézy</a:t>
          </a:r>
          <a:endParaRPr lang="en-US" sz="2000" dirty="0"/>
        </a:p>
      </dgm:t>
    </dgm:pt>
    <dgm:pt modelId="{A1243A42-73B9-4E94-BAD3-848B90070314}" type="parTrans" cxnId="{4C57C70A-8772-46FE-9E2C-A9543C053D0D}">
      <dgm:prSet/>
      <dgm:spPr/>
      <dgm:t>
        <a:bodyPr/>
        <a:lstStyle/>
        <a:p>
          <a:endParaRPr lang="en-US"/>
        </a:p>
      </dgm:t>
    </dgm:pt>
    <dgm:pt modelId="{5227A9CA-E284-4B2D-B7A4-C409AF6AE337}" type="sibTrans" cxnId="{4C57C70A-8772-46FE-9E2C-A9543C053D0D}">
      <dgm:prSet/>
      <dgm:spPr/>
      <dgm:t>
        <a:bodyPr/>
        <a:lstStyle/>
        <a:p>
          <a:endParaRPr lang="en-US"/>
        </a:p>
      </dgm:t>
    </dgm:pt>
    <dgm:pt modelId="{94480B73-E405-48A4-9353-088457E5A14B}" type="pres">
      <dgm:prSet presAssocID="{009E6FE3-38F1-45AF-BEC1-52FA7F1CC521}" presName="root" presStyleCnt="0">
        <dgm:presLayoutVars>
          <dgm:dir/>
          <dgm:resizeHandles val="exact"/>
        </dgm:presLayoutVars>
      </dgm:prSet>
      <dgm:spPr/>
    </dgm:pt>
    <dgm:pt modelId="{3C5C2142-F73E-4512-8896-D24E1243FD25}" type="pres">
      <dgm:prSet presAssocID="{F1005D32-97A0-4CB4-9700-15CC1898CDA5}" presName="compNode" presStyleCnt="0"/>
      <dgm:spPr/>
    </dgm:pt>
    <dgm:pt modelId="{BA35246D-C68D-4384-8F3E-D6BEEC1BE870}" type="pres">
      <dgm:prSet presAssocID="{F1005D32-97A0-4CB4-9700-15CC1898CDA5}" presName="iconRect" presStyleLbl="node1" presStyleIdx="0" presStyleCnt="2" custLinFactNeighborX="8816" custLinFactNeighborY="-1161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pina"/>
        </a:ext>
      </dgm:extLst>
    </dgm:pt>
    <dgm:pt modelId="{38911E5A-1B73-45D3-8005-DE33C74CE0AA}" type="pres">
      <dgm:prSet presAssocID="{F1005D32-97A0-4CB4-9700-15CC1898CDA5}" presName="iconSpace" presStyleCnt="0"/>
      <dgm:spPr/>
    </dgm:pt>
    <dgm:pt modelId="{3BD05C7E-BAC3-4668-8A22-0E3BC0129FD5}" type="pres">
      <dgm:prSet presAssocID="{F1005D32-97A0-4CB4-9700-15CC1898CDA5}" presName="parTx" presStyleLbl="revTx" presStyleIdx="0" presStyleCnt="4" custLinFactNeighborX="-4492" custLinFactNeighborY="-43884">
        <dgm:presLayoutVars>
          <dgm:chMax val="0"/>
          <dgm:chPref val="0"/>
        </dgm:presLayoutVars>
      </dgm:prSet>
      <dgm:spPr/>
    </dgm:pt>
    <dgm:pt modelId="{8F1B76B5-830E-4A69-A4F1-45EFC2BF5534}" type="pres">
      <dgm:prSet presAssocID="{F1005D32-97A0-4CB4-9700-15CC1898CDA5}" presName="txSpace" presStyleCnt="0"/>
      <dgm:spPr/>
    </dgm:pt>
    <dgm:pt modelId="{0774C160-5F60-4C80-ACDE-035480C329B6}" type="pres">
      <dgm:prSet presAssocID="{F1005D32-97A0-4CB4-9700-15CC1898CDA5}" presName="desTx" presStyleLbl="revTx" presStyleIdx="1" presStyleCnt="4">
        <dgm:presLayoutVars/>
      </dgm:prSet>
      <dgm:spPr/>
    </dgm:pt>
    <dgm:pt modelId="{4BA6BE09-06B8-4F23-9D0B-EDB350D2D8AD}" type="pres">
      <dgm:prSet presAssocID="{6F0F501F-590B-48B0-B89C-F95A3D61CA70}" presName="sibTrans" presStyleCnt="0"/>
      <dgm:spPr/>
    </dgm:pt>
    <dgm:pt modelId="{7FDBD5ED-3BF7-43CC-B30A-2099095AD71C}" type="pres">
      <dgm:prSet presAssocID="{454580C4-B943-4A67-AEB4-B0F18E345D48}" presName="compNode" presStyleCnt="0"/>
      <dgm:spPr/>
    </dgm:pt>
    <dgm:pt modelId="{F22DBC80-D42B-4643-BAE8-E4C25C000732}" type="pres">
      <dgm:prSet presAssocID="{454580C4-B943-4A67-AEB4-B0F18E345D4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lturista se souvislou výplní"/>
        </a:ext>
      </dgm:extLst>
    </dgm:pt>
    <dgm:pt modelId="{D1250FDC-10CE-4FF6-A350-A650C9A30D7D}" type="pres">
      <dgm:prSet presAssocID="{454580C4-B943-4A67-AEB4-B0F18E345D48}" presName="iconSpace" presStyleCnt="0"/>
      <dgm:spPr/>
    </dgm:pt>
    <dgm:pt modelId="{05494F6F-A9B3-4BAB-8529-5933FB8AF429}" type="pres">
      <dgm:prSet presAssocID="{454580C4-B943-4A67-AEB4-B0F18E345D48}" presName="parTx" presStyleLbl="revTx" presStyleIdx="2" presStyleCnt="4" custLinFactNeighborX="-9027" custLinFactNeighborY="-4114">
        <dgm:presLayoutVars>
          <dgm:chMax val="0"/>
          <dgm:chPref val="0"/>
        </dgm:presLayoutVars>
      </dgm:prSet>
      <dgm:spPr/>
    </dgm:pt>
    <dgm:pt modelId="{F356A0E0-695D-435F-913C-7634A35172D3}" type="pres">
      <dgm:prSet presAssocID="{454580C4-B943-4A67-AEB4-B0F18E345D48}" presName="txSpace" presStyleCnt="0"/>
      <dgm:spPr/>
    </dgm:pt>
    <dgm:pt modelId="{0FB2EC85-DC47-4307-BF59-2C32C908B759}" type="pres">
      <dgm:prSet presAssocID="{454580C4-B943-4A67-AEB4-B0F18E345D48}" presName="desTx" presStyleLbl="revTx" presStyleIdx="3" presStyleCnt="4" custScaleY="335872" custLinFactNeighborX="2057" custLinFactNeighborY="98762">
        <dgm:presLayoutVars/>
      </dgm:prSet>
      <dgm:spPr/>
    </dgm:pt>
  </dgm:ptLst>
  <dgm:cxnLst>
    <dgm:cxn modelId="{8F55C801-10C3-4711-ACDC-CA1E11150A8D}" type="presOf" srcId="{5790C375-0208-4077-B649-2CF5C3B5B9F6}" destId="{0FB2EC85-DC47-4307-BF59-2C32C908B759}" srcOrd="0" destOrd="0" presId="urn:microsoft.com/office/officeart/2018/2/layout/IconLabelDescriptionList"/>
    <dgm:cxn modelId="{4C57C70A-8772-46FE-9E2C-A9543C053D0D}" srcId="{454580C4-B943-4A67-AEB4-B0F18E345D48}" destId="{62ECDF5A-D29C-423B-9E83-20574A7287B2}" srcOrd="2" destOrd="0" parTransId="{A1243A42-73B9-4E94-BAD3-848B90070314}" sibTransId="{5227A9CA-E284-4B2D-B7A4-C409AF6AE337}"/>
    <dgm:cxn modelId="{50985E0C-4F1A-46A6-8FF6-FA234526694D}" type="presOf" srcId="{009E6FE3-38F1-45AF-BEC1-52FA7F1CC521}" destId="{94480B73-E405-48A4-9353-088457E5A14B}" srcOrd="0" destOrd="0" presId="urn:microsoft.com/office/officeart/2018/2/layout/IconLabelDescriptionList"/>
    <dgm:cxn modelId="{CD858513-D42B-47AA-94FF-6AB6C1A0B62F}" type="presOf" srcId="{F1005D32-97A0-4CB4-9700-15CC1898CDA5}" destId="{3BD05C7E-BAC3-4668-8A22-0E3BC0129FD5}" srcOrd="0" destOrd="0" presId="urn:microsoft.com/office/officeart/2018/2/layout/IconLabelDescriptionList"/>
    <dgm:cxn modelId="{75057A19-CE8E-4238-98DF-EB2F133F0719}" srcId="{454580C4-B943-4A67-AEB4-B0F18E345D48}" destId="{9E8DE701-33ED-45CB-925E-BD2C790A6DFB}" srcOrd="1" destOrd="0" parTransId="{AAEACEF5-D33F-4AB3-9E2F-B95D259AAF3E}" sibTransId="{5AF75912-3728-4D5A-A5BB-E67E65D1613D}"/>
    <dgm:cxn modelId="{BE60A661-7978-464E-BCA4-BF2335E8DE7A}" type="presOf" srcId="{454580C4-B943-4A67-AEB4-B0F18E345D48}" destId="{05494F6F-A9B3-4BAB-8529-5933FB8AF429}" srcOrd="0" destOrd="0" presId="urn:microsoft.com/office/officeart/2018/2/layout/IconLabelDescriptionList"/>
    <dgm:cxn modelId="{445BC366-6115-4B41-B615-42C3DF453DFD}" srcId="{009E6FE3-38F1-45AF-BEC1-52FA7F1CC521}" destId="{454580C4-B943-4A67-AEB4-B0F18E345D48}" srcOrd="1" destOrd="0" parTransId="{7AF072AE-C6A8-4AB6-A8F2-CC935A6CFE31}" sibTransId="{CACDA44E-5810-4EDD-84FE-B5E6D40A20F2}"/>
    <dgm:cxn modelId="{F6E61072-60BD-48ED-A305-A8764C3F9347}" type="presOf" srcId="{9E8DE701-33ED-45CB-925E-BD2C790A6DFB}" destId="{0FB2EC85-DC47-4307-BF59-2C32C908B759}" srcOrd="0" destOrd="1" presId="urn:microsoft.com/office/officeart/2018/2/layout/IconLabelDescriptionList"/>
    <dgm:cxn modelId="{A27EAF7B-7F5F-4948-B392-08EE02CBBD15}" type="presOf" srcId="{62ECDF5A-D29C-423B-9E83-20574A7287B2}" destId="{0FB2EC85-DC47-4307-BF59-2C32C908B759}" srcOrd="0" destOrd="2" presId="urn:microsoft.com/office/officeart/2018/2/layout/IconLabelDescriptionList"/>
    <dgm:cxn modelId="{35A1B1E5-1354-4E4A-944F-E9A5A2EDCFDF}" srcId="{454580C4-B943-4A67-AEB4-B0F18E345D48}" destId="{5790C375-0208-4077-B649-2CF5C3B5B9F6}" srcOrd="0" destOrd="0" parTransId="{60491ABD-F907-456E-A287-512A9ECB76F8}" sibTransId="{D51B069A-D90F-4F62-BF7B-FF6E88DBC3B2}"/>
    <dgm:cxn modelId="{170D72F3-F0E0-48D2-A82B-2903FD594A65}" srcId="{009E6FE3-38F1-45AF-BEC1-52FA7F1CC521}" destId="{F1005D32-97A0-4CB4-9700-15CC1898CDA5}" srcOrd="0" destOrd="0" parTransId="{C5EE4C58-46F5-44A2-B5DE-2B9047942D66}" sibTransId="{6F0F501F-590B-48B0-B89C-F95A3D61CA70}"/>
    <dgm:cxn modelId="{0271D5E9-7AF5-4D94-BCFD-D7F86F32EB78}" type="presParOf" srcId="{94480B73-E405-48A4-9353-088457E5A14B}" destId="{3C5C2142-F73E-4512-8896-D24E1243FD25}" srcOrd="0" destOrd="0" presId="urn:microsoft.com/office/officeart/2018/2/layout/IconLabelDescriptionList"/>
    <dgm:cxn modelId="{4CB2AC08-E361-4A1B-A798-0C073CEABC22}" type="presParOf" srcId="{3C5C2142-F73E-4512-8896-D24E1243FD25}" destId="{BA35246D-C68D-4384-8F3E-D6BEEC1BE870}" srcOrd="0" destOrd="0" presId="urn:microsoft.com/office/officeart/2018/2/layout/IconLabelDescriptionList"/>
    <dgm:cxn modelId="{F42D4544-5AF5-4EFE-9C2A-92210CD33A15}" type="presParOf" srcId="{3C5C2142-F73E-4512-8896-D24E1243FD25}" destId="{38911E5A-1B73-45D3-8005-DE33C74CE0AA}" srcOrd="1" destOrd="0" presId="urn:microsoft.com/office/officeart/2018/2/layout/IconLabelDescriptionList"/>
    <dgm:cxn modelId="{6042683B-064D-4B57-9CE7-F9589ECB121E}" type="presParOf" srcId="{3C5C2142-F73E-4512-8896-D24E1243FD25}" destId="{3BD05C7E-BAC3-4668-8A22-0E3BC0129FD5}" srcOrd="2" destOrd="0" presId="urn:microsoft.com/office/officeart/2018/2/layout/IconLabelDescriptionList"/>
    <dgm:cxn modelId="{0D2693DA-AB3E-45BA-84B9-F25659613CE2}" type="presParOf" srcId="{3C5C2142-F73E-4512-8896-D24E1243FD25}" destId="{8F1B76B5-830E-4A69-A4F1-45EFC2BF5534}" srcOrd="3" destOrd="0" presId="urn:microsoft.com/office/officeart/2018/2/layout/IconLabelDescriptionList"/>
    <dgm:cxn modelId="{DF30D73A-EB7E-48E7-ABD1-8C3FFEC9559B}" type="presParOf" srcId="{3C5C2142-F73E-4512-8896-D24E1243FD25}" destId="{0774C160-5F60-4C80-ACDE-035480C329B6}" srcOrd="4" destOrd="0" presId="urn:microsoft.com/office/officeart/2018/2/layout/IconLabelDescriptionList"/>
    <dgm:cxn modelId="{A0424E42-2492-4227-862B-66B629A12632}" type="presParOf" srcId="{94480B73-E405-48A4-9353-088457E5A14B}" destId="{4BA6BE09-06B8-4F23-9D0B-EDB350D2D8AD}" srcOrd="1" destOrd="0" presId="urn:microsoft.com/office/officeart/2018/2/layout/IconLabelDescriptionList"/>
    <dgm:cxn modelId="{0FEEB1BF-D7E9-411F-9AEE-FC1960A4E2AB}" type="presParOf" srcId="{94480B73-E405-48A4-9353-088457E5A14B}" destId="{7FDBD5ED-3BF7-43CC-B30A-2099095AD71C}" srcOrd="2" destOrd="0" presId="urn:microsoft.com/office/officeart/2018/2/layout/IconLabelDescriptionList"/>
    <dgm:cxn modelId="{893EFD29-E8B0-475F-9BC7-09FBE54766F9}" type="presParOf" srcId="{7FDBD5ED-3BF7-43CC-B30A-2099095AD71C}" destId="{F22DBC80-D42B-4643-BAE8-E4C25C000732}" srcOrd="0" destOrd="0" presId="urn:microsoft.com/office/officeart/2018/2/layout/IconLabelDescriptionList"/>
    <dgm:cxn modelId="{1676D709-E83C-4009-8EAC-8096A955E710}" type="presParOf" srcId="{7FDBD5ED-3BF7-43CC-B30A-2099095AD71C}" destId="{D1250FDC-10CE-4FF6-A350-A650C9A30D7D}" srcOrd="1" destOrd="0" presId="urn:microsoft.com/office/officeart/2018/2/layout/IconLabelDescriptionList"/>
    <dgm:cxn modelId="{B4B79C11-583F-4A25-8B68-38CDBA38E589}" type="presParOf" srcId="{7FDBD5ED-3BF7-43CC-B30A-2099095AD71C}" destId="{05494F6F-A9B3-4BAB-8529-5933FB8AF429}" srcOrd="2" destOrd="0" presId="urn:microsoft.com/office/officeart/2018/2/layout/IconLabelDescriptionList"/>
    <dgm:cxn modelId="{4B9DEEB6-2CCD-4710-BF71-CACC477A809E}" type="presParOf" srcId="{7FDBD5ED-3BF7-43CC-B30A-2099095AD71C}" destId="{F356A0E0-695D-435F-913C-7634A35172D3}" srcOrd="3" destOrd="0" presId="urn:microsoft.com/office/officeart/2018/2/layout/IconLabelDescriptionList"/>
    <dgm:cxn modelId="{22974428-5708-485E-AA3E-3C340EB304FC}" type="presParOf" srcId="{7FDBD5ED-3BF7-43CC-B30A-2099095AD71C}" destId="{0FB2EC85-DC47-4307-BF59-2C32C908B75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C1D99-49AE-471C-BEDC-432C76553B06}">
      <dsp:nvSpPr>
        <dsp:cNvPr id="0" name=""/>
        <dsp:cNvSpPr/>
      </dsp:nvSpPr>
      <dsp:spPr>
        <a:xfrm>
          <a:off x="60995" y="1999"/>
          <a:ext cx="2741200" cy="16447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Výživová doporučení</a:t>
          </a:r>
          <a:endParaRPr lang="en-US" sz="2500" kern="1200" dirty="0"/>
        </a:p>
      </dsp:txBody>
      <dsp:txXfrm>
        <a:off x="60995" y="1999"/>
        <a:ext cx="2741200" cy="1644720"/>
      </dsp:txXfrm>
    </dsp:sp>
    <dsp:sp modelId="{0887E1BD-F2F2-4FCA-A4C5-1726A1A893B9}">
      <dsp:nvSpPr>
        <dsp:cNvPr id="0" name=""/>
        <dsp:cNvSpPr/>
      </dsp:nvSpPr>
      <dsp:spPr>
        <a:xfrm>
          <a:off x="3076316" y="1999"/>
          <a:ext cx="2741200" cy="16447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Specifika výživy sportovců</a:t>
          </a:r>
          <a:endParaRPr lang="en-US" sz="2500" kern="1200" dirty="0"/>
        </a:p>
      </dsp:txBody>
      <dsp:txXfrm>
        <a:off x="3076316" y="1999"/>
        <a:ext cx="2741200" cy="1644720"/>
      </dsp:txXfrm>
    </dsp:sp>
    <dsp:sp modelId="{F5C2C3E8-37CA-47DE-A25D-0F36943EA0C8}">
      <dsp:nvSpPr>
        <dsp:cNvPr id="0" name=""/>
        <dsp:cNvSpPr/>
      </dsp:nvSpPr>
      <dsp:spPr>
        <a:xfrm>
          <a:off x="60995" y="1920839"/>
          <a:ext cx="2741200" cy="16447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Energetická bilance</a:t>
          </a:r>
          <a:endParaRPr lang="en-US" sz="25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/>
            <a:t>Energetický příjem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Energetický výdej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Výpočty 	</a:t>
          </a:r>
          <a:endParaRPr lang="en-US" sz="2000" kern="1200" dirty="0"/>
        </a:p>
      </dsp:txBody>
      <dsp:txXfrm>
        <a:off x="60995" y="1920839"/>
        <a:ext cx="2741200" cy="1644720"/>
      </dsp:txXfrm>
    </dsp:sp>
    <dsp:sp modelId="{1D01F771-3985-413D-9B14-FDEDD91650B6}">
      <dsp:nvSpPr>
        <dsp:cNvPr id="0" name=""/>
        <dsp:cNvSpPr/>
      </dsp:nvSpPr>
      <dsp:spPr>
        <a:xfrm>
          <a:off x="3076316" y="1920839"/>
          <a:ext cx="2741200" cy="164472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Makronutrienty</a:t>
          </a:r>
          <a:endParaRPr lang="en-US" sz="2500" kern="1200"/>
        </a:p>
      </dsp:txBody>
      <dsp:txXfrm>
        <a:off x="3076316" y="1920839"/>
        <a:ext cx="2741200" cy="1644720"/>
      </dsp:txXfrm>
    </dsp:sp>
    <dsp:sp modelId="{40730716-4FFE-4CCE-9889-FFE9E703C998}">
      <dsp:nvSpPr>
        <dsp:cNvPr id="0" name=""/>
        <dsp:cNvSpPr/>
      </dsp:nvSpPr>
      <dsp:spPr>
        <a:xfrm>
          <a:off x="60995" y="3839680"/>
          <a:ext cx="2741200" cy="164472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Úloha sacharidů</a:t>
          </a:r>
          <a:endParaRPr lang="en-US" sz="2500" kern="1200"/>
        </a:p>
      </dsp:txBody>
      <dsp:txXfrm>
        <a:off x="60995" y="3839680"/>
        <a:ext cx="2741200" cy="1644720"/>
      </dsp:txXfrm>
    </dsp:sp>
    <dsp:sp modelId="{125D6731-2665-451D-8EF2-2C804508B1F7}">
      <dsp:nvSpPr>
        <dsp:cNvPr id="0" name=""/>
        <dsp:cNvSpPr/>
      </dsp:nvSpPr>
      <dsp:spPr>
        <a:xfrm>
          <a:off x="3076316" y="3839680"/>
          <a:ext cx="2741200" cy="16447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Úloha bílkovin</a:t>
          </a:r>
          <a:endParaRPr lang="en-US" sz="2500" kern="1200"/>
        </a:p>
      </dsp:txBody>
      <dsp:txXfrm>
        <a:off x="3076316" y="3839680"/>
        <a:ext cx="2741200" cy="16447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3FD3C-9B32-49C2-B534-632D6674D527}">
      <dsp:nvSpPr>
        <dsp:cNvPr id="0" name=""/>
        <dsp:cNvSpPr/>
      </dsp:nvSpPr>
      <dsp:spPr>
        <a:xfrm>
          <a:off x="0" y="78419"/>
          <a:ext cx="5594722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Před výkonem</a:t>
          </a:r>
          <a:endParaRPr lang="en-US" sz="2600" kern="1200"/>
        </a:p>
      </dsp:txBody>
      <dsp:txXfrm>
        <a:off x="30442" y="108861"/>
        <a:ext cx="5533838" cy="562726"/>
      </dsp:txXfrm>
    </dsp:sp>
    <dsp:sp modelId="{BE1C451A-58E6-44AB-924A-5E55682587A6}">
      <dsp:nvSpPr>
        <dsp:cNvPr id="0" name=""/>
        <dsp:cNvSpPr/>
      </dsp:nvSpPr>
      <dsp:spPr>
        <a:xfrm>
          <a:off x="0" y="702030"/>
          <a:ext cx="5594722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63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S dostatečným odstupem ( &gt; 60 min před)</a:t>
          </a:r>
          <a:endParaRPr lang="en-US" sz="2000" kern="120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Obiloviny, ovoce, jogurt, džus, různé druhy kaší…</a:t>
          </a:r>
          <a:endParaRPr lang="en-US" sz="2000" kern="1200"/>
        </a:p>
      </dsp:txBody>
      <dsp:txXfrm>
        <a:off x="0" y="702030"/>
        <a:ext cx="5594722" cy="968760"/>
      </dsp:txXfrm>
    </dsp:sp>
    <dsp:sp modelId="{DF574F10-DE9A-4F7F-B172-CABC9982124E}">
      <dsp:nvSpPr>
        <dsp:cNvPr id="0" name=""/>
        <dsp:cNvSpPr/>
      </dsp:nvSpPr>
      <dsp:spPr>
        <a:xfrm>
          <a:off x="0" y="1670790"/>
          <a:ext cx="5594722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Během výkonu</a:t>
          </a:r>
          <a:endParaRPr lang="en-US" sz="2600" kern="1200"/>
        </a:p>
      </dsp:txBody>
      <dsp:txXfrm>
        <a:off x="30442" y="1701232"/>
        <a:ext cx="5533838" cy="562726"/>
      </dsp:txXfrm>
    </dsp:sp>
    <dsp:sp modelId="{24CA235A-6832-4347-B500-6DCCCCE66504}">
      <dsp:nvSpPr>
        <dsp:cNvPr id="0" name=""/>
        <dsp:cNvSpPr/>
      </dsp:nvSpPr>
      <dsp:spPr>
        <a:xfrm>
          <a:off x="0" y="2294400"/>
          <a:ext cx="5594722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63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Dle typu aktivity</a:t>
          </a:r>
          <a:endParaRPr lang="en-US" sz="2000" kern="120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Tyčinky, gely, sportovní nápoje, ovoce, sušené ovoce</a:t>
          </a:r>
          <a:endParaRPr lang="en-US" sz="2000" kern="1200"/>
        </a:p>
      </dsp:txBody>
      <dsp:txXfrm>
        <a:off x="0" y="2294400"/>
        <a:ext cx="5594722" cy="968760"/>
      </dsp:txXfrm>
    </dsp:sp>
    <dsp:sp modelId="{8450AC60-8704-45D1-9B72-1F6D8D2B8911}">
      <dsp:nvSpPr>
        <dsp:cNvPr id="0" name=""/>
        <dsp:cNvSpPr/>
      </dsp:nvSpPr>
      <dsp:spPr>
        <a:xfrm>
          <a:off x="0" y="3263160"/>
          <a:ext cx="5594722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Po výkonu</a:t>
          </a:r>
          <a:endParaRPr lang="en-US" sz="2600" kern="1200"/>
        </a:p>
      </dsp:txBody>
      <dsp:txXfrm>
        <a:off x="30442" y="3293602"/>
        <a:ext cx="5533838" cy="562726"/>
      </dsp:txXfrm>
    </dsp:sp>
    <dsp:sp modelId="{77947814-F099-4FA8-B0AB-8CEC9157005C}">
      <dsp:nvSpPr>
        <dsp:cNvPr id="0" name=""/>
        <dsp:cNvSpPr/>
      </dsp:nvSpPr>
      <dsp:spPr>
        <a:xfrm>
          <a:off x="0" y="3886770"/>
          <a:ext cx="5594722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632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 dirty="0"/>
            <a:t>Obiloviny, </a:t>
          </a:r>
          <a:r>
            <a:rPr lang="cs-CZ" sz="2000" kern="1200" dirty="0" err="1"/>
            <a:t>pseudoobiloviny</a:t>
          </a:r>
          <a:r>
            <a:rPr lang="cs-CZ" sz="2000" kern="1200" dirty="0"/>
            <a:t> (</a:t>
          </a:r>
          <a:r>
            <a:rPr lang="cs-CZ" sz="2000" kern="1200" dirty="0" err="1"/>
            <a:t>amaranth</a:t>
          </a:r>
          <a:r>
            <a:rPr lang="cs-CZ" sz="2000" kern="1200" dirty="0"/>
            <a:t>, pohanka), různé typy kaší, ovoce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000" kern="1200"/>
            <a:t>Sportovní nápoje (sacharidy + bílkoviny)</a:t>
          </a:r>
          <a:endParaRPr lang="en-US" sz="2000" kern="1200"/>
        </a:p>
      </dsp:txBody>
      <dsp:txXfrm>
        <a:off x="0" y="3886770"/>
        <a:ext cx="5594722" cy="9687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5246D-C68D-4384-8F3E-D6BEEC1BE870}">
      <dsp:nvSpPr>
        <dsp:cNvPr id="0" name=""/>
        <dsp:cNvSpPr/>
      </dsp:nvSpPr>
      <dsp:spPr>
        <a:xfrm>
          <a:off x="908123" y="561331"/>
          <a:ext cx="1509048" cy="15090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D05C7E-BAC3-4668-8A22-0E3BC0129FD5}">
      <dsp:nvSpPr>
        <dsp:cNvPr id="0" name=""/>
        <dsp:cNvSpPr/>
      </dsp:nvSpPr>
      <dsp:spPr>
        <a:xfrm>
          <a:off x="581410" y="2078784"/>
          <a:ext cx="4311566" cy="646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3300" kern="1200" dirty="0"/>
            <a:t>Běžná populace 0,8 g/kg</a:t>
          </a:r>
          <a:endParaRPr lang="en-US" sz="3300" kern="1200" dirty="0"/>
        </a:p>
      </dsp:txBody>
      <dsp:txXfrm>
        <a:off x="581410" y="2078784"/>
        <a:ext cx="4311566" cy="646734"/>
      </dsp:txXfrm>
    </dsp:sp>
    <dsp:sp modelId="{0774C160-5F60-4C80-ACDE-035480C329B6}">
      <dsp:nvSpPr>
        <dsp:cNvPr id="0" name=""/>
        <dsp:cNvSpPr/>
      </dsp:nvSpPr>
      <dsp:spPr>
        <a:xfrm>
          <a:off x="775085" y="3063724"/>
          <a:ext cx="4311566" cy="392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2DBC80-D42B-4643-BAE8-E4C25C000732}">
      <dsp:nvSpPr>
        <dsp:cNvPr id="0" name=""/>
        <dsp:cNvSpPr/>
      </dsp:nvSpPr>
      <dsp:spPr>
        <a:xfrm>
          <a:off x="5841176" y="502593"/>
          <a:ext cx="1509048" cy="15090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94F6F-A9B3-4BAB-8529-5933FB8AF429}">
      <dsp:nvSpPr>
        <dsp:cNvPr id="0" name=""/>
        <dsp:cNvSpPr/>
      </dsp:nvSpPr>
      <dsp:spPr>
        <a:xfrm>
          <a:off x="5451971" y="2101977"/>
          <a:ext cx="4311566" cy="646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3300" kern="1200" dirty="0"/>
            <a:t>Sportovci 1,2 – 2,0 g/kg</a:t>
          </a:r>
          <a:endParaRPr lang="en-US" sz="3300" kern="1200" dirty="0"/>
        </a:p>
      </dsp:txBody>
      <dsp:txXfrm>
        <a:off x="5451971" y="2101977"/>
        <a:ext cx="4311566" cy="646734"/>
      </dsp:txXfrm>
    </dsp:sp>
    <dsp:sp modelId="{0FB2EC85-DC47-4307-BF59-2C32C908B759}">
      <dsp:nvSpPr>
        <dsp:cNvPr id="0" name=""/>
        <dsp:cNvSpPr/>
      </dsp:nvSpPr>
      <dsp:spPr>
        <a:xfrm>
          <a:off x="5929865" y="2752333"/>
          <a:ext cx="4311566" cy="13285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Vytrvalostní</a:t>
          </a:r>
          <a:r>
            <a:rPr lang="cs-CZ" sz="1700" kern="1200" dirty="0"/>
            <a:t> </a:t>
          </a:r>
          <a:r>
            <a:rPr lang="cs-CZ" sz="2000" kern="1200" dirty="0"/>
            <a:t>vs. Silové/rychlostní</a:t>
          </a:r>
          <a:endParaRPr lang="en-US" sz="2000" kern="1200" dirty="0"/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Cíl jedince</a:t>
          </a:r>
          <a:endParaRPr lang="en-US" sz="2000" kern="1200" dirty="0"/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Kalorická restrikce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Maximalizace svalové proteosyntézy</a:t>
          </a:r>
          <a:endParaRPr lang="en-US" sz="2000" kern="1200" dirty="0"/>
        </a:p>
      </dsp:txBody>
      <dsp:txXfrm>
        <a:off x="5929865" y="2752333"/>
        <a:ext cx="4311566" cy="13285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722D7-1F79-465A-8C02-64358355CF23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287F4-B751-49A7-B89F-FC705D0980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87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29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527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797CF-6637-884A-B932-356BBA31C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C0EEBE-DBCB-9DA5-2772-D863C3F1F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74521B-2A7C-063F-8812-BA607581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1436-F602-43D4-9009-03A83B54A334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50B21A-2461-C2AB-2887-EAC1B7FC3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631B91-0F5F-B40A-4029-983B5B43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5CC47-EE6A-4B27-A2FD-A33B40D70C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273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73A46-5BBB-255F-DBD8-2657BB69B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22E205A-17CE-36B9-0978-A21EA9887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0DC86D-2A63-EF06-FA8E-716A5514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1436-F602-43D4-9009-03A83B54A334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2290B0-64DD-2C84-C89F-92C6560F7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EDBB04-5F65-27C7-161F-C45E2755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5CC47-EE6A-4B27-A2FD-A33B40D70C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992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A487AD5-4CDE-D13E-6539-F99D4C7614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2959BC8-7C05-55D4-9BFE-147349530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23C48E-C844-2D47-E2D7-D3193EF2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1436-F602-43D4-9009-03A83B54A334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50B051-BD18-D0CF-B448-67420D68A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DBF616-3F74-74D3-FD1C-D821FDA47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5CC47-EE6A-4B27-A2FD-A33B40D70C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89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3BAD67-083F-5CD2-6FA7-3C5A5027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AC65A9-3952-DCB3-FFD0-4EBF05A5B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52075C-6FB8-FBF0-765B-234AE3CB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1436-F602-43D4-9009-03A83B54A334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CD5E37-8CA5-6F71-EAAA-01AE08225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15A010-B1F6-8C47-D532-8FDDFAAE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5CC47-EE6A-4B27-A2FD-A33B40D70C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253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99BF71-98E6-11CC-88CF-997C9D33D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4A5FE3-E15E-A9FA-28BF-7A732C6C9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CB7C2F-2939-7AD9-FA03-D443AE710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1436-F602-43D4-9009-03A83B54A334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C7D0CE-B719-7BDC-60E9-09EA87829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DDC8D4-3DA8-487B-67D3-1C96384B0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5CC47-EE6A-4B27-A2FD-A33B40D70C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497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3D66-878E-01F0-1B70-9ED77AB3B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4FBC1C-829C-78A5-BCB6-2EE738572F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2D528AA-F942-D377-4517-0D648BDA4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0C3C104-6C73-F0C8-192D-0DCCCF34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1436-F602-43D4-9009-03A83B54A334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DBCF51-CC15-3722-A19D-DFD6DE05E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3E34AA-0432-250A-8A2E-1F06C654F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5CC47-EE6A-4B27-A2FD-A33B40D70C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55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6D4A0B-ED51-E178-8A4E-5C6D645DC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BD1D55-D348-04E3-0CBE-937124501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6B4E6AA-0EB6-CF19-EC4C-B8A85F836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E25F959-4886-9AE4-C5C5-19B5277DC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6E65D6D-1209-E71F-3161-D0A2A168B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767D18F-0955-B3B9-6542-0F4299978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1436-F602-43D4-9009-03A83B54A334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E756424-65AB-BA2C-2476-BCAE1A768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480426E-9AFB-2946-D64E-1A495B7A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5CC47-EE6A-4B27-A2FD-A33B40D70C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502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8F7C8C-47B0-55BF-A5F2-55F81DEA1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DC20AE8-D15F-DA1F-AFDD-016CC3E93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1436-F602-43D4-9009-03A83B54A334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6ECE528-C56F-79A7-A306-89F5729BF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42827E9-2538-44A8-0358-0FC72CA61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5CC47-EE6A-4B27-A2FD-A33B40D70C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398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3F56E54-3DFD-4C20-747A-5B90DCB03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1436-F602-43D4-9009-03A83B54A334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F522B2E-0011-ACCB-BDFF-FB6B09445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AF1512-482F-2360-FDC0-60C09C902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5CC47-EE6A-4B27-A2FD-A33B40D70C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32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0B9E10-04E3-97B9-F92E-34906AF7E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DFB9B7-A8AE-2375-5F28-7C9B8C59D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A482EAD-CA00-A387-0E67-2A5CD8872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4BE1301-896A-1D16-5391-95CAB84FB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1436-F602-43D4-9009-03A83B54A334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944159-B81C-EA3B-BC9F-3EAFA049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2D79B1-DF6E-BEB7-0909-7F636FDA6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5CC47-EE6A-4B27-A2FD-A33B40D70C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84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45F5A1-B806-E975-F75F-F9C870AEA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DEBF95A-8B30-136C-9003-C4FC09341E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F24725-F5C4-08E7-2726-6F6E6F3D1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131A3CE-4C26-FC57-214B-77B5ADC71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1436-F602-43D4-9009-03A83B54A334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77DB5D4-D406-62B3-6B16-C9F4DADFB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2C1E0C-2E34-7F5E-7BDB-2E5EA3DB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5CC47-EE6A-4B27-A2FD-A33B40D70C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50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E29DA0C-70A0-BE59-8F26-8DC1402D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ADA2D59-5F51-9EBF-05EE-CDC06B959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047A62-693B-E1EE-892D-999B1ED80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A1436-F602-43D4-9009-03A83B54A334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AC79C7-68BD-FCE5-8506-501EE2E67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D20689-1319-FE9F-0445-030867DC4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5CC47-EE6A-4B27-A2FD-A33B40D70C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80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dn-links.lww.com/permalink/mss/a/mss_43_8_2011_06_13_ainsworth_202093_sdc1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5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27.jpeg"/><Relationship Id="rId10" Type="http://schemas.microsoft.com/office/2007/relationships/diagramDrawing" Target="../diagrams/drawing2.xml"/><Relationship Id="rId4" Type="http://schemas.openxmlformats.org/officeDocument/2006/relationships/image" Target="../media/image26.jpeg"/><Relationship Id="rId9" Type="http://schemas.openxmlformats.org/officeDocument/2006/relationships/diagramColors" Target="../diagrams/colors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ctangle 20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7F4254B-2E15-59B6-8D66-199E589F1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257" y="4716472"/>
            <a:ext cx="6143626" cy="1400400"/>
          </a:xfrm>
        </p:spPr>
        <p:txBody>
          <a:bodyPr wrap="square" anchor="b">
            <a:noAutofit/>
          </a:bodyPr>
          <a:lstStyle/>
          <a:p>
            <a:pPr algn="l"/>
            <a:r>
              <a:rPr lang="cs-CZ" sz="5400" dirty="0">
                <a:solidFill>
                  <a:schemeClr val="bg1"/>
                </a:solidFill>
              </a:rPr>
              <a:t>Základy sportovní výživy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0DE0A4C-BAA0-8D17-B22A-75BC9034D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4831" y="5416672"/>
            <a:ext cx="3494088" cy="1017896"/>
          </a:xfrm>
        </p:spPr>
        <p:txBody>
          <a:bodyPr anchor="b">
            <a:normAutofit/>
          </a:bodyPr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Mgr. Dominik Puda</a:t>
            </a:r>
          </a:p>
        </p:txBody>
      </p:sp>
      <p:pic>
        <p:nvPicPr>
          <p:cNvPr id="7" name="Obrázek 6" descr="Skok na sledování rasy">
            <a:extLst>
              <a:ext uri="{FF2B5EF4-FFF2-40B4-BE49-F238E27FC236}">
                <a16:creationId xmlns:a16="http://schemas.microsoft.com/office/drawing/2014/main" id="{F0EFF240-295D-1D50-C59E-EC1452E398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7" r="15412" b="-3"/>
          <a:stretch/>
        </p:blipFill>
        <p:spPr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pic>
        <p:nvPicPr>
          <p:cNvPr id="9" name="Obrázek 8" descr="Ruka s jídlem na jídelníčku">
            <a:extLst>
              <a:ext uri="{FF2B5EF4-FFF2-40B4-BE49-F238E27FC236}">
                <a16:creationId xmlns:a16="http://schemas.microsoft.com/office/drawing/2014/main" id="{C7CB28D3-F9E6-984D-79A1-CB0EB61C4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r="16813" b="-3"/>
          <a:stretch/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6" name="Obrázek 5" descr="Žena vedací podkova v tělocvičně">
            <a:extLst>
              <a:ext uri="{FF2B5EF4-FFF2-40B4-BE49-F238E27FC236}">
                <a16:creationId xmlns:a16="http://schemas.microsoft.com/office/drawing/2014/main" id="{57CC784E-42DA-4A03-FFD7-D9E71246FB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0" r="11427" b="-1"/>
          <a:stretch/>
        </p:blipFill>
        <p:spPr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grpSp>
        <p:nvGrpSpPr>
          <p:cNvPr id="203" name="Group 2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4" name="Freeform: Shape 2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4689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7"/>
          <p:cNvSpPr txBox="1"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cs-CZ" sz="5400" dirty="0"/>
              <a:t>Jak vypočítat energetický příjem/výdej?</a:t>
            </a:r>
            <a:endParaRPr dirty="0"/>
          </a:p>
        </p:txBody>
      </p:sp>
      <p:sp>
        <p:nvSpPr>
          <p:cNvPr id="230" name="Google Shape;230;p7"/>
          <p:cNvSpPr/>
          <p:nvPr/>
        </p:nvSpPr>
        <p:spPr>
          <a:xfrm>
            <a:off x="572493" y="1681544"/>
            <a:ext cx="10972800" cy="18288"/>
          </a:xfrm>
          <a:custGeom>
            <a:avLst/>
            <a:gdLst/>
            <a:ahLst/>
            <a:cxnLst/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4901"/>
            </a:schemeClr>
          </a:solidFill>
          <a:ln w="44450" cap="rnd" cmpd="sng">
            <a:solidFill>
              <a:schemeClr val="accent2">
                <a:alpha val="74901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>
            <a:spLocks noGrp="1"/>
          </p:cNvSpPr>
          <p:nvPr>
            <p:ph type="body" idx="1"/>
          </p:nvPr>
        </p:nvSpPr>
        <p:spPr>
          <a:xfrm>
            <a:off x="310718" y="2071316"/>
            <a:ext cx="7217546" cy="4119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cs-CZ" sz="2200" dirty="0"/>
              <a:t>Výpočet bazálního metabolismu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cs-CZ" sz="2200" b="1" dirty="0" err="1"/>
              <a:t>Harris</a:t>
            </a:r>
            <a:r>
              <a:rPr lang="cs-CZ" sz="2200" b="1" dirty="0"/>
              <a:t> – </a:t>
            </a:r>
            <a:r>
              <a:rPr lang="cs-CZ" sz="2200" b="1" dirty="0" err="1"/>
              <a:t>Benedict</a:t>
            </a:r>
            <a:r>
              <a:rPr lang="cs-CZ" sz="2200" b="1" dirty="0"/>
              <a:t> </a:t>
            </a:r>
            <a:r>
              <a:rPr lang="cs-CZ" sz="2200" dirty="0"/>
              <a:t>– rozdílný výpočet pro muže a ženy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cs-CZ" sz="2200" b="0" i="0" dirty="0"/>
              <a:t>Ž = BMR = 655 + (9,56 × hmotnost v kg) + (1,85 × výška v cm) − (4,68 × věk v letech) kcal/den</a:t>
            </a:r>
            <a:endParaRPr dirty="0"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0" i="0"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cs-CZ" sz="2200" dirty="0"/>
              <a:t>M = </a:t>
            </a:r>
            <a:r>
              <a:rPr lang="cs-CZ" sz="2200" b="0" i="0" dirty="0"/>
              <a:t>BMR = 66,5 + (13,75 × hmotnost v kg) + </a:t>
            </a:r>
            <a:br>
              <a:rPr lang="cs-CZ" sz="2200" b="0" i="0" dirty="0"/>
            </a:br>
            <a:r>
              <a:rPr lang="cs-CZ" sz="2200" b="0" i="0" dirty="0"/>
              <a:t>(5</a:t>
            </a:r>
            <a:r>
              <a:rPr lang="cs-CZ" sz="2200" dirty="0"/>
              <a:t> </a:t>
            </a:r>
            <a:r>
              <a:rPr lang="cs-CZ" sz="2200" b="0" i="0" dirty="0"/>
              <a:t>× výška v cm) − (6,76 × věk v letech) kcal/den</a:t>
            </a:r>
            <a:endParaRPr sz="22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cs-CZ" sz="2200" b="1" dirty="0"/>
              <a:t>Cunningham</a:t>
            </a:r>
            <a:endParaRPr b="1"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cs-CZ" sz="2200" dirty="0"/>
              <a:t>BMR = 500 + (22 * FFM)</a:t>
            </a:r>
            <a:endParaRPr dirty="0"/>
          </a:p>
          <a:p>
            <a:pPr marL="1143000" lvl="2" indent="-88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dirty="0"/>
          </a:p>
        </p:txBody>
      </p:sp>
      <p:pic>
        <p:nvPicPr>
          <p:cNvPr id="232" name="Google Shape;232;p7" descr="Lidské číslo dřeva"/>
          <p:cNvPicPr preferRelativeResize="0"/>
          <p:nvPr/>
        </p:nvPicPr>
        <p:blipFill rotWithShape="1">
          <a:blip r:embed="rId3">
            <a:alphaModFix/>
          </a:blip>
          <a:srcRect r="35784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"/>
          <p:cNvSpPr/>
          <p:nvPr/>
        </p:nvSpPr>
        <p:spPr>
          <a:xfrm>
            <a:off x="0" y="9525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cs-CZ" sz="5000"/>
              <a:t>Jak vypočítat energetický příjem/výdej?</a:t>
            </a:r>
            <a:endParaRPr sz="5000"/>
          </a:p>
        </p:txBody>
      </p:sp>
      <p:sp>
        <p:nvSpPr>
          <p:cNvPr id="239" name="Google Shape;239;p8"/>
          <p:cNvSpPr/>
          <p:nvPr/>
        </p:nvSpPr>
        <p:spPr>
          <a:xfrm>
            <a:off x="669036" y="1677373"/>
            <a:ext cx="10853928" cy="18288"/>
          </a:xfrm>
          <a:custGeom>
            <a:avLst/>
            <a:gdLst/>
            <a:ahLst/>
            <a:cxnLst/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"/>
          <p:cNvSpPr txBox="1">
            <a:spLocks noGrp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 dirty="0"/>
              <a:t>Příklad výpočtu BMR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cs-CZ" sz="2200" dirty="0"/>
              <a:t>    muž, 27 let, 180 cm, 80 kg, 15 % tuku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 dirty="0" err="1"/>
              <a:t>Harris-Benedict</a:t>
            </a:r>
            <a:endParaRPr sz="2200"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 dirty="0"/>
              <a:t>66,5 + (13,75 × 80) + (5,0 × 180) − (6,76 × 27) </a:t>
            </a:r>
            <a:r>
              <a:rPr lang="cs-CZ" sz="2200" b="0" i="0" dirty="0"/>
              <a:t>= </a:t>
            </a:r>
            <a:r>
              <a:rPr lang="cs-CZ" sz="2200" b="1" i="0" dirty="0"/>
              <a:t>1 870 kcal</a:t>
            </a:r>
            <a:endParaRPr dirty="0"/>
          </a:p>
          <a:p>
            <a:pPr marL="1143000" lvl="2" indent="-88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 dirty="0"/>
              <a:t>Cunningham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 dirty="0"/>
              <a:t>500 + (22 * FFM)</a:t>
            </a:r>
            <a:endParaRPr dirty="0"/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 dirty="0"/>
              <a:t>Je potřeba spočítat FFM = 80*0,85 = 68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 dirty="0"/>
              <a:t>500 + (22*68) = </a:t>
            </a:r>
            <a:r>
              <a:rPr lang="cs-CZ" sz="2200" b="1" dirty="0"/>
              <a:t>1 996 kcal</a:t>
            </a:r>
            <a:endParaRPr dirty="0"/>
          </a:p>
          <a:p>
            <a:pPr marL="1143000" lvl="2" indent="-88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dirty="0"/>
          </a:p>
          <a:p>
            <a:pPr marL="1143000" lvl="2" indent="-88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dirty="0"/>
          </a:p>
        </p:txBody>
      </p:sp>
      <p:pic>
        <p:nvPicPr>
          <p:cNvPr id="3" name="Grafický objekt 2" descr="Muž se souvislou výplní">
            <a:extLst>
              <a:ext uri="{FF2B5EF4-FFF2-40B4-BE49-F238E27FC236}">
                <a16:creationId xmlns:a16="http://schemas.microsoft.com/office/drawing/2014/main" id="{AE93461D-4A93-EE29-AF75-1F25F59ED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4227" y="2666619"/>
            <a:ext cx="3514725" cy="35147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9"/>
          <p:cNvSpPr txBox="1"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cs-CZ" sz="4200"/>
              <a:t>Jak vypočítat energetický příjem/výdej?</a:t>
            </a:r>
            <a:endParaRPr/>
          </a:p>
        </p:txBody>
      </p:sp>
      <p:grpSp>
        <p:nvGrpSpPr>
          <p:cNvPr id="247" name="Google Shape;247;p9"/>
          <p:cNvGrpSpPr/>
          <p:nvPr/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48" name="Google Shape;248;p9"/>
            <p:cNvSpPr/>
            <p:nvPr/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 rot="10800000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" name="Google Shape;250;p9"/>
          <p:cNvSpPr/>
          <p:nvPr/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9"/>
          <p:cNvSpPr txBox="1">
            <a:spLocks noGrp="1"/>
          </p:cNvSpPr>
          <p:nvPr>
            <p:ph type="body" idx="1"/>
          </p:nvPr>
        </p:nvSpPr>
        <p:spPr>
          <a:xfrm>
            <a:off x="628649" y="2400301"/>
            <a:ext cx="10506075" cy="376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 dirty="0"/>
              <a:t>Jak vypočítat celkový denní výdej energie?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 b="1" dirty="0"/>
              <a:t>BMR * PAL (</a:t>
            </a:r>
            <a:r>
              <a:rPr lang="cs-CZ" sz="2000" b="1" dirty="0" err="1"/>
              <a:t>physical</a:t>
            </a:r>
            <a:r>
              <a:rPr lang="cs-CZ" sz="2000" b="1" dirty="0"/>
              <a:t> </a:t>
            </a:r>
            <a:r>
              <a:rPr lang="cs-CZ" sz="2000" b="1" dirty="0" err="1"/>
              <a:t>activity</a:t>
            </a:r>
            <a:r>
              <a:rPr lang="cs-CZ" sz="2000" b="1" dirty="0"/>
              <a:t> level)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 dirty="0"/>
              <a:t>PAL index – existuje mnoho PAL škál, které se mezi sebou liší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dirty="0"/>
              <a:t>Např: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dirty="0"/>
              <a:t>PAL 1,2 – sedavé zaměstnání bez pohybové aktivity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dirty="0"/>
              <a:t>PAL 1,375 – sedavé zaměstnání, pravidelná aktivita (případně bez aktivity, ale aktivní zaměstnání – učitel, zdravotníci)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dirty="0"/>
              <a:t>PAL 1,55 – sedavá práce, ovšem vysoká míra pohybové aktivity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dirty="0"/>
              <a:t>PAL 1,725 – pohybová aktivita v rámci většiny dní v týdnu, aktivní zaměstnání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dirty="0"/>
              <a:t>PAL 1,9 – tvrdý trénink + těžká práce v zaměstnání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9"/>
          <p:cNvSpPr txBox="1"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cs-CZ" sz="4200"/>
              <a:t>Jak vypočítat energetický příjem/výdej?</a:t>
            </a:r>
            <a:endParaRPr/>
          </a:p>
        </p:txBody>
      </p:sp>
      <p:grpSp>
        <p:nvGrpSpPr>
          <p:cNvPr id="247" name="Google Shape;247;p9"/>
          <p:cNvGrpSpPr/>
          <p:nvPr/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48" name="Google Shape;248;p9"/>
            <p:cNvSpPr/>
            <p:nvPr/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 rot="10800000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" name="Google Shape;250;p9"/>
          <p:cNvSpPr/>
          <p:nvPr/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9"/>
          <p:cNvSpPr txBox="1">
            <a:spLocks noGrp="1"/>
          </p:cNvSpPr>
          <p:nvPr>
            <p:ph type="body" idx="1"/>
          </p:nvPr>
        </p:nvSpPr>
        <p:spPr>
          <a:xfrm>
            <a:off x="628649" y="2400301"/>
            <a:ext cx="10506075" cy="376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 dirty="0"/>
              <a:t>Jak vypočítat celkový denní výdej energie?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 b="1" dirty="0"/>
              <a:t>BMR * PAL (</a:t>
            </a:r>
            <a:r>
              <a:rPr lang="cs-CZ" sz="2000" b="1" dirty="0" err="1"/>
              <a:t>physical</a:t>
            </a:r>
            <a:r>
              <a:rPr lang="cs-CZ" sz="2000" b="1" dirty="0"/>
              <a:t> </a:t>
            </a:r>
            <a:r>
              <a:rPr lang="cs-CZ" sz="2000" b="1" dirty="0" err="1"/>
              <a:t>activity</a:t>
            </a:r>
            <a:r>
              <a:rPr lang="cs-CZ" sz="2000" b="1" dirty="0"/>
              <a:t> level)</a:t>
            </a:r>
          </a:p>
          <a:p>
            <a:pPr lvl="2">
              <a:buClr>
                <a:schemeClr val="dk1"/>
              </a:buClr>
              <a:buSzPts val="2000"/>
            </a:pPr>
            <a:r>
              <a:rPr lang="cs-CZ" dirty="0"/>
              <a:t>1996 * 1,55 (sedavá práce + vysoká míra pohybové aktivity) = 3 093,8 kcal</a:t>
            </a:r>
          </a:p>
          <a:p>
            <a:pPr lvl="2">
              <a:buClr>
                <a:schemeClr val="dk1"/>
              </a:buClr>
              <a:buSzPts val="2000"/>
            </a:pPr>
            <a:endParaRPr lang="cs-CZ" dirty="0"/>
          </a:p>
          <a:p>
            <a:pPr lvl="1">
              <a:buClr>
                <a:schemeClr val="dk1"/>
              </a:buClr>
              <a:buSzPts val="2000"/>
            </a:pPr>
            <a:r>
              <a:rPr lang="cs-CZ" dirty="0"/>
              <a:t>Snížení hmotnosti &lt; 3 093,8 kcal</a:t>
            </a:r>
          </a:p>
          <a:p>
            <a:pPr lvl="1">
              <a:buClr>
                <a:schemeClr val="dk1"/>
              </a:buClr>
              <a:buSzPts val="2000"/>
            </a:pPr>
            <a:r>
              <a:rPr lang="cs-CZ" dirty="0"/>
              <a:t>Udržení hmotnosti ± 3 093,8 kcal</a:t>
            </a:r>
          </a:p>
          <a:p>
            <a:pPr lvl="1">
              <a:buClr>
                <a:schemeClr val="dk1"/>
              </a:buClr>
              <a:buSzPts val="2000"/>
            </a:pPr>
            <a:r>
              <a:rPr lang="cs-CZ" dirty="0"/>
              <a:t>Zvýšení hmotnosti &gt; 3 093,8 kcal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8680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0"/>
          <p:cNvSpPr txBox="1"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cs-CZ" sz="4200" dirty="0"/>
              <a:t>Jak vypočítat energetický příjem/výdej?</a:t>
            </a:r>
            <a:endParaRPr dirty="0"/>
          </a:p>
        </p:txBody>
      </p:sp>
      <p:grpSp>
        <p:nvGrpSpPr>
          <p:cNvPr id="258" name="Google Shape;258;p10"/>
          <p:cNvGrpSpPr/>
          <p:nvPr/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59" name="Google Shape;259;p10"/>
            <p:cNvSpPr/>
            <p:nvPr/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 rot="10800000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10"/>
          <p:cNvSpPr/>
          <p:nvPr/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0"/>
          <p:cNvSpPr txBox="1">
            <a:spLocks noGrp="1"/>
          </p:cNvSpPr>
          <p:nvPr>
            <p:ph type="body" idx="1"/>
          </p:nvPr>
        </p:nvSpPr>
        <p:spPr>
          <a:xfrm>
            <a:off x="371475" y="2203080"/>
            <a:ext cx="11011887" cy="4147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 dirty="0"/>
              <a:t>Jak vypočítat denní výdej energie?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 b="1" dirty="0"/>
              <a:t>(BM × PAL) + </a:t>
            </a:r>
            <a:r>
              <a:rPr lang="cs-CZ" sz="2000" b="1" dirty="0" err="1"/>
              <a:t>Ev</a:t>
            </a:r>
            <a:r>
              <a:rPr lang="cs-CZ" sz="2000" b="1" baseline="-25000" dirty="0" err="1"/>
              <a:t>pa</a:t>
            </a:r>
            <a:endParaRPr sz="2000" b="1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 dirty="0"/>
              <a:t>Tato rovnice lépe reflektuje denní výdej sportovce, pokud je pohybová aktivita v trvání okolo hodiny/den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 dirty="0" err="1"/>
              <a:t>Ev</a:t>
            </a:r>
            <a:r>
              <a:rPr lang="cs-CZ" sz="2000" baseline="-25000" dirty="0" err="1"/>
              <a:t>pa</a:t>
            </a:r>
            <a:r>
              <a:rPr lang="cs-CZ" sz="2000" dirty="0"/>
              <a:t> = výdej během pohybové aktivity – orientačně vypočítají např. chytré hodinky/náramky, lze rovněž dohledat na webu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 dirty="0" err="1"/>
              <a:t>Ev</a:t>
            </a:r>
            <a:r>
              <a:rPr lang="cs-CZ" sz="2000" baseline="-25000" dirty="0" err="1"/>
              <a:t>pa</a:t>
            </a:r>
            <a:r>
              <a:rPr lang="cs-CZ" sz="2000" baseline="-25000" dirty="0"/>
              <a:t> </a:t>
            </a:r>
            <a:r>
              <a:rPr lang="cs-CZ" sz="2000" dirty="0"/>
              <a:t>lze vypočítat rovněž na základě tzv. MET &gt; dohledatelné na webu, 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u="sng" dirty="0">
                <a:solidFill>
                  <a:schemeClr val="hlink"/>
                </a:solidFill>
                <a:hlinkClick r:id="rId3"/>
              </a:rPr>
              <a:t>https://cdn-links.lww.com/permalink/mss/a/mss_43_8_2011_06_13_ainsworth_202093_sdc1.pdf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b="1" dirty="0"/>
              <a:t>1 MET = 1 kcal/1 kg tělesné hmotnosti/1 hodina</a:t>
            </a:r>
            <a:r>
              <a:rPr lang="cs-CZ" dirty="0"/>
              <a:t> &gt; např. cyklistika ~15km/hod = </a:t>
            </a:r>
            <a:r>
              <a:rPr lang="cs-CZ" b="1" dirty="0"/>
              <a:t>5,8 MET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dirty="0"/>
              <a:t>80kg jedinec, hodina jízdy na kole, rychlost 15 km/hod (5,8 MET)&gt; 5,8 * 80 = </a:t>
            </a:r>
            <a:r>
              <a:rPr lang="cs-CZ" b="1" dirty="0"/>
              <a:t>464 kcal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8B94E4-6C81-4B77-3EE8-6E12DA01B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endParaRPr lang="cs-CZ" sz="22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865CFE-F97E-8927-BF13-5BFA2460A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487" y="0"/>
            <a:ext cx="5970513" cy="208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8479B26-69E3-68A5-48E7-D21039DF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" y="2424753"/>
            <a:ext cx="12171034" cy="384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80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8B94E4-6C81-4B77-3EE8-6E12DA01B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endParaRPr lang="cs-CZ" sz="22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FB20B7C-E789-AF9E-137A-556A711C0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0387013" cy="51253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C865CFE-F97E-8927-BF13-5BFA2460A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487" y="-13463"/>
            <a:ext cx="5970513" cy="208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4748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0"/>
          <p:cNvSpPr txBox="1"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cs-CZ" sz="4200" dirty="0"/>
              <a:t>Jak vypočítat energetický příjem/výdej?</a:t>
            </a:r>
            <a:endParaRPr dirty="0"/>
          </a:p>
        </p:txBody>
      </p:sp>
      <p:grpSp>
        <p:nvGrpSpPr>
          <p:cNvPr id="258" name="Google Shape;258;p10"/>
          <p:cNvGrpSpPr/>
          <p:nvPr/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59" name="Google Shape;259;p10"/>
            <p:cNvSpPr/>
            <p:nvPr/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 rot="10800000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10"/>
          <p:cNvSpPr/>
          <p:nvPr/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0"/>
          <p:cNvSpPr txBox="1">
            <a:spLocks noGrp="1"/>
          </p:cNvSpPr>
          <p:nvPr>
            <p:ph type="body" idx="1"/>
          </p:nvPr>
        </p:nvSpPr>
        <p:spPr>
          <a:xfrm>
            <a:off x="371475" y="2203080"/>
            <a:ext cx="11011887" cy="4147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cs-CZ" sz="2200" dirty="0"/>
              <a:t>1 MET = 1 kcal/1 kg tělesné hmotnosti/1 hodina &gt; např. cyklistika ~15km/hod = 5,8 MET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cs-CZ" sz="2200" dirty="0"/>
              <a:t>80kg jedinec, hodina jízdy na kole, rychlost 15 km/hod (5,8 MET)&gt; 5,8 * 80 = </a:t>
            </a:r>
            <a:r>
              <a:rPr lang="cs-CZ" sz="2200" u="sng" dirty="0"/>
              <a:t>464</a:t>
            </a:r>
            <a:r>
              <a:rPr lang="cs-CZ" sz="2200" dirty="0"/>
              <a:t> kcal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cs-CZ" sz="2200" dirty="0"/>
              <a:t>BM = 1 996 kcal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2000"/>
            </a:pPr>
            <a:endParaRPr lang="cs-CZ" sz="2200" dirty="0"/>
          </a:p>
          <a:p>
            <a:pPr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cs-CZ" sz="2200" dirty="0"/>
              <a:t>(BM × PAL) + </a:t>
            </a:r>
            <a:r>
              <a:rPr lang="cs-CZ" sz="2200" dirty="0" err="1"/>
              <a:t>Ev</a:t>
            </a:r>
            <a:r>
              <a:rPr lang="cs-CZ" sz="2200" baseline="-25000" dirty="0" err="1"/>
              <a:t>pa</a:t>
            </a:r>
            <a:endParaRPr lang="cs-CZ" sz="2200" baseline="-25000" dirty="0"/>
          </a:p>
          <a:p>
            <a:pPr>
              <a:spcBef>
                <a:spcPts val="0"/>
              </a:spcBef>
              <a:buClr>
                <a:schemeClr val="dk1"/>
              </a:buClr>
              <a:buSzPts val="2000"/>
            </a:pPr>
            <a:endParaRPr lang="cs-CZ" sz="2200" baseline="-25000" dirty="0"/>
          </a:p>
          <a:p>
            <a:pPr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cs-CZ" sz="2200" dirty="0"/>
              <a:t>(1 996 x 1,2) + 464 = 2 859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2000"/>
            </a:pPr>
            <a:endParaRPr lang="cs-CZ" sz="2200" baseline="-25000" dirty="0"/>
          </a:p>
          <a:p>
            <a:pPr lvl="1"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cs-CZ" sz="2000" dirty="0"/>
              <a:t>Snížení hmotnosti &lt; 2 859 kcal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cs-CZ" sz="2000" dirty="0"/>
              <a:t>Udržení hmotnosti ± 2 859 kcal 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cs-CZ" sz="2000" dirty="0"/>
              <a:t>Zvýšení hmotnosti &gt; 2 859 kcal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2000"/>
            </a:pPr>
            <a:endParaRPr lang="cs-CZ" sz="2800" b="1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3917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11" descr="Bochník"/>
          <p:cNvPicPr preferRelativeResize="0"/>
          <p:nvPr/>
        </p:nvPicPr>
        <p:blipFill rotWithShape="1">
          <a:blip r:embed="rId3">
            <a:alphaModFix amt="40000"/>
          </a:blip>
          <a:srcRect l="16974" r="20358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1"/>
          <p:cNvSpPr txBox="1"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cs-CZ" sz="5000" dirty="0">
                <a:solidFill>
                  <a:schemeClr val="bg1"/>
                </a:solidFill>
              </a:rPr>
              <a:t>Sacharidy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70" name="Google Shape;270;p11"/>
          <p:cNvSpPr/>
          <p:nvPr/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1"/>
          <p:cNvSpPr/>
          <p:nvPr/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1"/>
          <p:cNvSpPr txBox="1">
            <a:spLocks noGrp="1"/>
          </p:cNvSpPr>
          <p:nvPr>
            <p:ph type="body" idx="1"/>
          </p:nvPr>
        </p:nvSpPr>
        <p:spPr>
          <a:xfrm>
            <a:off x="180975" y="3442369"/>
            <a:ext cx="11866023" cy="3304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Nejpohotovější zdroj energie (zásobní forma = glykogen)</a:t>
            </a:r>
            <a:endParaRPr dirty="0">
              <a:solidFill>
                <a:schemeClr val="bg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Potraviny obsahující sacharidy často obsahují rovněž vitamíny/minerály</a:t>
            </a:r>
            <a:endParaRPr dirty="0">
              <a:solidFill>
                <a:schemeClr val="bg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Vláknina (nestravitelný sacharid) působí příznivě na zažívací trakt</a:t>
            </a:r>
            <a:endParaRPr dirty="0">
              <a:solidFill>
                <a:schemeClr val="bg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Monosacharidy</a:t>
            </a:r>
            <a:endParaRPr dirty="0">
              <a:solidFill>
                <a:schemeClr val="bg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cs-CZ" dirty="0">
                <a:solidFill>
                  <a:schemeClr val="bg1"/>
                </a:solidFill>
              </a:rPr>
              <a:t>Glukóza, fruktóza, galaktóza</a:t>
            </a:r>
            <a:endParaRPr dirty="0">
              <a:solidFill>
                <a:schemeClr val="bg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Oligosacharidy</a:t>
            </a:r>
            <a:endParaRPr dirty="0">
              <a:solidFill>
                <a:schemeClr val="bg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cs-CZ" dirty="0">
                <a:solidFill>
                  <a:schemeClr val="bg1"/>
                </a:solidFill>
              </a:rPr>
              <a:t>Disacharidy – sacharóza, laktóza, maltóza</a:t>
            </a:r>
            <a:endParaRPr dirty="0">
              <a:solidFill>
                <a:schemeClr val="bg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Polysacharidy</a:t>
            </a:r>
            <a:endParaRPr dirty="0">
              <a:solidFill>
                <a:schemeClr val="bg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cs-CZ" dirty="0">
                <a:solidFill>
                  <a:schemeClr val="bg1"/>
                </a:solidFill>
              </a:rPr>
              <a:t>Škrob, glykogen</a:t>
            </a:r>
          </a:p>
          <a:p>
            <a:pPr>
              <a:spcBef>
                <a:spcPts val="500"/>
              </a:spcBef>
              <a:buClr>
                <a:schemeClr val="lt1"/>
              </a:buClr>
              <a:buSzPct val="100000"/>
            </a:pPr>
            <a:r>
              <a:rPr lang="cs-CZ" sz="2400" dirty="0">
                <a:solidFill>
                  <a:schemeClr val="bg1"/>
                </a:solidFill>
              </a:rPr>
              <a:t>~55 % z energetického příjmu</a:t>
            </a:r>
            <a:endParaRPr sz="2400" dirty="0">
              <a:solidFill>
                <a:schemeClr val="bg1"/>
              </a:solidFill>
            </a:endParaRPr>
          </a:p>
          <a:p>
            <a:pPr marL="228600" lvl="0" indent="-876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12" descr="The Facts on Fats (updated) | Performance Health &amp; Fitness Nutrition"/>
          <p:cNvPicPr preferRelativeResize="0"/>
          <p:nvPr/>
        </p:nvPicPr>
        <p:blipFill rotWithShape="1">
          <a:blip r:embed="rId3">
            <a:alphaModFix amt="35000"/>
          </a:blip>
          <a:srcRect r="7109" b="-1"/>
          <a:stretch/>
        </p:blipFill>
        <p:spPr>
          <a:xfrm>
            <a:off x="20" y="1"/>
            <a:ext cx="121919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2"/>
          <p:cNvSpPr txBox="1"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cs-CZ" sz="6000">
                <a:solidFill>
                  <a:srgbClr val="FFFFFF"/>
                </a:solidFill>
              </a:rPr>
              <a:t>Lipidy (tuky)</a:t>
            </a:r>
            <a:endParaRPr/>
          </a:p>
        </p:txBody>
      </p:sp>
      <p:sp>
        <p:nvSpPr>
          <p:cNvPr id="281" name="Google Shape;281;p12"/>
          <p:cNvSpPr/>
          <p:nvPr/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2"/>
          <p:cNvSpPr/>
          <p:nvPr/>
        </p:nvSpPr>
        <p:spPr>
          <a:xfrm rot="10800000" flipH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2"/>
          <p:cNvSpPr txBox="1">
            <a:spLocks noGrp="1"/>
          </p:cNvSpPr>
          <p:nvPr>
            <p:ph type="body" idx="1"/>
          </p:nvPr>
        </p:nvSpPr>
        <p:spPr>
          <a:xfrm>
            <a:off x="841248" y="3337269"/>
            <a:ext cx="10509504" cy="2905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•"/>
            </a:pPr>
            <a:r>
              <a:rPr lang="cs-CZ" sz="2200" dirty="0">
                <a:solidFill>
                  <a:srgbClr val="FFFFFF"/>
                </a:solidFill>
              </a:rPr>
              <a:t>Nejbohatší zdroj energie v organismu (zásobní forma – tuková tkáň)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•"/>
            </a:pPr>
            <a:r>
              <a:rPr lang="cs-CZ" sz="2200" dirty="0">
                <a:solidFill>
                  <a:srgbClr val="FFFFFF"/>
                </a:solidFill>
              </a:rPr>
              <a:t>Nezbytná složka buněčných membrán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•"/>
            </a:pPr>
            <a:r>
              <a:rPr lang="cs-CZ" sz="2200" dirty="0">
                <a:solidFill>
                  <a:srgbClr val="FFFFFF"/>
                </a:solidFill>
              </a:rPr>
              <a:t>Výchozí látka pro syntézu hormonů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•"/>
            </a:pPr>
            <a:r>
              <a:rPr lang="cs-CZ" sz="2200" dirty="0">
                <a:solidFill>
                  <a:srgbClr val="FFFFFF"/>
                </a:solidFill>
              </a:rPr>
              <a:t>Nasycené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•"/>
            </a:pPr>
            <a:r>
              <a:rPr lang="cs-CZ" sz="2200" dirty="0">
                <a:solidFill>
                  <a:srgbClr val="FFFFFF"/>
                </a:solidFill>
              </a:rPr>
              <a:t>Nenasycené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200"/>
              <a:buChar char="•"/>
            </a:pPr>
            <a:r>
              <a:rPr lang="cs-CZ" sz="2200" dirty="0" err="1">
                <a:solidFill>
                  <a:srgbClr val="FFFFFF"/>
                </a:solidFill>
              </a:rPr>
              <a:t>Mononenasycené</a:t>
            </a:r>
            <a:r>
              <a:rPr lang="cs-CZ" sz="2200" dirty="0">
                <a:solidFill>
                  <a:srgbClr val="FFFFFF"/>
                </a:solidFill>
              </a:rPr>
              <a:t>, polynenasycené – EPA, DHA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•"/>
            </a:pPr>
            <a:r>
              <a:rPr lang="cs-CZ" sz="2200" dirty="0">
                <a:solidFill>
                  <a:srgbClr val="FFFFFF"/>
                </a:solidFill>
              </a:rPr>
              <a:t>Rostlinné a živočišné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•"/>
            </a:pPr>
            <a:r>
              <a:rPr lang="cs-CZ" sz="2200" dirty="0">
                <a:solidFill>
                  <a:srgbClr val="FFFFFF"/>
                </a:solidFill>
              </a:rPr>
              <a:t>~30 % z energetického příjmu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F9E794-973F-15DD-FDAC-473655FF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92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cs-CZ" sz="6800">
                <a:solidFill>
                  <a:schemeClr val="bg1"/>
                </a:solidFill>
              </a:rPr>
              <a:t>Obsah přednášky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25292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25292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DC2844E-AF68-6F8B-BACF-609C439EFC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545480"/>
              </p:ext>
            </p:extLst>
          </p:nvPr>
        </p:nvGraphicFramePr>
        <p:xfrm>
          <a:off x="5728502" y="685800"/>
          <a:ext cx="5878512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299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2C1D99-49AE-471C-BEDC-432C76553B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732C1D99-49AE-471C-BEDC-432C76553B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87E1BD-F2F2-4FCA-A4C5-1726A1A893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0887E1BD-F2F2-4FCA-A4C5-1726A1A893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C2C3E8-37CA-47DE-A25D-0F36943EA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F5C2C3E8-37CA-47DE-A25D-0F36943EA0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D01F771-3985-413D-9B14-FDEDD9165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1D01F771-3985-413D-9B14-FDEDD91650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730716-4FFE-4CCE-9889-FFE9E703C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40730716-4FFE-4CCE-9889-FFE9E703C9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25D6731-2665-451D-8EF2-2C804508B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125D6731-2665-451D-8EF2-2C804508B1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13" descr="GRILOVÁNÍ steak vařené na mřížce"/>
          <p:cNvPicPr preferRelativeResize="0"/>
          <p:nvPr/>
        </p:nvPicPr>
        <p:blipFill rotWithShape="1">
          <a:blip r:embed="rId3">
            <a:alphaModFix amt="40000"/>
          </a:blip>
          <a:srcRect t="11476" b="13524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3"/>
          <p:cNvSpPr txBox="1"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cs-CZ" sz="5000" dirty="0">
                <a:solidFill>
                  <a:schemeClr val="bg1"/>
                </a:solidFill>
              </a:rPr>
              <a:t>Bílkoviny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91" name="Google Shape;291;p13"/>
          <p:cNvSpPr/>
          <p:nvPr/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3"/>
          <p:cNvSpPr/>
          <p:nvPr/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3"/>
          <p:cNvSpPr txBox="1">
            <a:spLocks noGrp="1"/>
          </p:cNvSpPr>
          <p:nvPr>
            <p:ph type="body" idx="1"/>
          </p:nvPr>
        </p:nvSpPr>
        <p:spPr>
          <a:xfrm>
            <a:off x="841248" y="3502152"/>
            <a:ext cx="10506456" cy="2670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cs-CZ" sz="2200" dirty="0">
                <a:solidFill>
                  <a:schemeClr val="bg1"/>
                </a:solidFill>
              </a:rPr>
              <a:t>Materiál pro výstavbu tkání</a:t>
            </a:r>
            <a:endParaRPr dirty="0">
              <a:solidFill>
                <a:schemeClr val="bg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cs-CZ" sz="2200" dirty="0">
                <a:solidFill>
                  <a:schemeClr val="bg1"/>
                </a:solidFill>
              </a:rPr>
              <a:t>Enzymy, krevní elementy, imunitní látky</a:t>
            </a:r>
            <a:endParaRPr dirty="0">
              <a:solidFill>
                <a:schemeClr val="bg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cs-CZ" sz="2200" dirty="0">
                <a:solidFill>
                  <a:schemeClr val="bg1"/>
                </a:solidFill>
              </a:rPr>
              <a:t>Svalová tkáň (příčně pruhovaná, srdeční, hladká)</a:t>
            </a:r>
            <a:endParaRPr dirty="0">
              <a:solidFill>
                <a:schemeClr val="bg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cs-CZ" sz="2200" dirty="0">
                <a:solidFill>
                  <a:schemeClr val="bg1"/>
                </a:solidFill>
              </a:rPr>
              <a:t>Pojivová tkáň (kosti, vazy)</a:t>
            </a:r>
            <a:endParaRPr dirty="0">
              <a:solidFill>
                <a:schemeClr val="bg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cs-CZ" sz="2200" dirty="0">
                <a:solidFill>
                  <a:schemeClr val="bg1"/>
                </a:solidFill>
              </a:rPr>
              <a:t>Základní stavební jednotka – aminokyselina</a:t>
            </a:r>
            <a:endParaRPr dirty="0">
              <a:solidFill>
                <a:schemeClr val="bg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cs-CZ" sz="2200" dirty="0">
                <a:solidFill>
                  <a:schemeClr val="bg1"/>
                </a:solidFill>
              </a:rPr>
              <a:t>Živočišné, rostlinné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cs-CZ" sz="2200" dirty="0">
                <a:solidFill>
                  <a:schemeClr val="bg1"/>
                </a:solidFill>
              </a:rPr>
              <a:t>~15 % z energetického příjmu</a:t>
            </a:r>
            <a:endParaRPr dirty="0">
              <a:solidFill>
                <a:schemeClr val="bg1"/>
              </a:solidFill>
            </a:endParaRPr>
          </a:p>
          <a:p>
            <a:pPr marL="22860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 sz="2200" dirty="0">
              <a:solidFill>
                <a:schemeClr val="bg1"/>
              </a:solidFill>
            </a:endParaRPr>
          </a:p>
          <a:p>
            <a:pPr marL="685800" lvl="1" indent="-88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</a:pPr>
            <a:endParaRPr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56">
            <a:extLst>
              <a:ext uri="{FF2B5EF4-FFF2-40B4-BE49-F238E27FC236}">
                <a16:creationId xmlns:a16="http://schemas.microsoft.com/office/drawing/2014/main" id="{4D2B9ADA-8519-4525-AF7F-1C919F3CF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1FBE4C-DD07-A3B0-BA8D-EC61CE721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375636"/>
            <a:ext cx="3649703" cy="1714500"/>
          </a:xfrm>
        </p:spPr>
        <p:txBody>
          <a:bodyPr>
            <a:normAutofit/>
          </a:bodyPr>
          <a:lstStyle/>
          <a:p>
            <a:r>
              <a:rPr lang="cs-CZ" sz="2800" dirty="0"/>
              <a:t>Specifika výživy různých typů sportovců</a:t>
            </a:r>
          </a:p>
        </p:txBody>
      </p:sp>
      <p:cxnSp>
        <p:nvCxnSpPr>
          <p:cNvPr id="2062" name="Straight Connector 2058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516155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E29E58-C687-1E62-6A45-8987A7396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374904"/>
            <a:ext cx="6725232" cy="1714500"/>
          </a:xfrm>
        </p:spPr>
        <p:txBody>
          <a:bodyPr anchor="ctr">
            <a:noAutofit/>
          </a:bodyPr>
          <a:lstStyle/>
          <a:p>
            <a:pPr marL="228600" lvl="0" indent="-228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000" dirty="0"/>
              <a:t>Vytrvalostní vs. siloví sportovci</a:t>
            </a: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000" dirty="0"/>
              <a:t>Cíl </a:t>
            </a: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000" dirty="0"/>
              <a:t>Zdraví, adaptace, regenerace</a:t>
            </a: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000" dirty="0"/>
              <a:t>Sacharidy</a:t>
            </a:r>
          </a:p>
          <a:p>
            <a:pPr marL="228600" lvl="0" indent="-2286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000" dirty="0"/>
              <a:t>Bílkoviny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2050" name="Picture 2" descr="Top 5 Best Bodybuilders In The World | Best bodybuilder, Phil heath  bodybuilding, Bodybuilding">
            <a:extLst>
              <a:ext uri="{FF2B5EF4-FFF2-40B4-BE49-F238E27FC236}">
                <a16:creationId xmlns:a16="http://schemas.microsoft.com/office/drawing/2014/main" id="{109E90A8-2483-0ADD-E7C2-73F8BBF4A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510"/>
          <a:stretch/>
        </p:blipFill>
        <p:spPr bwMode="auto">
          <a:xfrm>
            <a:off x="673749" y="2273733"/>
            <a:ext cx="3716238" cy="40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ssons for Success From a Champion Marathon Runner | Inc.com">
            <a:extLst>
              <a:ext uri="{FF2B5EF4-FFF2-40B4-BE49-F238E27FC236}">
                <a16:creationId xmlns:a16="http://schemas.microsoft.com/office/drawing/2014/main" id="{4A6E0E00-4502-8F84-88AD-51294B608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" b="-3"/>
          <a:stretch/>
        </p:blipFill>
        <p:spPr bwMode="auto">
          <a:xfrm>
            <a:off x="4719344" y="2276856"/>
            <a:ext cx="6798905" cy="40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C48AA4F-B9C2-39FD-9128-FF25566EC392}"/>
              </a:ext>
            </a:extLst>
          </p:cNvPr>
          <p:cNvSpPr txBox="1"/>
          <p:nvPr/>
        </p:nvSpPr>
        <p:spPr>
          <a:xfrm>
            <a:off x="115410" y="6508341"/>
            <a:ext cx="16353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Zdroj obrázků: google.com</a:t>
            </a:r>
          </a:p>
        </p:txBody>
      </p:sp>
    </p:spTree>
    <p:extLst>
      <p:ext uri="{BB962C8B-B14F-4D97-AF65-F5344CB8AC3E}">
        <p14:creationId xmlns:p14="http://schemas.microsoft.com/office/powerpoint/2010/main" val="2119164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5"/>
          <p:cNvSpPr/>
          <p:nvPr/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5"/>
          <p:cNvSpPr/>
          <p:nvPr/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9" name="Google Shape;309;p15"/>
          <p:cNvGrpSpPr/>
          <p:nvPr/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310" name="Google Shape;310;p15"/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2" name="Google Shape;312;p15"/>
          <p:cNvGrpSpPr/>
          <p:nvPr/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13" name="Google Shape;313;p15"/>
            <p:cNvSpPr/>
            <p:nvPr/>
          </p:nvSpPr>
          <p:spPr>
            <a:xfrm>
              <a:off x="26122" y="6015669"/>
              <a:ext cx="2605762" cy="842331"/>
            </a:xfrm>
            <a:custGeom>
              <a:avLst/>
              <a:gdLst/>
              <a:ahLst/>
              <a:cxnLst/>
              <a:rect l="l" t="t" r="r" b="b"/>
              <a:pathLst>
                <a:path w="3180577" h="1033951" extrusionOk="0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655184" y="5798001"/>
              <a:ext cx="2485581" cy="1059999"/>
            </a:xfrm>
            <a:custGeom>
              <a:avLst/>
              <a:gdLst/>
              <a:ahLst/>
              <a:cxnLst/>
              <a:rect l="l" t="t" r="r" b="b"/>
              <a:pathLst>
                <a:path w="2449768" h="1050628" extrusionOk="0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3474720" y="0"/>
              <a:ext cx="6177282" cy="1778750"/>
            </a:xfrm>
            <a:custGeom>
              <a:avLst/>
              <a:gdLst/>
              <a:ahLst/>
              <a:cxnLst/>
              <a:rect l="l" t="t" r="r" b="b"/>
              <a:pathLst>
                <a:path w="6386648" h="1849426" extrusionOk="0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0" y="2390523"/>
              <a:ext cx="611491" cy="1421482"/>
            </a:xfrm>
            <a:custGeom>
              <a:avLst/>
              <a:gdLst/>
              <a:ahLst/>
              <a:cxnLst/>
              <a:rect l="l" t="t" r="r" b="b"/>
              <a:pathLst>
                <a:path w="611491" h="1429512" extrusionOk="0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3792772" y="0"/>
              <a:ext cx="2423863" cy="1343767"/>
            </a:xfrm>
            <a:custGeom>
              <a:avLst/>
              <a:gdLst/>
              <a:ahLst/>
              <a:cxnLst/>
              <a:rect l="l" t="t" r="r" b="b"/>
              <a:pathLst>
                <a:path w="3015964" h="1681468" extrusionOk="0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10946850" y="0"/>
              <a:ext cx="1242102" cy="2620884"/>
            </a:xfrm>
            <a:custGeom>
              <a:avLst/>
              <a:gdLst/>
              <a:ahLst/>
              <a:cxnLst/>
              <a:rect l="l" t="t" r="r" b="b"/>
              <a:pathLst>
                <a:path w="1242102" h="2635689" extrusionOk="0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0" y="0"/>
              <a:ext cx="1577788" cy="980141"/>
            </a:xfrm>
            <a:custGeom>
              <a:avLst/>
              <a:gdLst/>
              <a:ahLst/>
              <a:cxnLst/>
              <a:rect l="l" t="t" r="r" b="b"/>
              <a:pathLst>
                <a:path w="1471018" h="795676" extrusionOk="0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p15"/>
          <p:cNvSpPr txBox="1">
            <a:spLocks noGrp="1"/>
          </p:cNvSpPr>
          <p:nvPr>
            <p:ph type="title"/>
          </p:nvPr>
        </p:nvSpPr>
        <p:spPr>
          <a:xfrm>
            <a:off x="152400" y="554358"/>
            <a:ext cx="3363295" cy="4564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cs-CZ" sz="4800" dirty="0">
                <a:solidFill>
                  <a:schemeClr val="lt1"/>
                </a:solidFill>
              </a:rPr>
              <a:t>Úloha sacharidů ve sportovní výživě</a:t>
            </a:r>
            <a:endParaRPr dirty="0"/>
          </a:p>
        </p:txBody>
      </p:sp>
      <p:grpSp>
        <p:nvGrpSpPr>
          <p:cNvPr id="321" name="Google Shape;321;p15"/>
          <p:cNvGrpSpPr/>
          <p:nvPr/>
        </p:nvGrpSpPr>
        <p:grpSpPr>
          <a:xfrm>
            <a:off x="3794296" y="399306"/>
            <a:ext cx="7559504" cy="6064200"/>
            <a:chOff x="0" y="110548"/>
            <a:chExt cx="7559504" cy="6064200"/>
          </a:xfrm>
        </p:grpSpPr>
        <p:sp>
          <p:nvSpPr>
            <p:cNvPr id="322" name="Google Shape;322;p15"/>
            <p:cNvSpPr/>
            <p:nvPr/>
          </p:nvSpPr>
          <p:spPr>
            <a:xfrm>
              <a:off x="0" y="110548"/>
              <a:ext cx="7559504" cy="1193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 txBox="1"/>
            <p:nvPr/>
          </p:nvSpPr>
          <p:spPr>
            <a:xfrm>
              <a:off x="58257" y="168805"/>
              <a:ext cx="7442990" cy="1076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cs-CZ" sz="30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Pohotový zdroj energie pro anaerobní metabolismus (i aerobní)</a:t>
              </a:r>
              <a:endParaRPr sz="3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0" y="1390348"/>
              <a:ext cx="7559504" cy="1193400"/>
            </a:xfrm>
            <a:prstGeom prst="roundRect">
              <a:avLst>
                <a:gd name="adj" fmla="val 16667"/>
              </a:avLst>
            </a:prstGeom>
            <a:solidFill>
              <a:srgbClr val="D07A5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 txBox="1"/>
            <p:nvPr/>
          </p:nvSpPr>
          <p:spPr>
            <a:xfrm>
              <a:off x="58257" y="1448605"/>
              <a:ext cx="7442990" cy="1076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cs-CZ" sz="3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Energie pro silové i vytrvalostní sportovce (glykogen)</a:t>
              </a:r>
              <a:endParaRPr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0" y="2670148"/>
              <a:ext cx="7559504" cy="1193400"/>
            </a:xfrm>
            <a:prstGeom prst="roundRect">
              <a:avLst>
                <a:gd name="adj" fmla="val 16667"/>
              </a:avLst>
            </a:prstGeom>
            <a:solidFill>
              <a:srgbClr val="B8888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 txBox="1"/>
            <p:nvPr/>
          </p:nvSpPr>
          <p:spPr>
            <a:xfrm>
              <a:off x="58257" y="2728405"/>
              <a:ext cx="7442990" cy="1076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cs-CZ" sz="30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Kritická role u vytrvalostního výkonu</a:t>
              </a:r>
              <a:endParaRPr sz="3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0" y="3863548"/>
              <a:ext cx="7559504" cy="111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 txBox="1"/>
            <p:nvPr/>
          </p:nvSpPr>
          <p:spPr>
            <a:xfrm>
              <a:off x="0" y="3863548"/>
              <a:ext cx="7559504" cy="111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0000" tIns="38100" rIns="213350" bIns="381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Char char="•"/>
              </a:pPr>
              <a:r>
                <a:rPr lang="cs-CZ" sz="23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Klíčový zdroj energie pro mozek, CNS </a:t>
              </a:r>
              <a:endParaRPr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6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Char char="•"/>
              </a:pPr>
              <a:r>
                <a:rPr lang="cs-CZ" sz="23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Deplece S zásob během výkonu – únava, pokles hladiny glykémie, snížení výkonu, zvýšení vnímání námahy</a:t>
              </a:r>
              <a:endParaRPr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0" y="4981348"/>
              <a:ext cx="7559504" cy="1193400"/>
            </a:xfrm>
            <a:prstGeom prst="roundRect">
              <a:avLst>
                <a:gd name="adj" fmla="val 16667"/>
              </a:avLst>
            </a:prstGeom>
            <a:solidFill>
              <a:srgbClr val="A4A4A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 txBox="1"/>
            <p:nvPr/>
          </p:nvSpPr>
          <p:spPr>
            <a:xfrm>
              <a:off x="58257" y="5039605"/>
              <a:ext cx="7442990" cy="1076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cs-CZ" sz="3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Doporučení příjmu u sportovců 3 – 10 (12) g/kg/den</a:t>
              </a:r>
              <a:endParaRPr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462A03-8D5D-1EF3-6398-828108DCB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Úloha sacharidů ve sportovní výživě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C4FF39-7403-B532-FF23-D7CEF65DD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324" y="591344"/>
            <a:ext cx="6950475" cy="5756190"/>
          </a:xfrm>
        </p:spPr>
        <p:txBody>
          <a:bodyPr anchor="ctr">
            <a:normAutofit/>
          </a:bodyPr>
          <a:lstStyle/>
          <a:p>
            <a:r>
              <a:rPr lang="cs-CZ" sz="3200" dirty="0"/>
              <a:t>Doporučení příjmu sacharidů</a:t>
            </a:r>
          </a:p>
          <a:p>
            <a:pPr lvl="1"/>
            <a:r>
              <a:rPr lang="cs-CZ" sz="2800" dirty="0"/>
              <a:t>Rozmezí 3 – 10 (12) g/kg</a:t>
            </a:r>
          </a:p>
          <a:p>
            <a:pPr lvl="2"/>
            <a:r>
              <a:rPr lang="cs-CZ" sz="2400" dirty="0"/>
              <a:t>Individuální nároky (typ, intenzita a délka tréninku)</a:t>
            </a:r>
          </a:p>
          <a:p>
            <a:pPr lvl="2"/>
            <a:r>
              <a:rPr lang="cs-CZ" sz="2400" dirty="0"/>
              <a:t>Se zvyšující se délkou a intenzitou tréninku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↑ příjmu sacharidů</a:t>
            </a:r>
          </a:p>
          <a:p>
            <a:pPr lvl="2"/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Silové sporty, technické disciplíny - 3-5 g/kg</a:t>
            </a:r>
          </a:p>
          <a:p>
            <a:pPr lvl="2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Denní vytrvalostní trénink – např. kolektivní sporty – turnaj – 7-10 g/kg</a:t>
            </a:r>
          </a:p>
          <a:p>
            <a:pPr lvl="2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Intenzivní trénink 4 – 6 h/den – vrcholoví sportovci (vytrvalostní) – 10-12 g/kg</a:t>
            </a:r>
          </a:p>
          <a:p>
            <a:pPr lvl="2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5353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B4C0DE7-1963-FC2F-67E8-9894269D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Akutní příjem sacharidů v období okolo výkonu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C5AED8-BFEC-EAFA-4634-353EDD4D2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dirty="0"/>
              <a:t>Cíle </a:t>
            </a:r>
          </a:p>
          <a:p>
            <a:pPr lvl="1"/>
            <a:r>
              <a:rPr lang="cs-CZ" dirty="0"/>
              <a:t>Maximalizace zásob glykogenu</a:t>
            </a:r>
          </a:p>
          <a:p>
            <a:pPr lvl="1"/>
            <a:r>
              <a:rPr lang="cs-CZ" dirty="0"/>
              <a:t>Podpora a udržení výkonu během zatížení</a:t>
            </a:r>
          </a:p>
          <a:p>
            <a:pPr lvl="1"/>
            <a:r>
              <a:rPr lang="cs-CZ" dirty="0"/>
              <a:t>Regenerace po výkonu a příprava na následující výkon</a:t>
            </a:r>
          </a:p>
        </p:txBody>
      </p:sp>
    </p:spTree>
    <p:extLst>
      <p:ext uri="{BB962C8B-B14F-4D97-AF65-F5344CB8AC3E}">
        <p14:creationId xmlns:p14="http://schemas.microsoft.com/office/powerpoint/2010/main" val="157872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6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6"/>
          <p:cNvSpPr txBox="1">
            <a:spLocks noGrp="1"/>
          </p:cNvSpPr>
          <p:nvPr>
            <p:ph type="title"/>
          </p:nvPr>
        </p:nvSpPr>
        <p:spPr>
          <a:xfrm>
            <a:off x="7331384" y="679730"/>
            <a:ext cx="4171994" cy="3932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alibri"/>
              <a:buNone/>
            </a:pPr>
            <a:r>
              <a:rPr lang="cs-CZ" sz="5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Akutní příjem S v období okolo výkonu</a:t>
            </a:r>
            <a:endParaRPr dirty="0"/>
          </a:p>
        </p:txBody>
      </p:sp>
      <p:grpSp>
        <p:nvGrpSpPr>
          <p:cNvPr id="338" name="Google Shape;338;p16"/>
          <p:cNvGrpSpPr/>
          <p:nvPr/>
        </p:nvGrpSpPr>
        <p:grpSpPr>
          <a:xfrm rot="-54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339" name="Google Shape;339;p16"/>
            <p:cNvCxnSpPr/>
            <p:nvPr/>
          </p:nvCxnSpPr>
          <p:spPr>
            <a:xfrm rot="10800000">
              <a:off x="329184" y="5777809"/>
              <a:ext cx="521208" cy="0"/>
            </a:xfrm>
            <a:prstGeom prst="straightConnector1">
              <a:avLst/>
            </a:prstGeom>
            <a:noFill/>
            <a:ln w="1524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40" name="Google Shape;340;p16"/>
            <p:cNvSpPr/>
            <p:nvPr/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1" name="Google Shape;341;p16"/>
          <p:cNvSpPr/>
          <p:nvPr/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16" descr="Obsah obrázku stůl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929" y="416739"/>
            <a:ext cx="5722834" cy="60240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1223E44-889C-3BB0-0D22-006D0BF3FFCA}"/>
              </a:ext>
            </a:extLst>
          </p:cNvPr>
          <p:cNvSpPr/>
          <p:nvPr/>
        </p:nvSpPr>
        <p:spPr>
          <a:xfrm>
            <a:off x="2362200" y="2371725"/>
            <a:ext cx="4210049" cy="13657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B75F7BE5-4A06-49B4-0131-1993423720E3}"/>
              </a:ext>
            </a:extLst>
          </p:cNvPr>
          <p:cNvCxnSpPr/>
          <p:nvPr/>
        </p:nvCxnSpPr>
        <p:spPr>
          <a:xfrm flipV="1">
            <a:off x="6642763" y="1669002"/>
            <a:ext cx="1151831" cy="9321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DDA3F520-FE19-36DB-4237-8793D32E7B1F}"/>
              </a:ext>
            </a:extLst>
          </p:cNvPr>
          <p:cNvSpPr txBox="1"/>
          <p:nvPr/>
        </p:nvSpPr>
        <p:spPr>
          <a:xfrm>
            <a:off x="7865108" y="1438183"/>
            <a:ext cx="3638269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Kolektivní sporty, vytrvalostní sporty s kratší dobou trvání (cyklistika, půlmaraton)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640CE3A-6E4D-C5CA-9CE2-9F32B975B512}"/>
              </a:ext>
            </a:extLst>
          </p:cNvPr>
          <p:cNvSpPr/>
          <p:nvPr/>
        </p:nvSpPr>
        <p:spPr>
          <a:xfrm>
            <a:off x="2362200" y="3737499"/>
            <a:ext cx="4210049" cy="6132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31DB7817-98E2-1CBB-2002-0D8029610F3D}"/>
              </a:ext>
            </a:extLst>
          </p:cNvPr>
          <p:cNvCxnSpPr>
            <a:cxnSpLocks/>
          </p:cNvCxnSpPr>
          <p:nvPr/>
        </p:nvCxnSpPr>
        <p:spPr>
          <a:xfrm flipV="1">
            <a:off x="6699359" y="3853420"/>
            <a:ext cx="1840959" cy="2014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54A6ABB-E45A-F7F6-F043-1C7222FF7F88}"/>
              </a:ext>
            </a:extLst>
          </p:cNvPr>
          <p:cNvSpPr txBox="1"/>
          <p:nvPr/>
        </p:nvSpPr>
        <p:spPr>
          <a:xfrm>
            <a:off x="8635049" y="3428682"/>
            <a:ext cx="363826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Vytrvalostní aktivity s delší dobou trvání (cyklistika, maraton, apod.)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/>
      <p:bldP spid="2" grpId="0" animBg="1"/>
      <p:bldP spid="5" grpId="0" animBg="1"/>
      <p:bldP spid="7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9B6C0-0212-9CC2-A25B-38A28C4EC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07" y="-21713"/>
            <a:ext cx="10515600" cy="1325563"/>
          </a:xfrm>
        </p:spPr>
        <p:txBody>
          <a:bodyPr/>
          <a:lstStyle/>
          <a:p>
            <a:r>
              <a:rPr lang="cs-CZ" dirty="0"/>
              <a:t>Glykemický index</a:t>
            </a:r>
          </a:p>
        </p:txBody>
      </p:sp>
      <p:sp>
        <p:nvSpPr>
          <p:cNvPr id="5" name="Pravoúhlý trojúhelník 4">
            <a:extLst>
              <a:ext uri="{FF2B5EF4-FFF2-40B4-BE49-F238E27FC236}">
                <a16:creationId xmlns:a16="http://schemas.microsoft.com/office/drawing/2014/main" id="{76864A1A-2E1E-6459-1660-917A77A7D8CC}"/>
              </a:ext>
            </a:extLst>
          </p:cNvPr>
          <p:cNvSpPr/>
          <p:nvPr/>
        </p:nvSpPr>
        <p:spPr>
          <a:xfrm rot="16200000">
            <a:off x="4564415" y="-1952174"/>
            <a:ext cx="2094753" cy="1002955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8C9E7F5-B7FA-FE42-FACF-00603BFB4AD5}"/>
              </a:ext>
            </a:extLst>
          </p:cNvPr>
          <p:cNvSpPr txBox="1"/>
          <p:nvPr/>
        </p:nvSpPr>
        <p:spPr>
          <a:xfrm>
            <a:off x="10267026" y="4236419"/>
            <a:ext cx="599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110 Pivo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EF5A64C-81D8-EEF7-A7A9-C944E3347528}"/>
              </a:ext>
            </a:extLst>
          </p:cNvPr>
          <p:cNvSpPr txBox="1"/>
          <p:nvPr/>
        </p:nvSpPr>
        <p:spPr>
          <a:xfrm>
            <a:off x="9623394" y="4239030"/>
            <a:ext cx="755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100 Glukóza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E4E9210-B605-3BAD-0772-EF8BF91ADCC4}"/>
              </a:ext>
            </a:extLst>
          </p:cNvPr>
          <p:cNvSpPr txBox="1"/>
          <p:nvPr/>
        </p:nvSpPr>
        <p:spPr>
          <a:xfrm>
            <a:off x="8940555" y="4227680"/>
            <a:ext cx="830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90 Hranolky</a:t>
            </a:r>
          </a:p>
          <a:p>
            <a:r>
              <a:rPr lang="cs-CZ" sz="1400" dirty="0"/>
              <a:t>Med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FDBC04D-7E16-3454-4DB7-253753CF658B}"/>
              </a:ext>
            </a:extLst>
          </p:cNvPr>
          <p:cNvSpPr txBox="1"/>
          <p:nvPr/>
        </p:nvSpPr>
        <p:spPr>
          <a:xfrm>
            <a:off x="8284160" y="4203392"/>
            <a:ext cx="681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85</a:t>
            </a:r>
          </a:p>
          <a:p>
            <a:r>
              <a:rPr lang="cs-CZ" sz="1400" dirty="0"/>
              <a:t>Bageta</a:t>
            </a:r>
          </a:p>
          <a:p>
            <a:r>
              <a:rPr lang="cs-CZ" sz="1400" dirty="0" err="1"/>
              <a:t>Corn</a:t>
            </a:r>
            <a:r>
              <a:rPr lang="cs-CZ" sz="1400" dirty="0"/>
              <a:t> </a:t>
            </a:r>
            <a:r>
              <a:rPr lang="cs-CZ" sz="1400" dirty="0" err="1"/>
              <a:t>flakes</a:t>
            </a:r>
            <a:r>
              <a:rPr lang="cs-CZ" sz="1400" dirty="0"/>
              <a:t>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901A8EB-FD13-9BC8-9360-15229941437E}"/>
              </a:ext>
            </a:extLst>
          </p:cNvPr>
          <p:cNvSpPr txBox="1"/>
          <p:nvPr/>
        </p:nvSpPr>
        <p:spPr>
          <a:xfrm>
            <a:off x="7672894" y="4236419"/>
            <a:ext cx="681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80 Chipsy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19E579C-BD2E-EF6D-5AA6-56B2CF5AC08C}"/>
              </a:ext>
            </a:extLst>
          </p:cNvPr>
          <p:cNvSpPr txBox="1"/>
          <p:nvPr/>
        </p:nvSpPr>
        <p:spPr>
          <a:xfrm>
            <a:off x="7020385" y="4236419"/>
            <a:ext cx="764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75 </a:t>
            </a:r>
            <a:r>
              <a:rPr lang="cs-CZ" sz="1400" dirty="0" err="1"/>
              <a:t>Donut</a:t>
            </a:r>
            <a:endParaRPr lang="cs-CZ" sz="1400" dirty="0"/>
          </a:p>
          <a:p>
            <a:r>
              <a:rPr lang="cs-CZ" sz="1400" dirty="0"/>
              <a:t>Meloun vodní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A3D7E9E-77E8-0E1D-E890-8A4EC2C3FD11}"/>
              </a:ext>
            </a:extLst>
          </p:cNvPr>
          <p:cNvSpPr txBox="1"/>
          <p:nvPr/>
        </p:nvSpPr>
        <p:spPr>
          <a:xfrm>
            <a:off x="6171289" y="4230712"/>
            <a:ext cx="8533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70 </a:t>
            </a:r>
          </a:p>
          <a:p>
            <a:r>
              <a:rPr lang="cs-CZ" sz="1400" dirty="0"/>
              <a:t>Chléb pšeničný</a:t>
            </a:r>
          </a:p>
          <a:p>
            <a:r>
              <a:rPr lang="cs-CZ" sz="1400" dirty="0"/>
              <a:t>Coca-cola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6A3ADB6-108D-857D-49A8-EA29F4E726AB}"/>
              </a:ext>
            </a:extLst>
          </p:cNvPr>
          <p:cNvSpPr txBox="1"/>
          <p:nvPr/>
        </p:nvSpPr>
        <p:spPr>
          <a:xfrm>
            <a:off x="4250192" y="4244921"/>
            <a:ext cx="853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60</a:t>
            </a:r>
          </a:p>
          <a:p>
            <a:r>
              <a:rPr lang="cs-CZ" sz="1400" dirty="0"/>
              <a:t>Ananas</a:t>
            </a:r>
          </a:p>
          <a:p>
            <a:r>
              <a:rPr lang="cs-CZ" sz="1400" dirty="0"/>
              <a:t>Hrozinky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E2ABFB7-CE75-0124-6CFB-9B18BAF06F98}"/>
              </a:ext>
            </a:extLst>
          </p:cNvPr>
          <p:cNvSpPr txBox="1"/>
          <p:nvPr/>
        </p:nvSpPr>
        <p:spPr>
          <a:xfrm>
            <a:off x="5249493" y="4239030"/>
            <a:ext cx="921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65</a:t>
            </a:r>
          </a:p>
          <a:p>
            <a:r>
              <a:rPr lang="cs-CZ" sz="1400" dirty="0"/>
              <a:t>Vařené brambory</a:t>
            </a:r>
          </a:p>
          <a:p>
            <a:r>
              <a:rPr lang="cs-CZ" sz="1400" dirty="0"/>
              <a:t>Banán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B3398E9-1208-F3AC-D980-D22DD02200F4}"/>
              </a:ext>
            </a:extLst>
          </p:cNvPr>
          <p:cNvSpPr txBox="1"/>
          <p:nvPr/>
        </p:nvSpPr>
        <p:spPr>
          <a:xfrm>
            <a:off x="3164379" y="4207176"/>
            <a:ext cx="1256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50</a:t>
            </a:r>
          </a:p>
          <a:p>
            <a:r>
              <a:rPr lang="cs-CZ" sz="1400" dirty="0"/>
              <a:t>Pomerančový džus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9CB59A6-0BA9-718B-6B9D-825B863747C0}"/>
              </a:ext>
            </a:extLst>
          </p:cNvPr>
          <p:cNvSpPr txBox="1"/>
          <p:nvPr/>
        </p:nvSpPr>
        <p:spPr>
          <a:xfrm>
            <a:off x="2239115" y="4203393"/>
            <a:ext cx="9217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40</a:t>
            </a:r>
          </a:p>
          <a:p>
            <a:r>
              <a:rPr lang="cs-CZ" sz="1400" dirty="0"/>
              <a:t>Chléb žitný celozrnný</a:t>
            </a:r>
          </a:p>
          <a:p>
            <a:r>
              <a:rPr lang="cs-CZ" sz="1400" dirty="0"/>
              <a:t>Hroznové víno 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5F78B19-B289-4562-D75A-5420CE924BCB}"/>
              </a:ext>
            </a:extLst>
          </p:cNvPr>
          <p:cNvSpPr txBox="1"/>
          <p:nvPr/>
        </p:nvSpPr>
        <p:spPr>
          <a:xfrm>
            <a:off x="1404498" y="4203393"/>
            <a:ext cx="755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30</a:t>
            </a:r>
          </a:p>
          <a:p>
            <a:r>
              <a:rPr lang="cs-CZ" sz="1400" dirty="0"/>
              <a:t>Broskev</a:t>
            </a:r>
          </a:p>
          <a:p>
            <a:r>
              <a:rPr lang="cs-CZ" sz="1400" dirty="0"/>
              <a:t>Fazole bílé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C9C47DE2-ECE8-1088-0471-90214B2B6D44}"/>
              </a:ext>
            </a:extLst>
          </p:cNvPr>
          <p:cNvSpPr txBox="1"/>
          <p:nvPr/>
        </p:nvSpPr>
        <p:spPr>
          <a:xfrm>
            <a:off x="597011" y="4203393"/>
            <a:ext cx="9144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10</a:t>
            </a:r>
          </a:p>
          <a:p>
            <a:r>
              <a:rPr lang="cs-CZ" sz="1400" dirty="0"/>
              <a:t>Houby</a:t>
            </a:r>
          </a:p>
          <a:p>
            <a:r>
              <a:rPr lang="cs-CZ" sz="1400" dirty="0"/>
              <a:t>Cibule</a:t>
            </a:r>
          </a:p>
          <a:p>
            <a:r>
              <a:rPr lang="cs-CZ" sz="1400" dirty="0"/>
              <a:t>Paprika</a:t>
            </a:r>
          </a:p>
          <a:p>
            <a:r>
              <a:rPr lang="cs-CZ" sz="1400" dirty="0"/>
              <a:t>Zelí</a:t>
            </a:r>
          </a:p>
          <a:p>
            <a:r>
              <a:rPr lang="cs-CZ" sz="1400" dirty="0"/>
              <a:t>Brokolice 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1A17EDF-77CD-B418-C9E3-9FB86A5551F3}"/>
              </a:ext>
            </a:extLst>
          </p:cNvPr>
          <p:cNvSpPr txBox="1"/>
          <p:nvPr/>
        </p:nvSpPr>
        <p:spPr>
          <a:xfrm>
            <a:off x="92765" y="1343826"/>
            <a:ext cx="95720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Rychlost nárůstu plazmatické glukózy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Koncentrovanější zdroj jednoduchých sacharidů &gt; vyšší GI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Klesá s podílem komplexních sacharidů a při kombinaci s jinými makronutrienty</a:t>
            </a:r>
          </a:p>
        </p:txBody>
      </p:sp>
    </p:spTree>
    <p:extLst>
      <p:ext uri="{BB962C8B-B14F-4D97-AF65-F5344CB8AC3E}">
        <p14:creationId xmlns:p14="http://schemas.microsoft.com/office/powerpoint/2010/main" val="1911297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5E99CA-1522-EC61-FAA5-AAE2C7ACE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258" y="85726"/>
            <a:ext cx="5328041" cy="1388352"/>
          </a:xfrm>
        </p:spPr>
        <p:txBody>
          <a:bodyPr>
            <a:normAutofit/>
          </a:bodyPr>
          <a:lstStyle/>
          <a:p>
            <a:r>
              <a:rPr lang="cs-CZ" dirty="0"/>
              <a:t>Jaké zdroje sacharidů zařadit?</a:t>
            </a:r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Oval 3082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Gold Standard Gainer - Optimum Nutrition | GymBeam.cz">
            <a:extLst>
              <a:ext uri="{FF2B5EF4-FFF2-40B4-BE49-F238E27FC236}">
                <a16:creationId xmlns:a16="http://schemas.microsoft.com/office/drawing/2014/main" id="{9F9AA956-9622-21EC-0A22-D7ED20C00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 bwMode="auto"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Freeform: Shape 3084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7" name="Oval 3086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 descr="Pohled na vrcholy řezaných pomerančů, kiwi, mango, jahoda a Blueberry">
            <a:extLst>
              <a:ext uri="{FF2B5EF4-FFF2-40B4-BE49-F238E27FC236}">
                <a16:creationId xmlns:a16="http://schemas.microsoft.com/office/drawing/2014/main" id="{6179DF42-9781-EE2F-42E5-E1F2E326A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8" r="2202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3074" name="Picture 2" descr="High5 Energy Bar 55g - Box Of 25 Pack | Cycling | Low Prices on High5 Energy  Bar‎s | HPnutrition.ie">
            <a:extLst>
              <a:ext uri="{FF2B5EF4-FFF2-40B4-BE49-F238E27FC236}">
                <a16:creationId xmlns:a16="http://schemas.microsoft.com/office/drawing/2014/main" id="{918EABA3-E6BA-762B-114A-F607E40CE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 r="-2" b="8202"/>
          <a:stretch/>
        </p:blipFill>
        <p:spPr bwMode="auto"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Nudlí ovesná Porridge s banány a Blueberries v tabulce ročníku.">
            <a:extLst>
              <a:ext uri="{FF2B5EF4-FFF2-40B4-BE49-F238E27FC236}">
                <a16:creationId xmlns:a16="http://schemas.microsoft.com/office/drawing/2014/main" id="{73CB4456-7CA2-9F4C-DCDA-7BD7620EA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4" b="4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graphicFrame>
        <p:nvGraphicFramePr>
          <p:cNvPr id="3089" name="Zástupný obsah 2">
            <a:extLst>
              <a:ext uri="{FF2B5EF4-FFF2-40B4-BE49-F238E27FC236}">
                <a16:creationId xmlns:a16="http://schemas.microsoft.com/office/drawing/2014/main" id="{5610DFED-FDDD-E4EC-D3E5-9EBA750991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2461310"/>
              </p:ext>
            </p:extLst>
          </p:nvPr>
        </p:nvGraphicFramePr>
        <p:xfrm>
          <a:off x="6597259" y="1924050"/>
          <a:ext cx="5594722" cy="4933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270990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7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7"/>
          <p:cNvSpPr txBox="1"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cs-CZ" sz="5000"/>
              <a:t>Úloha bílkovin ve sportovní výživě</a:t>
            </a:r>
            <a:endParaRPr/>
          </a:p>
        </p:txBody>
      </p:sp>
      <p:grpSp>
        <p:nvGrpSpPr>
          <p:cNvPr id="349" name="Google Shape;349;p17"/>
          <p:cNvGrpSpPr/>
          <p:nvPr/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50" name="Google Shape;350;p17"/>
            <p:cNvSpPr/>
            <p:nvPr/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7"/>
            <p:cNvSpPr/>
            <p:nvPr/>
          </p:nvSpPr>
          <p:spPr>
            <a:xfrm rot="10800000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52;p17"/>
          <p:cNvSpPr/>
          <p:nvPr/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7"/>
          <p:cNvSpPr txBox="1">
            <a:spLocks noGrp="1"/>
          </p:cNvSpPr>
          <p:nvPr>
            <p:ph type="body" idx="1"/>
          </p:nvPr>
        </p:nvSpPr>
        <p:spPr>
          <a:xfrm>
            <a:off x="793660" y="2599509"/>
            <a:ext cx="10143668" cy="34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 dirty="0"/>
              <a:t>Primárně neslouží jako energetický substrát, ale během velmi dlouhých výkonů již mohou krýt část (~ 15 %) energetické potřeby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 dirty="0"/>
              <a:t>Oprava svalové tkáně, zmírnění svalového poškození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 dirty="0"/>
              <a:t>Novotvorba svalové tkáně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 dirty="0"/>
              <a:t>Strukturní změny v kostech, pojivové tkáni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 dirty="0"/>
              <a:t>Základní principy příjmu B shodné napříč sporty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18" descr="Stůl s kancelářskými pomůckami"/>
          <p:cNvPicPr preferRelativeResize="0"/>
          <p:nvPr/>
        </p:nvPicPr>
        <p:blipFill rotWithShape="1">
          <a:blip r:embed="rId3">
            <a:alphaModFix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18"/>
          <p:cNvSpPr/>
          <p:nvPr/>
        </p:nvSpPr>
        <p:spPr>
          <a:xfrm>
            <a:off x="0" y="-2008"/>
            <a:ext cx="5609220" cy="5840278"/>
          </a:xfrm>
          <a:custGeom>
            <a:avLst/>
            <a:gdLst/>
            <a:ahLst/>
            <a:cxnLst/>
            <a:rect l="l" t="t" r="r" b="b"/>
            <a:pathLst>
              <a:path w="5609220" h="5840278" extrusionOk="0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8"/>
          <p:cNvSpPr/>
          <p:nvPr/>
        </p:nvSpPr>
        <p:spPr>
          <a:xfrm>
            <a:off x="-2333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 extrusionOk="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8"/>
          <p:cNvSpPr txBox="1">
            <a:spLocks noGrp="1"/>
          </p:cNvSpPr>
          <p:nvPr>
            <p:ph type="title"/>
          </p:nvPr>
        </p:nvSpPr>
        <p:spPr>
          <a:xfrm>
            <a:off x="520241" y="232936"/>
            <a:ext cx="4062643" cy="104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cs-CZ" sz="3300"/>
              <a:t>Doporučení pro příjem bílkovin	</a:t>
            </a:r>
            <a:endParaRPr/>
          </a:p>
        </p:txBody>
      </p:sp>
      <p:sp>
        <p:nvSpPr>
          <p:cNvPr id="362" name="Google Shape;362;p18"/>
          <p:cNvSpPr txBox="1">
            <a:spLocks noGrp="1"/>
          </p:cNvSpPr>
          <p:nvPr>
            <p:ph type="body" idx="1"/>
          </p:nvPr>
        </p:nvSpPr>
        <p:spPr>
          <a:xfrm>
            <a:off x="520241" y="1774371"/>
            <a:ext cx="4385133" cy="320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Celkový příjem v rámci dne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Množství bílkovin v dávce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Distribuce jednotlivých dávek v rámci dne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Zdroje bílkovin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38C482-B3C4-F1DE-1B63-B9EE735D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80" y="362318"/>
            <a:ext cx="3657600" cy="1645920"/>
          </a:xfrm>
        </p:spPr>
        <p:txBody>
          <a:bodyPr>
            <a:normAutofit/>
          </a:bodyPr>
          <a:lstStyle/>
          <a:p>
            <a:r>
              <a:rPr lang="cs-CZ" sz="3200" dirty="0"/>
              <a:t>Výživová doporučení</a:t>
            </a: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37FB415-C7B8-92F4-0FB3-57DFAA609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408" y="3512181"/>
            <a:ext cx="6834028" cy="1937274"/>
          </a:xfrm>
        </p:spPr>
        <p:txBody>
          <a:bodyPr anchor="ctr">
            <a:noAutofit/>
          </a:bodyPr>
          <a:lstStyle/>
          <a:p>
            <a:r>
              <a:rPr lang="cs-CZ" sz="2000" dirty="0"/>
              <a:t>Grafická</a:t>
            </a:r>
          </a:p>
          <a:p>
            <a:r>
              <a:rPr lang="cs-CZ" sz="2000" dirty="0"/>
              <a:t>Numerická</a:t>
            </a:r>
          </a:p>
          <a:p>
            <a:r>
              <a:rPr lang="cs-CZ" sz="2000" dirty="0"/>
              <a:t>Textová</a:t>
            </a:r>
          </a:p>
          <a:p>
            <a:endParaRPr lang="cs-CZ" sz="2000" dirty="0"/>
          </a:p>
          <a:p>
            <a:r>
              <a:rPr lang="cs-CZ" sz="2000" dirty="0"/>
              <a:t>https://www.vyzivaspol.cz/vyzivova-doporuceni-dokumenty/</a:t>
            </a:r>
          </a:p>
          <a:p>
            <a:r>
              <a:rPr lang="cs-CZ" sz="2000" dirty="0"/>
              <a:t>https://multimedia.efsa.europa.eu/drvs/index.htm</a:t>
            </a:r>
          </a:p>
          <a:p>
            <a:endParaRPr lang="cs-CZ" sz="2000" dirty="0"/>
          </a:p>
        </p:txBody>
      </p:sp>
      <p:pic>
        <p:nvPicPr>
          <p:cNvPr id="11" name="Google Shape;114;g167e7699374_0_27">
            <a:extLst>
              <a:ext uri="{FF2B5EF4-FFF2-40B4-BE49-F238E27FC236}">
                <a16:creationId xmlns:a16="http://schemas.microsoft.com/office/drawing/2014/main" id="{B56E3AAC-3854-67CA-9FD1-A0C41AA6E17B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240239" y="1508289"/>
            <a:ext cx="5292651" cy="5349711"/>
          </a:xfrm>
          <a:prstGeom prst="rect">
            <a:avLst/>
          </a:prstGeom>
          <a:noFill/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EE1E010-A8D7-E2B7-7ED6-6D2C198D2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325" y="1740193"/>
            <a:ext cx="6777299" cy="5218519"/>
          </a:xfrm>
          <a:prstGeom prst="rect">
            <a:avLst/>
          </a:prstGeom>
        </p:spPr>
      </p:pic>
      <p:pic>
        <p:nvPicPr>
          <p:cNvPr id="19" name="Obrázek 18" descr="Obsah obrázku text&#10;&#10;Popis vygenerován s velmi vysokou mírou spolehlivosti">
            <a:extLst>
              <a:ext uri="{FF2B5EF4-FFF2-40B4-BE49-F238E27FC236}">
                <a16:creationId xmlns:a16="http://schemas.microsoft.com/office/drawing/2014/main" id="{54F6373D-70C0-2B64-520E-428BDDC82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756" y="1408545"/>
            <a:ext cx="7934244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6F7D64-0123-C660-16A7-DCDB1F906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Celkový příjem bílkovin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4C6A576-D5EF-74A6-8199-BD668CDCE2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805805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0339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E5E9F3-28EB-A8B3-9B78-2B144406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cs-CZ" sz="3600"/>
              <a:t>Množství bílkovin v dávce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8A2073-DFFF-573C-C274-DD03709F7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552" y="2031100"/>
            <a:ext cx="5338284" cy="4239071"/>
          </a:xfrm>
        </p:spPr>
        <p:txBody>
          <a:bodyPr anchor="ctr">
            <a:normAutofit/>
          </a:bodyPr>
          <a:lstStyle/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cs-CZ" sz="2400" dirty="0"/>
              <a:t>20 - 40 g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400" dirty="0"/>
              <a:t>0,25 - 0,40 g/kg </a:t>
            </a:r>
          </a:p>
          <a:p>
            <a:pPr marL="914400" lvl="1" indent="-342900">
              <a:spcBef>
                <a:spcPts val="0"/>
              </a:spcBef>
              <a:buSzPts val="1800"/>
            </a:pPr>
            <a:r>
              <a:rPr lang="cs-CZ" sz="2000" dirty="0"/>
              <a:t>80 kg jedinec = 0,25/0,40*80 = 20 - 32 g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400" dirty="0"/>
              <a:t>typ tréninku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400" dirty="0"/>
              <a:t>věk - anabolická rezistence</a:t>
            </a:r>
          </a:p>
          <a:p>
            <a:endParaRPr lang="cs-C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cký objekt 4" descr="Informace obrys">
            <a:extLst>
              <a:ext uri="{FF2B5EF4-FFF2-40B4-BE49-F238E27FC236}">
                <a16:creationId xmlns:a16="http://schemas.microsoft.com/office/drawing/2014/main" id="{244CB7F9-2A3C-7412-12DE-C058BBA48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9676" y="650494"/>
            <a:ext cx="5324142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79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8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4B81A0-E346-0570-5D70-4B9352FC8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cs-CZ" sz="3400"/>
              <a:t>Rozložení příjmu (ditribuce) bílkovin v rámci dne</a:t>
            </a:r>
          </a:p>
        </p:txBody>
      </p:sp>
      <p:grpSp>
        <p:nvGrpSpPr>
          <p:cNvPr id="28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516169-9392-2DC4-0228-AE1C1B9BD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686" y="1311533"/>
            <a:ext cx="4805112" cy="67271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F2E4191-3774-E630-5B94-9BDB118799D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2179902"/>
            <a:ext cx="6801776" cy="3777902"/>
          </a:xfrm>
          <a:prstGeom prst="rect">
            <a:avLst/>
          </a:prstGeo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CC8CB2-9C19-21E4-3801-9BE318749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569" y="3235227"/>
            <a:ext cx="5278066" cy="3979585"/>
          </a:xfrm>
        </p:spPr>
        <p:txBody>
          <a:bodyPr anchor="ctr">
            <a:normAutofit/>
          </a:bodyPr>
          <a:lstStyle/>
          <a:p>
            <a:r>
              <a:rPr lang="cs-CZ" sz="2000" dirty="0"/>
              <a:t>Rovnoměrný vs. nerovnoměrný příjem</a:t>
            </a:r>
          </a:p>
          <a:p>
            <a:r>
              <a:rPr lang="cs-CZ" sz="2000" dirty="0"/>
              <a:t>Každé 3 – 4 (5) hodiny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62301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D87C2-EE00-D544-BC36-BA2B26D72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Zdroje bílkovin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17851DCF-B094-9C8A-4A5C-DB4BF0E27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1736440"/>
            <a:ext cx="5157787" cy="823912"/>
          </a:xfrm>
        </p:spPr>
        <p:txBody>
          <a:bodyPr/>
          <a:lstStyle/>
          <a:p>
            <a:pPr algn="ctr"/>
            <a:r>
              <a:rPr lang="cs-CZ" dirty="0"/>
              <a:t>Rostlinné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E69A36D5-0550-3956-6FBB-FEDDB8E19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1209" y="2755225"/>
            <a:ext cx="5157787" cy="3684588"/>
          </a:xfrm>
        </p:spPr>
        <p:txBody>
          <a:bodyPr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cs-CZ" sz="2200" dirty="0"/>
              <a:t>obecně nižší vstřebatelnost (~50-80 %)</a:t>
            </a:r>
          </a:p>
          <a:p>
            <a:pPr marL="914400" lvl="1" indent="-342900">
              <a:spcBef>
                <a:spcPts val="1000"/>
              </a:spcBef>
              <a:buSzPts val="1800"/>
            </a:pPr>
            <a:r>
              <a:rPr lang="cs-CZ" sz="1800" dirty="0"/>
              <a:t>Struktura B, vláknina, </a:t>
            </a:r>
            <a:r>
              <a:rPr lang="cs-CZ" sz="1800" dirty="0" err="1"/>
              <a:t>antinutriční</a:t>
            </a:r>
            <a:r>
              <a:rPr lang="cs-CZ" sz="1800" dirty="0"/>
              <a:t> faktory, inhibitory enzymů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200" dirty="0"/>
              <a:t>méně vhodné spektrum aminokyselin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200" dirty="0"/>
              <a:t>menší množství esenciálních aminokyselin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200" dirty="0"/>
              <a:t>Menší množství bílkovin v dávce/porci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cs-CZ" sz="22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200" dirty="0"/>
              <a:t>Sója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200" dirty="0"/>
              <a:t>Luštěniny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200" dirty="0"/>
              <a:t>Ořechy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sz="22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cs-CZ" sz="2200" dirty="0"/>
          </a:p>
          <a:p>
            <a:endParaRPr lang="cs-CZ" sz="2200" dirty="0"/>
          </a:p>
        </p:txBody>
      </p:sp>
      <p:sp>
        <p:nvSpPr>
          <p:cNvPr id="15" name="Zástupný text 14">
            <a:extLst>
              <a:ext uri="{FF2B5EF4-FFF2-40B4-BE49-F238E27FC236}">
                <a16:creationId xmlns:a16="http://schemas.microsoft.com/office/drawing/2014/main" id="{B22D2AF2-EF68-8CD6-E2AF-B4942CFAC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380" y="1736440"/>
            <a:ext cx="5183188" cy="823912"/>
          </a:xfrm>
        </p:spPr>
        <p:txBody>
          <a:bodyPr/>
          <a:lstStyle/>
          <a:p>
            <a:pPr algn="ctr"/>
            <a:r>
              <a:rPr lang="cs-CZ" dirty="0"/>
              <a:t>Živočišné </a:t>
            </a:r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0952069A-30F3-7263-EF4A-028582C9C9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3" y="2737470"/>
            <a:ext cx="5183188" cy="3684588"/>
          </a:xfrm>
        </p:spPr>
        <p:txBody>
          <a:bodyPr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cs-CZ" sz="2200" dirty="0"/>
              <a:t>vyšší vstřebatelnost (~85-95 %)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200" dirty="0"/>
              <a:t>vhodnější spektrum aminokyselin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200" dirty="0"/>
              <a:t>vyšší množství esenciálních aminokyselin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200" dirty="0"/>
              <a:t>Vyšší množství bílkovin v dávce/porci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cs-CZ" sz="22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200" dirty="0"/>
              <a:t>Maso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200" dirty="0"/>
              <a:t>Mléčné výrobky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200" dirty="0"/>
              <a:t>Vejce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cs-CZ" sz="22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cs-CZ" sz="2200" dirty="0"/>
          </a:p>
          <a:p>
            <a:endParaRPr lang="cs-CZ" sz="2200" dirty="0"/>
          </a:p>
        </p:txBody>
      </p:sp>
      <p:pic>
        <p:nvPicPr>
          <p:cNvPr id="5" name="Picture 4" descr="Výsledek obrázku pro cow milk">
            <a:extLst>
              <a:ext uri="{FF2B5EF4-FFF2-40B4-BE49-F238E27FC236}">
                <a16:creationId xmlns:a16="http://schemas.microsoft.com/office/drawing/2014/main" id="{4C84CBF4-ECC7-6095-6440-5FF834DF5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 b="12793"/>
          <a:stretch/>
        </p:blipFill>
        <p:spPr bwMode="auto">
          <a:xfrm>
            <a:off x="7600449" y="0"/>
            <a:ext cx="4591551" cy="2148396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Výsledek obrázku pro soy milk">
            <a:extLst>
              <a:ext uri="{FF2B5EF4-FFF2-40B4-BE49-F238E27FC236}">
                <a16:creationId xmlns:a16="http://schemas.microsoft.com/office/drawing/2014/main" id="{9C94AF51-79F6-13B4-3CCA-B6A51C967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/>
          <a:stretch/>
        </p:blipFill>
        <p:spPr bwMode="auto">
          <a:xfrm>
            <a:off x="8797771" y="4324441"/>
            <a:ext cx="3394229" cy="2533559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874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EF8A3E-B92F-0B75-96D0-3DE789A97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cs-CZ" sz="4800"/>
              <a:t>Zdroje bílkovin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E0E16C-4BA3-7DEC-3626-AD8F33295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8"/>
            <a:ext cx="10066124" cy="3871561"/>
          </a:xfrm>
        </p:spPr>
        <p:txBody>
          <a:bodyPr anchor="ctr">
            <a:normAutofit/>
          </a:bodyPr>
          <a:lstStyle/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endParaRPr lang="cs-CZ" sz="2000" dirty="0"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cs-CZ" sz="2400" dirty="0"/>
              <a:t>Možnosti jak vyřešit limitace rostlinných zdrojů bílkovin</a:t>
            </a:r>
          </a:p>
          <a:p>
            <a:pPr marL="914400" lvl="1" indent="-342900">
              <a:spcBef>
                <a:spcPts val="1000"/>
              </a:spcBef>
              <a:buSzPts val="1800"/>
            </a:pPr>
            <a:r>
              <a:rPr lang="cs-CZ" sz="2000" dirty="0"/>
              <a:t>Kombinace více rostlinných zdrojů, tím lze dosáhnout příznivějšího poměru esenciálních aminokyselin</a:t>
            </a:r>
          </a:p>
          <a:p>
            <a:pPr marL="914400" lvl="1" indent="-342900">
              <a:spcBef>
                <a:spcPts val="1000"/>
              </a:spcBef>
              <a:buSzPts val="1800"/>
            </a:pPr>
            <a:r>
              <a:rPr lang="cs-CZ" sz="2000" dirty="0"/>
              <a:t>Tepelná úprava, namáčení, použití probiotik a trávicích enzymů</a:t>
            </a:r>
          </a:p>
          <a:p>
            <a:pPr marL="914400" lvl="1" indent="-342900">
              <a:spcBef>
                <a:spcPts val="1000"/>
              </a:spcBef>
              <a:buSzPts val="1800"/>
            </a:pPr>
            <a:r>
              <a:rPr lang="cs-CZ" sz="2000" dirty="0"/>
              <a:t>Zvýšení množství/velikosti porce</a:t>
            </a:r>
          </a:p>
          <a:p>
            <a:pPr marL="114300" lvl="0" indent="0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cs-CZ" sz="2000" dirty="0"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endParaRPr lang="cs-CZ" sz="20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400" dirty="0"/>
              <a:t>Pokud je příjem bílkovin dostatečný (1,6 g/kg), vypadá to, že není rozdíl v nárůstu svalové hmoty/síly mezi skupinami “</a:t>
            </a:r>
            <a:r>
              <a:rPr lang="cs-CZ" sz="2400" dirty="0" err="1"/>
              <a:t>omnivores</a:t>
            </a:r>
            <a:r>
              <a:rPr lang="cs-CZ" sz="2400" dirty="0"/>
              <a:t>” a “</a:t>
            </a:r>
            <a:r>
              <a:rPr lang="cs-CZ" sz="2400" dirty="0" err="1"/>
              <a:t>vegans</a:t>
            </a:r>
            <a:r>
              <a:rPr lang="cs-CZ" sz="2400" dirty="0"/>
              <a:t>”</a:t>
            </a:r>
          </a:p>
          <a:p>
            <a:endParaRPr lang="cs-CZ" sz="2000" dirty="0"/>
          </a:p>
        </p:txBody>
      </p:sp>
      <p:pic>
        <p:nvPicPr>
          <p:cNvPr id="4" name="Google Shape;396;g167e7699374_0_18">
            <a:extLst>
              <a:ext uri="{FF2B5EF4-FFF2-40B4-BE49-F238E27FC236}">
                <a16:creationId xmlns:a16="http://schemas.microsoft.com/office/drawing/2014/main" id="{8B3BC9A1-BBD2-C21C-D361-7423C539D190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429500" y="0"/>
            <a:ext cx="4762500" cy="197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4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2" descr="Osoba na přestávku po cvičení v tělocvičně"/>
          <p:cNvPicPr preferRelativeResize="0"/>
          <p:nvPr/>
        </p:nvPicPr>
        <p:blipFill rotWithShape="1">
          <a:blip r:embed="rId3">
            <a:alphaModFix/>
          </a:blip>
          <a:srcRect t="16082" r="-2" b="14943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 extrusionOk="0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21" name="Google Shape;121;p2" descr="Muž běžící po kopcích"/>
          <p:cNvPicPr preferRelativeResize="0"/>
          <p:nvPr/>
        </p:nvPicPr>
        <p:blipFill rotWithShape="1">
          <a:blip r:embed="rId4">
            <a:alphaModFix/>
          </a:blip>
          <a:srcRect t="23857" r="-2" b="716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 extrusionOk="0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2" name="Google Shape;122;p2"/>
          <p:cNvSpPr/>
          <p:nvPr/>
        </p:nvSpPr>
        <p:spPr>
          <a:xfrm>
            <a:off x="0" y="0"/>
            <a:ext cx="6096001" cy="6858000"/>
          </a:xfrm>
          <a:custGeom>
            <a:avLst/>
            <a:gdLst/>
            <a:ahLst/>
            <a:cxnLst/>
            <a:rect l="l" t="t" r="r" b="b"/>
            <a:pathLst>
              <a:path w="6096001" h="6858000" extrusionOk="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1" y="0"/>
            <a:ext cx="6087332" cy="6858000"/>
          </a:xfrm>
          <a:custGeom>
            <a:avLst/>
            <a:gdLst/>
            <a:ahLst/>
            <a:cxnLst/>
            <a:rect l="l" t="t" r="r" b="b"/>
            <a:pathLst>
              <a:path w="6087332" h="6858000" extrusionOk="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 txBox="1"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rPr lang="cs-CZ" sz="3400"/>
              <a:t>Specifika sportovní výživy</a:t>
            </a:r>
            <a:endParaRPr/>
          </a:p>
        </p:txBody>
      </p:sp>
      <p:sp>
        <p:nvSpPr>
          <p:cNvPr id="125" name="Google Shape;125;p2"/>
          <p:cNvSpPr/>
          <p:nvPr/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"/>
          <p:cNvSpPr/>
          <p:nvPr/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"/>
          <p:cNvSpPr/>
          <p:nvPr/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"/>
          <p:cNvSpPr txBox="1">
            <a:spLocks noGrp="1"/>
          </p:cNvSpPr>
          <p:nvPr>
            <p:ph type="body" idx="1"/>
          </p:nvPr>
        </p:nvSpPr>
        <p:spPr>
          <a:xfrm>
            <a:off x="448056" y="2512611"/>
            <a:ext cx="5457444" cy="422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/>
              <a:t>Výživa sportovců vs. výživa nesportujících</a:t>
            </a:r>
            <a:endParaRPr/>
          </a:p>
          <a:p>
            <a:pPr marL="228600" lvl="0" indent="-876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/>
              <a:t>Akutní/chronický stres spojený s tréninkem &gt; Podpora regenerace, adaptace, zdraví sportovce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/>
              <a:t>Dostatečný energetický příjem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/>
              <a:t>Načasování příjmu živin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/>
              <a:t>Environmentální podmínky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/>
              <a:t>Estetické sporty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/>
              <a:t>Individualizace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/>
              <a:t>Tréninková a soutěžní výživa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3" descr="Váhy spravedlnost na modrém pozadí"/>
          <p:cNvPicPr preferRelativeResize="0"/>
          <p:nvPr/>
        </p:nvPicPr>
        <p:blipFill rotWithShape="1">
          <a:blip r:embed="rId3">
            <a:alphaModFix amt="40000"/>
          </a:blip>
          <a:srcRect t="2234" b="13495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 txBox="1"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cs-CZ" sz="5000" dirty="0">
                <a:solidFill>
                  <a:schemeClr val="bg1"/>
                </a:solidFill>
              </a:rPr>
              <a:t>Energetická bilance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6" name="Google Shape;136;p3"/>
          <p:cNvSpPr/>
          <p:nvPr/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 txBox="1">
            <a:spLocks noGrp="1"/>
          </p:cNvSpPr>
          <p:nvPr>
            <p:ph type="body" idx="1"/>
          </p:nvPr>
        </p:nvSpPr>
        <p:spPr>
          <a:xfrm>
            <a:off x="841248" y="3502152"/>
            <a:ext cx="10506456" cy="2670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Energetický příjem vs. energetický výdej</a:t>
            </a:r>
            <a:endParaRPr dirty="0">
              <a:solidFill>
                <a:schemeClr val="bg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Odvíjí se od cíle jedince</a:t>
            </a:r>
            <a:endParaRPr dirty="0">
              <a:solidFill>
                <a:schemeClr val="bg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cs-CZ" dirty="0">
                <a:solidFill>
                  <a:schemeClr val="bg1"/>
                </a:solidFill>
              </a:rPr>
              <a:t>Udržení hmotnosti </a:t>
            </a:r>
            <a:endParaRPr dirty="0">
              <a:solidFill>
                <a:schemeClr val="bg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cs-CZ" dirty="0">
                <a:solidFill>
                  <a:schemeClr val="bg1"/>
                </a:solidFill>
              </a:rPr>
              <a:t>Nárůst hmotnosti</a:t>
            </a:r>
            <a:endParaRPr dirty="0">
              <a:solidFill>
                <a:schemeClr val="bg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cs-CZ" dirty="0">
                <a:solidFill>
                  <a:schemeClr val="bg1"/>
                </a:solidFill>
              </a:rPr>
              <a:t>Snížení hmotnosti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ts val="500"/>
              </a:spcBef>
              <a:buClr>
                <a:schemeClr val="lt1"/>
              </a:buClr>
              <a:buSzPts val="2400"/>
            </a:pPr>
            <a:r>
              <a:rPr lang="cs-CZ" dirty="0">
                <a:solidFill>
                  <a:schemeClr val="bg1"/>
                </a:solidFill>
              </a:rPr>
              <a:t>Energetická bilance (EB) = energetický příjem (EP) – energetický výdej (EV)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1123356" y="1188637"/>
            <a:ext cx="9984615" cy="159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cs-CZ" sz="6000"/>
              <a:t>Energetický příjem</a:t>
            </a:r>
            <a:endParaRPr/>
          </a:p>
        </p:txBody>
      </p:sp>
      <p:pic>
        <p:nvPicPr>
          <p:cNvPr id="147" name="Google Shape;147;p4" descr="Vidlička a nůž se souvislou výpln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6250" y="3018327"/>
            <a:ext cx="2728198" cy="272819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4"/>
          <p:cNvSpPr txBox="1">
            <a:spLocks noGrp="1"/>
          </p:cNvSpPr>
          <p:nvPr>
            <p:ph type="body" idx="1"/>
          </p:nvPr>
        </p:nvSpPr>
        <p:spPr>
          <a:xfrm>
            <a:off x="5255260" y="2785865"/>
            <a:ext cx="5650865" cy="296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 dirty="0"/>
              <a:t>Energie přijímaná potravou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dirty="0"/>
              <a:t>Pevná strava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dirty="0"/>
              <a:t>Tekutiny</a:t>
            </a:r>
            <a:endParaRPr dirty="0"/>
          </a:p>
          <a:p>
            <a:pPr marL="685800" lvl="1" indent="-876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 dirty="0"/>
              <a:t>Sacharidy 4 kcal/g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 dirty="0"/>
              <a:t>Bílkoviny 4 kcal/g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 dirty="0"/>
              <a:t>Lipidy (tuky) 9 kcal/g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 dirty="0"/>
              <a:t>Alkohol (ethanol) 7 kcal/g</a:t>
            </a:r>
            <a:endParaRPr dirty="0"/>
          </a:p>
          <a:p>
            <a:pPr marL="228600" lvl="0" indent="-876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 txBox="1"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cs-CZ" sz="6000"/>
              <a:t>Energetický výdej</a:t>
            </a:r>
            <a:endParaRPr/>
          </a:p>
        </p:txBody>
      </p:sp>
      <p:sp>
        <p:nvSpPr>
          <p:cNvPr id="156" name="Google Shape;156;p5"/>
          <p:cNvSpPr/>
          <p:nvPr/>
        </p:nvSpPr>
        <p:spPr>
          <a:xfrm rot="10800000" flipH="1">
            <a:off x="841248" y="2776031"/>
            <a:ext cx="4140327" cy="1560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 txBox="1">
            <a:spLocks noGrp="1"/>
          </p:cNvSpPr>
          <p:nvPr>
            <p:ph type="body" idx="1"/>
          </p:nvPr>
        </p:nvSpPr>
        <p:spPr>
          <a:xfrm>
            <a:off x="841248" y="3337269"/>
            <a:ext cx="10509504" cy="2905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 dirty="0"/>
              <a:t>Bazální metabolismus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 dirty="0"/>
              <a:t>Termický efekt potravy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 dirty="0"/>
              <a:t>Pohybová aktivita</a:t>
            </a:r>
            <a:endParaRPr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cs-CZ" sz="2400"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</p:txBody>
      </p:sp>
      <p:grpSp>
        <p:nvGrpSpPr>
          <p:cNvPr id="158" name="Google Shape;158;p5"/>
          <p:cNvGrpSpPr/>
          <p:nvPr/>
        </p:nvGrpSpPr>
        <p:grpSpPr>
          <a:xfrm>
            <a:off x="6416549" y="7107"/>
            <a:ext cx="5075291" cy="6784985"/>
            <a:chOff x="2597024" y="7107"/>
            <a:chExt cx="5075291" cy="6784985"/>
          </a:xfrm>
        </p:grpSpPr>
        <p:sp>
          <p:nvSpPr>
            <p:cNvPr id="159" name="Google Shape;159;p5"/>
            <p:cNvSpPr/>
            <p:nvPr/>
          </p:nvSpPr>
          <p:spPr>
            <a:xfrm>
              <a:off x="3447922" y="4100264"/>
              <a:ext cx="342103" cy="241726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 txBox="1"/>
            <p:nvPr/>
          </p:nvSpPr>
          <p:spPr>
            <a:xfrm>
              <a:off x="3557940" y="5247860"/>
              <a:ext cx="122067" cy="122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564562" y="5762807"/>
              <a:ext cx="306585" cy="48221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 txBox="1"/>
            <p:nvPr/>
          </p:nvSpPr>
          <p:spPr>
            <a:xfrm>
              <a:off x="5703569" y="5989630"/>
              <a:ext cx="28571" cy="285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564562" y="5582431"/>
              <a:ext cx="306585" cy="180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5"/>
            <p:cNvSpPr txBox="1"/>
            <p:nvPr/>
          </p:nvSpPr>
          <p:spPr>
            <a:xfrm>
              <a:off x="5708962" y="5663726"/>
              <a:ext cx="17785" cy="177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3447922" y="4100264"/>
              <a:ext cx="315472" cy="16625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 txBox="1"/>
            <p:nvPr/>
          </p:nvSpPr>
          <p:spPr>
            <a:xfrm>
              <a:off x="3563353" y="4889230"/>
              <a:ext cx="84610" cy="84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5573434" y="2498013"/>
              <a:ext cx="297713" cy="242182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 txBox="1"/>
            <p:nvPr/>
          </p:nvSpPr>
          <p:spPr>
            <a:xfrm>
              <a:off x="5661290" y="3647923"/>
              <a:ext cx="122002" cy="1220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573434" y="2498013"/>
              <a:ext cx="297713" cy="175922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 txBox="1"/>
            <p:nvPr/>
          </p:nvSpPr>
          <p:spPr>
            <a:xfrm>
              <a:off x="5677685" y="3333021"/>
              <a:ext cx="89212" cy="89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573434" y="2498013"/>
              <a:ext cx="297713" cy="109663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 txBox="1"/>
            <p:nvPr/>
          </p:nvSpPr>
          <p:spPr>
            <a:xfrm>
              <a:off x="5693883" y="3017922"/>
              <a:ext cx="56816" cy="56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573434" y="2498013"/>
              <a:ext cx="297713" cy="4340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 txBox="1"/>
            <p:nvPr/>
          </p:nvSpPr>
          <p:spPr>
            <a:xfrm>
              <a:off x="5709133" y="2701875"/>
              <a:ext cx="26316" cy="263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573434" y="2269459"/>
              <a:ext cx="297713" cy="2285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 txBox="1"/>
            <p:nvPr/>
          </p:nvSpPr>
          <p:spPr>
            <a:xfrm>
              <a:off x="5712908" y="2374353"/>
              <a:ext cx="18766" cy="18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573434" y="1606864"/>
              <a:ext cx="297713" cy="89114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 txBox="1"/>
            <p:nvPr/>
          </p:nvSpPr>
          <p:spPr>
            <a:xfrm>
              <a:off x="5698802" y="2028949"/>
              <a:ext cx="46978" cy="46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573434" y="944270"/>
              <a:ext cx="297713" cy="155374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 txBox="1"/>
            <p:nvPr/>
          </p:nvSpPr>
          <p:spPr>
            <a:xfrm>
              <a:off x="5682741" y="1681591"/>
              <a:ext cx="79100" cy="7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573434" y="281675"/>
              <a:ext cx="297713" cy="221633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 txBox="1"/>
            <p:nvPr/>
          </p:nvSpPr>
          <p:spPr>
            <a:xfrm>
              <a:off x="5666385" y="1333938"/>
              <a:ext cx="111812" cy="111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3447922" y="2498013"/>
              <a:ext cx="324344" cy="160225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 txBox="1"/>
            <p:nvPr/>
          </p:nvSpPr>
          <p:spPr>
            <a:xfrm>
              <a:off x="3569225" y="3258270"/>
              <a:ext cx="81737" cy="81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 rot="-5400000">
              <a:off x="954170" y="3674815"/>
              <a:ext cx="4136605" cy="850898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 txBox="1"/>
            <p:nvPr/>
          </p:nvSpPr>
          <p:spPr>
            <a:xfrm rot="-5400000">
              <a:off x="954170" y="3674815"/>
              <a:ext cx="4136605" cy="850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Times New Roman"/>
                <a:buNone/>
              </a:pPr>
              <a:r>
                <a:rPr lang="cs-CZ" sz="32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energetický výdej</a:t>
              </a: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3772266" y="2223445"/>
              <a:ext cx="1801167" cy="549136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 txBox="1"/>
            <p:nvPr/>
          </p:nvSpPr>
          <p:spPr>
            <a:xfrm>
              <a:off x="3772266" y="2223445"/>
              <a:ext cx="1801167" cy="549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Times New Roman"/>
                <a:buNone/>
              </a:pPr>
              <a:r>
                <a:rPr lang="cs-CZ" sz="24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Bazální metabolismus</a:t>
              </a: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5871148" y="7107"/>
              <a:ext cx="1801167" cy="549136"/>
            </a:xfrm>
            <a:prstGeom prst="rect">
              <a:avLst/>
            </a:prstGeom>
            <a:solidFill>
              <a:srgbClr val="4372C3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 txBox="1"/>
            <p:nvPr/>
          </p:nvSpPr>
          <p:spPr>
            <a:xfrm>
              <a:off x="5871148" y="7107"/>
              <a:ext cx="1801167" cy="549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imes New Roman"/>
                <a:buNone/>
              </a:pPr>
              <a:r>
                <a:rPr lang="cs-CZ" sz="20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Imunitní systém</a:t>
              </a: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5871148" y="669701"/>
              <a:ext cx="1801167" cy="549136"/>
            </a:xfrm>
            <a:prstGeom prst="rect">
              <a:avLst/>
            </a:prstGeom>
            <a:solidFill>
              <a:srgbClr val="4372C3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 txBox="1"/>
            <p:nvPr/>
          </p:nvSpPr>
          <p:spPr>
            <a:xfrm>
              <a:off x="5871148" y="669701"/>
              <a:ext cx="1801167" cy="549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imes New Roman"/>
                <a:buNone/>
              </a:pPr>
              <a:r>
                <a:rPr lang="cs-CZ" sz="20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kardiovaskulární systém</a:t>
              </a: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5871148" y="1332296"/>
              <a:ext cx="1801167" cy="549136"/>
            </a:xfrm>
            <a:prstGeom prst="rect">
              <a:avLst/>
            </a:prstGeom>
            <a:solidFill>
              <a:srgbClr val="4372C3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 txBox="1"/>
            <p:nvPr/>
          </p:nvSpPr>
          <p:spPr>
            <a:xfrm>
              <a:off x="5871148" y="1332296"/>
              <a:ext cx="1801167" cy="549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imes New Roman"/>
                <a:buNone/>
              </a:pPr>
              <a:r>
                <a:rPr lang="cs-CZ" sz="20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ledviny</a:t>
              </a: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871148" y="1994890"/>
              <a:ext cx="1801167" cy="549136"/>
            </a:xfrm>
            <a:prstGeom prst="rect">
              <a:avLst/>
            </a:prstGeom>
            <a:solidFill>
              <a:srgbClr val="4372C3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 txBox="1"/>
            <p:nvPr/>
          </p:nvSpPr>
          <p:spPr>
            <a:xfrm>
              <a:off x="5871148" y="1994890"/>
              <a:ext cx="1801167" cy="549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imes New Roman"/>
                <a:buNone/>
              </a:pPr>
              <a:r>
                <a:rPr lang="cs-CZ" sz="20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játra</a:t>
              </a: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871148" y="2657485"/>
              <a:ext cx="1801167" cy="549136"/>
            </a:xfrm>
            <a:prstGeom prst="rect">
              <a:avLst/>
            </a:prstGeom>
            <a:solidFill>
              <a:srgbClr val="4372C3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 txBox="1"/>
            <p:nvPr/>
          </p:nvSpPr>
          <p:spPr>
            <a:xfrm>
              <a:off x="5871148" y="2657485"/>
              <a:ext cx="1801167" cy="549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imes New Roman"/>
                <a:buNone/>
              </a:pPr>
              <a:r>
                <a:rPr lang="cs-CZ" sz="20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mozek</a:t>
              </a: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5871148" y="3320079"/>
              <a:ext cx="1801167" cy="549136"/>
            </a:xfrm>
            <a:prstGeom prst="rect">
              <a:avLst/>
            </a:prstGeom>
            <a:solidFill>
              <a:srgbClr val="4372C3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 txBox="1"/>
            <p:nvPr/>
          </p:nvSpPr>
          <p:spPr>
            <a:xfrm>
              <a:off x="5871148" y="3320079"/>
              <a:ext cx="1801167" cy="549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imes New Roman"/>
                <a:buNone/>
              </a:pPr>
              <a:r>
                <a:rPr lang="cs-CZ" sz="20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kosterní svalstvo</a:t>
              </a: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871148" y="3982674"/>
              <a:ext cx="1801167" cy="549136"/>
            </a:xfrm>
            <a:prstGeom prst="rect">
              <a:avLst/>
            </a:prstGeom>
            <a:solidFill>
              <a:srgbClr val="4372C3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 txBox="1"/>
            <p:nvPr/>
          </p:nvSpPr>
          <p:spPr>
            <a:xfrm>
              <a:off x="5871148" y="3982674"/>
              <a:ext cx="1801167" cy="549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imes New Roman"/>
                <a:buNone/>
              </a:pPr>
              <a:r>
                <a:rPr lang="cs-CZ" sz="20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trávicí systém</a:t>
              </a: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5871148" y="4645268"/>
              <a:ext cx="1801167" cy="549136"/>
            </a:xfrm>
            <a:prstGeom prst="rect">
              <a:avLst/>
            </a:prstGeom>
            <a:solidFill>
              <a:srgbClr val="4372C3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 txBox="1"/>
            <p:nvPr/>
          </p:nvSpPr>
          <p:spPr>
            <a:xfrm>
              <a:off x="5871148" y="4645268"/>
              <a:ext cx="1801167" cy="549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imes New Roman"/>
                <a:buNone/>
              </a:pPr>
              <a:r>
                <a:rPr lang="cs-CZ" sz="20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dýchací systém</a:t>
              </a: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3763395" y="5488238"/>
              <a:ext cx="1801167" cy="549136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 txBox="1"/>
            <p:nvPr/>
          </p:nvSpPr>
          <p:spPr>
            <a:xfrm>
              <a:off x="3763395" y="5488238"/>
              <a:ext cx="1801167" cy="549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Times New Roman"/>
                <a:buNone/>
              </a:pPr>
              <a:r>
                <a:rPr lang="cs-CZ" sz="24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fyzická aktivita</a:t>
              </a: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5871148" y="5307863"/>
              <a:ext cx="1801167" cy="549136"/>
            </a:xfrm>
            <a:prstGeom prst="rect">
              <a:avLst/>
            </a:prstGeom>
            <a:solidFill>
              <a:srgbClr val="4372C3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 txBox="1"/>
            <p:nvPr/>
          </p:nvSpPr>
          <p:spPr>
            <a:xfrm>
              <a:off x="5871148" y="5307863"/>
              <a:ext cx="1801167" cy="549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imes New Roman"/>
                <a:buNone/>
              </a:pPr>
              <a:r>
                <a:rPr lang="cs-CZ" sz="20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činnosti běžného života</a:t>
              </a: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5871148" y="5970457"/>
              <a:ext cx="1801167" cy="549136"/>
            </a:xfrm>
            <a:prstGeom prst="rect">
              <a:avLst/>
            </a:prstGeom>
            <a:solidFill>
              <a:srgbClr val="4372C3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 txBox="1"/>
            <p:nvPr/>
          </p:nvSpPr>
          <p:spPr>
            <a:xfrm>
              <a:off x="5871148" y="5970457"/>
              <a:ext cx="1801167" cy="549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imes New Roman"/>
                <a:buNone/>
              </a:pPr>
              <a:r>
                <a:rPr lang="cs-CZ" sz="20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cvičení</a:t>
              </a: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3790025" y="6242956"/>
              <a:ext cx="1801167" cy="549136"/>
            </a:xfrm>
            <a:prstGeom prst="rect">
              <a:avLst/>
            </a:prstGeom>
            <a:solidFill>
              <a:schemeClr val="accent6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 txBox="1"/>
            <p:nvPr/>
          </p:nvSpPr>
          <p:spPr>
            <a:xfrm>
              <a:off x="3790025" y="6242956"/>
              <a:ext cx="1801167" cy="549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Times New Roman"/>
                <a:buNone/>
              </a:pPr>
              <a:r>
                <a:rPr lang="cs-CZ" sz="2400" b="0" i="0" u="none" strike="noStrike" cap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termický efekt potravy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6"/>
          <p:cNvSpPr txBox="1"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cs-CZ" sz="4800" dirty="0"/>
              <a:t>Energetická dostupnost</a:t>
            </a:r>
            <a:endParaRPr dirty="0"/>
          </a:p>
        </p:txBody>
      </p:sp>
      <p:grpSp>
        <p:nvGrpSpPr>
          <p:cNvPr id="219" name="Google Shape;219;p6"/>
          <p:cNvGrpSpPr/>
          <p:nvPr/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220" name="Google Shape;220;p6"/>
            <p:cNvSpPr/>
            <p:nvPr/>
          </p:nvSpPr>
          <p:spPr>
            <a:xfrm rot="10800000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21" name="Google Shape;221;p6"/>
            <p:cNvCxnSpPr/>
            <p:nvPr/>
          </p:nvCxnSpPr>
          <p:spPr>
            <a:xfrm flipH="1">
              <a:off x="143163" y="5763486"/>
              <a:ext cx="1" cy="739555"/>
            </a:xfrm>
            <a:prstGeom prst="straightConnector1">
              <a:avLst/>
            </a:prstGeom>
            <a:noFill/>
            <a:ln w="1778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22" name="Google Shape;222;p6"/>
          <p:cNvSpPr/>
          <p:nvPr/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3" name="Google Shape;223;p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5656218" y="1463039"/>
                <a:ext cx="5698322" cy="46891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 lnSpcReduction="10000"/>
              </a:bodyPr>
              <a:lstStyle/>
              <a:p>
                <a:pPr marL="228600" lvl="0" indent="-22860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Char char="•"/>
                </a:pPr>
                <a:r>
                  <a:rPr lang="cs-CZ" sz="2200" dirty="0"/>
                  <a:t>Používá se u sportovců</a:t>
                </a:r>
                <a:endParaRPr dirty="0"/>
              </a:p>
              <a:p>
                <a:pPr marL="228600" lvl="0" indent="-2286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Char char="•"/>
                </a:pPr>
                <a:r>
                  <a:rPr lang="cs-CZ" sz="2200" dirty="0"/>
                  <a:t>Koncept, který zohledňuje energii vydanou během pohybové aktivity (tréninku)</a:t>
                </a:r>
                <a:endParaRPr dirty="0"/>
              </a:p>
              <a:p>
                <a:pPr marL="228600" lvl="0" indent="-2286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Char char="•"/>
                </a:pPr>
                <a:r>
                  <a:rPr lang="cs-CZ" sz="2200" dirty="0"/>
                  <a:t>Odkazuje na množství energie dostupné pro fyziologické funkce (termoregulace, imunita, růst), po odečtení nároků cvičení</a:t>
                </a:r>
              </a:p>
              <a:p>
                <a:pPr marL="228600" lvl="0" indent="-2286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Char char="•"/>
                </a:pPr>
                <a:endParaRPr lang="cs-CZ" sz="2200" dirty="0"/>
              </a:p>
              <a:p>
                <a:pPr>
                  <a:buClr>
                    <a:schemeClr val="dk1"/>
                  </a:buClr>
                  <a:buSzPts val="2200"/>
                </a:pPr>
                <a:r>
                  <a:rPr lang="cs-CZ" sz="2800" dirty="0"/>
                  <a:t>ED=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 i="1">
                            <a:latin typeface="Cambria Math" panose="02040503050406030204" pitchFamily="18" charset="0"/>
                          </a:rPr>
                          <m:t>𝑬𝑷</m:t>
                        </m:r>
                        <m:r>
                          <a:rPr lang="cs-CZ" sz="28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sz="2800" b="1" i="1">
                            <a:latin typeface="Cambria Math" panose="02040503050406030204" pitchFamily="18" charset="0"/>
                          </a:rPr>
                          <m:t>𝑬𝑽𝒑𝒂</m:t>
                        </m:r>
                      </m:num>
                      <m:den>
                        <m:r>
                          <a:rPr lang="cs-CZ" sz="2800" b="1" i="1">
                            <a:latin typeface="Cambria Math" panose="02040503050406030204" pitchFamily="18" charset="0"/>
                          </a:rPr>
                          <m:t>𝑭𝑭𝒎</m:t>
                        </m:r>
                      </m:den>
                    </m:f>
                  </m:oMath>
                </a14:m>
                <a:endParaRPr lang="cs-CZ" sz="2800" b="1" dirty="0"/>
              </a:p>
              <a:p>
                <a:pPr lvl="1">
                  <a:spcBef>
                    <a:spcPts val="1000"/>
                  </a:spcBef>
                  <a:buClr>
                    <a:schemeClr val="dk1"/>
                  </a:buClr>
                  <a:buSzPts val="2200"/>
                </a:pPr>
                <a:r>
                  <a:rPr lang="cs-CZ" dirty="0"/>
                  <a:t>EP = energetický příjem</a:t>
                </a:r>
              </a:p>
              <a:p>
                <a:pPr lvl="1">
                  <a:spcBef>
                    <a:spcPts val="1000"/>
                  </a:spcBef>
                  <a:buClr>
                    <a:schemeClr val="dk1"/>
                  </a:buClr>
                  <a:buSzPts val="2200"/>
                </a:pPr>
                <a:r>
                  <a:rPr lang="cs-CZ" dirty="0" err="1"/>
                  <a:t>EVpa</a:t>
                </a:r>
                <a:r>
                  <a:rPr lang="cs-CZ" dirty="0"/>
                  <a:t> = energetický výdej během pohybové aktivity</a:t>
                </a:r>
              </a:p>
              <a:p>
                <a:pPr lvl="1">
                  <a:spcBef>
                    <a:spcPts val="1000"/>
                  </a:spcBef>
                  <a:buClr>
                    <a:schemeClr val="dk1"/>
                  </a:buClr>
                  <a:buSzPts val="2200"/>
                </a:pPr>
                <a:r>
                  <a:rPr lang="cs-CZ" dirty="0" err="1"/>
                  <a:t>FFm</a:t>
                </a:r>
                <a:r>
                  <a:rPr lang="cs-CZ" dirty="0"/>
                  <a:t> = </a:t>
                </a:r>
                <a:r>
                  <a:rPr lang="cs-CZ" dirty="0" err="1"/>
                  <a:t>beztuková</a:t>
                </a:r>
                <a:r>
                  <a:rPr lang="cs-CZ" dirty="0"/>
                  <a:t> hmota</a:t>
                </a:r>
                <a:endParaRPr dirty="0"/>
              </a:p>
              <a:p>
                <a:pPr marL="228600" lvl="0" indent="-88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None/>
                </a:pPr>
                <a:endParaRPr sz="2200" dirty="0"/>
              </a:p>
            </p:txBody>
          </p:sp>
        </mc:Choice>
        <mc:Fallback xmlns="">
          <p:sp>
            <p:nvSpPr>
              <p:cNvPr id="223" name="Google Shape;223;p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656218" y="1463039"/>
                <a:ext cx="5698322" cy="4689186"/>
              </a:xfrm>
              <a:prstGeom prst="rect">
                <a:avLst/>
              </a:prstGeom>
              <a:blipFill>
                <a:blip r:embed="rId3"/>
                <a:stretch>
                  <a:fillRect l="-1283" t="-22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46DBA2-5AC9-E19E-F1AD-3D6FB7A4C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cs-CZ" sz="4000" dirty="0"/>
              <a:t>Energetická dostupnost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ulka 4">
            <a:extLst>
              <a:ext uri="{FF2B5EF4-FFF2-40B4-BE49-F238E27FC236}">
                <a16:creationId xmlns:a16="http://schemas.microsoft.com/office/drawing/2014/main" id="{53EA4988-6DBE-8DAA-1291-29A8C8EA91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4525529"/>
              </p:ext>
            </p:extLst>
          </p:nvPr>
        </p:nvGraphicFramePr>
        <p:xfrm>
          <a:off x="838200" y="2138870"/>
          <a:ext cx="10506456" cy="37324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77378">
                  <a:extLst>
                    <a:ext uri="{9D8B030D-6E8A-4147-A177-3AD203B41FA5}">
                      <a16:colId xmlns:a16="http://schemas.microsoft.com/office/drawing/2014/main" val="1318079108"/>
                    </a:ext>
                  </a:extLst>
                </a:gridCol>
                <a:gridCol w="5929078">
                  <a:extLst>
                    <a:ext uri="{9D8B030D-6E8A-4147-A177-3AD203B41FA5}">
                      <a16:colId xmlns:a16="http://schemas.microsoft.com/office/drawing/2014/main" val="4274465260"/>
                    </a:ext>
                  </a:extLst>
                </a:gridCol>
              </a:tblGrid>
              <a:tr h="483018">
                <a:tc>
                  <a:txBody>
                    <a:bodyPr/>
                    <a:lstStyle/>
                    <a:p>
                      <a:r>
                        <a:rPr lang="cs-CZ" sz="2200" dirty="0"/>
                        <a:t>ED (kcal/kg FFM/den)</a:t>
                      </a:r>
                    </a:p>
                  </a:txBody>
                  <a:tcPr marL="109777" marR="109777" marT="54888" marB="54888"/>
                </a:tc>
                <a:tc>
                  <a:txBody>
                    <a:bodyPr/>
                    <a:lstStyle/>
                    <a:p>
                      <a:r>
                        <a:rPr lang="cs-CZ" sz="2200"/>
                        <a:t>Cíl sportovce</a:t>
                      </a:r>
                    </a:p>
                  </a:txBody>
                  <a:tcPr marL="109777" marR="109777" marT="54888" marB="54888"/>
                </a:tc>
                <a:extLst>
                  <a:ext uri="{0D108BD9-81ED-4DB2-BD59-A6C34878D82A}">
                    <a16:rowId xmlns:a16="http://schemas.microsoft.com/office/drawing/2014/main" val="524596571"/>
                  </a:ext>
                </a:extLst>
              </a:tr>
              <a:tr h="812347">
                <a:tc>
                  <a:txBody>
                    <a:bodyPr/>
                    <a:lstStyle/>
                    <a:p>
                      <a:r>
                        <a:rPr lang="cs-CZ" sz="2200"/>
                        <a:t>&gt;45</a:t>
                      </a:r>
                    </a:p>
                  </a:txBody>
                  <a:tcPr marL="109777" marR="109777" marT="54888" marB="54888"/>
                </a:tc>
                <a:tc>
                  <a:txBody>
                    <a:bodyPr/>
                    <a:lstStyle/>
                    <a:p>
                      <a:r>
                        <a:rPr lang="cs-CZ" sz="2200"/>
                        <a:t>Nárůst hmotnosti, svalová hypertrofie, předzásobení sacharidy</a:t>
                      </a:r>
                    </a:p>
                  </a:txBody>
                  <a:tcPr marL="109777" marR="109777" marT="54888" marB="54888"/>
                </a:tc>
                <a:extLst>
                  <a:ext uri="{0D108BD9-81ED-4DB2-BD59-A6C34878D82A}">
                    <a16:rowId xmlns:a16="http://schemas.microsoft.com/office/drawing/2014/main" val="298751713"/>
                  </a:ext>
                </a:extLst>
              </a:tr>
              <a:tr h="812347">
                <a:tc>
                  <a:txBody>
                    <a:bodyPr/>
                    <a:lstStyle/>
                    <a:p>
                      <a:r>
                        <a:rPr lang="cs-CZ" sz="2200"/>
                        <a:t>~40-45</a:t>
                      </a:r>
                    </a:p>
                  </a:txBody>
                  <a:tcPr marL="109777" marR="109777" marT="54888" marB="54888"/>
                </a:tc>
                <a:tc>
                  <a:txBody>
                    <a:bodyPr/>
                    <a:lstStyle/>
                    <a:p>
                      <a:r>
                        <a:rPr lang="cs-CZ" sz="2200"/>
                        <a:t>Udržení TH, svalové hmoty při intenzivním tréninku, udržení a vzestup trénovanosti</a:t>
                      </a:r>
                    </a:p>
                  </a:txBody>
                  <a:tcPr marL="109777" marR="109777" marT="54888" marB="54888"/>
                </a:tc>
                <a:extLst>
                  <a:ext uri="{0D108BD9-81ED-4DB2-BD59-A6C34878D82A}">
                    <a16:rowId xmlns:a16="http://schemas.microsoft.com/office/drawing/2014/main" val="4098386634"/>
                  </a:ext>
                </a:extLst>
              </a:tr>
              <a:tr h="812347">
                <a:tc>
                  <a:txBody>
                    <a:bodyPr/>
                    <a:lstStyle/>
                    <a:p>
                      <a:r>
                        <a:rPr lang="cs-CZ" sz="2200"/>
                        <a:t>30-40</a:t>
                      </a:r>
                    </a:p>
                  </a:txBody>
                  <a:tcPr marL="109777" marR="109777" marT="54888" marB="54888"/>
                </a:tc>
                <a:tc>
                  <a:txBody>
                    <a:bodyPr/>
                    <a:lstStyle/>
                    <a:p>
                      <a:r>
                        <a:rPr lang="cs-CZ" sz="2200"/>
                        <a:t>Kontrolovaný pokles hmotnosti, redukce tukové tkáně</a:t>
                      </a:r>
                    </a:p>
                  </a:txBody>
                  <a:tcPr marL="109777" marR="109777" marT="54888" marB="54888"/>
                </a:tc>
                <a:extLst>
                  <a:ext uri="{0D108BD9-81ED-4DB2-BD59-A6C34878D82A}">
                    <a16:rowId xmlns:a16="http://schemas.microsoft.com/office/drawing/2014/main" val="1522496348"/>
                  </a:ext>
                </a:extLst>
              </a:tr>
              <a:tr h="812347">
                <a:tc>
                  <a:txBody>
                    <a:bodyPr/>
                    <a:lstStyle/>
                    <a:p>
                      <a:r>
                        <a:rPr lang="cs-CZ" sz="2200"/>
                        <a:t>&lt;30</a:t>
                      </a:r>
                    </a:p>
                  </a:txBody>
                  <a:tcPr marL="109777" marR="109777" marT="54888" marB="54888"/>
                </a:tc>
                <a:tc>
                  <a:txBody>
                    <a:bodyPr/>
                    <a:lstStyle/>
                    <a:p>
                      <a:r>
                        <a:rPr lang="cs-CZ" sz="2200" dirty="0"/>
                        <a:t>V dlouhodobém horizontu – pokles výkonnosti, zdravotní rizika</a:t>
                      </a:r>
                    </a:p>
                  </a:txBody>
                  <a:tcPr marL="109777" marR="109777" marT="54888" marB="54888"/>
                </a:tc>
                <a:extLst>
                  <a:ext uri="{0D108BD9-81ED-4DB2-BD59-A6C34878D82A}">
                    <a16:rowId xmlns:a16="http://schemas.microsoft.com/office/drawing/2014/main" val="3419520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63545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1670</Words>
  <Application>Microsoft Office PowerPoint</Application>
  <PresentationFormat>Širokoúhlá obrazovka</PresentationFormat>
  <Paragraphs>306</Paragraphs>
  <Slides>34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Times New Roman</vt:lpstr>
      <vt:lpstr>Tw Cen MT</vt:lpstr>
      <vt:lpstr>Motiv Office</vt:lpstr>
      <vt:lpstr>Základy sportovní výživy</vt:lpstr>
      <vt:lpstr>Obsah přednášky</vt:lpstr>
      <vt:lpstr>Výživová doporučení</vt:lpstr>
      <vt:lpstr>Specifika sportovní výživy</vt:lpstr>
      <vt:lpstr>Energetická bilance</vt:lpstr>
      <vt:lpstr>Energetický příjem</vt:lpstr>
      <vt:lpstr>Energetický výdej</vt:lpstr>
      <vt:lpstr>Energetická dostupnost</vt:lpstr>
      <vt:lpstr>Energetická dostupnost</vt:lpstr>
      <vt:lpstr>Jak vypočítat energetický příjem/výdej?</vt:lpstr>
      <vt:lpstr>Jak vypočítat energetický příjem/výdej?</vt:lpstr>
      <vt:lpstr>Jak vypočítat energetický příjem/výdej?</vt:lpstr>
      <vt:lpstr>Jak vypočítat energetický příjem/výdej?</vt:lpstr>
      <vt:lpstr>Jak vypočítat energetický příjem/výdej?</vt:lpstr>
      <vt:lpstr>Prezentace aplikace PowerPoint</vt:lpstr>
      <vt:lpstr>Prezentace aplikace PowerPoint</vt:lpstr>
      <vt:lpstr>Jak vypočítat energetický příjem/výdej?</vt:lpstr>
      <vt:lpstr>Sacharidy</vt:lpstr>
      <vt:lpstr>Lipidy (tuky)</vt:lpstr>
      <vt:lpstr>Bílkoviny</vt:lpstr>
      <vt:lpstr>Specifika výživy různých typů sportovců</vt:lpstr>
      <vt:lpstr>Úloha sacharidů ve sportovní výživě</vt:lpstr>
      <vt:lpstr>Úloha sacharidů ve sportovní výživě</vt:lpstr>
      <vt:lpstr>Akutní příjem sacharidů v období okolo výkonu</vt:lpstr>
      <vt:lpstr>Akutní příjem S v období okolo výkonu</vt:lpstr>
      <vt:lpstr>Glykemický index</vt:lpstr>
      <vt:lpstr>Jaké zdroje sacharidů zařadit?</vt:lpstr>
      <vt:lpstr>Úloha bílkovin ve sportovní výživě</vt:lpstr>
      <vt:lpstr>Doporučení pro příjem bílkovin </vt:lpstr>
      <vt:lpstr>Celkový příjem bílkovin</vt:lpstr>
      <vt:lpstr>Množství bílkovin v dávce</vt:lpstr>
      <vt:lpstr>Rozložení příjmu (ditribuce) bílkovin v rámci dne</vt:lpstr>
      <vt:lpstr>Zdroje bílkovin</vt:lpstr>
      <vt:lpstr>Zdroje bílkovin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sportovní výživy</dc:title>
  <dc:creator>Dominik</dc:creator>
  <cp:lastModifiedBy>ucitel</cp:lastModifiedBy>
  <cp:revision>34</cp:revision>
  <dcterms:created xsi:type="dcterms:W3CDTF">2022-10-14T07:19:04Z</dcterms:created>
  <dcterms:modified xsi:type="dcterms:W3CDTF">2022-10-25T14:51:30Z</dcterms:modified>
</cp:coreProperties>
</file>