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9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9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4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1763" y="511175"/>
            <a:ext cx="453072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4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Formy edukace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39F855-1249-474C-98B9-C4E68CA177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660423-9EBB-4CF4-8866-64ADC9A2F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4. </a:t>
            </a:r>
            <a:r>
              <a:rPr lang="cs-CZ" altLang="cs-CZ" dirty="0" err="1"/>
              <a:t>Autoedukace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D70101-2CC9-4947-9861-6C1CB619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932329"/>
            <a:ext cx="11465858" cy="519953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 err="1"/>
              <a:t>autoedukace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= sebevýchova, především </a:t>
            </a:r>
            <a:r>
              <a:rPr lang="cs-CZ" altLang="cs-CZ" sz="3200" b="1" dirty="0">
                <a:solidFill>
                  <a:srgbClr val="0000DC"/>
                </a:solidFill>
              </a:rPr>
              <a:t>sebevzdělávání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jedinec = </a:t>
            </a:r>
            <a:r>
              <a:rPr lang="cs-CZ" altLang="cs-CZ" sz="3200" b="1" dirty="0">
                <a:solidFill>
                  <a:srgbClr val="0000DC"/>
                </a:solidFill>
              </a:rPr>
              <a:t>iniciátor</a:t>
            </a:r>
            <a:r>
              <a:rPr lang="cs-CZ" altLang="cs-CZ" sz="3200" b="1" dirty="0"/>
              <a:t> + </a:t>
            </a:r>
            <a:r>
              <a:rPr lang="cs-CZ" altLang="cs-CZ" sz="3200" b="1" dirty="0">
                <a:solidFill>
                  <a:srgbClr val="0000DC"/>
                </a:solidFill>
              </a:rPr>
              <a:t>realizátor</a:t>
            </a:r>
            <a:r>
              <a:rPr lang="cs-CZ" altLang="cs-CZ" sz="3200" b="1" dirty="0"/>
              <a:t> </a:t>
            </a:r>
            <a:r>
              <a:rPr lang="cs-CZ" altLang="cs-CZ" sz="3200" dirty="0"/>
              <a:t>edukačního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roste její význam</a:t>
            </a:r>
            <a:r>
              <a:rPr lang="cs-CZ" altLang="cs-CZ" sz="3200" dirty="0"/>
              <a:t> ← rozvoj vědění, technologií, profesí, … → nutnost </a:t>
            </a:r>
            <a:r>
              <a:rPr lang="cs-CZ" altLang="cs-CZ" sz="3200" b="1" dirty="0">
                <a:solidFill>
                  <a:srgbClr val="FF0000"/>
                </a:solidFill>
              </a:rPr>
              <a:t>permanentního vzdělávání </a:t>
            </a:r>
            <a:r>
              <a:rPr lang="cs-CZ" altLang="cs-CZ" sz="3200" dirty="0"/>
              <a:t>pro práci i pro běžný život (chytré telefony, péče o zdraví, význam pohybu,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východisko</a:t>
            </a:r>
            <a:r>
              <a:rPr lang="cs-CZ" altLang="cs-CZ" sz="3200" dirty="0"/>
              <a:t> = odpovídající </a:t>
            </a:r>
            <a:r>
              <a:rPr lang="cs-CZ" altLang="cs-CZ" sz="3200" b="1" dirty="0"/>
              <a:t>motivace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potřeby</a:t>
            </a:r>
            <a:r>
              <a:rPr lang="cs-CZ" altLang="cs-CZ" sz="3200" dirty="0"/>
              <a:t> a </a:t>
            </a:r>
            <a:r>
              <a:rPr lang="cs-CZ" altLang="cs-CZ" sz="3200" b="1" dirty="0"/>
              <a:t>zájmy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významná = </a:t>
            </a:r>
            <a:r>
              <a:rPr lang="cs-CZ" altLang="cs-CZ" sz="3200" b="1" dirty="0"/>
              <a:t>schopnost </a:t>
            </a:r>
            <a:r>
              <a:rPr lang="cs-CZ" altLang="cs-CZ" sz="3200" b="1" dirty="0">
                <a:solidFill>
                  <a:srgbClr val="0000DC"/>
                </a:solidFill>
              </a:rPr>
              <a:t>koncipovat svůj další rozvoj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/>
              <a:t>(své cíle) + </a:t>
            </a:r>
            <a:r>
              <a:rPr lang="cs-CZ" altLang="cs-CZ" sz="3200" b="1" dirty="0" err="1"/>
              <a:t>autodiagnóza</a:t>
            </a:r>
            <a:r>
              <a:rPr lang="cs-CZ" altLang="cs-CZ" sz="3200" b="1" dirty="0"/>
              <a:t>, sebereflexe, …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mnohdy nutná </a:t>
            </a:r>
            <a:r>
              <a:rPr lang="cs-CZ" altLang="cs-CZ" sz="3200" b="1" dirty="0"/>
              <a:t>konzultační a </a:t>
            </a: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služba</a:t>
            </a:r>
            <a:r>
              <a:rPr lang="cs-CZ" altLang="cs-CZ" sz="3200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39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1026E-DA6A-45C4-86DC-D58625BB6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202CD5-CDF8-4860-925D-9C4D94EA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Formy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039F6-946A-4D29-8592-A54C0D038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6914"/>
            <a:ext cx="10753200" cy="439508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školní </a:t>
            </a:r>
            <a:r>
              <a:rPr lang="cs-CZ" sz="3200" dirty="0"/>
              <a:t>edukace </a:t>
            </a:r>
            <a:br>
              <a:rPr lang="cs-CZ" sz="3200" dirty="0"/>
            </a:br>
            <a:r>
              <a:rPr lang="cs-CZ" sz="3200" dirty="0"/>
              <a:t>(především formální vzdělávání)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mimoškolní </a:t>
            </a:r>
            <a:r>
              <a:rPr lang="cs-CZ" sz="3200" dirty="0"/>
              <a:t>edukace</a:t>
            </a:r>
            <a:br>
              <a:rPr lang="cs-CZ" sz="3200" dirty="0"/>
            </a:br>
            <a:r>
              <a:rPr lang="cs-CZ" sz="3200" dirty="0"/>
              <a:t>(neformální 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rodinná</a:t>
            </a:r>
            <a:r>
              <a:rPr lang="cs-CZ" sz="3200" dirty="0"/>
              <a:t> edukace</a:t>
            </a:r>
            <a:br>
              <a:rPr lang="cs-CZ" sz="3200" dirty="0"/>
            </a:br>
            <a:r>
              <a:rPr lang="cs-CZ" sz="3200" dirty="0"/>
              <a:t>(zejména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 err="1">
                <a:solidFill>
                  <a:srgbClr val="0000DC"/>
                </a:solidFill>
              </a:rPr>
              <a:t>autoedukace</a:t>
            </a:r>
            <a:br>
              <a:rPr lang="cs-CZ" sz="3200" dirty="0"/>
            </a:br>
            <a:r>
              <a:rPr lang="cs-CZ" sz="3200" dirty="0"/>
              <a:t>(především informální učení)</a:t>
            </a:r>
          </a:p>
        </p:txBody>
      </p:sp>
    </p:spTree>
    <p:extLst>
      <p:ext uri="{BB962C8B-B14F-4D97-AF65-F5344CB8AC3E}">
        <p14:creationId xmlns:p14="http://schemas.microsoft.com/office/powerpoint/2010/main" val="74513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59057-38CA-42F0-B0FE-D0B428C9A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1E5737-5AA4-4112-B5ED-BBA2B65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43857-2C04-49E7-A3CA-937178B68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57943"/>
            <a:ext cx="11550400" cy="527005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Škola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sociální instituce </a:t>
            </a:r>
            <a:r>
              <a:rPr lang="cs-CZ" sz="3200" dirty="0"/>
              <a:t>zabezpečující </a:t>
            </a:r>
            <a:r>
              <a:rPr lang="cs-CZ" sz="3200" b="1" dirty="0">
                <a:solidFill>
                  <a:srgbClr val="0000DC"/>
                </a:solidFill>
              </a:rPr>
              <a:t>systematickou edukace</a:t>
            </a:r>
            <a:r>
              <a:rPr lang="cs-CZ" sz="3200" dirty="0"/>
              <a:t>, zejména </a:t>
            </a:r>
            <a:r>
              <a:rPr lang="cs-CZ" sz="3200" b="1" dirty="0">
                <a:solidFill>
                  <a:srgbClr val="0000DC"/>
                </a:solidFill>
              </a:rPr>
              <a:t>vzdělávání</a:t>
            </a:r>
            <a:r>
              <a:rPr lang="cs-CZ" sz="3200" dirty="0"/>
              <a:t>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Rysy školy: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a </a:t>
            </a:r>
            <a:r>
              <a:rPr lang="cs-CZ" sz="3200" b="1" dirty="0"/>
              <a:t>tradiční </a:t>
            </a:r>
            <a:r>
              <a:rPr lang="cs-CZ" sz="3200" dirty="0"/>
              <a:t>edukační zařízení – vzdělávací instituce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tisíciletá </a:t>
            </a:r>
            <a:r>
              <a:rPr lang="cs-CZ" sz="3200" b="1" dirty="0"/>
              <a:t>historie </a:t>
            </a:r>
            <a:r>
              <a:rPr lang="cs-CZ" sz="3200" dirty="0"/>
              <a:t>(starověk – současnost)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vždy </a:t>
            </a:r>
            <a:r>
              <a:rPr lang="cs-CZ" sz="3200" b="1" dirty="0"/>
              <a:t>v centru pozornosti </a:t>
            </a:r>
            <a:r>
              <a:rPr lang="cs-CZ" sz="3200" dirty="0"/>
              <a:t>pedagogů i filozofů, sociologů, ... politiků (</a:t>
            </a:r>
            <a:r>
              <a:rPr lang="cs-CZ" sz="3200" dirty="0" err="1"/>
              <a:t>Quintilianus</a:t>
            </a:r>
            <a:r>
              <a:rPr lang="cs-CZ" sz="3200" dirty="0"/>
              <a:t>, Komenský, Herbart, </a:t>
            </a:r>
            <a:r>
              <a:rPr lang="cs-CZ" sz="3200" dirty="0" err="1"/>
              <a:t>Dewey</a:t>
            </a:r>
            <a:r>
              <a:rPr lang="cs-CZ" sz="3200" dirty="0"/>
              <a:t>, Masaryk,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postupná demokratizace (např. viz ženy a vzdělávání)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výrazná specializace (viz úrovně, všeobecné X odborné, …)</a:t>
            </a:r>
          </a:p>
        </p:txBody>
      </p:sp>
    </p:spTree>
    <p:extLst>
      <p:ext uri="{BB962C8B-B14F-4D97-AF65-F5344CB8AC3E}">
        <p14:creationId xmlns:p14="http://schemas.microsoft.com/office/powerpoint/2010/main" val="23558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E5F5F9-D52C-4C62-94FD-CB187A9A1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53124E-0228-4E9C-8B8E-945A31A1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64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 – úrovně vzdělávání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95F85A-0A9B-48E8-A0EA-63C1EEA0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841829"/>
            <a:ext cx="11297829" cy="538617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Specializace škol → </a:t>
            </a:r>
            <a:r>
              <a:rPr lang="cs-CZ" sz="3200" b="1" dirty="0"/>
              <a:t>Mezinárodní standardní klasifikace vzdělávání </a:t>
            </a:r>
            <a:r>
              <a:rPr lang="cs-CZ" sz="3200" dirty="0"/>
              <a:t>(ISCED) – UNESCO 1978 = </a:t>
            </a:r>
            <a:r>
              <a:rPr lang="cs-CZ" sz="3200" b="1" dirty="0">
                <a:solidFill>
                  <a:srgbClr val="0000DC"/>
                </a:solidFill>
              </a:rPr>
              <a:t>úrovně vzdělávání:</a:t>
            </a:r>
          </a:p>
          <a:p>
            <a:pPr>
              <a:lnSpc>
                <a:spcPct val="100000"/>
              </a:lnSpc>
            </a:pPr>
            <a:r>
              <a:rPr lang="cs-CZ" sz="3200" b="1" dirty="0" err="1">
                <a:solidFill>
                  <a:srgbClr val="0000DC"/>
                </a:solidFill>
              </a:rPr>
              <a:t>preprimární</a:t>
            </a:r>
            <a:r>
              <a:rPr lang="cs-CZ" sz="3200" b="1" dirty="0"/>
              <a:t> </a:t>
            </a:r>
            <a:r>
              <a:rPr lang="cs-CZ" sz="3200" dirty="0"/>
              <a:t>(mateřská škola)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primární</a:t>
            </a:r>
            <a:r>
              <a:rPr lang="cs-CZ" sz="3200" b="1" dirty="0"/>
              <a:t> </a:t>
            </a:r>
            <a:r>
              <a:rPr lang="cs-CZ" sz="3200" dirty="0"/>
              <a:t>(1.–5. ročník základní školy)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nižší sekundární </a:t>
            </a:r>
            <a:r>
              <a:rPr lang="cs-CZ" sz="3200" dirty="0"/>
              <a:t>(6.–9. ročník základní školy, </a:t>
            </a:r>
            <a:br>
              <a:rPr lang="cs-CZ" sz="3200" dirty="0"/>
            </a:br>
            <a:r>
              <a:rPr lang="cs-CZ" sz="3200" dirty="0"/>
              <a:t>nižší ročníky 6–8letých gymnázií)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vyšší sekundární </a:t>
            </a:r>
            <a:r>
              <a:rPr lang="cs-CZ" sz="3200" dirty="0"/>
              <a:t>(čtyřletá gymnázia, vyšší ročníky </a:t>
            </a:r>
            <a:br>
              <a:rPr lang="cs-CZ" sz="3200" dirty="0"/>
            </a:br>
            <a:r>
              <a:rPr lang="cs-CZ" sz="3200" dirty="0"/>
              <a:t>6–8letých gymnázií, střední odborné školy a SOU)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neuniverzitní </a:t>
            </a:r>
            <a:r>
              <a:rPr lang="cs-CZ" sz="3200" dirty="0"/>
              <a:t>(VOŠ a jiné pomaturitní studium)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univerzitní </a:t>
            </a:r>
            <a:r>
              <a:rPr lang="cs-CZ" sz="3200" dirty="0"/>
              <a:t>(bakalářské, Mgr. a </a:t>
            </a:r>
            <a:r>
              <a:rPr lang="cs-CZ" sz="3200" dirty="0" err="1"/>
              <a:t>NMgr</a:t>
            </a:r>
            <a:r>
              <a:rPr lang="cs-CZ" sz="3200" dirty="0"/>
              <a:t>. na VŠ)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postgraduální </a:t>
            </a:r>
            <a:r>
              <a:rPr lang="cs-CZ" sz="3200" dirty="0"/>
              <a:t>(doktorské studium)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5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A72A6C-0E2B-483D-A460-59B5FFBEFC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007FDD-076A-49C3-99DC-37B0C82E8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8" y="574424"/>
            <a:ext cx="10807201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AF026-4653-4987-9219-FEEE28DA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49829"/>
            <a:ext cx="11395371" cy="464457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Diferenciace a specializace škol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vnější X vnitřní diferenciace </a:t>
            </a:r>
            <a:r>
              <a:rPr lang="cs-CZ" sz="3200" dirty="0"/>
              <a:t>(rozdělování do skupin X škol)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intaktní populace </a:t>
            </a:r>
            <a:r>
              <a:rPr lang="es-ES" sz="3200" dirty="0"/>
              <a:t>–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žáci se speciálními vzdělávacími potřebami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inkluze, integrace X separace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ZŠ – rozšířená výuka vybraných předmětů, např. matematika, jazyky, … sportovní třídy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specializace roste s vyššími úrovněmi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4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970D1-FF43-48ED-8C31-56C4CAE22C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4BE1CF-0499-43E5-BE60-050DF725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C83F62-9D23-4A64-8638-99D18219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6971"/>
            <a:ext cx="11448800" cy="549302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funkce školy:</a:t>
            </a:r>
            <a:endParaRPr lang="cs-CZ" sz="3200" dirty="0"/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systematizační</a:t>
            </a:r>
            <a:r>
              <a:rPr lang="cs-CZ" sz="3200" b="1" dirty="0"/>
              <a:t> a integrační </a:t>
            </a:r>
            <a:r>
              <a:rPr lang="cs-CZ" sz="3200" dirty="0"/>
              <a:t>= vytvoření systému základních a zdůvodněných informací o přírodě, společnosti a člověku = </a:t>
            </a:r>
            <a:r>
              <a:rPr lang="cs-CZ" sz="3200" b="1" dirty="0">
                <a:solidFill>
                  <a:srgbClr val="0000DC"/>
                </a:solidFill>
              </a:rPr>
              <a:t>východisko porozumění skutečnosti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tx2"/>
                </a:solidFill>
              </a:rPr>
              <a:t>komplexní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vzdělávat</a:t>
            </a:r>
            <a:r>
              <a:rPr lang="cs-CZ" sz="3200" b="1" dirty="0"/>
              <a:t> i </a:t>
            </a:r>
            <a:r>
              <a:rPr lang="cs-CZ" sz="3200" b="1" dirty="0">
                <a:solidFill>
                  <a:srgbClr val="FF0000"/>
                </a:solidFill>
              </a:rPr>
              <a:t>vychovávat</a:t>
            </a:r>
            <a:r>
              <a:rPr lang="cs-CZ" sz="3200" b="1" dirty="0"/>
              <a:t> </a:t>
            </a:r>
            <a:r>
              <a:rPr lang="cs-CZ" sz="3200" dirty="0"/>
              <a:t>= přispívat </a:t>
            </a:r>
            <a:br>
              <a:rPr lang="cs-CZ" sz="3200" dirty="0"/>
            </a:br>
            <a:r>
              <a:rPr lang="cs-CZ" sz="3200" dirty="0"/>
              <a:t>k celkovému rozvoji jedince (výchovné vyučování ad.)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personalizační</a:t>
            </a:r>
            <a:r>
              <a:rPr lang="cs-CZ" sz="3200" dirty="0"/>
              <a:t> = podpora samostatného jednání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socializační </a:t>
            </a:r>
            <a:r>
              <a:rPr lang="cs-CZ" sz="3200" dirty="0"/>
              <a:t>= umět zastávat role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kvalifikační</a:t>
            </a:r>
            <a:r>
              <a:rPr lang="cs-CZ" sz="3200" dirty="0"/>
              <a:t> = příprava pro profesi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ochranná </a:t>
            </a:r>
            <a:r>
              <a:rPr lang="cs-CZ" sz="3200" dirty="0"/>
              <a:t>= škola = garance pozitivního prostředí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nástroj sociální politiky</a:t>
            </a:r>
            <a:r>
              <a:rPr lang="cs-CZ" sz="3200" dirty="0"/>
              <a:t> = příprava pro trh práce</a:t>
            </a:r>
          </a:p>
        </p:txBody>
      </p:sp>
    </p:spTree>
    <p:extLst>
      <p:ext uri="{BB962C8B-B14F-4D97-AF65-F5344CB8AC3E}">
        <p14:creationId xmlns:p14="http://schemas.microsoft.com/office/powerpoint/2010/main" val="32262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FE598C-6935-4D3B-8BFC-EA1C658C3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DF7A2D-E89F-4BB0-8092-1732BB81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A87CD9-B5D2-4749-9986-563A9667C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3080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Formy školní edukace: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rámci </a:t>
            </a:r>
            <a:r>
              <a:rPr lang="cs-CZ" sz="3200" b="1" dirty="0">
                <a:solidFill>
                  <a:srgbClr val="0000DC"/>
                </a:solidFill>
              </a:rPr>
              <a:t>vyučování      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</a:t>
            </a:r>
            <a:r>
              <a:rPr lang="cs-CZ" sz="3200" b="1" dirty="0" err="1">
                <a:solidFill>
                  <a:srgbClr val="0000DC"/>
                </a:solidFill>
              </a:rPr>
              <a:t>mimovyučovacích</a:t>
            </a:r>
            <a:r>
              <a:rPr lang="cs-CZ" sz="3200" b="1" dirty="0"/>
              <a:t> aktivitách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velké výchovné možnosti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působením školního </a:t>
            </a:r>
            <a:r>
              <a:rPr lang="cs-CZ" sz="3200" b="1" dirty="0">
                <a:solidFill>
                  <a:srgbClr val="0000DC"/>
                </a:solidFill>
              </a:rPr>
              <a:t>prostředí</a:t>
            </a:r>
            <a:r>
              <a:rPr lang="cs-CZ" sz="3200" b="1" dirty="0"/>
              <a:t> – </a:t>
            </a:r>
            <a:r>
              <a:rPr lang="cs-CZ" sz="3200" dirty="0"/>
              <a:t>materiální a sociální – </a:t>
            </a:r>
            <a:r>
              <a:rPr lang="cs-CZ" sz="3200" b="1" dirty="0">
                <a:solidFill>
                  <a:srgbClr val="0000DC"/>
                </a:solidFill>
              </a:rPr>
              <a:t>funkcionální</a:t>
            </a:r>
            <a:r>
              <a:rPr lang="cs-CZ" sz="3200" dirty="0"/>
              <a:t> </a:t>
            </a:r>
            <a:r>
              <a:rPr lang="cs-CZ" sz="3200" b="1" dirty="0"/>
              <a:t>edukace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520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335AD-E6DE-49AE-A4DB-E8647ED10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5644F-219D-4EFD-88DE-41A2DD74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2. Mimoškolní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24469-5DE3-4363-8878-5F8D693A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7152"/>
            <a:ext cx="11374093" cy="53429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Mimoškolní edukace </a:t>
            </a:r>
            <a:r>
              <a:rPr lang="cs-CZ" altLang="cs-CZ" sz="3200" dirty="0"/>
              <a:t>– mládeže, dospělých a seniorů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/>
              <a:t>hromadnými </a:t>
            </a:r>
            <a:r>
              <a:rPr lang="cs-CZ" altLang="cs-CZ" sz="3200" b="1" dirty="0">
                <a:solidFill>
                  <a:srgbClr val="0000DC"/>
                </a:solidFill>
              </a:rPr>
              <a:t>sdělovacími prostředky </a:t>
            </a:r>
            <a:r>
              <a:rPr lang="cs-CZ" altLang="cs-CZ" sz="3200" dirty="0"/>
              <a:t>– TV, </a:t>
            </a:r>
            <a:r>
              <a:rPr lang="cs-CZ" altLang="cs-CZ" sz="3200" dirty="0" err="1"/>
              <a:t>radio</a:t>
            </a:r>
            <a:r>
              <a:rPr lang="cs-CZ" altLang="cs-CZ" sz="3200" dirty="0"/>
              <a:t>, tisk, kyberprostor, …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společenskými organizacemi </a:t>
            </a:r>
            <a:r>
              <a:rPr lang="cs-CZ" altLang="cs-CZ" sz="3200" dirty="0"/>
              <a:t>– zejména na </a:t>
            </a:r>
            <a:r>
              <a:rPr lang="cs-CZ" altLang="cs-CZ" sz="3200" b="1" dirty="0">
                <a:solidFill>
                  <a:srgbClr val="0000DC"/>
                </a:solidFill>
              </a:rPr>
              <a:t>dobrovolné </a:t>
            </a:r>
            <a:r>
              <a:rPr lang="cs-CZ" altLang="cs-CZ" sz="3200" dirty="0"/>
              <a:t>bázi – např. Sbor dobrovolných hasičů, Český svaz žen, … 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zájmovými organizacemi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např. včelařské spolky, modelářské kluby, Skaut, Sokol, Orel,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kulturními zařízeními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dirty="0"/>
              <a:t> </a:t>
            </a:r>
            <a:r>
              <a:rPr lang="cs-CZ" altLang="cs-CZ" sz="3200" dirty="0"/>
              <a:t>muzea, galerie, knihovny, divadla,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dirty="0"/>
              <a:t>důraz na </a:t>
            </a:r>
            <a:r>
              <a:rPr lang="cs-CZ" altLang="cs-CZ" sz="3200" b="1" dirty="0" err="1">
                <a:solidFill>
                  <a:srgbClr val="F01928"/>
                </a:solidFill>
              </a:rPr>
              <a:t>edutainment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= propojení zábavy se vzděláváním</a:t>
            </a:r>
          </a:p>
        </p:txBody>
      </p:sp>
    </p:spTree>
    <p:extLst>
      <p:ext uri="{BB962C8B-B14F-4D97-AF65-F5344CB8AC3E}">
        <p14:creationId xmlns:p14="http://schemas.microsoft.com/office/powerpoint/2010/main" val="2425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8B9B9B-2EE8-45D5-8124-229E2FED4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801ACA-D003-45C9-BC09-6496273C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80729"/>
            <a:ext cx="10753200" cy="451576"/>
          </a:xfrm>
        </p:spPr>
        <p:txBody>
          <a:bodyPr/>
          <a:lstStyle/>
          <a:p>
            <a:r>
              <a:rPr lang="cs-CZ" altLang="cs-CZ" dirty="0"/>
              <a:t>3. Rodinná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4A197-F6E9-47AE-B138-D8F69246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95482" cy="53877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rodina = </a:t>
            </a:r>
            <a:r>
              <a:rPr lang="cs-CZ" altLang="cs-CZ" sz="3200" b="1" dirty="0">
                <a:solidFill>
                  <a:srgbClr val="0000DC"/>
                </a:solidFill>
              </a:rPr>
              <a:t>přirozené</a:t>
            </a:r>
            <a:r>
              <a:rPr lang="cs-CZ" altLang="cs-CZ" sz="3200" dirty="0"/>
              <a:t> (edukační) </a:t>
            </a:r>
            <a:r>
              <a:rPr lang="cs-CZ" altLang="cs-CZ" sz="3200" b="1" dirty="0"/>
              <a:t>prostředí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velké </a:t>
            </a:r>
            <a:r>
              <a:rPr lang="cs-CZ" altLang="cs-CZ" sz="3200" b="1" dirty="0">
                <a:solidFill>
                  <a:srgbClr val="0000DC"/>
                </a:solidFill>
              </a:rPr>
              <a:t>proměny</a:t>
            </a:r>
            <a:r>
              <a:rPr lang="cs-CZ" altLang="cs-CZ" sz="3200" dirty="0"/>
              <a:t> rodiny (např. širší rodina → nukleární)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ovlivňuje svým </a:t>
            </a:r>
            <a:r>
              <a:rPr lang="cs-CZ" altLang="cs-CZ" sz="3200" b="1" dirty="0">
                <a:solidFill>
                  <a:srgbClr val="0000DC"/>
                </a:solidFill>
              </a:rPr>
              <a:t>veřejným míněním </a:t>
            </a:r>
            <a:r>
              <a:rPr lang="cs-CZ" altLang="cs-CZ" sz="3200" b="1" dirty="0"/>
              <a:t>= </a:t>
            </a:r>
            <a:r>
              <a:rPr lang="cs-CZ" altLang="cs-CZ" sz="3200" dirty="0"/>
              <a:t>soubor typických názorů a přístupů ke skutečnosti, jejichž nositelem je většina členů rodiny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klíčový </a:t>
            </a:r>
            <a:r>
              <a:rPr lang="cs-CZ" altLang="cs-CZ" sz="3200" b="1" dirty="0"/>
              <a:t>edukační prostředek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obsah rodinného života </a:t>
            </a:r>
            <a:r>
              <a:rPr lang="cs-CZ" altLang="cs-CZ" sz="3200" dirty="0"/>
              <a:t>= společné zájmy a účast na pracovních, kulturních, sportovních, vědeckých ad. aktivitách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potřebná </a:t>
            </a:r>
            <a:r>
              <a:rPr lang="cs-CZ" altLang="cs-CZ" sz="3200" b="1" dirty="0">
                <a:solidFill>
                  <a:srgbClr val="0000DC"/>
                </a:solidFill>
              </a:rPr>
              <a:t>komunikace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spolupráce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se školní a mimoškolní edukací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4296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407</TotalTime>
  <Words>430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Formy edukace </vt:lpstr>
      <vt:lpstr>Formy edukace</vt:lpstr>
      <vt:lpstr>1. Školní edukace</vt:lpstr>
      <vt:lpstr>1. Školní edukace – úrovně vzdělávání</vt:lpstr>
      <vt:lpstr>1. Školní edukace</vt:lpstr>
      <vt:lpstr>1. Školní edukace</vt:lpstr>
      <vt:lpstr>1. Školní edukace</vt:lpstr>
      <vt:lpstr>2. Mimoškolní edukace</vt:lpstr>
      <vt:lpstr>3. Rodinná edukace</vt:lpstr>
      <vt:lpstr>4. Autoedukace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2020-11-05T09:13:41Z</cp:lastPrinted>
  <dcterms:created xsi:type="dcterms:W3CDTF">2020-10-05T06:18:46Z</dcterms:created>
  <dcterms:modified xsi:type="dcterms:W3CDTF">2020-11-05T09:17:48Z</dcterms:modified>
</cp:coreProperties>
</file>