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658793"/>
            <a:ext cx="11361600" cy="1413151"/>
          </a:xfrm>
        </p:spPr>
        <p:txBody>
          <a:bodyPr/>
          <a:lstStyle/>
          <a:p>
            <a:pPr algn="ctr"/>
            <a:r>
              <a:rPr lang="cs-CZ" altLang="cs-CZ" dirty="0"/>
              <a:t>Pedagogický výzkum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D2884D1-630D-43F6-B5EE-7C28A4E43B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92B5E01-3EA0-45AE-BCFB-2C2380EFF0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1CAB998-AB56-4D0D-BCF0-6BB6667BEA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91175"/>
            <a:ext cx="10753200" cy="4340825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6. Vyhodnocení výsledků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kvantitativní data </a:t>
            </a:r>
            <a:r>
              <a:rPr lang="cs-CZ" altLang="cs-CZ" sz="3200" dirty="0"/>
              <a:t>= (čísla) – jevy, které lze měřit,</a:t>
            </a:r>
            <a:br>
              <a:rPr lang="cs-CZ" altLang="cs-CZ" sz="3200" dirty="0"/>
            </a:br>
            <a:r>
              <a:rPr lang="cs-CZ" altLang="cs-CZ" sz="3200" dirty="0"/>
              <a:t>   počítat – statistické techniky </a:t>
            </a:r>
            <a:br>
              <a:rPr lang="cs-CZ" altLang="cs-CZ" sz="3200" dirty="0"/>
            </a:br>
            <a:r>
              <a:rPr lang="cs-CZ" altLang="cs-CZ" sz="3200" dirty="0"/>
              <a:t>   </a:t>
            </a:r>
            <a:r>
              <a:rPr lang="cs-CZ" altLang="cs-CZ" sz="3200" b="1" dirty="0">
                <a:solidFill>
                  <a:srgbClr val="0000DC"/>
                </a:solidFill>
              </a:rPr>
              <a:t>kvalitativní data </a:t>
            </a:r>
            <a:r>
              <a:rPr lang="cs-CZ" altLang="cs-CZ" sz="3200" dirty="0"/>
              <a:t>= (slova) – hluboká analýza, popis</a:t>
            </a:r>
          </a:p>
          <a:p>
            <a:pPr>
              <a:lnSpc>
                <a:spcPts val="4000"/>
              </a:lnSpc>
              <a:spcBef>
                <a:spcPts val="1800"/>
              </a:spcBef>
              <a:buNone/>
            </a:pPr>
            <a:r>
              <a:rPr lang="cs-CZ" altLang="cs-CZ" sz="3200" b="1" i="1" dirty="0"/>
              <a:t>7. Zpracování výsledků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psaní zprávy o výzkumu</a:t>
            </a:r>
            <a:br>
              <a:rPr lang="cs-CZ" altLang="cs-CZ" sz="3200" dirty="0"/>
            </a:br>
            <a:r>
              <a:rPr lang="cs-CZ" altLang="cs-CZ" sz="3200" dirty="0"/>
              <a:t>  (</a:t>
            </a:r>
            <a:r>
              <a:rPr lang="cs-CZ" altLang="cs-CZ" sz="3200" b="1" dirty="0">
                <a:solidFill>
                  <a:srgbClr val="0000DC"/>
                </a:solidFill>
              </a:rPr>
              <a:t>věda = vědecký text</a:t>
            </a:r>
            <a:r>
              <a:rPr lang="cs-CZ" altLang="cs-CZ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170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9B6DAF-D2A6-4829-8305-5804D370AD3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80CE12-922D-4E67-99C5-F8ABCAEA69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2708" y="506438"/>
            <a:ext cx="10910492" cy="562708"/>
          </a:xfrm>
        </p:spPr>
        <p:txBody>
          <a:bodyPr/>
          <a:lstStyle/>
          <a:p>
            <a:r>
              <a:rPr lang="cs-CZ" dirty="0"/>
              <a:t>Vznik pedagogických výzkumů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6640C76-93E1-4F67-86DD-164E572C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353" y="1181687"/>
            <a:ext cx="11386523" cy="493377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cs-CZ" altLang="cs-CZ" sz="3200" dirty="0"/>
              <a:t>začátek 20. století – rozvoj </a:t>
            </a:r>
            <a:r>
              <a:rPr lang="cs-CZ" altLang="cs-CZ" sz="3200" b="1" dirty="0">
                <a:solidFill>
                  <a:srgbClr val="0000DC"/>
                </a:solidFill>
              </a:rPr>
              <a:t>experimentální pedagogiky </a:t>
            </a:r>
            <a:br>
              <a:rPr lang="cs-CZ" altLang="cs-CZ" sz="3200" b="1" dirty="0">
                <a:solidFill>
                  <a:srgbClr val="0000DC"/>
                </a:solidFill>
              </a:rPr>
            </a:br>
            <a:r>
              <a:rPr lang="cs-CZ" altLang="cs-CZ" sz="3200" dirty="0"/>
              <a:t>- Německo – </a:t>
            </a:r>
            <a:r>
              <a:rPr lang="cs-CZ" altLang="cs-CZ" sz="3200" dirty="0" err="1"/>
              <a:t>Meumann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Lay</a:t>
            </a:r>
            <a:r>
              <a:rPr lang="cs-CZ" altLang="cs-CZ" sz="3200" dirty="0"/>
              <a:t>, …</a:t>
            </a:r>
            <a:br>
              <a:rPr lang="cs-CZ" altLang="cs-CZ" sz="3200" dirty="0"/>
            </a:br>
            <a:r>
              <a:rPr lang="cs-CZ" altLang="cs-CZ" sz="3200" dirty="0"/>
              <a:t>- Francie – </a:t>
            </a:r>
            <a:r>
              <a:rPr lang="en-US" altLang="cs-CZ" sz="3200" dirty="0"/>
              <a:t>Alfred Binet (1857–1911)</a:t>
            </a:r>
            <a:r>
              <a:rPr lang="cs-CZ" altLang="cs-CZ" sz="3200" dirty="0"/>
              <a:t> – testy inteligence → IQ </a:t>
            </a:r>
            <a:br>
              <a:rPr lang="cs-CZ" altLang="cs-CZ" sz="3200" dirty="0"/>
            </a:br>
            <a:r>
              <a:rPr lang="cs-CZ" altLang="cs-CZ" sz="3200" dirty="0"/>
              <a:t>- USA – </a:t>
            </a:r>
            <a:r>
              <a:rPr lang="cs-CZ" altLang="cs-CZ" sz="3200" dirty="0" err="1"/>
              <a:t>Thorndike</a:t>
            </a:r>
            <a:r>
              <a:rPr lang="cs-CZ" altLang="cs-CZ" sz="3200" dirty="0"/>
              <a:t> – stimul – reakce → </a:t>
            </a:r>
            <a:r>
              <a:rPr lang="cs-CZ" altLang="cs-CZ" sz="3200" b="1" dirty="0"/>
              <a:t>výzkumy chování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snahy o </a:t>
            </a:r>
            <a:r>
              <a:rPr lang="cs-CZ" altLang="cs-CZ" sz="3200" b="1" dirty="0"/>
              <a:t>přesná měření </a:t>
            </a:r>
            <a:r>
              <a:rPr lang="cs-CZ" altLang="cs-CZ" sz="3200" dirty="0"/>
              <a:t>edukačního procesu – </a:t>
            </a:r>
            <a:br>
              <a:rPr lang="cs-CZ" altLang="cs-CZ" sz="3200" dirty="0"/>
            </a:br>
            <a:r>
              <a:rPr lang="cs-CZ" altLang="cs-CZ" sz="3200" dirty="0"/>
              <a:t>vstupů a výstupů (např. pomocí testů)</a:t>
            </a:r>
          </a:p>
          <a:p>
            <a:pPr>
              <a:spcBef>
                <a:spcPts val="600"/>
              </a:spcBef>
            </a:pPr>
            <a:r>
              <a:rPr lang="cs-CZ" altLang="cs-CZ" sz="3200" dirty="0"/>
              <a:t>typický výzkum pedagogických otázek z pozice behaviorální psychologie – rozpracovala exaktní </a:t>
            </a:r>
            <a:r>
              <a:rPr lang="cs-CZ" altLang="cs-CZ" sz="3200" b="1" dirty="0"/>
              <a:t>výzkumný aparát </a:t>
            </a:r>
            <a:br>
              <a:rPr lang="cs-CZ" altLang="cs-CZ" sz="3200" dirty="0"/>
            </a:br>
            <a:r>
              <a:rPr lang="cs-CZ" altLang="cs-CZ" sz="3200" dirty="0"/>
              <a:t>(výzkumné metody a techniky)</a:t>
            </a:r>
          </a:p>
          <a:p>
            <a:pPr>
              <a:spcBef>
                <a:spcPts val="600"/>
              </a:spcBef>
            </a:pPr>
            <a:r>
              <a:rPr lang="cs-CZ" altLang="cs-CZ" sz="3200" b="1" dirty="0"/>
              <a:t>rozvoj </a:t>
            </a:r>
            <a:r>
              <a:rPr lang="cs-CZ" altLang="cs-CZ" sz="3200" b="1" dirty="0">
                <a:solidFill>
                  <a:srgbClr val="0000DC"/>
                </a:solidFill>
              </a:rPr>
              <a:t>empirické pedagogiky </a:t>
            </a:r>
            <a:r>
              <a:rPr lang="cs-CZ" altLang="cs-CZ" sz="3200" b="1" dirty="0"/>
              <a:t>= převládající paradigma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80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F1D80C-3F57-4D1C-821D-2598B3A7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1E43D2-5145-45CB-83AC-8D102027C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6BFA034-8538-4EDB-899C-BE7BB67A86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1009"/>
            <a:ext cx="10807200" cy="5186991"/>
          </a:xfrm>
        </p:spPr>
        <p:txBody>
          <a:bodyPr/>
          <a:lstStyle/>
          <a:p>
            <a:pPr>
              <a:lnSpc>
                <a:spcPct val="100000"/>
              </a:lnSpc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VYCHÁZÍ: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ze snahy</a:t>
            </a:r>
            <a:r>
              <a:rPr lang="cs-CZ" altLang="cs-CZ" sz="3200" b="1" dirty="0"/>
              <a:t> </a:t>
            </a:r>
            <a:r>
              <a:rPr lang="cs-CZ" altLang="cs-CZ" sz="3200" dirty="0"/>
              <a:t>přenést do pedagogiky </a:t>
            </a:r>
            <a:r>
              <a:rPr lang="cs-CZ" altLang="cs-CZ" sz="3200" b="1" dirty="0"/>
              <a:t>metodologii přírodních věd = </a:t>
            </a:r>
            <a:r>
              <a:rPr lang="cs-CZ" altLang="cs-CZ" sz="3200" b="1" dirty="0">
                <a:solidFill>
                  <a:srgbClr val="0000DC"/>
                </a:solidFill>
              </a:rPr>
              <a:t>exaktní výzkum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kritiky</a:t>
            </a:r>
            <a:r>
              <a:rPr lang="cs-CZ" altLang="cs-CZ" sz="3200" b="1" dirty="0"/>
              <a:t> normativní koncepce </a:t>
            </a:r>
            <a:r>
              <a:rPr lang="cs-CZ" altLang="cs-CZ" sz="3200" dirty="0"/>
              <a:t>= nedostatečná racionalita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 </a:t>
            </a:r>
            <a:r>
              <a:rPr lang="cs-CZ" altLang="cs-CZ" sz="3200" b="1" dirty="0">
                <a:solidFill>
                  <a:srgbClr val="0000DC"/>
                </a:solidFill>
              </a:rPr>
              <a:t>odmítnutí hodnotících soudů</a:t>
            </a:r>
            <a:r>
              <a:rPr lang="cs-CZ" altLang="cs-CZ" sz="3200" dirty="0"/>
              <a:t>, edukačních požadavků (norem) a etických kritérií</a:t>
            </a:r>
          </a:p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>
                <a:solidFill>
                  <a:srgbClr val="0000DC"/>
                </a:solidFill>
              </a:rPr>
              <a:t>ZÁKLAD: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0000DC"/>
                </a:solidFill>
              </a:rPr>
              <a:t>výzkum edukační „technologie“ </a:t>
            </a:r>
            <a:r>
              <a:rPr lang="cs-CZ" altLang="cs-CZ" sz="3200" dirty="0"/>
              <a:t>– objekt = „edukace“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podstata = </a:t>
            </a:r>
            <a:r>
              <a:rPr lang="cs-CZ" altLang="cs-CZ" sz="3200" b="1" dirty="0"/>
              <a:t>empirický výzkum </a:t>
            </a:r>
            <a:r>
              <a:rPr lang="cs-CZ" altLang="cs-CZ" sz="3200" dirty="0"/>
              <a:t>= hypotézy → ověřování</a:t>
            </a:r>
            <a:endParaRPr lang="cs-CZ" altLang="cs-CZ" sz="3200" b="1" dirty="0"/>
          </a:p>
          <a:p>
            <a:pPr>
              <a:lnSpc>
                <a:spcPct val="100000"/>
              </a:lnSpc>
            </a:pPr>
            <a:r>
              <a:rPr lang="cs-CZ" altLang="cs-CZ" sz="3200" dirty="0"/>
              <a:t>výsledky výzkumů = východisko pedagogických </a:t>
            </a:r>
            <a:r>
              <a:rPr lang="cs-CZ" altLang="cs-CZ" sz="3200" b="1" dirty="0"/>
              <a:t>prognóz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9300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9D32E0E-0F3E-4D2A-A8DE-8B2051AFC7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A36096-A8D7-4005-BC8D-6BBC185AA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Empirická (moderní) pedagogika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613B9-B1E7-42B9-AF12-CA255BDCB8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88123"/>
            <a:ext cx="10753200" cy="4449876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rozvoj empirické vědy </a:t>
            </a:r>
            <a:r>
              <a:rPr lang="cs-CZ" altLang="cs-CZ" sz="3200" dirty="0"/>
              <a:t>= </a:t>
            </a:r>
            <a:r>
              <a:rPr lang="cs-CZ" altLang="cs-CZ" sz="3200" b="1" dirty="0">
                <a:solidFill>
                  <a:srgbClr val="0000DC"/>
                </a:solidFill>
              </a:rPr>
              <a:t>fundovaná metodologie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vědy = metody a vědecké postupy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b="1" dirty="0"/>
              <a:t>metodologie pedagogiky </a:t>
            </a:r>
            <a:r>
              <a:rPr lang="cs-CZ" altLang="cs-CZ" sz="3200" dirty="0"/>
              <a:t>vychází </a:t>
            </a:r>
            <a:br>
              <a:rPr lang="cs-CZ" altLang="cs-CZ" sz="3200" dirty="0"/>
            </a:br>
            <a:r>
              <a:rPr lang="cs-CZ" altLang="cs-CZ" sz="3200" dirty="0"/>
              <a:t>z metodologie sociálních věd (sociologie, psychologie, …)</a:t>
            </a:r>
          </a:p>
          <a:p>
            <a:pPr>
              <a:lnSpc>
                <a:spcPts val="4000"/>
              </a:lnSpc>
              <a:spcBef>
                <a:spcPts val="1800"/>
              </a:spcBef>
            </a:pPr>
            <a:r>
              <a:rPr lang="cs-CZ" altLang="cs-CZ" sz="3200" dirty="0"/>
              <a:t>rozvoj vlastní </a:t>
            </a:r>
            <a:r>
              <a:rPr lang="cs-CZ" altLang="cs-CZ" sz="3200" b="1" dirty="0"/>
              <a:t>metodologie pedagogiky </a:t>
            </a:r>
            <a:br>
              <a:rPr lang="cs-CZ" altLang="cs-CZ" sz="3200" b="1" dirty="0"/>
            </a:br>
            <a:r>
              <a:rPr lang="cs-CZ" altLang="cs-CZ" sz="3200" dirty="0"/>
              <a:t>(</a:t>
            </a:r>
            <a:r>
              <a:rPr lang="cs-CZ" altLang="cs-CZ" sz="3200" dirty="0" err="1"/>
              <a:t>Gavora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Chráska</a:t>
            </a:r>
            <a:r>
              <a:rPr lang="cs-CZ" altLang="cs-CZ" sz="3200" dirty="0"/>
              <a:t>, </a:t>
            </a:r>
            <a:r>
              <a:rPr lang="cs-CZ" altLang="cs-CZ" sz="3200" dirty="0" err="1"/>
              <a:t>Hendl</a:t>
            </a:r>
            <a:r>
              <a:rPr lang="cs-CZ" altLang="cs-CZ" sz="3200" dirty="0"/>
              <a:t>, Švaříček, ...)</a:t>
            </a:r>
          </a:p>
        </p:txBody>
      </p:sp>
    </p:spTree>
    <p:extLst>
      <p:ext uri="{BB962C8B-B14F-4D97-AF65-F5344CB8AC3E}">
        <p14:creationId xmlns:p14="http://schemas.microsoft.com/office/powerpoint/2010/main" val="1409904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755E9C-CAE8-403A-A716-04D23B4870E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7ADD5C-4102-4A16-ACFE-72D2C2884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pedagogiky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4183702-85BE-42F7-9220-C546C4EED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2702"/>
            <a:ext cx="10753200" cy="4642338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metodologie pedagogiky </a:t>
            </a:r>
            <a:r>
              <a:rPr lang="cs-CZ" altLang="cs-CZ" sz="3200" dirty="0"/>
              <a:t>= </a:t>
            </a:r>
            <a:br>
              <a:rPr lang="cs-CZ" altLang="cs-CZ" sz="3200" dirty="0"/>
            </a:br>
            <a:r>
              <a:rPr lang="cs-CZ" altLang="cs-CZ" sz="3200" dirty="0"/>
              <a:t>metody, techniky a prostředky výzkumu edukace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jev </a:t>
            </a:r>
            <a:r>
              <a:rPr lang="cs-CZ" altLang="cs-CZ" sz="3200" dirty="0"/>
              <a:t>= bezprostřední výsledek smyslového vnímání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fakt </a:t>
            </a:r>
            <a:r>
              <a:rPr lang="cs-CZ" altLang="cs-CZ" sz="3200" dirty="0"/>
              <a:t>= zobecněný jev, obecný poznatek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hypotéza </a:t>
            </a:r>
            <a:r>
              <a:rPr lang="cs-CZ" altLang="cs-CZ" sz="3200" dirty="0"/>
              <a:t>= tvrzení o předpokládaném zjištění </a:t>
            </a:r>
            <a:br>
              <a:rPr lang="cs-CZ" altLang="cs-CZ" sz="3200" dirty="0"/>
            </a:br>
            <a:r>
              <a:rPr lang="cs-CZ" altLang="cs-CZ" sz="3200" dirty="0"/>
              <a:t>(tzn. musí být ověřitelná a vyvratitelná)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validita </a:t>
            </a:r>
            <a:r>
              <a:rPr lang="cs-CZ" altLang="cs-CZ" sz="3200" dirty="0"/>
              <a:t>= měříme to, co chceme zkoumat?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reliabilita </a:t>
            </a:r>
            <a:r>
              <a:rPr lang="cs-CZ" altLang="cs-CZ" sz="3200" dirty="0"/>
              <a:t>= kvalita, stabilita a spolehlivost měření</a:t>
            </a:r>
          </a:p>
        </p:txBody>
      </p:sp>
    </p:spTree>
    <p:extLst>
      <p:ext uri="{BB962C8B-B14F-4D97-AF65-F5344CB8AC3E}">
        <p14:creationId xmlns:p14="http://schemas.microsoft.com/office/powerpoint/2010/main" val="296339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4879CA-227E-46C2-8527-43B777FB24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3C76F0-0CB2-4CB4-AC24-17D3B9DB4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94917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A4CA8A2-FE81-4C43-A14B-D750010399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69146"/>
            <a:ext cx="10753200" cy="5528602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Výzkum</a:t>
            </a:r>
            <a:r>
              <a:rPr lang="cs-CZ" altLang="cs-CZ" sz="3200" dirty="0"/>
              <a:t> = systematický </a:t>
            </a:r>
            <a:r>
              <a:rPr lang="cs-CZ" altLang="cs-CZ" sz="3200" b="1" dirty="0">
                <a:solidFill>
                  <a:srgbClr val="0000DC"/>
                </a:solidFill>
              </a:rPr>
              <a:t>způsob řešení problémů</a:t>
            </a:r>
            <a:br>
              <a:rPr lang="cs-CZ" altLang="cs-CZ" sz="3200" dirty="0"/>
            </a:br>
            <a:r>
              <a:rPr lang="cs-CZ" altLang="cs-CZ" sz="3200" dirty="0"/>
              <a:t>		  </a:t>
            </a:r>
            <a:r>
              <a:rPr lang="cs-CZ" altLang="cs-CZ" sz="3200" b="1" dirty="0">
                <a:solidFill>
                  <a:srgbClr val="0000DC"/>
                </a:solidFill>
              </a:rPr>
              <a:t>rozšiřování vědomostí </a:t>
            </a:r>
            <a:r>
              <a:rPr lang="cs-CZ" altLang="cs-CZ" sz="3200" dirty="0"/>
              <a:t>lidstva</a:t>
            </a:r>
          </a:p>
          <a:p>
            <a:pPr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Typy výzkumu: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historický – teoretický – </a:t>
            </a:r>
            <a:r>
              <a:rPr lang="cs-CZ" altLang="cs-CZ" sz="3200" b="1" dirty="0">
                <a:solidFill>
                  <a:srgbClr val="0000DC"/>
                </a:solidFill>
              </a:rPr>
              <a:t>empirický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základní</a:t>
            </a:r>
            <a:r>
              <a:rPr lang="cs-CZ" altLang="cs-CZ" sz="3200" dirty="0"/>
              <a:t> – řešení klíčových problémů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aplikovaný </a:t>
            </a:r>
            <a:r>
              <a:rPr lang="cs-CZ" altLang="cs-CZ" sz="3200" dirty="0"/>
              <a:t>– řešení problémů praxe</a:t>
            </a:r>
            <a:br>
              <a:rPr lang="cs-CZ" altLang="cs-CZ" sz="3200" dirty="0"/>
            </a:br>
            <a:r>
              <a:rPr lang="cs-CZ" altLang="cs-CZ" sz="3200" dirty="0"/>
              <a:t>- výzkumné šetření</a:t>
            </a:r>
            <a:br>
              <a:rPr lang="cs-CZ" altLang="cs-CZ" sz="3200" dirty="0"/>
            </a:br>
            <a:r>
              <a:rPr lang="cs-CZ" altLang="cs-CZ" sz="3200" dirty="0"/>
              <a:t>- akční výzkum</a:t>
            </a:r>
            <a:br>
              <a:rPr lang="cs-CZ" altLang="cs-CZ" sz="3200" dirty="0"/>
            </a:br>
            <a:r>
              <a:rPr lang="cs-CZ" altLang="cs-CZ" sz="3200" dirty="0"/>
              <a:t>- „kapesní“ výzkum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i="1" dirty="0"/>
              <a:t>kvantitativní – kvalitativní – smíšený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2728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CDD70AF-8623-4B6E-81BD-47A4282506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A54C10-636C-4243-A0E7-36EDDEB89E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313" y="404212"/>
            <a:ext cx="10753200" cy="451576"/>
          </a:xfrm>
        </p:spPr>
        <p:txBody>
          <a:bodyPr/>
          <a:lstStyle/>
          <a:p>
            <a:r>
              <a:rPr lang="cs-CZ" altLang="cs-CZ" dirty="0"/>
              <a:t>Kvantitativní – kvalitativní přístup</a:t>
            </a:r>
            <a:endParaRPr lang="cs-CZ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BE0C70B-5B16-417E-900E-80AF95C3EF38}"/>
              </a:ext>
            </a:extLst>
          </p:cNvPr>
          <p:cNvSpPr txBox="1">
            <a:spLocks noChangeArrowheads="1"/>
          </p:cNvSpPr>
          <p:nvPr/>
        </p:nvSpPr>
        <p:spPr>
          <a:xfrm>
            <a:off x="468313" y="1083213"/>
            <a:ext cx="11559564" cy="514478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ts val="36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6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b="1" kern="0" dirty="0"/>
              <a:t>						</a:t>
            </a:r>
            <a:r>
              <a:rPr lang="cs-CZ" altLang="cs-CZ" sz="3200" b="1" kern="0" dirty="0">
                <a:solidFill>
                  <a:srgbClr val="0000DC"/>
                </a:solidFill>
              </a:rPr>
              <a:t>kvantitativní 		kvalitativní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cíl</a:t>
            </a:r>
            <a:r>
              <a:rPr lang="cs-CZ" altLang="cs-CZ" sz="3000" kern="0" dirty="0"/>
              <a:t> 					testování hypotéz 	(vytváření hypotéz)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logika</a:t>
            </a:r>
            <a:r>
              <a:rPr lang="cs-CZ" altLang="cs-CZ" sz="3000" kern="0" dirty="0"/>
              <a:t> 				deduktivní 		induktivní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počet případů</a:t>
            </a:r>
            <a:r>
              <a:rPr lang="cs-CZ" altLang="cs-CZ" sz="3000" kern="0" dirty="0"/>
              <a:t>			vysoký 			malý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generalizace</a:t>
            </a:r>
            <a:r>
              <a:rPr lang="cs-CZ" altLang="cs-CZ" sz="3000" kern="0" dirty="0"/>
              <a:t> 			možná a měřitelná 	nemožná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informace o případu	</a:t>
            </a:r>
            <a:r>
              <a:rPr lang="cs-CZ" altLang="cs-CZ" sz="3000" kern="0" dirty="0"/>
              <a:t>redukovaná 		bohatá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kontakt s respondenty	</a:t>
            </a:r>
            <a:r>
              <a:rPr lang="cs-CZ" altLang="cs-CZ" sz="3000" kern="0" dirty="0"/>
              <a:t>zprostředkovaný   	těsný a dlouhý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validita 				</a:t>
            </a:r>
            <a:r>
              <a:rPr lang="cs-CZ" altLang="cs-CZ" sz="3000" kern="0" dirty="0"/>
              <a:t>nízká 			potenciálně vysoká </a:t>
            </a:r>
          </a:p>
          <a:p>
            <a:pPr>
              <a:lnSpc>
                <a:spcPts val="4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000" b="1" i="1" kern="0" dirty="0"/>
              <a:t>reliabilita 			</a:t>
            </a:r>
            <a:r>
              <a:rPr lang="cs-CZ" altLang="cs-CZ" sz="3000" kern="0" dirty="0"/>
              <a:t>vysoká 			nízká </a:t>
            </a:r>
          </a:p>
        </p:txBody>
      </p:sp>
    </p:spTree>
    <p:extLst>
      <p:ext uri="{BB962C8B-B14F-4D97-AF65-F5344CB8AC3E}">
        <p14:creationId xmlns:p14="http://schemas.microsoft.com/office/powerpoint/2010/main" val="2821160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BE9B454-3462-4AB0-8317-8F411E089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9A93F8-15A3-46B1-86D5-CC1E5C396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42F661E-0DCF-4EA2-96CA-D1013FE0B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1. Vymezení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výzkumného problému</a:t>
            </a:r>
            <a:br>
              <a:rPr lang="cs-CZ" altLang="cs-CZ" sz="3200" dirty="0"/>
            </a:br>
            <a:r>
              <a:rPr lang="cs-CZ" altLang="cs-CZ" sz="3200" dirty="0"/>
              <a:t>  (co zkoumat, koho, kde, kdy, jak, za co,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2. </a:t>
            </a:r>
            <a:r>
              <a:rPr lang="cs-CZ" altLang="cs-CZ" sz="3200" b="1" i="1" dirty="0">
                <a:solidFill>
                  <a:srgbClr val="0000DC"/>
                </a:solidFill>
              </a:rPr>
              <a:t>Informační příprava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(monografie, časopisy, databáze, ...)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3.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výzkumných otázek</a:t>
            </a:r>
          </a:p>
          <a:p>
            <a:pPr>
              <a:lnSpc>
                <a:spcPts val="4000"/>
              </a:lnSpc>
              <a:spcBef>
                <a:spcPts val="1200"/>
              </a:spcBef>
              <a:buNone/>
            </a:pPr>
            <a:r>
              <a:rPr lang="cs-CZ" altLang="cs-CZ" sz="3200" b="1" i="1" dirty="0"/>
              <a:t>4. Formulace </a:t>
            </a:r>
            <a:r>
              <a:rPr lang="cs-CZ" altLang="cs-CZ" sz="3200" b="1" i="1" dirty="0">
                <a:solidFill>
                  <a:srgbClr val="0000DC"/>
                </a:solidFill>
              </a:rPr>
              <a:t>hypotéz</a:t>
            </a:r>
            <a:br>
              <a:rPr lang="cs-CZ" altLang="cs-CZ" sz="3200" b="1" i="1" dirty="0"/>
            </a:br>
            <a:r>
              <a:rPr lang="cs-CZ" altLang="cs-CZ" sz="3200" b="1" i="1" dirty="0"/>
              <a:t>  </a:t>
            </a:r>
            <a:r>
              <a:rPr lang="cs-CZ" altLang="cs-CZ" sz="3200" dirty="0"/>
              <a:t>(převládá v kvantitativním přístupu)</a:t>
            </a:r>
          </a:p>
        </p:txBody>
      </p:sp>
    </p:spTree>
    <p:extLst>
      <p:ext uri="{BB962C8B-B14F-4D97-AF65-F5344CB8AC3E}">
        <p14:creationId xmlns:p14="http://schemas.microsoft.com/office/powerpoint/2010/main" val="1726592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9A8956A-218B-49C7-9DBD-A126AACEE6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B36A466-5B51-4CE6-9CF5-FDAB5998E2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573" y="573261"/>
            <a:ext cx="10753200" cy="451576"/>
          </a:xfrm>
        </p:spPr>
        <p:txBody>
          <a:bodyPr/>
          <a:lstStyle/>
          <a:p>
            <a:r>
              <a:rPr lang="cs-CZ" altLang="cs-CZ" dirty="0"/>
              <a:t>Výzkumný proces v pedagogice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D4AFF88-2D2F-4897-9919-C1A8E7ED0F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73" y="1237957"/>
            <a:ext cx="11493304" cy="4594043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altLang="cs-CZ" sz="3200" b="1" i="1" dirty="0"/>
              <a:t>5. Zjišťování pedagogických faktů – </a:t>
            </a:r>
            <a:r>
              <a:rPr lang="cs-CZ" altLang="cs-CZ" sz="3200" b="1" i="1" dirty="0">
                <a:solidFill>
                  <a:srgbClr val="0000DC"/>
                </a:solidFill>
              </a:rPr>
              <a:t>sběr empirických dat</a:t>
            </a:r>
            <a:br>
              <a:rPr lang="cs-CZ" altLang="cs-CZ" sz="3200" dirty="0"/>
            </a:br>
            <a:r>
              <a:rPr lang="cs-CZ" altLang="cs-CZ" sz="3200" dirty="0"/>
              <a:t>výzkumnými metodami a technikami: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b="1" dirty="0"/>
              <a:t>pozorování</a:t>
            </a:r>
            <a:r>
              <a:rPr lang="cs-CZ" altLang="cs-CZ" sz="3200" dirty="0"/>
              <a:t>  – přímé X nepřímé, dlouhodobé X krátkodobé, …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explorace (dotazování) – rozhovor, dotazník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experiment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analýza pedagogických dokumentů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výzkum životního příběhu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etnografický přístup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2817539391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74</TotalTime>
  <Words>582</Words>
  <Application>Microsoft Office PowerPoint</Application>
  <PresentationFormat>Širokoúhlá obrazovka</PresentationFormat>
  <Paragraphs>71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Tahoma</vt:lpstr>
      <vt:lpstr>Wingdings</vt:lpstr>
      <vt:lpstr>Prezentace_MU_CZ</vt:lpstr>
      <vt:lpstr>Pedagogický výzkum </vt:lpstr>
      <vt:lpstr>Vznik pedagogických výzkumů</vt:lpstr>
      <vt:lpstr>Empirická (moderní) pedagogika</vt:lpstr>
      <vt:lpstr>Empirická (moderní) pedagogika</vt:lpstr>
      <vt:lpstr>Metodologie pedagogiky</vt:lpstr>
      <vt:lpstr>Výzkumný proces</vt:lpstr>
      <vt:lpstr>Kvantitativní – kvalitativní přístup</vt:lpstr>
      <vt:lpstr>Výzkumný proces v pedagogice</vt:lpstr>
      <vt:lpstr>Výzkumný proces v pedagogice</vt:lpstr>
      <vt:lpstr>Výzkumný proces v pedagogice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14</cp:revision>
  <cp:lastPrinted>1601-01-01T00:00:00Z</cp:lastPrinted>
  <dcterms:created xsi:type="dcterms:W3CDTF">2020-10-05T06:18:46Z</dcterms:created>
  <dcterms:modified xsi:type="dcterms:W3CDTF">2020-10-27T06:57:45Z</dcterms:modified>
</cp:coreProperties>
</file>