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0" r:id="rId3"/>
    <p:sldId id="272" r:id="rId4"/>
    <p:sldId id="280" r:id="rId5"/>
    <p:sldId id="281" r:id="rId6"/>
    <p:sldId id="274" r:id="rId7"/>
    <p:sldId id="273" r:id="rId8"/>
    <p:sldId id="277" r:id="rId9"/>
    <p:sldId id="282" r:id="rId10"/>
    <p:sldId id="28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580" autoAdjust="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80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41727-C0B6-4CCF-92EA-323188035891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2A321-7522-4100-8FB8-C0B28B439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871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07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96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76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00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08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79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21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33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03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34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34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F2B14-934D-4C43-8F41-25863C6D1684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87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Postoje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7671"/>
            <a:ext cx="2474628" cy="323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906316"/>
            <a:ext cx="288462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25198"/>
            <a:ext cx="1819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789040"/>
            <a:ext cx="316388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24" y="4005064"/>
            <a:ext cx="32258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91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A905BF-005E-4826-BBF8-263978122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Postoje jednonož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0C7754-AA63-420C-BC4F-435B3E5E9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Jedna noha stojná, druhá volná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400" dirty="0"/>
              <a:t>dřep na L, přednožit P, chodidlo napnout, předpažit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 </a:t>
            </a:r>
            <a:r>
              <a:rPr lang="cs-CZ" sz="1400" dirty="0"/>
              <a:t>stoj na L, skrčit </a:t>
            </a:r>
            <a:r>
              <a:rPr lang="cs-CZ" sz="1400" dirty="0" err="1"/>
              <a:t>přínožmo</a:t>
            </a:r>
            <a:r>
              <a:rPr lang="cs-CZ" sz="1400" dirty="0"/>
              <a:t> P, chytit za kotník            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05BE252-D99A-4FB4-BC5C-A2AAAB043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04864"/>
            <a:ext cx="2112573" cy="158554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D48121F-DA29-411F-B9C3-BE2500467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774060"/>
            <a:ext cx="1872208" cy="217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4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Postoje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88403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00806"/>
            <a:ext cx="1866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88" y="443711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94" y="2053232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4072208"/>
            <a:ext cx="3724979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1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656183"/>
          </a:xfrm>
        </p:spPr>
        <p:txBody>
          <a:bodyPr/>
          <a:lstStyle/>
          <a:p>
            <a:br>
              <a:rPr lang="cs-CZ" b="1" dirty="0"/>
            </a:br>
            <a:r>
              <a:rPr lang="cs-CZ" b="1" dirty="0"/>
              <a:t>Postoje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036510"/>
            <a:ext cx="6400800" cy="260229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            Poloha těla, kdy se podložky dotýkají chodidlo/a nebo jejich část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1844048" cy="18440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206" y="116517"/>
            <a:ext cx="2267831" cy="17283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4582058"/>
            <a:ext cx="1537546" cy="211348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42" y="4683687"/>
            <a:ext cx="3603048" cy="201185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6" y="140659"/>
            <a:ext cx="2627604" cy="174360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2666" y="4817810"/>
            <a:ext cx="2621507" cy="174360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044" y="2144254"/>
            <a:ext cx="2023560" cy="134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3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 Postoje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08520" y="1124744"/>
            <a:ext cx="9145016" cy="540060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cs-CZ" b="1" dirty="0"/>
          </a:p>
          <a:p>
            <a:pPr marL="457200" lvl="1" indent="0">
              <a:buNone/>
            </a:pPr>
            <a:r>
              <a:rPr lang="cs-CZ" b="1" dirty="0"/>
              <a:t>Podle úhlového vztahu mezi stehnem a bércem</a:t>
            </a:r>
            <a:endParaRPr lang="cs-CZ" dirty="0"/>
          </a:p>
          <a:p>
            <a:pPr lvl="2"/>
            <a:r>
              <a:rPr lang="cs-CZ" sz="2800" b="1" i="1" dirty="0">
                <a:solidFill>
                  <a:srgbClr val="FF0000"/>
                </a:solidFill>
              </a:rPr>
              <a:t>stoje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– noha v koleně napjata, na základně spočívá celým chodidlem. </a:t>
            </a:r>
          </a:p>
          <a:p>
            <a:pPr marL="914400" lvl="2" indent="0">
              <a:buNone/>
            </a:pPr>
            <a:r>
              <a:rPr lang="cs-CZ" sz="2800" dirty="0"/>
              <a:t> </a:t>
            </a:r>
            <a:r>
              <a:rPr lang="cs-CZ" sz="2800" i="1" u="sng" dirty="0">
                <a:solidFill>
                  <a:srgbClr val="FF0000"/>
                </a:solidFill>
              </a:rPr>
              <a:t>výpon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- stojná noha na špičce</a:t>
            </a:r>
          </a:p>
          <a:p>
            <a:pPr marL="914400" lvl="2" indent="0">
              <a:buNone/>
            </a:pPr>
            <a:endParaRPr lang="cs-CZ" sz="2800" dirty="0"/>
          </a:p>
          <a:p>
            <a:pPr lvl="2"/>
            <a:r>
              <a:rPr lang="cs-CZ" sz="2800" b="1" i="1" dirty="0">
                <a:solidFill>
                  <a:srgbClr val="FF0000"/>
                </a:solidFill>
              </a:rPr>
              <a:t>podřepy</a:t>
            </a:r>
            <a:r>
              <a:rPr lang="cs-CZ" sz="2800" i="1" dirty="0">
                <a:solidFill>
                  <a:srgbClr val="FF0000"/>
                </a:solidFill>
              </a:rPr>
              <a:t> </a:t>
            </a:r>
            <a:r>
              <a:rPr lang="cs-CZ" sz="2800" i="1" dirty="0"/>
              <a:t>– </a:t>
            </a:r>
            <a:r>
              <a:rPr lang="cs-CZ" sz="2800" dirty="0"/>
              <a:t>stehno svírá s bércem tupý až pravý úhel. Míra pokrčení je vyjádřena výrazy mírný – hlubší. </a:t>
            </a:r>
          </a:p>
          <a:p>
            <a:pPr lvl="2"/>
            <a:endParaRPr lang="cs-CZ" sz="2800" b="1" i="1" dirty="0"/>
          </a:p>
          <a:p>
            <a:pPr lvl="2"/>
            <a:r>
              <a:rPr lang="cs-CZ" sz="2800" b="1" i="1" dirty="0">
                <a:solidFill>
                  <a:srgbClr val="FF0000"/>
                </a:solidFill>
              </a:rPr>
              <a:t>dřepy</a:t>
            </a:r>
            <a:r>
              <a:rPr lang="cs-CZ" sz="2800" i="1" dirty="0">
                <a:solidFill>
                  <a:srgbClr val="FF0000"/>
                </a:solidFill>
              </a:rPr>
              <a:t> </a:t>
            </a:r>
            <a:r>
              <a:rPr lang="cs-CZ" sz="2800" i="1" dirty="0"/>
              <a:t>–</a:t>
            </a:r>
            <a:r>
              <a:rPr lang="cs-CZ" sz="2800" dirty="0"/>
              <a:t> stehno a bérec stojné nohy (nohou) svírají ostrý úhel. Provedení dřepu se rozumí na špičkách, provedení na celých chodidlech se vyjádří v popise.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982" y="382242"/>
            <a:ext cx="1601185" cy="128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65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obounož 				Konkrétní příklady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Postoje snožné</a:t>
            </a:r>
            <a:r>
              <a:rPr lang="cs-CZ" dirty="0"/>
              <a:t>			podřep spojný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Postoje rozkročné </a:t>
            </a:r>
            <a:r>
              <a:rPr lang="cs-CZ" dirty="0"/>
              <a:t>		       	dřep rozkročný 	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Postoje nožné	</a:t>
            </a:r>
            <a:r>
              <a:rPr lang="cs-CZ" dirty="0"/>
              <a:t>	 		výpon únožný</a:t>
            </a:r>
          </a:p>
          <a:p>
            <a:pPr marL="0" indent="0">
              <a:buNone/>
            </a:pPr>
            <a:r>
              <a:rPr lang="cs-CZ" dirty="0"/>
              <a:t>					stoj měrný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</a:t>
            </a:r>
          </a:p>
          <a:p>
            <a:pPr marL="0" indent="0">
              <a:buNone/>
            </a:pPr>
            <a:r>
              <a:rPr lang="cs-CZ" b="1" dirty="0"/>
              <a:t>jednonož </a:t>
            </a:r>
            <a:r>
              <a:rPr lang="cs-CZ" dirty="0"/>
              <a:t>				stoj na P/L ….</a:t>
            </a:r>
          </a:p>
          <a:p>
            <a:pPr marL="0" indent="0">
              <a:buNone/>
            </a:pPr>
            <a:r>
              <a:rPr lang="cs-CZ" dirty="0"/>
              <a:t>					podřep na P/L …						dřep na P/L ….</a:t>
            </a:r>
          </a:p>
          <a:p>
            <a:pPr marL="0" indent="0">
              <a:buNone/>
            </a:pPr>
            <a:r>
              <a:rPr lang="cs-CZ" dirty="0"/>
              <a:t>					výpon na P/L 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569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Postoje </a:t>
            </a:r>
            <a:r>
              <a:rPr lang="cs-CZ" b="1" dirty="0">
                <a:solidFill>
                  <a:srgbClr val="FF0000"/>
                </a:solidFill>
              </a:rPr>
              <a:t>snožné</a:t>
            </a:r>
            <a:r>
              <a:rPr lang="cs-CZ" b="1" dirty="0"/>
              <a:t> </a:t>
            </a:r>
            <a:br>
              <a:rPr lang="cs-CZ" b="1" dirty="0"/>
            </a:br>
            <a:r>
              <a:rPr lang="cs-CZ" sz="2200" dirty="0"/>
              <a:t>obounož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90254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Chodidla se dotýkají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Příklady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Stoj spojný</a:t>
            </a:r>
          </a:p>
          <a:p>
            <a:pPr marL="0" indent="0">
              <a:buNone/>
            </a:pPr>
            <a:r>
              <a:rPr lang="cs-CZ" dirty="0"/>
              <a:t>Stoj spatný</a:t>
            </a:r>
          </a:p>
          <a:p>
            <a:pPr marL="0" indent="0">
              <a:buNone/>
            </a:pPr>
            <a:r>
              <a:rPr lang="cs-CZ" dirty="0"/>
              <a:t>Stoj </a:t>
            </a:r>
            <a:r>
              <a:rPr lang="cs-CZ" dirty="0" err="1"/>
              <a:t>rozpatný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Stoj měrný</a:t>
            </a:r>
          </a:p>
          <a:p>
            <a:pPr marL="0" indent="0">
              <a:buNone/>
            </a:pPr>
            <a:r>
              <a:rPr lang="cs-CZ" dirty="0"/>
              <a:t>Stoj </a:t>
            </a:r>
            <a:r>
              <a:rPr lang="cs-CZ" dirty="0" err="1"/>
              <a:t>skřižný</a:t>
            </a:r>
            <a:r>
              <a:rPr lang="cs-CZ" dirty="0"/>
              <a:t> P přes L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367240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77680"/>
            <a:ext cx="3672408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3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Postoje </a:t>
            </a:r>
            <a:r>
              <a:rPr lang="cs-CZ" b="1" dirty="0">
                <a:solidFill>
                  <a:srgbClr val="FF0000"/>
                </a:solidFill>
              </a:rPr>
              <a:t>rozkročné</a:t>
            </a:r>
            <a:br>
              <a:rPr lang="cs-CZ" b="1" dirty="0"/>
            </a:br>
            <a:r>
              <a:rPr lang="cs-CZ" sz="3100" dirty="0"/>
              <a:t>obounož</a:t>
            </a:r>
            <a:endParaRPr lang="cs-CZ" sz="31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dirty="0"/>
              <a:t>       </a:t>
            </a:r>
          </a:p>
          <a:p>
            <a:pPr marL="0" indent="0">
              <a:buNone/>
            </a:pPr>
            <a:r>
              <a:rPr lang="cs-CZ" sz="1800" dirty="0"/>
              <a:t>     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4000" dirty="0"/>
              <a:t>   stoj rozkročný 						 výpon rozkročný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r>
              <a:rPr lang="cs-CZ" sz="7400" dirty="0"/>
              <a:t>nohy jsou od sebe, </a:t>
            </a:r>
            <a:r>
              <a:rPr lang="cs-CZ" sz="7400" b="1" dirty="0">
                <a:solidFill>
                  <a:srgbClr val="FF0000"/>
                </a:solidFill>
              </a:rPr>
              <a:t>hmotnost těla je rovnoměrně rozložena na obě nohy</a:t>
            </a:r>
          </a:p>
          <a:p>
            <a:pPr marL="0" indent="0">
              <a:buNone/>
            </a:pPr>
            <a:endParaRPr lang="cs-CZ" sz="7400" b="1" dirty="0">
              <a:solidFill>
                <a:srgbClr val="FF0000"/>
              </a:solidFill>
            </a:endParaRPr>
          </a:p>
          <a:p>
            <a:r>
              <a:rPr lang="cs-CZ" sz="6000" dirty="0"/>
              <a:t>rovina čelná nebo bočná  (chodidla jsou od sebe asi na délku kroku), jinou vzdálenost upřesníme v popise výrazem </a:t>
            </a:r>
            <a:r>
              <a:rPr lang="cs-CZ" sz="6000" b="1" dirty="0"/>
              <a:t>    </a:t>
            </a:r>
            <a:r>
              <a:rPr lang="cs-CZ" sz="6000" i="1" u="sng" dirty="0"/>
              <a:t>úzký – široký.</a:t>
            </a:r>
            <a:endParaRPr lang="cs-CZ" sz="6000" dirty="0"/>
          </a:p>
          <a:p>
            <a:pPr marL="0" indent="0">
              <a:buNone/>
            </a:pPr>
            <a:endParaRPr lang="cs-CZ" sz="6000" dirty="0"/>
          </a:p>
          <a:p>
            <a:pPr marL="0" indent="0">
              <a:buNone/>
            </a:pPr>
            <a:endParaRPr lang="cs-CZ" sz="5000" dirty="0"/>
          </a:p>
          <a:p>
            <a:pPr marL="0" indent="0">
              <a:buNone/>
            </a:pPr>
            <a:endParaRPr lang="cs-CZ" sz="5000" dirty="0"/>
          </a:p>
          <a:p>
            <a:pPr marL="0" indent="0">
              <a:buNone/>
            </a:pPr>
            <a:r>
              <a:rPr lang="cs-CZ" sz="5000" dirty="0"/>
              <a:t>                                                              </a:t>
            </a:r>
            <a:r>
              <a:rPr lang="cs-CZ" sz="5000" b="1" dirty="0">
                <a:solidFill>
                  <a:srgbClr val="FF0000"/>
                </a:solidFill>
              </a:rPr>
              <a:t>    </a:t>
            </a:r>
          </a:p>
          <a:p>
            <a:pPr marL="0" indent="0"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FF0000"/>
                </a:solidFill>
              </a:rPr>
              <a:t>			</a:t>
            </a:r>
            <a:endParaRPr lang="cs-CZ" sz="2800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978" y="4887793"/>
            <a:ext cx="1800200" cy="177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3" y="292728"/>
            <a:ext cx="2083247" cy="177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319" y="274638"/>
            <a:ext cx="1971518" cy="17750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797152"/>
            <a:ext cx="2083247" cy="18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99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Postoje </a:t>
            </a:r>
            <a:r>
              <a:rPr lang="cs-CZ" b="1" dirty="0">
                <a:solidFill>
                  <a:srgbClr val="FF0000"/>
                </a:solidFill>
              </a:rPr>
              <a:t>nožné</a:t>
            </a:r>
            <a:br>
              <a:rPr lang="cs-CZ" b="1" dirty="0"/>
            </a:br>
            <a:r>
              <a:rPr lang="cs-CZ" sz="3100" dirty="0"/>
              <a:t>obounož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Jedna noha je stojná (je na ni většina váhy), druhá opěrná (jen se dotýká podložky)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Stoj 			</a:t>
            </a:r>
            <a:r>
              <a:rPr lang="cs-CZ" b="1" dirty="0">
                <a:solidFill>
                  <a:srgbClr val="00B050"/>
                </a:solidFill>
              </a:rPr>
              <a:t>před	   nožný</a:t>
            </a:r>
          </a:p>
          <a:p>
            <a:pPr marL="0" indent="0">
              <a:buNone/>
            </a:pPr>
            <a:r>
              <a:rPr lang="cs-CZ" dirty="0"/>
              <a:t>Podřep		</a:t>
            </a:r>
            <a:r>
              <a:rPr lang="cs-CZ" b="1" dirty="0">
                <a:solidFill>
                  <a:srgbClr val="00B050"/>
                </a:solidFill>
              </a:rPr>
              <a:t>zá</a:t>
            </a:r>
            <a:r>
              <a:rPr lang="cs-CZ" dirty="0"/>
              <a:t>	    </a:t>
            </a:r>
            <a:r>
              <a:rPr lang="cs-CZ" b="1" dirty="0">
                <a:solidFill>
                  <a:srgbClr val="00B050"/>
                </a:solidFill>
              </a:rPr>
              <a:t>nožný</a:t>
            </a:r>
          </a:p>
          <a:p>
            <a:pPr marL="0" indent="0">
              <a:buNone/>
            </a:pPr>
            <a:r>
              <a:rPr lang="cs-CZ" dirty="0"/>
              <a:t>Dřep			</a:t>
            </a:r>
            <a:r>
              <a:rPr lang="cs-CZ" b="1" dirty="0">
                <a:solidFill>
                  <a:srgbClr val="00B050"/>
                </a:solidFill>
              </a:rPr>
              <a:t>ú 	    nožný </a:t>
            </a:r>
          </a:p>
          <a:p>
            <a:pPr marL="0" indent="0">
              <a:buNone/>
            </a:pPr>
            <a:r>
              <a:rPr lang="cs-CZ" dirty="0"/>
              <a:t>Výpon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113998"/>
            <a:ext cx="26273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64904"/>
            <a:ext cx="2113120" cy="211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023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Postoje obounož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Příklad popisu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Základní poloha     Typ postoje   Bližší upřesnění</a:t>
            </a:r>
          </a:p>
          <a:p>
            <a:pPr marL="0" indent="0">
              <a:buNone/>
            </a:pPr>
            <a:endParaRPr lang="cs-CZ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b="1" dirty="0"/>
              <a:t>Stoj 			       spatný</a:t>
            </a:r>
          </a:p>
          <a:p>
            <a:pPr marL="0" indent="0">
              <a:buNone/>
            </a:pPr>
            <a:r>
              <a:rPr lang="cs-CZ" b="1" dirty="0"/>
              <a:t>Podřep		       únožný 	 </a:t>
            </a:r>
            <a:r>
              <a:rPr lang="cs-CZ" sz="2000" b="1" dirty="0"/>
              <a:t>pravou/levou</a:t>
            </a:r>
          </a:p>
          <a:p>
            <a:pPr marL="0" indent="0">
              <a:buNone/>
            </a:pPr>
            <a:r>
              <a:rPr lang="cs-CZ" b="1" dirty="0"/>
              <a:t>Dřep                            spatný            </a:t>
            </a:r>
            <a:r>
              <a:rPr lang="cs-CZ" sz="2200" b="1" dirty="0"/>
              <a:t>na celých chodidlech</a:t>
            </a:r>
          </a:p>
          <a:p>
            <a:pPr marL="0" indent="0">
              <a:buNone/>
            </a:pPr>
            <a:r>
              <a:rPr lang="cs-CZ" b="1" dirty="0"/>
              <a:t>Stoj 			       </a:t>
            </a:r>
            <a:r>
              <a:rPr lang="cs-CZ" b="1" dirty="0" err="1"/>
              <a:t>skřižný</a:t>
            </a:r>
            <a:r>
              <a:rPr lang="cs-CZ" b="1" dirty="0"/>
              <a:t>            </a:t>
            </a:r>
            <a:r>
              <a:rPr lang="cs-CZ" sz="2000" b="1" dirty="0"/>
              <a:t>levou přes pravou</a:t>
            </a:r>
          </a:p>
          <a:p>
            <a:pPr marL="0" indent="0">
              <a:buNone/>
            </a:pPr>
            <a:r>
              <a:rPr lang="cs-CZ" b="1" dirty="0"/>
              <a:t>Výpon 		       rozkročný       </a:t>
            </a:r>
            <a:r>
              <a:rPr lang="cs-CZ" sz="2000" b="1" dirty="0"/>
              <a:t>pravou vpřed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2608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397</Words>
  <Application>Microsoft Office PowerPoint</Application>
  <PresentationFormat>Předvádění na obrazovce (4:3)</PresentationFormat>
  <Paragraphs>87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Motiv systému Office</vt:lpstr>
      <vt:lpstr>Postoje</vt:lpstr>
      <vt:lpstr>Postoje</vt:lpstr>
      <vt:lpstr> Postoje</vt:lpstr>
      <vt:lpstr> Postoje</vt:lpstr>
      <vt:lpstr>Postoje</vt:lpstr>
      <vt:lpstr>Postoje snožné  obounož</vt:lpstr>
      <vt:lpstr>Postoje rozkročné obounož</vt:lpstr>
      <vt:lpstr>Postoje nožné obounož</vt:lpstr>
      <vt:lpstr>Postoje obounož</vt:lpstr>
      <vt:lpstr>Postoje jednonož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vaculikova</dc:creator>
  <cp:lastModifiedBy>Pavlína Vaculíková</cp:lastModifiedBy>
  <cp:revision>28</cp:revision>
  <dcterms:created xsi:type="dcterms:W3CDTF">2016-10-02T18:41:37Z</dcterms:created>
  <dcterms:modified xsi:type="dcterms:W3CDTF">2021-03-09T11:00:16Z</dcterms:modified>
</cp:coreProperties>
</file>