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handoutMasterIdLst>
    <p:handoutMasterId r:id="rId17"/>
  </p:handoutMasterIdLst>
  <p:sldIdLst>
    <p:sldId id="322" r:id="rId5"/>
    <p:sldId id="331" r:id="rId6"/>
    <p:sldId id="323" r:id="rId7"/>
    <p:sldId id="324" r:id="rId8"/>
    <p:sldId id="325" r:id="rId9"/>
    <p:sldId id="326" r:id="rId10"/>
    <p:sldId id="327" r:id="rId11"/>
    <p:sldId id="330" r:id="rId12"/>
    <p:sldId id="328" r:id="rId13"/>
    <p:sldId id="329" r:id="rId14"/>
    <p:sldId id="332" r:id="rId15"/>
  </p:sldIdLst>
  <p:sldSz cx="12188825" cy="6858000"/>
  <p:notesSz cx="6858000" cy="9144000"/>
  <p:custDataLst>
    <p:tags r:id="rId18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581" autoAdjust="0"/>
  </p:normalViewPr>
  <p:slideViewPr>
    <p:cSldViewPr showGuides="1">
      <p:cViewPr varScale="1">
        <p:scale>
          <a:sx n="78" d="100"/>
          <a:sy n="78" d="100"/>
        </p:scale>
        <p:origin x="108" y="1170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279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963431-1247-4058-934F-3C6DC95264DA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9F912AB-2776-42F2-A957-313FC7EFEDB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25607DA-E7F4-4829-92C9-BA5DC6413755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93199CD-3E1B-4AE6-990F-76F925F5EA9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93199CD-3E1B-4AE6-990F-76F925F5EA9F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204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067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93199CD-3E1B-4AE6-990F-76F925F5EA9F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72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rtlCol="0"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C048143D-B1F0-4BFD-8DD4-5F77C2095F71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1100"/>
            </a:lvl1pPr>
          </a:lstStyle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E37EC-AD2D-4877-BAD2-528D445CD26F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 rtlCol="0"/>
          <a:lstStyle/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F1E149-FC90-4207-B405-44B4D80ED53A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4D9FED-11A2-4FA4-ADB4-637F7773D269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rtlCol="0"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3C1D64-A905-4432-99CC-DC959E3E3766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B89F01-60F0-4D13-A6F8-1D6044332B8B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rtlCol="0"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B53FD4-CE19-4CCF-A5A3-BAF3B20E76F6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0C0F34-37F0-401B-AF48-6845236B4591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AD2B6A-021E-4940-B469-5FD30EA67914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A17B66-4020-4BC6-A2C9-5756BFDEB185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0FB0166-F4A7-4D0D-808F-CC4728F2C426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/>
              <a:t>Kliknutím můžete upravit styly předlohy textu.</a:t>
            </a:r>
          </a:p>
          <a:p>
            <a:pPr lvl="1" rtl="0"/>
            <a:r>
              <a:rPr lang="cs-CZ" dirty="0"/>
              <a:t>Druhá úroveň</a:t>
            </a:r>
          </a:p>
          <a:p>
            <a:pPr lvl="2" rtl="0"/>
            <a:r>
              <a:rPr lang="cs-CZ" dirty="0"/>
              <a:t>Třetí úroveň</a:t>
            </a:r>
          </a:p>
          <a:p>
            <a:pPr lvl="3" rtl="0"/>
            <a:r>
              <a:rPr lang="cs-CZ" dirty="0"/>
              <a:t>Čtvrtá úroveň</a:t>
            </a:r>
          </a:p>
          <a:p>
            <a:pPr lvl="4" rtl="0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cs-CZ" dirty="0"/>
              <a:t>Přidejte zápatí.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3222D56-AF82-4D88-AA02-5E51A2625AA9}" type="datetime1">
              <a:rPr lang="cs-CZ" smtClean="0"/>
              <a:t>29.11.2022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/>
              <a:t>Nebezpeční sociálních sítí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cs-CZ" dirty="0"/>
              <a:t>Mgr. Petr Zaoral</a:t>
            </a:r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AF7A1-3E62-6516-936F-6CF8A3834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sociální bubliny - důsledky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ED5E52-27CD-10FD-5F69-F1B4001AA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3" y="1904999"/>
            <a:ext cx="9134391" cy="447632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1. šíření dezinformací – není s čím srovnat</a:t>
            </a:r>
          </a:p>
          <a:p>
            <a:r>
              <a:rPr lang="cs-CZ" dirty="0"/>
              <a:t>2. kognitivní zkreslení – bublina je normál společnosti, </a:t>
            </a:r>
            <a:br>
              <a:rPr lang="cs-CZ" dirty="0"/>
            </a:br>
            <a:r>
              <a:rPr lang="cs-CZ" dirty="0"/>
              <a:t>    věříme v to co si myslí bublina (komnata ozvěn)</a:t>
            </a:r>
          </a:p>
          <a:p>
            <a:r>
              <a:rPr lang="cs-CZ" dirty="0"/>
              <a:t>3. radikalizace – přenesení virtuální komunikace </a:t>
            </a:r>
            <a:br>
              <a:rPr lang="cs-CZ" dirty="0"/>
            </a:br>
            <a:r>
              <a:rPr lang="cs-CZ" dirty="0"/>
              <a:t>    do reálného světa</a:t>
            </a:r>
          </a:p>
          <a:p>
            <a:r>
              <a:rPr lang="cs-CZ" dirty="0"/>
              <a:t>4 polarizace společnosti – </a:t>
            </a:r>
            <a:r>
              <a:rPr lang="cs-CZ" dirty="0" err="1"/>
              <a:t>umocňuní</a:t>
            </a:r>
            <a:r>
              <a:rPr lang="cs-CZ" dirty="0"/>
              <a:t> rozštěpení společnosti</a:t>
            </a:r>
          </a:p>
          <a:p>
            <a:r>
              <a:rPr lang="cs-CZ" dirty="0"/>
              <a:t>5. nevyvážené </a:t>
            </a:r>
            <a:r>
              <a:rPr lang="cs-CZ" dirty="0" err="1"/>
              <a:t>infomrace</a:t>
            </a:r>
            <a:r>
              <a:rPr lang="cs-CZ" dirty="0"/>
              <a:t> + kvalita</a:t>
            </a:r>
          </a:p>
          <a:p>
            <a:r>
              <a:rPr lang="cs-CZ" dirty="0"/>
              <a:t>6. v některých zacílené podvody</a:t>
            </a:r>
          </a:p>
          <a:p>
            <a:r>
              <a:rPr lang="cs-CZ" dirty="0"/>
              <a:t>7. </a:t>
            </a:r>
            <a:r>
              <a:rPr lang="cs-CZ" dirty="0" err="1"/>
              <a:t>Rabbit</a:t>
            </a:r>
            <a:r>
              <a:rPr lang="cs-CZ" dirty="0"/>
              <a:t> hole – „králičí nora“, pohlcení tématem, ztráta </a:t>
            </a:r>
            <a:br>
              <a:rPr lang="cs-CZ" dirty="0"/>
            </a:br>
            <a:r>
              <a:rPr lang="cs-CZ" dirty="0"/>
              <a:t>    času, energie, závislost</a:t>
            </a:r>
          </a:p>
          <a:p>
            <a:r>
              <a:rPr lang="cs-CZ" dirty="0"/>
              <a:t>8. Pozitiva ? Ano – kamarádství, výměna zkušeností….</a:t>
            </a:r>
          </a:p>
        </p:txBody>
      </p:sp>
    </p:spTree>
    <p:extLst>
      <p:ext uri="{BB962C8B-B14F-4D97-AF65-F5344CB8AC3E}">
        <p14:creationId xmlns:p14="http://schemas.microsoft.com/office/powerpoint/2010/main" val="4150775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75CFA8-9817-D731-667A-520E80BB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828" y="2348880"/>
            <a:ext cx="9144001" cy="1371600"/>
          </a:xfrm>
        </p:spPr>
        <p:txBody>
          <a:bodyPr/>
          <a:lstStyle/>
          <a:p>
            <a:pPr algn="ctr"/>
            <a:r>
              <a:rPr lang="cs-CZ" dirty="0"/>
              <a:t>Najděte si čas být </a:t>
            </a:r>
            <a:r>
              <a:rPr lang="cs-CZ" dirty="0" err="1"/>
              <a:t>offline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62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1E0374-9894-1655-5F7A-60DD6612F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3" y="764705"/>
            <a:ext cx="9134391" cy="5255096"/>
          </a:xfrm>
        </p:spPr>
        <p:txBody>
          <a:bodyPr/>
          <a:lstStyle/>
          <a:p>
            <a:r>
              <a:rPr lang="cs-CZ" b="1" dirty="0"/>
              <a:t>Děti neznají stud: Každé sedmé poslalo někomu nahou fotku nebo video</a:t>
            </a:r>
          </a:p>
          <a:p>
            <a:r>
              <a:rPr lang="cs-CZ" b="1" dirty="0"/>
              <a:t>40 % dětí se baví s cizími lidmi online. Kdy je to risk?</a:t>
            </a:r>
          </a:p>
          <a:p>
            <a:r>
              <a:rPr lang="cs-CZ" b="1" dirty="0"/>
              <a:t>Syndrom </a:t>
            </a:r>
            <a:r>
              <a:rPr lang="cs-CZ" b="1" dirty="0" err="1"/>
              <a:t>FoMO</a:t>
            </a:r>
            <a:r>
              <a:rPr lang="cs-CZ" b="1" dirty="0"/>
              <a:t> může vést k závislostem. Naučte své děti, jak mu předejít  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Reaf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Missong</a:t>
            </a:r>
            <a:r>
              <a:rPr lang="cs-CZ" b="1" dirty="0"/>
              <a:t> Out – strach ze zameškání)</a:t>
            </a:r>
          </a:p>
          <a:p>
            <a:r>
              <a:rPr lang="pl-PL" b="1" dirty="0"/>
              <a:t>Kamarádství jako z hororu: Taktiky groomingu</a:t>
            </a:r>
          </a:p>
          <a:p>
            <a:r>
              <a:rPr lang="cs-CZ" b="1" dirty="0"/>
              <a:t>Krádež identity se může týkat i dětí. Stačí slabé heslo</a:t>
            </a:r>
          </a:p>
          <a:p>
            <a:r>
              <a:rPr lang="cs-CZ" b="1" dirty="0"/>
              <a:t>Jak ochránit děti před </a:t>
            </a:r>
            <a:r>
              <a:rPr lang="cs-CZ" b="1" dirty="0" err="1"/>
              <a:t>kyber</a:t>
            </a:r>
            <a:r>
              <a:rPr lang="cs-CZ" b="1" dirty="0"/>
              <a:t> šikanou?</a:t>
            </a:r>
          </a:p>
          <a:p>
            <a:endParaRPr lang="cs-CZ" b="1" dirty="0"/>
          </a:p>
          <a:p>
            <a:endParaRPr lang="pl-PL" b="1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27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Sociální sítě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 rtl="0"/>
            <a:r>
              <a:rPr lang="cs-CZ" dirty="0"/>
              <a:t>nedílná součást života dětí a dospívajících </a:t>
            </a:r>
            <a:br>
              <a:rPr lang="cs-CZ" dirty="0"/>
            </a:br>
            <a:r>
              <a:rPr lang="cs-CZ" dirty="0"/>
              <a:t>(digitální generace)</a:t>
            </a:r>
          </a:p>
          <a:p>
            <a:pPr lvl="0" rtl="0"/>
            <a:r>
              <a:rPr lang="cs-CZ" dirty="0"/>
              <a:t>sdílení názorů, sympatií, sledování celebrit, obchod</a:t>
            </a:r>
          </a:p>
          <a:p>
            <a:pPr lvl="0" rtl="0"/>
            <a:r>
              <a:rPr lang="cs-CZ" dirty="0"/>
              <a:t>„Dělá se online to co se dříve dělalo na chodbách školy“</a:t>
            </a:r>
          </a:p>
          <a:p>
            <a:pPr lvl="0" rtl="0"/>
            <a:endParaRPr lang="cs-CZ" dirty="0"/>
          </a:p>
          <a:p>
            <a:pPr lvl="0" rtl="0"/>
            <a:r>
              <a:rPr lang="cs-CZ" dirty="0"/>
              <a:t>66% studentů používá Facebook ke sdílení poznámek</a:t>
            </a:r>
          </a:p>
          <a:p>
            <a:pPr lvl="0" rtl="0"/>
            <a:r>
              <a:rPr lang="cs-CZ" dirty="0"/>
              <a:t>v průzkumu 45% dotázaných neustále online</a:t>
            </a:r>
          </a:p>
          <a:p>
            <a:pPr lvl="0" rtl="0"/>
            <a:r>
              <a:rPr lang="cs-CZ" b="1" dirty="0"/>
              <a:t>Jak sociální sítě používat s rozumem?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6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Věk pro vstup do online světa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532023" y="1988840"/>
            <a:ext cx="9134391" cy="4114801"/>
          </a:xfrm>
        </p:spPr>
        <p:txBody>
          <a:bodyPr rtlCol="0">
            <a:normAutofit lnSpcReduction="10000"/>
          </a:bodyPr>
          <a:lstStyle/>
          <a:p>
            <a:pPr lvl="0" rtl="0"/>
            <a:r>
              <a:rPr lang="cs-CZ" dirty="0"/>
              <a:t>Minimální vět pro vstup na sociální sítě je 13 let</a:t>
            </a:r>
          </a:p>
          <a:p>
            <a:pPr lvl="0" rtl="0"/>
            <a:r>
              <a:rPr lang="cs-CZ" dirty="0"/>
              <a:t>Rozlišení dezinformací, společenské chování, kritické myšlení</a:t>
            </a:r>
          </a:p>
          <a:p>
            <a:pPr lvl="0" rtl="0"/>
            <a:endParaRPr lang="cs-CZ" dirty="0"/>
          </a:p>
          <a:p>
            <a:pPr lvl="0" rtl="0"/>
            <a:r>
              <a:rPr lang="cs-CZ" dirty="0"/>
              <a:t>Realita: 9-12 let průměrně 3 sociální sítě</a:t>
            </a:r>
            <a:br>
              <a:rPr lang="cs-CZ" dirty="0"/>
            </a:br>
            <a:r>
              <a:rPr lang="cs-CZ" dirty="0"/>
              <a:t>             10-11 let </a:t>
            </a:r>
            <a:r>
              <a:rPr lang="cs-CZ" dirty="0" err="1"/>
              <a:t>TikTok</a:t>
            </a:r>
            <a:br>
              <a:rPr lang="cs-CZ" dirty="0"/>
            </a:br>
            <a:r>
              <a:rPr lang="cs-CZ" dirty="0"/>
              <a:t>             12-14 let Facebook, Snapchat, Instagram</a:t>
            </a:r>
          </a:p>
          <a:p>
            <a:pPr lvl="0" rtl="0"/>
            <a:r>
              <a:rPr lang="cs-CZ" dirty="0"/>
              <a:t>Lhaní o věku – ok?</a:t>
            </a:r>
          </a:p>
          <a:p>
            <a:pPr lvl="0" rtl="0"/>
            <a:r>
              <a:rPr lang="cs-CZ" dirty="0"/>
              <a:t>Limit 13 let i Google služby, Android, Dropbox</a:t>
            </a:r>
          </a:p>
        </p:txBody>
      </p:sp>
    </p:spTree>
    <p:extLst>
      <p:ext uri="{BB962C8B-B14F-4D97-AF65-F5344CB8AC3E}">
        <p14:creationId xmlns:p14="http://schemas.microsoft.com/office/powerpoint/2010/main" val="4254438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Ochrana soukromí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0" rtl="0"/>
            <a:r>
              <a:rPr lang="cs-CZ" dirty="0"/>
              <a:t>Desetina dětí má všechny profily veřejné</a:t>
            </a:r>
          </a:p>
          <a:p>
            <a:pPr lvl="0" rtl="0"/>
            <a:r>
              <a:rPr lang="cs-CZ" dirty="0"/>
              <a:t>Digitální stopa - nesmazatelná</a:t>
            </a:r>
          </a:p>
          <a:p>
            <a:pPr lvl="0" rtl="0"/>
            <a:r>
              <a:rPr lang="cs-CZ" dirty="0"/>
              <a:t>Sdílení necenzurovaných osobních myšlenek a soukromých fotografií</a:t>
            </a:r>
          </a:p>
          <a:p>
            <a:pPr lvl="0" rtl="0"/>
            <a:r>
              <a:rPr lang="cs-CZ" dirty="0"/>
              <a:t>Na sociálních sítích platí zákony jako </a:t>
            </a:r>
            <a:r>
              <a:rPr lang="cs-CZ" dirty="0" err="1"/>
              <a:t>offline</a:t>
            </a:r>
            <a:r>
              <a:rPr lang="cs-CZ" dirty="0"/>
              <a:t>. Některé výroky mohou být trestné nebo proti pravidlům dané sítě.</a:t>
            </a:r>
          </a:p>
          <a:p>
            <a:pPr lvl="0" rtl="0"/>
            <a:endParaRPr lang="cs-CZ" dirty="0"/>
          </a:p>
          <a:p>
            <a:pPr lvl="0" rtl="0"/>
            <a:r>
              <a:rPr lang="cs-CZ" dirty="0"/>
              <a:t>Důležitost soukromých profilů !</a:t>
            </a:r>
          </a:p>
        </p:txBody>
      </p:sp>
    </p:spTree>
    <p:extLst>
      <p:ext uri="{BB962C8B-B14F-4D97-AF65-F5344CB8AC3E}">
        <p14:creationId xmlns:p14="http://schemas.microsoft.com/office/powerpoint/2010/main" val="4079598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FB6D5-145C-9555-CEE5-E8D65ED1B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Říjen 2021 / studenti SŠ  </a:t>
            </a:r>
            <a:r>
              <a:rPr lang="cs-CZ" dirty="0" err="1"/>
              <a:t>aV</a:t>
            </a:r>
            <a:r>
              <a:rPr lang="cs-CZ" dirty="0"/>
              <a:t> Š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42F52CE-6355-C29A-840B-D72900F6B8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868" y="2060848"/>
            <a:ext cx="10337419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96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3B625-DDB1-95CE-CC30-965C8165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Podvody, hoaxy a falešné zprávy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ACBEED-30ED-09BD-64B9-5E4514F98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Rychlé šíření zpráv – virální (šíření závratnou rychlostí)</a:t>
            </a:r>
          </a:p>
          <a:p>
            <a:pPr>
              <a:lnSpc>
                <a:spcPct val="150000"/>
              </a:lnSpc>
            </a:pPr>
            <a:r>
              <a:rPr lang="cs-CZ" dirty="0"/>
              <a:t>Velké množství podvodných reklam – nízká cenzura</a:t>
            </a:r>
          </a:p>
          <a:p>
            <a:pPr>
              <a:lnSpc>
                <a:spcPct val="150000"/>
              </a:lnSpc>
            </a:pPr>
            <a:r>
              <a:rPr lang="cs-CZ" dirty="0"/>
              <a:t>Falešné profily – vylákání informací a peněz</a:t>
            </a:r>
          </a:p>
          <a:p>
            <a:pPr>
              <a:lnSpc>
                <a:spcPct val="150000"/>
              </a:lnSpc>
            </a:pPr>
            <a:r>
              <a:rPr lang="cs-CZ" dirty="0"/>
              <a:t>Výskyt internetových </a:t>
            </a:r>
            <a:r>
              <a:rPr lang="cs-CZ" dirty="0" err="1"/>
              <a:t>trolů</a:t>
            </a:r>
            <a:r>
              <a:rPr lang="cs-CZ" dirty="0"/>
              <a:t> – šíření dezinformací nebo propagandy</a:t>
            </a:r>
          </a:p>
        </p:txBody>
      </p:sp>
    </p:spTree>
    <p:extLst>
      <p:ext uri="{BB962C8B-B14F-4D97-AF65-F5344CB8AC3E}">
        <p14:creationId xmlns:p14="http://schemas.microsoft.com/office/powerpoint/2010/main" val="403364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408D39-C86E-0BAA-1767-58CD47F9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Nenávist, kyberšikana a stalking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FB79EF-156A-0EA7-CD9B-3DF6FD1D5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Píšete vždy to co byste řekli nahlas?</a:t>
            </a:r>
          </a:p>
          <a:p>
            <a:r>
              <a:rPr lang="cs-CZ" dirty="0"/>
              <a:t>Profil = směr k dokonalosti – může vyvolat pocit </a:t>
            </a:r>
            <a:r>
              <a:rPr lang="cs-CZ" dirty="0" err="1"/>
              <a:t>méněcenosti</a:t>
            </a:r>
            <a:endParaRPr lang="cs-CZ" dirty="0"/>
          </a:p>
          <a:p>
            <a:r>
              <a:rPr lang="cs-CZ" dirty="0"/>
              <a:t>Děti a dospívající často neodhadnou dopad aktivit na SS</a:t>
            </a:r>
          </a:p>
          <a:p>
            <a:r>
              <a:rPr lang="cs-CZ" dirty="0"/>
              <a:t>Počet „lajků“ = ukazatel vlastní hodnoty ?</a:t>
            </a:r>
          </a:p>
          <a:p>
            <a:r>
              <a:rPr lang="cs-CZ" dirty="0"/>
              <a:t>Kyberšikana – šikana prostřednictvím elektronických medií (anonymita útočníka)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14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AF7A1-3E62-6516-936F-6CF8A3834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sociální bubliny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ED5E52-27CD-10FD-5F69-F1B4001AA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3" y="1904999"/>
            <a:ext cx="9134391" cy="457200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V </a:t>
            </a:r>
            <a:r>
              <a:rPr lang="cs-CZ" dirty="0" err="1"/>
              <a:t>bežném</a:t>
            </a:r>
            <a:r>
              <a:rPr lang="cs-CZ" dirty="0"/>
              <a:t> životě přirozené sociální skupiny</a:t>
            </a:r>
          </a:p>
          <a:p>
            <a:pPr>
              <a:lnSpc>
                <a:spcPct val="150000"/>
              </a:lnSpc>
            </a:pPr>
            <a:r>
              <a:rPr lang="cs-CZ" dirty="0"/>
              <a:t>Sociální síť – tvořena informačními algoritmy</a:t>
            </a:r>
          </a:p>
          <a:p>
            <a:pPr>
              <a:lnSpc>
                <a:spcPct val="150000"/>
              </a:lnSpc>
            </a:pPr>
            <a:r>
              <a:rPr lang="cs-CZ" dirty="0"/>
              <a:t>Nabízení pouze </a:t>
            </a:r>
            <a:r>
              <a:rPr lang="cs-CZ" dirty="0" err="1"/>
              <a:t>perzonalizovaného</a:t>
            </a:r>
            <a:r>
              <a:rPr lang="cs-CZ" dirty="0"/>
              <a:t> obsahu</a:t>
            </a:r>
          </a:p>
          <a:p>
            <a:pPr>
              <a:lnSpc>
                <a:spcPct val="150000"/>
              </a:lnSpc>
            </a:pPr>
            <a:r>
              <a:rPr lang="cs-CZ" dirty="0"/>
              <a:t>Uzavírání přístupu k dalším informacím =&gt; uzavírání do sociální bubliny</a:t>
            </a:r>
          </a:p>
        </p:txBody>
      </p:sp>
    </p:spTree>
    <p:extLst>
      <p:ext uri="{BB962C8B-B14F-4D97-AF65-F5344CB8AC3E}">
        <p14:creationId xmlns:p14="http://schemas.microsoft.com/office/powerpoint/2010/main" val="230157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Šablona s modrým motivem atomu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756890_TF03460636.potx" id="{FFB3ADF7-1C76-423B-857B-0289A421EBD9}" vid="{8033B72B-21F0-4CE6-9005-476EABACBA94}"/>
    </a:ext>
  </a:extLst>
</a:theme>
</file>

<file path=ppt/theme/theme2.xml><?xml version="1.0" encoding="utf-8"?>
<a:theme xmlns:a="http://schemas.openxmlformats.org/drawingml/2006/main" name="Firemní motiv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Snímky s modrým motivem atomu</Template>
  <TotalTime>547</TotalTime>
  <Words>478</Words>
  <Application>Microsoft Office PowerPoint</Application>
  <PresentationFormat>Vlastní</PresentationFormat>
  <Paragraphs>64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Šablona s modrým motivem atomu</vt:lpstr>
      <vt:lpstr>Nebezpeční sociálních sítí</vt:lpstr>
      <vt:lpstr>Prezentace aplikace PowerPoint</vt:lpstr>
      <vt:lpstr>Sociální sítě</vt:lpstr>
      <vt:lpstr>Věk pro vstup do online světa</vt:lpstr>
      <vt:lpstr>Ochrana soukromí</vt:lpstr>
      <vt:lpstr>Říjen 2021 / studenti SŠ  aV Š</vt:lpstr>
      <vt:lpstr>Podvody, hoaxy a falešné zprávy</vt:lpstr>
      <vt:lpstr>Nenávist, kyberšikana a stalking</vt:lpstr>
      <vt:lpstr>Problém sociální bubliny</vt:lpstr>
      <vt:lpstr>Problém sociální bubliny - důsledky</vt:lpstr>
      <vt:lpstr>Najděte si čas být offline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Nebezpeční sociálních sítí</dc:title>
  <dc:creator>Petr Zaoral</dc:creator>
  <cp:lastModifiedBy>Petr Zaoral</cp:lastModifiedBy>
  <cp:revision>1</cp:revision>
  <dcterms:created xsi:type="dcterms:W3CDTF">2022-11-29T12:47:23Z</dcterms:created>
  <dcterms:modified xsi:type="dcterms:W3CDTF">2022-11-29T21:54:35Z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