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257" r:id="rId4"/>
    <p:sldId id="262" r:id="rId5"/>
    <p:sldId id="263" r:id="rId6"/>
    <p:sldId id="270" r:id="rId7"/>
    <p:sldId id="267" r:id="rId8"/>
    <p:sldId id="268" r:id="rId9"/>
    <p:sldId id="269" r:id="rId10"/>
    <p:sldId id="27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9743F-D852-462E-A858-64E27064D646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DCD5-7BA5-4850-8AF3-9803784ACC4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02BF8F-42D0-4456-ADD9-71AED189C37A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9E7D30-4AEE-4223-A257-AC9614F68F53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Dynamika – energie,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mechanická práce a výkon ,energie (mechanická a nemechanická energie, kinetická energie posuvného a otáčivého pohybu, potenciální energie polohová, potenciální energie pružnosti, zákon zachování energie, srážky)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err="1" smtClean="0"/>
              <a:t>Magnusův</a:t>
            </a:r>
            <a:r>
              <a:rPr lang="cs-CZ" dirty="0" smtClean="0"/>
              <a:t> jev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l="53468" b="44603"/>
          <a:stretch/>
        </p:blipFill>
        <p:spPr>
          <a:xfrm>
            <a:off x="5436096" y="1484784"/>
            <a:ext cx="2898651" cy="3040757"/>
          </a:xfrm>
          <a:prstGeom prst="rect">
            <a:avLst/>
          </a:prstGeom>
        </p:spPr>
      </p:pic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23528" y="5373216"/>
            <a:ext cx="8229600" cy="84544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https://www.youtube.com/watch?v=2OSrvzNW9FE&amp;feature=emb_logo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556792"/>
            <a:ext cx="426059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9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Dráhový účinek síly – práce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Práce</a:t>
            </a:r>
          </a:p>
          <a:p>
            <a:pPr lvl="2"/>
            <a:r>
              <a:rPr lang="cs-CZ" smtClean="0"/>
              <a:t>Značí se </a:t>
            </a:r>
            <a:r>
              <a:rPr lang="cs-CZ" b="1" smtClean="0"/>
              <a:t>W</a:t>
            </a:r>
            <a:endParaRPr lang="cs-CZ" smtClean="0"/>
          </a:p>
          <a:p>
            <a:pPr lvl="2"/>
            <a:r>
              <a:rPr lang="cs-CZ" smtClean="0"/>
              <a:t>Jednotkou je J (joule)</a:t>
            </a:r>
          </a:p>
          <a:p>
            <a:pPr lvl="2"/>
            <a:r>
              <a:rPr lang="cs-CZ" smtClean="0"/>
              <a:t>W=F.s</a:t>
            </a:r>
          </a:p>
          <a:p>
            <a:pPr lvl="2"/>
            <a:r>
              <a:rPr lang="cs-CZ" smtClean="0"/>
              <a:t>Když síla působí na těleso po nějaké dráze a uvádí jej do pohybu</a:t>
            </a:r>
          </a:p>
          <a:p>
            <a:pPr lvl="2"/>
            <a:r>
              <a:rPr lang="cs-CZ" smtClean="0"/>
              <a:t>Pokud síla působí pod nějakým úhlem vůči směru pohybu:</a:t>
            </a:r>
          </a:p>
        </p:txBody>
      </p:sp>
      <p:pic>
        <p:nvPicPr>
          <p:cNvPr id="44036" name="Obrázek 3" descr="vzor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572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2" descr="obráze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4572000"/>
            <a:ext cx="39846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Výkon, účinnost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Výkon</a:t>
            </a:r>
          </a:p>
          <a:p>
            <a:pPr lvl="2"/>
            <a:r>
              <a:rPr lang="cs-CZ" dirty="0" smtClean="0"/>
              <a:t>Značí se P</a:t>
            </a:r>
          </a:p>
          <a:p>
            <a:pPr lvl="2"/>
            <a:r>
              <a:rPr lang="cs-CZ" dirty="0" smtClean="0"/>
              <a:t>Jednotka W (watt)</a:t>
            </a:r>
          </a:p>
          <a:p>
            <a:pPr lvl="2"/>
            <a:r>
              <a:rPr lang="cs-CZ" dirty="0" smtClean="0"/>
              <a:t>Množství práce vykonané za jednotku času</a:t>
            </a:r>
          </a:p>
          <a:p>
            <a:pPr lvl="2"/>
            <a:r>
              <a:rPr lang="cs-CZ" dirty="0" smtClean="0"/>
              <a:t>P=W/t</a:t>
            </a:r>
          </a:p>
          <a:p>
            <a:r>
              <a:rPr lang="cs-CZ" dirty="0" smtClean="0"/>
              <a:t>Účinnost</a:t>
            </a:r>
          </a:p>
          <a:p>
            <a:pPr lvl="2"/>
            <a:r>
              <a:rPr lang="cs-CZ" dirty="0" smtClean="0"/>
              <a:t>Značí se  </a:t>
            </a:r>
            <a:r>
              <a:rPr lang="el-GR" dirty="0" smtClean="0"/>
              <a:t>η</a:t>
            </a:r>
            <a:endParaRPr lang="cs-CZ" dirty="0" smtClean="0"/>
          </a:p>
          <a:p>
            <a:pPr lvl="2"/>
            <a:r>
              <a:rPr lang="cs-CZ" dirty="0" smtClean="0"/>
              <a:t>Kolik dodané energie se spotřebuje na práci a kolik na nevyužitou energii</a:t>
            </a:r>
          </a:p>
          <a:p>
            <a:pPr lvl="2"/>
            <a:r>
              <a:rPr lang="el-GR" dirty="0" smtClean="0"/>
              <a:t>η</a:t>
            </a:r>
            <a:r>
              <a:rPr lang="cs-CZ" dirty="0" smtClean="0"/>
              <a:t> = P/P</a:t>
            </a:r>
            <a:r>
              <a:rPr lang="cs-CZ" baseline="-25000" dirty="0" smtClean="0"/>
              <a:t>0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Mechanická energie</a:t>
            </a:r>
            <a:endParaRPr lang="en-US" smtClean="0"/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/>
              <a:t> </a:t>
            </a:r>
            <a:r>
              <a:rPr lang="cs-CZ" sz="2800" b="1" dirty="0" smtClean="0"/>
              <a:t>Mechanická e</a:t>
            </a:r>
            <a:r>
              <a:rPr lang="en-US" sz="2800" b="1" dirty="0" err="1" smtClean="0"/>
              <a:t>nerg</a:t>
            </a:r>
            <a:r>
              <a:rPr lang="cs-CZ" sz="2800" b="1" dirty="0" err="1" smtClean="0"/>
              <a:t>ie</a:t>
            </a:r>
            <a:r>
              <a:rPr lang="en-US" sz="2800" dirty="0" smtClean="0"/>
              <a:t> [</a:t>
            </a:r>
            <a:r>
              <a:rPr lang="cs-CZ" sz="2800" dirty="0" smtClean="0"/>
              <a:t>E</a:t>
            </a:r>
            <a:r>
              <a:rPr lang="en-US" sz="2800" dirty="0" smtClean="0"/>
              <a:t>]- </a:t>
            </a:r>
            <a:r>
              <a:rPr lang="cs-CZ" sz="2800" dirty="0" smtClean="0"/>
              <a:t>Schopnost konat práci</a:t>
            </a:r>
          </a:p>
          <a:p>
            <a:pPr marL="641033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Skalární veličina</a:t>
            </a:r>
          </a:p>
          <a:p>
            <a:pPr marL="641033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Jednotkou je J</a:t>
            </a:r>
            <a:endParaRPr lang="en-US" dirty="0" smtClean="0"/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 smtClean="0"/>
              <a:t>Kinetic</a:t>
            </a:r>
            <a:r>
              <a:rPr lang="cs-CZ" sz="2800" b="1" dirty="0" err="1" smtClean="0"/>
              <a:t>ká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Energ</a:t>
            </a:r>
            <a:r>
              <a:rPr lang="cs-CZ" sz="2800" b="1" dirty="0" err="1" smtClean="0"/>
              <a:t>ie</a:t>
            </a:r>
            <a:r>
              <a:rPr lang="en-US" sz="2800" dirty="0" smtClean="0"/>
              <a:t> [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k</a:t>
            </a:r>
            <a:r>
              <a:rPr lang="en-US" sz="2800" dirty="0" smtClean="0"/>
              <a:t>]- </a:t>
            </a:r>
            <a:r>
              <a:rPr lang="en-US" sz="2800" dirty="0" err="1" smtClean="0"/>
              <a:t>Energ</a:t>
            </a:r>
            <a:r>
              <a:rPr lang="cs-CZ" sz="2800" dirty="0" err="1" smtClean="0"/>
              <a:t>ie</a:t>
            </a:r>
            <a:r>
              <a:rPr lang="cs-CZ" sz="2800" dirty="0" smtClean="0"/>
              <a:t> spojená s pohybem předmětu</a:t>
            </a:r>
            <a:r>
              <a:rPr lang="en-US" sz="2800" dirty="0" smtClean="0"/>
              <a:t> </a:t>
            </a:r>
            <a:endParaRPr lang="cs-CZ" sz="2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dirty="0" smtClean="0"/>
              <a:t>    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k</a:t>
            </a:r>
            <a:r>
              <a:rPr lang="cs-CZ" sz="2800" baseline="-25000" dirty="0" smtClean="0"/>
              <a:t> =</a:t>
            </a:r>
            <a:r>
              <a:rPr lang="cs-CZ" sz="2800" dirty="0" smtClean="0"/>
              <a:t> </a:t>
            </a:r>
            <a:r>
              <a:rPr lang="en-US" sz="2800" dirty="0" smtClean="0"/>
              <a:t>1/2mv</a:t>
            </a:r>
            <a:r>
              <a:rPr lang="cs-CZ" sz="2800" baseline="30000" dirty="0" smtClean="0"/>
              <a:t>2 </a:t>
            </a:r>
            <a:r>
              <a:rPr lang="cs-CZ" sz="2800" dirty="0" smtClean="0"/>
              <a:t>u posuvného pohybu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dirty="0" smtClean="0"/>
              <a:t>    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k</a:t>
            </a:r>
            <a:r>
              <a:rPr lang="cs-CZ" sz="2800" baseline="-25000" dirty="0" smtClean="0"/>
              <a:t> =</a:t>
            </a:r>
            <a:r>
              <a:rPr lang="cs-CZ" sz="2800" dirty="0" smtClean="0"/>
              <a:t> </a:t>
            </a:r>
            <a:r>
              <a:rPr lang="en-US" sz="2800" dirty="0" smtClean="0"/>
              <a:t>1/2</a:t>
            </a:r>
            <a:r>
              <a:rPr lang="cs-CZ" sz="2800" dirty="0" smtClean="0"/>
              <a:t>J</a:t>
            </a:r>
            <a:r>
              <a:rPr lang="el-GR" sz="2800" dirty="0" smtClean="0">
                <a:cs typeface="Arial" charset="0"/>
              </a:rPr>
              <a:t>ω</a:t>
            </a:r>
            <a:r>
              <a:rPr lang="cs-CZ" sz="2800" baseline="30000" dirty="0" smtClean="0"/>
              <a:t>2 </a:t>
            </a:r>
            <a:r>
              <a:rPr lang="cs-CZ" sz="2800" dirty="0" smtClean="0"/>
              <a:t>u rotačního pohybu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2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 err="1" smtClean="0"/>
              <a:t>Poten</a:t>
            </a:r>
            <a:r>
              <a:rPr lang="cs-CZ" sz="2800" b="1" dirty="0" smtClean="0"/>
              <a:t>c</a:t>
            </a:r>
            <a:r>
              <a:rPr lang="en-US" sz="2800" b="1" dirty="0" err="1" smtClean="0"/>
              <a:t>ial</a:t>
            </a:r>
            <a:r>
              <a:rPr lang="cs-CZ" sz="2800" b="1" dirty="0" smtClean="0"/>
              <a:t>ní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Energ</a:t>
            </a:r>
            <a:r>
              <a:rPr lang="cs-CZ" sz="2800" b="1" dirty="0" err="1" smtClean="0"/>
              <a:t>ie</a:t>
            </a:r>
            <a:r>
              <a:rPr lang="en-US" sz="2800" dirty="0" smtClean="0"/>
              <a:t> [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p</a:t>
            </a:r>
            <a:r>
              <a:rPr lang="en-US" sz="2800" dirty="0" smtClean="0"/>
              <a:t>]- </a:t>
            </a:r>
            <a:r>
              <a:rPr lang="en-US" sz="2800" dirty="0" err="1" smtClean="0"/>
              <a:t>Energ</a:t>
            </a:r>
            <a:r>
              <a:rPr lang="cs-CZ" sz="2800" dirty="0" err="1" smtClean="0"/>
              <a:t>ie</a:t>
            </a:r>
            <a:r>
              <a:rPr lang="cs-CZ" sz="2800" dirty="0" smtClean="0"/>
              <a:t>, která je spojená s polohou objektu v silovém poli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2800" dirty="0" smtClean="0"/>
              <a:t> </a:t>
            </a:r>
            <a:r>
              <a:rPr lang="cs-CZ" sz="2800" dirty="0" smtClean="0"/>
              <a:t>   </a:t>
            </a:r>
            <a:r>
              <a:rPr lang="cs-CZ" sz="2800" dirty="0" err="1" smtClean="0"/>
              <a:t>Ep</a:t>
            </a:r>
            <a:r>
              <a:rPr lang="cs-CZ" sz="2800" baseline="-25000" dirty="0" smtClean="0"/>
              <a:t> =</a:t>
            </a:r>
            <a:r>
              <a:rPr lang="cs-CZ" sz="2800" dirty="0" smtClean="0"/>
              <a:t> </a:t>
            </a:r>
            <a:r>
              <a:rPr lang="cs-CZ" sz="2800" dirty="0" err="1" smtClean="0"/>
              <a:t>mgh</a:t>
            </a:r>
            <a:endParaRPr lang="cs-CZ" sz="2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800" dirty="0" smtClean="0"/>
          </a:p>
          <a:p>
            <a:pPr>
              <a:lnSpc>
                <a:spcPct val="90000"/>
              </a:lnSpc>
              <a:defRPr/>
            </a:pPr>
            <a:r>
              <a:rPr lang="cs-CZ" sz="2800" b="1" dirty="0" smtClean="0"/>
              <a:t>Potenciální energie pružnosti </a:t>
            </a:r>
            <a:r>
              <a:rPr lang="cs-CZ" sz="2800" dirty="0" smtClean="0"/>
              <a:t>– </a:t>
            </a:r>
            <a:r>
              <a:rPr lang="en-US" sz="2800" dirty="0" smtClean="0"/>
              <a:t>[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p</a:t>
            </a:r>
            <a:r>
              <a:rPr lang="en-US" sz="2800" dirty="0" smtClean="0"/>
              <a:t>]</a:t>
            </a:r>
            <a:r>
              <a:rPr lang="cs-CZ" sz="2800" dirty="0" smtClean="0"/>
              <a:t> - Energie akumulovaná v pružně zdeformovaném tělese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 err="1" smtClean="0"/>
              <a:t>E</a:t>
            </a:r>
            <a:r>
              <a:rPr lang="cs-CZ" sz="2800" baseline="-25000" dirty="0" err="1" smtClean="0"/>
              <a:t>p</a:t>
            </a:r>
            <a:r>
              <a:rPr lang="cs-CZ" sz="2800" dirty="0" smtClean="0"/>
              <a:t>=1/2ky</a:t>
            </a:r>
            <a:r>
              <a:rPr lang="cs-CZ" sz="2800" baseline="30000" dirty="0" smtClean="0"/>
              <a:t>2</a:t>
            </a:r>
          </a:p>
          <a:p>
            <a:pPr marL="915670" lvl="2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dirty="0" smtClean="0"/>
              <a:t>Energie uložená ve svalech</a:t>
            </a:r>
            <a:endParaRPr lang="en-US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Zákon zachování energie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celková mechanická energie izolované soustavy zůstává konstantní</a:t>
            </a:r>
          </a:p>
          <a:p>
            <a:r>
              <a:rPr lang="en-US" dirty="0" err="1" smtClean="0"/>
              <a:t>Energ</a:t>
            </a:r>
            <a:r>
              <a:rPr lang="cs-CZ" dirty="0" err="1" smtClean="0"/>
              <a:t>ie</a:t>
            </a:r>
            <a:r>
              <a:rPr lang="cs-CZ" dirty="0" smtClean="0"/>
              <a:t> se nikdy neztrácí, jen se mění z jedné formy na jinou</a:t>
            </a:r>
          </a:p>
          <a:p>
            <a:r>
              <a:rPr lang="cs-CZ" dirty="0" smtClean="0"/>
              <a:t>Nemechanická energie</a:t>
            </a:r>
          </a:p>
          <a:p>
            <a:pPr lvl="1"/>
            <a:r>
              <a:rPr lang="cs-CZ" dirty="0" smtClean="0"/>
              <a:t>např. energie vnitřní – teplo</a:t>
            </a:r>
          </a:p>
          <a:p>
            <a:pPr lvl="1"/>
            <a:r>
              <a:rPr lang="cs-CZ" dirty="0" smtClean="0"/>
              <a:t>je vysvětlením „ztrát“ mechanické energie</a:t>
            </a:r>
          </a:p>
          <a:p>
            <a:pPr lvl="1"/>
            <a:endParaRPr lang="cs-CZ" dirty="0" smtClean="0"/>
          </a:p>
        </p:txBody>
      </p:sp>
      <p:pic>
        <p:nvPicPr>
          <p:cNvPr id="46084" name="Obrázek 4" descr="vzor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098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Energie otáčivého pohybu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dirty="0" err="1" smtClean="0"/>
              <a:t>E</a:t>
            </a:r>
            <a:r>
              <a:rPr lang="cs-CZ" sz="2400" baseline="-25000" dirty="0" err="1" smtClean="0"/>
              <a:t>k</a:t>
            </a:r>
            <a:r>
              <a:rPr lang="cs-CZ" sz="2400" baseline="-25000" dirty="0" smtClean="0"/>
              <a:t> =</a:t>
            </a:r>
            <a:r>
              <a:rPr lang="cs-CZ" sz="2400" dirty="0" smtClean="0"/>
              <a:t> </a:t>
            </a:r>
            <a:r>
              <a:rPr lang="en-US" sz="2400" dirty="0" smtClean="0"/>
              <a:t>1/2</a:t>
            </a:r>
            <a:r>
              <a:rPr lang="cs-CZ" sz="2400" dirty="0" smtClean="0"/>
              <a:t>J</a:t>
            </a:r>
            <a:r>
              <a:rPr lang="el-GR" sz="2400" dirty="0" smtClean="0">
                <a:cs typeface="Arial" charset="0"/>
              </a:rPr>
              <a:t>ω</a:t>
            </a:r>
            <a:r>
              <a:rPr lang="cs-CZ" sz="2400" baseline="30000" dirty="0" smtClean="0"/>
              <a:t>2 </a:t>
            </a:r>
          </a:p>
          <a:p>
            <a:pPr>
              <a:spcBef>
                <a:spcPct val="50000"/>
              </a:spcBef>
            </a:pPr>
            <a:r>
              <a:rPr lang="cs-CZ" sz="2400" baseline="30000" dirty="0" smtClean="0"/>
              <a:t>J - </a:t>
            </a:r>
            <a:r>
              <a:rPr lang="cs-CZ" sz="2400" b="1" dirty="0" smtClean="0"/>
              <a:t>Moment setrvačnosti </a:t>
            </a:r>
            <a:r>
              <a:rPr lang="cs-CZ" sz="2400" dirty="0" smtClean="0"/>
              <a:t>vyjadřuje míru setrvačnosti tělesa při rotačním pohybu. Záleží na rozložení hmoty v tělese kolem osy otáčení. </a:t>
            </a:r>
            <a:endParaRPr lang="en-US" sz="2400" dirty="0" smtClean="0"/>
          </a:p>
          <a:p>
            <a:pPr>
              <a:spcBef>
                <a:spcPct val="50000"/>
              </a:spcBef>
            </a:pPr>
            <a:r>
              <a:rPr lang="cs-CZ" sz="2400" dirty="0" smtClean="0"/>
              <a:t>Body (části) tělesa s větší hmotností a umístěné dál od osy</a:t>
            </a:r>
            <a:r>
              <a:rPr lang="cs-CZ" sz="2400" i="1" dirty="0" smtClean="0"/>
              <a:t> </a:t>
            </a:r>
            <a:r>
              <a:rPr lang="cs-CZ" sz="2400" dirty="0" smtClean="0"/>
              <a:t>mají větší moment setrvačnosti. </a:t>
            </a:r>
          </a:p>
          <a:p>
            <a:pPr algn="ctr">
              <a:spcBef>
                <a:spcPct val="50000"/>
              </a:spcBef>
            </a:pPr>
            <a:r>
              <a:rPr lang="cs-CZ" sz="2800" i="1" dirty="0" smtClean="0"/>
              <a:t>J</a:t>
            </a:r>
            <a:r>
              <a:rPr lang="cs-CZ" sz="2800" dirty="0" smtClean="0"/>
              <a:t> = m.</a:t>
            </a:r>
            <a:r>
              <a:rPr lang="cs-CZ" sz="2800" i="1" dirty="0" smtClean="0"/>
              <a:t>r</a:t>
            </a:r>
            <a:r>
              <a:rPr lang="cs-CZ" sz="2800" baseline="30000" dirty="0" smtClean="0"/>
              <a:t>2</a:t>
            </a:r>
          </a:p>
          <a:p>
            <a:pPr>
              <a:spcBef>
                <a:spcPct val="50000"/>
              </a:spcBef>
            </a:pPr>
            <a:r>
              <a:rPr lang="cs-CZ" sz="2800" dirty="0" smtClean="0">
                <a:latin typeface="+mj-lt"/>
              </a:rPr>
              <a:t>Celkový moment setrvačnosti tělesa</a:t>
            </a:r>
            <a:r>
              <a:rPr lang="cs-CZ" dirty="0" smtClean="0">
                <a:latin typeface="+mj-lt"/>
              </a:rPr>
              <a:t> je součtem momentů setrvačností všech bodů tělesa</a:t>
            </a:r>
          </a:p>
          <a:p>
            <a:pPr>
              <a:spcBef>
                <a:spcPct val="50000"/>
              </a:spcBef>
            </a:pPr>
            <a:r>
              <a:rPr lang="cs-CZ" dirty="0" smtClean="0"/>
              <a:t>Pro každou osu může být moment setrvačnosti tělesa jiný (platí </a:t>
            </a:r>
            <a:r>
              <a:rPr lang="cs-CZ" b="1" dirty="0" smtClean="0"/>
              <a:t>Steinerova věta </a:t>
            </a:r>
            <a:r>
              <a:rPr lang="cs-CZ" dirty="0" smtClean="0"/>
              <a:t>J=J</a:t>
            </a:r>
            <a:r>
              <a:rPr lang="cs-CZ" baseline="-25000" dirty="0" smtClean="0"/>
              <a:t>0</a:t>
            </a:r>
            <a:r>
              <a:rPr lang="cs-CZ" dirty="0" smtClean="0"/>
              <a:t>+m.d</a:t>
            </a:r>
            <a:r>
              <a:rPr lang="cs-CZ" baseline="30000" dirty="0" smtClean="0"/>
              <a:t>2</a:t>
            </a:r>
            <a:r>
              <a:rPr lang="cs-CZ" dirty="0" smtClean="0"/>
              <a:t>, kde J</a:t>
            </a:r>
            <a:r>
              <a:rPr lang="cs-CZ" baseline="-25000" dirty="0" smtClean="0"/>
              <a:t>0 </a:t>
            </a:r>
            <a:r>
              <a:rPr lang="cs-CZ" dirty="0" smtClean="0"/>
              <a:t>je moment setrvačnosti tělesa okolo osy procházející jejím těžištěm, d je vzdálenost osy otáčení od rovnoběžné osy procházející těžištěm )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Srážky</a:t>
            </a:r>
            <a:r>
              <a:rPr lang="en-US" dirty="0" smtClean="0"/>
              <a:t>	</a:t>
            </a:r>
          </a:p>
        </p:txBody>
      </p:sp>
      <p:sp>
        <p:nvSpPr>
          <p:cNvPr id="5734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Pružné – tělesa se po srážce dále pohybují, i kinetická energie se zachovává</a:t>
            </a:r>
          </a:p>
          <a:p>
            <a:pPr lvl="1" eaLnBrk="1" hangingPunct="1">
              <a:lnSpc>
                <a:spcPct val="90000"/>
              </a:lnSpc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Nepružné – kinetická energie se mění na vnitřní energii těles – pohlcení nárazu – neplatí zákon zachování mechanické energie</a:t>
            </a:r>
            <a:endParaRPr lang="en-US" dirty="0" smtClean="0"/>
          </a:p>
        </p:txBody>
      </p:sp>
      <p:pic>
        <p:nvPicPr>
          <p:cNvPr id="57348" name="Obrázek 3" descr="http://fyzweb.cz/materialy/srazky_a_rotace/kap7o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048000"/>
            <a:ext cx="4267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9" name="Picture 5" descr=" Taekwondo Side Ki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5132524"/>
            <a:ext cx="2283718" cy="172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Úhel dopadu a odrazu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Úhel mezi trajektorií a kolmicí k bodu dopadu</a:t>
            </a:r>
          </a:p>
          <a:p>
            <a:r>
              <a:rPr lang="cs-CZ" smtClean="0"/>
              <a:t>Při dokonale pružné srážce jsou si rovny</a:t>
            </a:r>
          </a:p>
        </p:txBody>
      </p:sp>
      <p:pic>
        <p:nvPicPr>
          <p:cNvPr id="18435" name="Picture 2" descr="http://www.fyzika.webz.cz/zigi/Image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2997200"/>
            <a:ext cx="381000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sah 2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4389438"/>
          </a:xfrm>
        </p:spPr>
        <p:txBody>
          <a:bodyPr/>
          <a:lstStyle/>
          <a:p>
            <a:r>
              <a:rPr lang="cs-CZ" smtClean="0"/>
              <a:t>Při nepružné srážce se kvůli pohlcení energie při dopadu svislá složka rychlosti zmenší (míč nepoletí tolik do výšky) – úhel odrazu je potom větší než úhel dopadu </a:t>
            </a:r>
          </a:p>
          <a:p>
            <a:r>
              <a:rPr lang="cs-CZ" smtClean="0"/>
              <a:t>Při rotovaných míčích také dochází ke změnám</a:t>
            </a:r>
          </a:p>
          <a:p>
            <a:pPr lvl="1"/>
            <a:r>
              <a:rPr lang="cs-CZ" smtClean="0"/>
              <a:t>Spodní rotace – zmenšení úhlu odrazu</a:t>
            </a:r>
          </a:p>
          <a:p>
            <a:pPr lvl="1"/>
            <a:r>
              <a:rPr lang="cs-CZ" smtClean="0"/>
              <a:t>Horní rotace – zvětšení úhlu odrazu</a:t>
            </a:r>
          </a:p>
          <a:p>
            <a:endParaRPr lang="cs-CZ" smtClean="0"/>
          </a:p>
        </p:txBody>
      </p:sp>
      <p:pic>
        <p:nvPicPr>
          <p:cNvPr id="1945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3860800"/>
            <a:ext cx="7416800" cy="278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129</TotalTime>
  <Words>456</Words>
  <Application>Microsoft Office PowerPoint</Application>
  <PresentationFormat>Předvádění na obrazovce (4:3)</PresentationFormat>
  <Paragraphs>66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Constantia</vt:lpstr>
      <vt:lpstr>Wingdings</vt:lpstr>
      <vt:lpstr>Wingdings 2</vt:lpstr>
      <vt:lpstr>Tok</vt:lpstr>
      <vt:lpstr>Dynamika – energie, práce</vt:lpstr>
      <vt:lpstr>Dráhový účinek síly – práce</vt:lpstr>
      <vt:lpstr>Výkon, účinnost</vt:lpstr>
      <vt:lpstr>Mechanická energie</vt:lpstr>
      <vt:lpstr>Zákon zachování energie</vt:lpstr>
      <vt:lpstr>Energie otáčivého pohybu</vt:lpstr>
      <vt:lpstr>Srážky </vt:lpstr>
      <vt:lpstr>Úhel dopadu a odrazu</vt:lpstr>
      <vt:lpstr>Prezentace aplikace PowerPoint</vt:lpstr>
      <vt:lpstr>Magnusův jev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Dynamika</dc:title>
  <dc:creator>k</dc:creator>
  <cp:lastModifiedBy>Miriam Kalichová</cp:lastModifiedBy>
  <cp:revision>15</cp:revision>
  <dcterms:created xsi:type="dcterms:W3CDTF">2012-10-23T06:53:15Z</dcterms:created>
  <dcterms:modified xsi:type="dcterms:W3CDTF">2020-12-09T11:58:32Z</dcterms:modified>
</cp:coreProperties>
</file>