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Pedagogická </a:t>
            </a:r>
            <a:r>
              <a:rPr lang="cs-CZ" dirty="0"/>
              <a:t>diagnostika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3770B7-4162-4326-AEC7-79D6B591DD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9FD425B-C958-4B53-98B4-A49CB41BF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630000"/>
            <a:ext cx="10753200" cy="451576"/>
          </a:xfrm>
        </p:spPr>
        <p:txBody>
          <a:bodyPr/>
          <a:lstStyle/>
          <a:p>
            <a:r>
              <a:rPr lang="cs-CZ" dirty="0"/>
              <a:t>Požadavky na pedagogickou diagnostiku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C416EAA-B0D4-4F9C-99A9-5EE4C2B68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6769"/>
            <a:ext cx="10753200" cy="4821231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dlouhodobě </a:t>
            </a:r>
            <a:r>
              <a:rPr lang="cs-CZ" sz="3200" dirty="0"/>
              <a:t>poznávat </a:t>
            </a:r>
            <a:r>
              <a:rPr lang="cs-CZ" sz="3200" dirty="0" err="1"/>
              <a:t>edukanta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spolupracovat </a:t>
            </a:r>
            <a:r>
              <a:rPr lang="cs-CZ" sz="3200" dirty="0"/>
              <a:t>s ostatními </a:t>
            </a:r>
            <a:r>
              <a:rPr lang="cs-CZ" sz="3200" dirty="0" err="1"/>
              <a:t>edukátory</a:t>
            </a:r>
            <a:r>
              <a:rPr lang="cs-CZ" sz="3200" dirty="0"/>
              <a:t> (učiteli, instruktory, trenéry, …), popř. i s rodiči,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dodržovat </a:t>
            </a:r>
            <a:r>
              <a:rPr lang="cs-CZ" sz="3200" b="1" dirty="0">
                <a:solidFill>
                  <a:srgbClr val="F01928"/>
                </a:solidFill>
              </a:rPr>
              <a:t>individuální přístup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při stanovení diagnózy hledat zdroje a </a:t>
            </a:r>
            <a:r>
              <a:rPr lang="cs-CZ" sz="3200" b="1" dirty="0">
                <a:solidFill>
                  <a:srgbClr val="F01928"/>
                </a:solidFill>
              </a:rPr>
              <a:t>determinanty</a:t>
            </a:r>
            <a:r>
              <a:rPr lang="cs-CZ" sz="3200" dirty="0"/>
              <a:t> určující momentální stav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spojit diagnostický závěr s návrhem pedagogického postupu a s odhadem dalšího možného </a:t>
            </a:r>
            <a:r>
              <a:rPr lang="cs-CZ" sz="3200" b="1" dirty="0">
                <a:solidFill>
                  <a:srgbClr val="F01928"/>
                </a:solidFill>
              </a:rPr>
              <a:t>vývoje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203155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C019E9-ABE0-47F9-A0FA-8A0261F071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5D7A3CB-BE6A-46BA-9224-A79A0052B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2055A86-3C00-46B9-8244-D3CE0868A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18834"/>
            <a:ext cx="11058000" cy="4709166"/>
          </a:xfrm>
        </p:spPr>
        <p:txBody>
          <a:bodyPr/>
          <a:lstStyle/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F01928"/>
                </a:solidFill>
              </a:rPr>
              <a:t>komplexní </a:t>
            </a:r>
            <a:r>
              <a:rPr lang="cs-CZ" sz="3200" b="1" dirty="0"/>
              <a:t>pedagogická diagnostika </a:t>
            </a:r>
            <a:r>
              <a:rPr lang="cs-CZ" sz="3200" dirty="0"/>
              <a:t>(pedagogicko-psychologická + …) = aspekty vzdělávání, výchovy, sociální, kulturní, sportovní, …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F01928"/>
                </a:solidFill>
              </a:rPr>
              <a:t>didaktická </a:t>
            </a:r>
            <a:r>
              <a:rPr lang="cs-CZ" sz="3200" b="1" dirty="0"/>
              <a:t>diagnostika </a:t>
            </a:r>
            <a:r>
              <a:rPr lang="cs-CZ" sz="3200" dirty="0"/>
              <a:t>= veškeré zjišťování </a:t>
            </a:r>
            <a:br>
              <a:rPr lang="cs-CZ" sz="3200" dirty="0"/>
            </a:br>
            <a:r>
              <a:rPr lang="cs-CZ" sz="3200" b="1" dirty="0">
                <a:solidFill>
                  <a:srgbClr val="0000DC"/>
                </a:solidFill>
              </a:rPr>
              <a:t>zvládnutí učiva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 err="1"/>
              <a:t>edukanty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každodenní činnost </a:t>
            </a:r>
            <a:r>
              <a:rPr lang="cs-CZ" sz="3200" b="1" dirty="0" err="1">
                <a:solidFill>
                  <a:srgbClr val="0000DC"/>
                </a:solidFill>
              </a:rPr>
              <a:t>edukátora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(vzdělavatele, učitele, lektora, trenéra,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= významná, ale </a:t>
            </a:r>
            <a:r>
              <a:rPr lang="cs-CZ" sz="3200" b="1" dirty="0">
                <a:solidFill>
                  <a:srgbClr val="0000DC"/>
                </a:solidFill>
              </a:rPr>
              <a:t>hrozí zúžení </a:t>
            </a:r>
            <a:r>
              <a:rPr lang="cs-CZ" sz="3200" dirty="0"/>
              <a:t>jen např. na didaktické testy </a:t>
            </a:r>
          </a:p>
        </p:txBody>
      </p:sp>
    </p:spTree>
    <p:extLst>
      <p:ext uri="{BB962C8B-B14F-4D97-AF65-F5344CB8AC3E}">
        <p14:creationId xmlns:p14="http://schemas.microsoft.com/office/powerpoint/2010/main" val="2689766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BB56755-C746-488C-BE13-2B28DAFA59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31DF9D-DA34-4274-87F3-9111E1109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B1F638E-2D64-47D0-B349-5678EED90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 err="1">
                <a:solidFill>
                  <a:srgbClr val="0000DC"/>
                </a:solidFill>
              </a:rPr>
              <a:t>mikrodiagnóza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bezprostřední reakce pedagoga </a:t>
            </a:r>
            <a:br>
              <a:rPr lang="cs-CZ" sz="3200" dirty="0"/>
            </a:br>
            <a:r>
              <a:rPr lang="cs-CZ" sz="3200" dirty="0"/>
              <a:t>na projev </a:t>
            </a:r>
            <a:r>
              <a:rPr lang="cs-CZ" sz="3200" dirty="0" err="1"/>
              <a:t>edukanta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základní, denní diagnóza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navazuje na </a:t>
            </a:r>
            <a:r>
              <a:rPr lang="cs-CZ" sz="3200" dirty="0" err="1"/>
              <a:t>mikrodiagnózu</a:t>
            </a:r>
            <a:r>
              <a:rPr lang="cs-CZ" sz="3200" dirty="0"/>
              <a:t>, je komplexnější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dlouhodobá zobecňující diagnóza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závěrečná analýza </a:t>
            </a:r>
            <a:r>
              <a:rPr lang="cs-CZ" sz="3200" dirty="0" err="1"/>
              <a:t>edukanta</a:t>
            </a:r>
            <a:r>
              <a:rPr lang="cs-CZ" sz="3200" dirty="0"/>
              <a:t> nebo skupiny </a:t>
            </a:r>
            <a:br>
              <a:rPr lang="cs-CZ" sz="3200" dirty="0"/>
            </a:br>
            <a:r>
              <a:rPr lang="cs-CZ" sz="3200" dirty="0"/>
              <a:t>(Mojžíšek, 1986) </a:t>
            </a:r>
          </a:p>
        </p:txBody>
      </p:sp>
    </p:spTree>
    <p:extLst>
      <p:ext uri="{BB962C8B-B14F-4D97-AF65-F5344CB8AC3E}">
        <p14:creationId xmlns:p14="http://schemas.microsoft.com/office/powerpoint/2010/main" val="2052257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0872E5-72AD-42F3-A623-EA6736701F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2BC7F6-CF15-4389-B1E6-2735C4711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E78B714-4F61-4B7E-9652-1FD7122B7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4905"/>
            <a:ext cx="11082794" cy="439709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normativní</a:t>
            </a:r>
            <a:r>
              <a:rPr lang="cs-CZ" sz="3200" dirty="0"/>
              <a:t> = srovnání výsledku konkrétní zkoušky v rámci dané populace (např. posuzování možností dalšího studia)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kriteriální</a:t>
            </a:r>
            <a:r>
              <a:rPr lang="cs-CZ" sz="3200" dirty="0"/>
              <a:t> = určení úrovně vzdělání </a:t>
            </a:r>
            <a:r>
              <a:rPr lang="cs-CZ" sz="3200" dirty="0" err="1"/>
              <a:t>edukanta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a srovnání s obecně stanovenými měřítky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individualizovaná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zjištění rozvoje konkrétního </a:t>
            </a:r>
            <a:r>
              <a:rPr lang="cs-CZ" sz="3200" dirty="0" err="1"/>
              <a:t>edukanta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(jeho dosažené úrovně) za určitý časový úsek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diferenciální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rozlišení přetrvávajících obtíží </a:t>
            </a:r>
            <a:br>
              <a:rPr lang="cs-CZ" sz="3200" dirty="0"/>
            </a:br>
            <a:r>
              <a:rPr lang="cs-CZ" sz="3200" dirty="0"/>
              <a:t>(stejné projevy, ale různé příčiny)</a:t>
            </a:r>
          </a:p>
        </p:txBody>
      </p:sp>
    </p:spTree>
    <p:extLst>
      <p:ext uri="{BB962C8B-B14F-4D97-AF65-F5344CB8AC3E}">
        <p14:creationId xmlns:p14="http://schemas.microsoft.com/office/powerpoint/2010/main" val="24925613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4EAE44-41EA-4ACB-A745-E5F7D71D6D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06FD69D-CE99-49F5-8A8B-2D8DA0DE1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3B7D69B-2C81-40FB-AC5A-7683A26F9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75582"/>
            <a:ext cx="10753200" cy="444539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 err="1">
                <a:solidFill>
                  <a:srgbClr val="F01928"/>
                </a:solidFill>
              </a:rPr>
              <a:t>sumativní</a:t>
            </a:r>
            <a:r>
              <a:rPr lang="cs-CZ" sz="3200" b="1" dirty="0">
                <a:solidFill>
                  <a:srgbClr val="F01928"/>
                </a:solidFill>
              </a:rPr>
              <a:t> </a:t>
            </a:r>
            <a:r>
              <a:rPr lang="cs-CZ" sz="3200" b="1" dirty="0"/>
              <a:t>diagnostika</a:t>
            </a:r>
            <a:r>
              <a:rPr lang="cs-CZ" sz="3200" dirty="0"/>
              <a:t> = porovnání </a:t>
            </a:r>
            <a:r>
              <a:rPr lang="cs-CZ" sz="3200" dirty="0" err="1"/>
              <a:t>edukanta</a:t>
            </a:r>
            <a:r>
              <a:rPr lang="cs-CZ" sz="3200" dirty="0"/>
              <a:t> s ostatními → zařazení do kategorií (viz klasifikační, …) →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 err="1">
                <a:solidFill>
                  <a:srgbClr val="0000DC"/>
                </a:solidFill>
              </a:rPr>
              <a:t>sumativní</a:t>
            </a:r>
            <a:r>
              <a:rPr lang="cs-CZ" sz="3200" b="1" dirty="0">
                <a:solidFill>
                  <a:srgbClr val="0000DC"/>
                </a:solidFill>
              </a:rPr>
              <a:t> hodnocení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výstupní, finální, závěrečné, souhrnné,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formativní</a:t>
            </a:r>
            <a:r>
              <a:rPr lang="cs-CZ" sz="3200" b="1" dirty="0"/>
              <a:t> diagnostika</a:t>
            </a:r>
            <a:r>
              <a:rPr lang="cs-CZ" sz="3200" dirty="0"/>
              <a:t> = zaměření na budoucnost </a:t>
            </a:r>
            <a:br>
              <a:rPr lang="cs-CZ" sz="3200" dirty="0"/>
            </a:br>
            <a:r>
              <a:rPr lang="cs-CZ" sz="3200" dirty="0"/>
              <a:t>a přiměřený rozvoj </a:t>
            </a:r>
            <a:r>
              <a:rPr lang="cs-CZ" sz="3200" dirty="0" err="1"/>
              <a:t>edukanta</a:t>
            </a:r>
            <a:r>
              <a:rPr lang="cs-CZ" sz="3200" dirty="0"/>
              <a:t> →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formativní hodnocení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průběžné, zpětnovazební, rozvíjející, …</a:t>
            </a:r>
          </a:p>
        </p:txBody>
      </p:sp>
    </p:spTree>
    <p:extLst>
      <p:ext uri="{BB962C8B-B14F-4D97-AF65-F5344CB8AC3E}">
        <p14:creationId xmlns:p14="http://schemas.microsoft.com/office/powerpoint/2010/main" val="4601589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3995789-9BA0-4502-9C46-E1FE28603F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4AF620B-8BCB-4C23-BEE3-0248008EE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Metody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23EF0F3-86FE-4D56-AFC5-F76BB24DC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23889"/>
            <a:ext cx="11251606" cy="500411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dirty="0"/>
              <a:t>Možné </a:t>
            </a:r>
            <a:r>
              <a:rPr lang="cs-CZ" sz="3200" b="1" dirty="0">
                <a:solidFill>
                  <a:srgbClr val="0000DC"/>
                </a:solidFill>
              </a:rPr>
              <a:t>dělení</a:t>
            </a:r>
            <a:r>
              <a:rPr lang="cs-CZ" sz="3200" dirty="0"/>
              <a:t>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krátkodobé</a:t>
            </a:r>
            <a:r>
              <a:rPr lang="cs-CZ" sz="3200" dirty="0"/>
              <a:t> (bleskové) – viz </a:t>
            </a:r>
            <a:r>
              <a:rPr lang="cs-CZ" sz="3200" dirty="0" err="1"/>
              <a:t>mikrodiagnóza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dlouhodobé</a:t>
            </a:r>
            <a:r>
              <a:rPr lang="cs-CZ" sz="3200" dirty="0"/>
              <a:t> (komplexní)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Metody pedagogické diagnostiky: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pozorování </a:t>
            </a:r>
            <a:r>
              <a:rPr lang="cs-CZ" sz="3200" dirty="0"/>
              <a:t>(např. přímé, nepřímé; pozorovací arch) – v běžné výuce, v mezních situacích, mimo výuku,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rozhovor</a:t>
            </a:r>
            <a:r>
              <a:rPr lang="cs-CZ" sz="3200" dirty="0"/>
              <a:t> (např. </a:t>
            </a:r>
            <a:r>
              <a:rPr lang="cs-CZ" sz="3200" dirty="0" err="1"/>
              <a:t>polostandardizovaný</a:t>
            </a:r>
            <a:r>
              <a:rPr lang="cs-CZ" sz="3200" dirty="0"/>
              <a:t>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dotazník </a:t>
            </a:r>
            <a:r>
              <a:rPr lang="cs-CZ" sz="3200" dirty="0"/>
              <a:t>(např. strukturovaný, nestrukturovaný)</a:t>
            </a:r>
          </a:p>
        </p:txBody>
      </p:sp>
    </p:spTree>
    <p:extLst>
      <p:ext uri="{BB962C8B-B14F-4D97-AF65-F5344CB8AC3E}">
        <p14:creationId xmlns:p14="http://schemas.microsoft.com/office/powerpoint/2010/main" val="32215647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C9B2686-629B-42F3-9B22-17B0A266A9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96F667-696D-45A0-9DB4-B77B2323E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B4C68DA-52F1-43C3-A897-6287E8953F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1307877" cy="413999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studium pedagogické dokumentace </a:t>
            </a:r>
            <a:r>
              <a:rPr lang="cs-CZ" sz="3200" dirty="0"/>
              <a:t>a údajů o </a:t>
            </a:r>
            <a:r>
              <a:rPr lang="cs-CZ" sz="3200" dirty="0" err="1"/>
              <a:t>edukantovi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analýza produktů </a:t>
            </a:r>
            <a:r>
              <a:rPr lang="cs-CZ" sz="3200" dirty="0" err="1"/>
              <a:t>edukanta</a:t>
            </a:r>
            <a:r>
              <a:rPr lang="cs-CZ" sz="3200" dirty="0"/>
              <a:t> – </a:t>
            </a:r>
            <a:r>
              <a:rPr lang="cs-CZ" sz="3200" dirty="0" err="1"/>
              <a:t>portfólia</a:t>
            </a:r>
            <a:r>
              <a:rPr lang="cs-CZ" sz="3200" dirty="0"/>
              <a:t>:</a:t>
            </a:r>
            <a:br>
              <a:rPr lang="cs-CZ" sz="3200" dirty="0"/>
            </a:br>
            <a:r>
              <a:rPr lang="cs-CZ" sz="3200" dirty="0"/>
              <a:t>projekty, eseje, výrobky, výkresy, ...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kazuistika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sociometrické metody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didaktické testy </a:t>
            </a:r>
            <a:r>
              <a:rPr lang="cs-CZ" sz="3200" dirty="0"/>
              <a:t>(vědomostí, dovedností, schopností, ...)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6610592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9B6EE0A-DA7D-4FAD-A75F-4119F4E1AC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FFBAD9-DE7B-45C5-9EE3-096B5BA08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404449"/>
            <a:ext cx="10753200" cy="451576"/>
          </a:xfrm>
        </p:spPr>
        <p:txBody>
          <a:bodyPr/>
          <a:lstStyle/>
          <a:p>
            <a:r>
              <a:rPr lang="cs-CZ" dirty="0"/>
              <a:t>Didaktické testy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F2F203E-5F61-44B8-B0F7-039C7E8D6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956603"/>
            <a:ext cx="11403471" cy="5271397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dirty="0"/>
              <a:t>Miroslav </a:t>
            </a:r>
            <a:r>
              <a:rPr lang="cs-CZ" sz="3200" dirty="0" err="1"/>
              <a:t>Chráska</a:t>
            </a:r>
            <a:r>
              <a:rPr lang="cs-CZ" sz="3200" dirty="0"/>
              <a:t>: </a:t>
            </a:r>
            <a:r>
              <a:rPr lang="cs-CZ" sz="3200" i="1" dirty="0"/>
              <a:t>Didaktické testy</a:t>
            </a:r>
            <a:r>
              <a:rPr lang="cs-CZ" sz="3200" dirty="0"/>
              <a:t>. Brno: </a:t>
            </a:r>
            <a:r>
              <a:rPr lang="cs-CZ" sz="3200" dirty="0" err="1"/>
              <a:t>Paido</a:t>
            </a:r>
            <a:r>
              <a:rPr lang="cs-CZ" sz="3200" dirty="0"/>
              <a:t>, 1999. 91 s.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zkouška </a:t>
            </a:r>
            <a:r>
              <a:rPr lang="cs-CZ" sz="3200" dirty="0"/>
              <a:t>zaměřená na </a:t>
            </a:r>
            <a:r>
              <a:rPr lang="cs-CZ" sz="3200" b="1" dirty="0">
                <a:solidFill>
                  <a:srgbClr val="0000DC"/>
                </a:solidFill>
              </a:rPr>
              <a:t>objektivní</a:t>
            </a:r>
            <a:r>
              <a:rPr lang="cs-CZ" sz="3200" dirty="0"/>
              <a:t> zjišťování úrovně zvládnutí učiva u určité skupiny osob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nástroj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0000DC"/>
                </a:solidFill>
              </a:rPr>
              <a:t>systematického zjišťování </a:t>
            </a:r>
            <a:r>
              <a:rPr lang="cs-CZ" sz="3200" dirty="0"/>
              <a:t>výsledků vzdělávání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návrh + ověřování + hodnocení </a:t>
            </a:r>
            <a:r>
              <a:rPr lang="cs-CZ" sz="3200" dirty="0"/>
              <a:t>podle jasně stanovených </a:t>
            </a:r>
            <a:r>
              <a:rPr lang="cs-CZ" sz="3200" b="1" dirty="0">
                <a:solidFill>
                  <a:srgbClr val="0000DC"/>
                </a:solidFill>
              </a:rPr>
              <a:t>pravidel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nejčastěji krátká zkouška, např.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dirty="0" err="1"/>
              <a:t>edukant</a:t>
            </a:r>
            <a:r>
              <a:rPr lang="cs-CZ" sz="3200" dirty="0"/>
              <a:t> odpovídá výběrem z nabídnutých variant odpovědí</a:t>
            </a:r>
            <a:br>
              <a:rPr lang="cs-CZ" sz="3200" dirty="0"/>
            </a:br>
            <a:r>
              <a:rPr lang="cs-CZ" sz="3200" dirty="0"/>
              <a:t>- zjišťování úrovně zvládnutí psychomotorických dovedností</a:t>
            </a:r>
            <a:br>
              <a:rPr lang="cs-CZ" sz="3200" dirty="0"/>
            </a:br>
            <a:r>
              <a:rPr lang="cs-CZ" sz="3200" dirty="0"/>
              <a:t>- …</a:t>
            </a:r>
          </a:p>
        </p:txBody>
      </p:sp>
    </p:spTree>
    <p:extLst>
      <p:ext uri="{BB962C8B-B14F-4D97-AF65-F5344CB8AC3E}">
        <p14:creationId xmlns:p14="http://schemas.microsoft.com/office/powerpoint/2010/main" val="11181433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7673236-E698-4017-B357-468730618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55AAD9-D901-417A-8589-A2203A4FB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didaktických testů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DD5F13D-3F93-4244-ABD5-CCB5984CD8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48971"/>
            <a:ext cx="10753200" cy="5176911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/>
              <a:t>Dle funkce</a:t>
            </a:r>
            <a:endParaRPr lang="cs-CZ" sz="3200" dirty="0"/>
          </a:p>
          <a:p>
            <a:pPr>
              <a:lnSpc>
                <a:spcPct val="100000"/>
              </a:lnSpc>
            </a:pPr>
            <a:r>
              <a:rPr lang="cs-CZ" sz="3200" dirty="0"/>
              <a:t>testy kontrolní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testy diagnostické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testy zkušební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…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Dle procedury testu </a:t>
            </a:r>
            <a:endParaRPr lang="cs-CZ" sz="3200" dirty="0"/>
          </a:p>
          <a:p>
            <a:pPr>
              <a:lnSpc>
                <a:spcPct val="100000"/>
              </a:lnSpc>
            </a:pPr>
            <a:r>
              <a:rPr lang="cs-CZ" sz="3200" dirty="0"/>
              <a:t>písemné (typu „tužka-papír“)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ústní (orální)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výkonové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5057799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927087-3777-48D4-8081-4039EDF176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AAE176-1AE6-464F-9E52-D4E6AC1D8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Typy didaktických testů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54C1C72-630C-4542-B73E-0D4874FE9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069145"/>
            <a:ext cx="11195335" cy="515885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Dle délky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krátké testy (minuty) ↔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rozsáhlé testy (hodiny)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/>
              <a:t>Dle standardizace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standardizované </a:t>
            </a:r>
            <a:r>
              <a:rPr lang="cs-CZ" sz="3200" dirty="0"/>
              <a:t>= profesionální – přesně připravené → manuál + normy (věkové, výkonové, …) → objektivní, </a:t>
            </a:r>
            <a:r>
              <a:rPr lang="cs-CZ" sz="3200" dirty="0" err="1"/>
              <a:t>reproduktovatelné</a:t>
            </a:r>
            <a:r>
              <a:rPr lang="cs-CZ" sz="3200" dirty="0"/>
              <a:t>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 err="1">
                <a:solidFill>
                  <a:srgbClr val="0000DC"/>
                </a:solidFill>
              </a:rPr>
              <a:t>kvazistandardizované</a:t>
            </a:r>
            <a:r>
              <a:rPr lang="cs-CZ" sz="3200" dirty="0"/>
              <a:t> = pečlivá příprava, např. pro školu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nestandardizované</a:t>
            </a:r>
            <a:r>
              <a:rPr lang="cs-CZ" sz="3200" dirty="0"/>
              <a:t> = neformální, připravené </a:t>
            </a:r>
            <a:r>
              <a:rPr lang="cs-CZ" sz="3200" dirty="0" err="1"/>
              <a:t>edukátorem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667527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64CE81A-F59F-4EEE-8173-C64A4C980D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D8EA242-6722-4394-AE23-9F2C7F4F8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800212"/>
            <a:ext cx="10753200" cy="451576"/>
          </a:xfrm>
        </p:spPr>
        <p:txBody>
          <a:bodyPr/>
          <a:lstStyle/>
          <a:p>
            <a:r>
              <a:rPr lang="cs-CZ" dirty="0"/>
              <a:t>Diagnostika – vymezení pojmu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E638CC-E78B-4E15-9F44-103E0201B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858" y="1631852"/>
            <a:ext cx="11071274" cy="420014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Diagnóza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z </a:t>
            </a:r>
            <a:r>
              <a:rPr lang="cs-CZ" sz="3200" dirty="0" err="1"/>
              <a:t>řec</a:t>
            </a:r>
            <a:r>
              <a:rPr lang="cs-CZ" sz="3200" dirty="0"/>
              <a:t>. </a:t>
            </a:r>
            <a:r>
              <a:rPr lang="cs-CZ" sz="3200" b="1" dirty="0" err="1">
                <a:solidFill>
                  <a:srgbClr val="FF0000"/>
                </a:solidFill>
              </a:rPr>
              <a:t>gnósis</a:t>
            </a:r>
            <a:r>
              <a:rPr lang="cs-CZ" sz="3200" dirty="0"/>
              <a:t> (</a:t>
            </a:r>
            <a:r>
              <a:rPr lang="cs-CZ" sz="3200" dirty="0" err="1"/>
              <a:t>γνώσις</a:t>
            </a:r>
            <a:r>
              <a:rPr lang="cs-CZ" sz="3200" dirty="0"/>
              <a:t>) – gnóze (popř. gnose) = poznání, zření, bezprostřední poznání, …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viz dále gnozeologie (popř. gnoseologie) = oblast filozofie zabývající se problémy poznání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diagnóza</a:t>
            </a:r>
            <a:r>
              <a:rPr lang="cs-CZ" sz="3200" dirty="0"/>
              <a:t> – z </a:t>
            </a:r>
            <a:r>
              <a:rPr lang="cs-CZ" sz="3200" dirty="0" err="1"/>
              <a:t>řec</a:t>
            </a:r>
            <a:r>
              <a:rPr lang="cs-CZ" sz="3200" dirty="0"/>
              <a:t>. </a:t>
            </a:r>
            <a:r>
              <a:rPr lang="cs-CZ" sz="3200" b="1" dirty="0" err="1">
                <a:solidFill>
                  <a:srgbClr val="F01928"/>
                </a:solidFill>
              </a:rPr>
              <a:t>dia-gnósis</a:t>
            </a:r>
            <a:r>
              <a:rPr lang="cs-CZ" sz="3200" dirty="0"/>
              <a:t> (</a:t>
            </a:r>
            <a:r>
              <a:rPr lang="cs-CZ" sz="3200" dirty="0" err="1"/>
              <a:t>δι</a:t>
            </a:r>
            <a:r>
              <a:rPr lang="cs-CZ" sz="3200" dirty="0"/>
              <a:t>αγνώσις) = rozpoznání, rozlišení, určení, vymezení, vyšetření, … → </a:t>
            </a:r>
            <a:r>
              <a:rPr lang="cs-CZ" sz="3200" b="1" dirty="0">
                <a:solidFill>
                  <a:srgbClr val="F01928"/>
                </a:solidFill>
              </a:rPr>
              <a:t>diagnostika</a:t>
            </a:r>
          </a:p>
        </p:txBody>
      </p:sp>
    </p:spTree>
    <p:extLst>
      <p:ext uri="{BB962C8B-B14F-4D97-AF65-F5344CB8AC3E}">
        <p14:creationId xmlns:p14="http://schemas.microsoft.com/office/powerpoint/2010/main" val="10155528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1A4043-E5E0-4D3B-8A83-E588EFC863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0669D3E-4B42-4E58-9AA6-81AEE8C84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Typy didaktických testů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5B064A8-9D76-4FF5-BB47-3040E2409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37957"/>
            <a:ext cx="11181268" cy="5045619"/>
          </a:xfrm>
        </p:spPr>
        <p:txBody>
          <a:bodyPr/>
          <a:lstStyle/>
          <a:p>
            <a:pPr marL="72000" indent="0">
              <a:buNone/>
            </a:pPr>
            <a:r>
              <a:rPr lang="cs-CZ" sz="3200" b="1" dirty="0"/>
              <a:t>Dle zjišťovaných cílů</a:t>
            </a:r>
            <a:endParaRPr lang="cs-CZ" sz="3200" dirty="0"/>
          </a:p>
          <a:p>
            <a:r>
              <a:rPr lang="cs-CZ" sz="3200" dirty="0"/>
              <a:t>testy vědomostí</a:t>
            </a:r>
          </a:p>
          <a:p>
            <a:r>
              <a:rPr lang="cs-CZ" sz="3200" dirty="0"/>
              <a:t>testy kognitivních schopností </a:t>
            </a:r>
          </a:p>
          <a:p>
            <a:r>
              <a:rPr lang="cs-CZ" sz="3200" dirty="0"/>
              <a:t>testy motorických schopností </a:t>
            </a:r>
          </a:p>
          <a:p>
            <a:r>
              <a:rPr lang="cs-CZ" sz="3200" dirty="0"/>
              <a:t>- …</a:t>
            </a:r>
          </a:p>
          <a:p>
            <a:pPr marL="72000" indent="0">
              <a:buNone/>
            </a:pPr>
            <a:r>
              <a:rPr lang="cs-CZ" sz="3200" b="1" dirty="0"/>
              <a:t>Dle povahy činnosti testovaného – testy </a:t>
            </a:r>
            <a:endParaRPr lang="cs-CZ" sz="3200" dirty="0"/>
          </a:p>
          <a:p>
            <a:r>
              <a:rPr lang="cs-CZ" sz="3200" dirty="0"/>
              <a:t>kognitivní – měří úroveň (kvalitu) poznání u </a:t>
            </a:r>
            <a:r>
              <a:rPr lang="cs-CZ" sz="3200" dirty="0" err="1"/>
              <a:t>edukantů</a:t>
            </a:r>
            <a:endParaRPr lang="cs-CZ" sz="3200" dirty="0"/>
          </a:p>
          <a:p>
            <a:r>
              <a:rPr lang="cs-CZ" sz="3200" dirty="0"/>
              <a:t>psychomotorické – měří výsledky psychomotorického učení</a:t>
            </a:r>
          </a:p>
          <a:p>
            <a:r>
              <a:rPr lang="cs-CZ" sz="3200" dirty="0"/>
              <a:t>motorické – diagnostikují především motorické předpoklady – schopnosti</a:t>
            </a:r>
          </a:p>
          <a:p>
            <a:r>
              <a:rPr lang="cs-CZ" sz="3200" dirty="0"/>
              <a:t>- …</a:t>
            </a:r>
          </a:p>
        </p:txBody>
      </p:sp>
    </p:spTree>
    <p:extLst>
      <p:ext uri="{BB962C8B-B14F-4D97-AF65-F5344CB8AC3E}">
        <p14:creationId xmlns:p14="http://schemas.microsoft.com/office/powerpoint/2010/main" val="13423333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F546264-C2F3-46E5-B07A-76BAA06965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F46DB65-5304-4422-AFD2-0708A94B5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Hodnocení </a:t>
            </a:r>
            <a:r>
              <a:rPr lang="cs-CZ" dirty="0" err="1"/>
              <a:t>edukantů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21E97AB-CD61-48DB-8DBC-E17B389D9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99" y="1195754"/>
            <a:ext cx="11249335" cy="528424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podstatná </a:t>
            </a:r>
            <a:r>
              <a:rPr lang="cs-CZ" sz="3200" b="1" dirty="0">
                <a:solidFill>
                  <a:srgbClr val="FF0000"/>
                </a:solidFill>
              </a:rPr>
              <a:t>součást didaktické diagnostiky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FF0000"/>
                </a:solidFill>
              </a:rPr>
              <a:t>součást vzdělávání </a:t>
            </a:r>
            <a:r>
              <a:rPr lang="cs-CZ" sz="3200" dirty="0"/>
              <a:t>← úkol </a:t>
            </a:r>
            <a:r>
              <a:rPr lang="cs-CZ" sz="3200" dirty="0" err="1"/>
              <a:t>edukátora</a:t>
            </a:r>
            <a:r>
              <a:rPr lang="cs-CZ" sz="3200" dirty="0"/>
              <a:t> – náročný, odpovědný, společensky významný, … 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Funkce hodnocení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motivační</a:t>
            </a:r>
            <a:r>
              <a:rPr lang="cs-CZ" sz="3200" dirty="0"/>
              <a:t> = optimistické povzbuzení do dalšího vzdělávání 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informativní</a:t>
            </a:r>
            <a:r>
              <a:rPr lang="cs-CZ" sz="3200" dirty="0"/>
              <a:t> = zpráva o dosaženém vzdělání, o zvládnutí učiva – pro </a:t>
            </a:r>
            <a:r>
              <a:rPr lang="cs-CZ" sz="3200" dirty="0" err="1"/>
              <a:t>edukanta</a:t>
            </a:r>
            <a:r>
              <a:rPr lang="cs-CZ" sz="3200" dirty="0"/>
              <a:t>, popř. rodiče, další </a:t>
            </a:r>
            <a:r>
              <a:rPr lang="cs-CZ" sz="3200" dirty="0" err="1"/>
              <a:t>edukátory</a:t>
            </a:r>
            <a:r>
              <a:rPr lang="cs-CZ" sz="3200" dirty="0"/>
              <a:t>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formativní </a:t>
            </a:r>
            <a:r>
              <a:rPr lang="cs-CZ" sz="3200" dirty="0"/>
              <a:t>= podpora dalšího rozvoje </a:t>
            </a:r>
            <a:r>
              <a:rPr lang="cs-CZ" sz="3200" dirty="0" err="1"/>
              <a:t>edukanta</a:t>
            </a:r>
            <a:r>
              <a:rPr lang="cs-CZ" sz="3200" dirty="0"/>
              <a:t>, </a:t>
            </a:r>
            <a:br>
              <a:rPr lang="cs-CZ" sz="3200" dirty="0"/>
            </a:br>
            <a:r>
              <a:rPr lang="cs-CZ" sz="3200" dirty="0"/>
              <a:t>zpětná vazba (viz formativní diagnostika)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298455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C0D37F-9868-4B3A-8700-35EF90EF9D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C73E57-892D-4714-A2C2-52D4B2E3D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00" y="800212"/>
            <a:ext cx="10699200" cy="451576"/>
          </a:xfrm>
        </p:spPr>
        <p:txBody>
          <a:bodyPr/>
          <a:lstStyle/>
          <a:p>
            <a:r>
              <a:rPr lang="cs-CZ" dirty="0"/>
              <a:t>Formy hodnocení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B6B4E03-5DE2-4357-BB54-B646F5EDD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17785"/>
            <a:ext cx="10753200" cy="421421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A. Klasifikace</a:t>
            </a:r>
            <a:r>
              <a:rPr lang="cs-CZ" sz="3200" b="1" dirty="0"/>
              <a:t> </a:t>
            </a:r>
            <a:r>
              <a:rPr lang="cs-CZ" sz="3200" dirty="0"/>
              <a:t>= přiřazení ke stupnici = </a:t>
            </a:r>
            <a:r>
              <a:rPr lang="cs-CZ" sz="3200" b="1" dirty="0">
                <a:solidFill>
                  <a:srgbClr val="0000DC"/>
                </a:solidFill>
              </a:rPr>
              <a:t>známkování</a:t>
            </a:r>
            <a:r>
              <a:rPr lang="cs-CZ" sz="3200" dirty="0"/>
              <a:t> = známka = numerické označení (popř. slovní ekvivalent) = </a:t>
            </a:r>
            <a:r>
              <a:rPr lang="cs-CZ" sz="3200" b="1" dirty="0">
                <a:solidFill>
                  <a:srgbClr val="0000DC"/>
                </a:solidFill>
              </a:rPr>
              <a:t>kvantitativní hodnocení </a:t>
            </a:r>
            <a:r>
              <a:rPr lang="cs-CZ" sz="3200" dirty="0"/>
              <a:t>zvládnutí učiva + snahy, zájmu, pracovitosti, píle,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klady</a:t>
            </a:r>
            <a:r>
              <a:rPr lang="cs-CZ" sz="3200" dirty="0"/>
              <a:t> = přehlednost, zvyk, rychlost,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zápory</a:t>
            </a:r>
            <a:r>
              <a:rPr lang="cs-CZ" sz="3200" dirty="0"/>
              <a:t> = „učení pro známky“, málo vypovídající zpětná vazba, neobjektivnost, …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17233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FEDB14-D749-45F7-9F8C-AD42D5A380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2D04034-9486-40DC-8E18-148DE4134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hodnocení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F90F66E-7E2B-4E6E-997C-81F72290E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4332"/>
            <a:ext cx="10753200" cy="460366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B. slovní hodnocení</a:t>
            </a:r>
            <a:r>
              <a:rPr lang="cs-CZ" sz="3200" dirty="0"/>
              <a:t> = </a:t>
            </a:r>
            <a:r>
              <a:rPr lang="cs-CZ" sz="3200" b="1" dirty="0">
                <a:solidFill>
                  <a:srgbClr val="0000DC"/>
                </a:solidFill>
              </a:rPr>
              <a:t>kvalitativní hodnocení </a:t>
            </a:r>
            <a:r>
              <a:rPr lang="cs-CZ" sz="3200" dirty="0"/>
              <a:t>= rozsáhlejší vyjádření o úrovni a možnostech vzdělávání (návrh dalšího rozvoje)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klady </a:t>
            </a:r>
            <a:r>
              <a:rPr lang="cs-CZ" sz="3200" dirty="0"/>
              <a:t>= lepší motivace – doporučení ke zlepšení, podrobná zpětná vazba, nižší diskriminace neúspěšných,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zápory </a:t>
            </a:r>
            <a:r>
              <a:rPr lang="cs-CZ" sz="3200" dirty="0"/>
              <a:t>= časová náročnost, možné typizování </a:t>
            </a:r>
            <a:r>
              <a:rPr lang="cs-CZ" sz="3200" dirty="0" err="1"/>
              <a:t>edukantů</a:t>
            </a:r>
            <a:r>
              <a:rPr lang="cs-CZ" sz="3200" dirty="0"/>
              <a:t>, absence porovnávání výkonů,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1164570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3A62157-52A6-4E17-862D-E725329136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2C8E9B8-C30F-4E2B-94B6-573E702CF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Autodiagnostika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B4B28FB-4571-4925-8C13-F2BFA3EB9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4905"/>
            <a:ext cx="10753200" cy="470309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= proces, v němž </a:t>
            </a:r>
            <a:r>
              <a:rPr lang="cs-CZ" sz="3200" dirty="0" err="1"/>
              <a:t>edukátor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F01928"/>
                </a:solidFill>
              </a:rPr>
              <a:t>získává zpětnovazební informace </a:t>
            </a:r>
            <a:r>
              <a:rPr lang="cs-CZ" sz="3200" dirty="0"/>
              <a:t>o své činnosti, </a:t>
            </a:r>
            <a:r>
              <a:rPr lang="cs-CZ" sz="3200" b="1" dirty="0">
                <a:solidFill>
                  <a:srgbClr val="0000DC"/>
                </a:solidFill>
              </a:rPr>
              <a:t>s cílem tuto činnost zdokonalovat</a:t>
            </a:r>
            <a:r>
              <a:rPr lang="cs-CZ" sz="3200" dirty="0"/>
              <a:t> a dále rozvíjet</a:t>
            </a:r>
          </a:p>
          <a:p>
            <a:pPr marL="7200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Předpoklady efektivní autodiagnostiky: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zpětnovazební informace </a:t>
            </a:r>
            <a:r>
              <a:rPr lang="cs-CZ" sz="3200" b="1" dirty="0">
                <a:solidFill>
                  <a:srgbClr val="F01928"/>
                </a:solidFill>
              </a:rPr>
              <a:t>získávat z více zdrojů </a:t>
            </a:r>
            <a:br>
              <a:rPr lang="cs-CZ" sz="3200" b="1" dirty="0">
                <a:solidFill>
                  <a:srgbClr val="F01928"/>
                </a:solidFill>
              </a:rPr>
            </a:br>
            <a:r>
              <a:rPr lang="cs-CZ" sz="3200" dirty="0"/>
              <a:t>(žáci, studenti, klienti, kolegové, rodiče, ...)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informace </a:t>
            </a:r>
            <a:r>
              <a:rPr lang="cs-CZ" sz="3200" b="1" dirty="0">
                <a:solidFill>
                  <a:srgbClr val="F01928"/>
                </a:solidFill>
              </a:rPr>
              <a:t>konzultovat </a:t>
            </a:r>
            <a:r>
              <a:rPr lang="cs-CZ" sz="3200" dirty="0"/>
              <a:t>s erudovaným kolegou </a:t>
            </a:r>
            <a:br>
              <a:rPr lang="cs-CZ" sz="3200" dirty="0"/>
            </a:br>
            <a:r>
              <a:rPr lang="cs-CZ" sz="3200" dirty="0"/>
              <a:t>(popř. i psychologem, pedagogem), který je </a:t>
            </a:r>
            <a:r>
              <a:rPr lang="cs-CZ" sz="3200" b="1" dirty="0">
                <a:solidFill>
                  <a:srgbClr val="F01928"/>
                </a:solidFill>
              </a:rPr>
              <a:t>empatický</a:t>
            </a:r>
          </a:p>
        </p:txBody>
      </p:sp>
    </p:spTree>
    <p:extLst>
      <p:ext uri="{BB962C8B-B14F-4D97-AF65-F5344CB8AC3E}">
        <p14:creationId xmlns:p14="http://schemas.microsoft.com/office/powerpoint/2010/main" val="32211927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F2AB1DD-0BB6-4C22-A86D-F55426EC65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5DF5381-0C2A-40AC-BC9F-A15803FEF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Autodiagnostika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639CBC1-F08E-4F26-82D5-B353A54D8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17356"/>
            <a:ext cx="10753200" cy="5091193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Předpoklady efektivní autodiagnostiky (pokračování):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informace získávat </a:t>
            </a:r>
            <a:r>
              <a:rPr lang="cs-CZ" sz="3200" b="1" dirty="0">
                <a:solidFill>
                  <a:srgbClr val="F01928"/>
                </a:solidFill>
              </a:rPr>
              <a:t>různými </a:t>
            </a:r>
            <a:r>
              <a:rPr lang="cs-CZ" sz="3200" dirty="0" err="1"/>
              <a:t>autodiagnostickými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F01928"/>
                </a:solidFill>
              </a:rPr>
              <a:t>metodami</a:t>
            </a:r>
            <a:r>
              <a:rPr lang="cs-CZ" sz="3200" dirty="0"/>
              <a:t>, např. </a:t>
            </a:r>
            <a:r>
              <a:rPr lang="cs-CZ" sz="3200" dirty="0" err="1"/>
              <a:t>autodiagnostický</a:t>
            </a:r>
            <a:r>
              <a:rPr lang="cs-CZ" sz="3200" dirty="0"/>
              <a:t> dotazník, výsledky hodnocení učitele žáky, „náslechy“ kolegů, ...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využívat </a:t>
            </a:r>
            <a:r>
              <a:rPr lang="cs-CZ" sz="3200" b="1" dirty="0">
                <a:solidFill>
                  <a:srgbClr val="F01928"/>
                </a:solidFill>
              </a:rPr>
              <a:t>sebereflexi </a:t>
            </a:r>
            <a:r>
              <a:rPr lang="cs-CZ" sz="3200" dirty="0"/>
              <a:t>= opětovné vybavení, popis a rozbor klíčových momentů vzdělávacího procesu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ochota informace přijmout a uvažovat </a:t>
            </a:r>
            <a:r>
              <a:rPr lang="cs-CZ" sz="3200" dirty="0"/>
              <a:t>o své pedagogické činnosti a možnostech jejího zdokonalování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/>
              <a:t>…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360177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730A06D-A6BE-46F9-AFC7-1D1B45FD57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A042C96-E7D8-4270-8D6C-E4EC46D8D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Diagnostika – vymezení pojmu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A3CB357-03DA-46C0-8287-86AAB0117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7107"/>
            <a:ext cx="11110929" cy="4895557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Diagnostika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= </a:t>
            </a:r>
            <a:r>
              <a:rPr lang="cs-CZ" sz="3200" b="1" dirty="0"/>
              <a:t>hluboké poznání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součást řady vědních oborů – technická, PC, sportovní (zdatnost, výkonnost, ...), psychologická, lékařská, ...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komplexní a hloubkový poznávací proces, </a:t>
            </a:r>
            <a:br>
              <a:rPr lang="cs-CZ" sz="3200" dirty="0"/>
            </a:br>
            <a:r>
              <a:rPr lang="cs-CZ" sz="3200" b="1" dirty="0">
                <a:solidFill>
                  <a:srgbClr val="F01928"/>
                </a:solidFill>
              </a:rPr>
              <a:t>„cesta poznávání“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sled činností </a:t>
            </a:r>
            <a:r>
              <a:rPr lang="cs-CZ" sz="3200" dirty="0"/>
              <a:t>vedoucí k diagnóze (</a:t>
            </a:r>
            <a:r>
              <a:rPr lang="cs-CZ" sz="3200" i="1" dirty="0"/>
              <a:t>Pedagogický slovník</a:t>
            </a:r>
            <a:r>
              <a:rPr lang="cs-CZ" sz="3200" dirty="0"/>
              <a:t>, 2009) – viz např.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lékařská diagnostika </a:t>
            </a:r>
            <a:r>
              <a:rPr lang="cs-CZ" sz="3200" dirty="0"/>
              <a:t>= postup k pojmenování nemoci pacienta → volba vhodné terapie</a:t>
            </a:r>
          </a:p>
        </p:txBody>
      </p:sp>
    </p:spTree>
    <p:extLst>
      <p:ext uri="{BB962C8B-B14F-4D97-AF65-F5344CB8AC3E}">
        <p14:creationId xmlns:p14="http://schemas.microsoft.com/office/powerpoint/2010/main" val="1943637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BFDC30-67D6-4671-91FD-9658CB9BAF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5C2267-0F9F-4F96-BABB-39F071563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schéma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63AA4BF-CEA6-4D32-92F0-F1121E5BB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63039"/>
            <a:ext cx="11040591" cy="454386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Diagnostika</a:t>
            </a:r>
            <a:r>
              <a:rPr lang="cs-CZ" sz="3200" dirty="0"/>
              <a:t> = úsilí o </a:t>
            </a:r>
            <a:r>
              <a:rPr lang="cs-CZ" sz="3200" b="1" dirty="0">
                <a:solidFill>
                  <a:srgbClr val="F01928"/>
                </a:solidFill>
              </a:rPr>
              <a:t>řešení problému </a:t>
            </a:r>
            <a:r>
              <a:rPr lang="cs-CZ" sz="3200" dirty="0"/>
              <a:t>→ </a:t>
            </a:r>
            <a:r>
              <a:rPr lang="cs-CZ" sz="3200" b="1" dirty="0">
                <a:solidFill>
                  <a:srgbClr val="F01928"/>
                </a:solidFill>
              </a:rPr>
              <a:t>kroky</a:t>
            </a:r>
            <a:r>
              <a:rPr lang="cs-CZ" sz="3200" dirty="0"/>
              <a:t>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analýza</a:t>
            </a:r>
            <a:r>
              <a:rPr lang="cs-CZ" sz="3200" dirty="0"/>
              <a:t> problému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formulace </a:t>
            </a:r>
            <a:r>
              <a:rPr lang="cs-CZ" sz="3200" b="1" dirty="0">
                <a:solidFill>
                  <a:srgbClr val="0000DC"/>
                </a:solidFill>
              </a:rPr>
              <a:t>závěru</a:t>
            </a:r>
            <a:r>
              <a:rPr lang="cs-CZ" sz="3200" dirty="0"/>
              <a:t> = </a:t>
            </a:r>
            <a:r>
              <a:rPr lang="cs-CZ" sz="3200" b="1" dirty="0">
                <a:solidFill>
                  <a:srgbClr val="F01928"/>
                </a:solidFill>
              </a:rPr>
              <a:t>diagnóza</a:t>
            </a:r>
            <a:r>
              <a:rPr lang="cs-CZ" sz="3200" dirty="0"/>
              <a:t>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určení </a:t>
            </a:r>
            <a:r>
              <a:rPr lang="cs-CZ" sz="3200" b="1" dirty="0">
                <a:solidFill>
                  <a:srgbClr val="0000DC"/>
                </a:solidFill>
              </a:rPr>
              <a:t>prostředků</a:t>
            </a:r>
            <a:r>
              <a:rPr lang="cs-CZ" sz="3200" dirty="0"/>
              <a:t> pro řešení problému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určení </a:t>
            </a:r>
            <a:r>
              <a:rPr lang="cs-CZ" sz="3200" b="1" dirty="0">
                <a:solidFill>
                  <a:srgbClr val="0000DC"/>
                </a:solidFill>
              </a:rPr>
              <a:t>prognózy</a:t>
            </a:r>
            <a:r>
              <a:rPr lang="cs-CZ" sz="3200" dirty="0"/>
              <a:t>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zvládnutí</a:t>
            </a:r>
            <a:r>
              <a:rPr lang="cs-CZ" sz="3200" dirty="0"/>
              <a:t> problému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prevence</a:t>
            </a:r>
            <a:r>
              <a:rPr lang="cs-CZ" sz="3200" dirty="0"/>
              <a:t> problému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← vždy </a:t>
            </a:r>
            <a:r>
              <a:rPr lang="cs-CZ" sz="3200" b="1" dirty="0">
                <a:solidFill>
                  <a:srgbClr val="0000DC"/>
                </a:solidFill>
              </a:rPr>
              <a:t>v zájmu klienta </a:t>
            </a:r>
            <a:r>
              <a:rPr lang="cs-CZ" sz="3200" dirty="0"/>
              <a:t>(</a:t>
            </a:r>
            <a:r>
              <a:rPr lang="cs-CZ" sz="3200" dirty="0" err="1"/>
              <a:t>edukanta</a:t>
            </a:r>
            <a:r>
              <a:rPr lang="cs-CZ" sz="3200" dirty="0"/>
              <a:t>, dítěte, sportovce, …)</a:t>
            </a:r>
          </a:p>
        </p:txBody>
      </p:sp>
    </p:spTree>
    <p:extLst>
      <p:ext uri="{BB962C8B-B14F-4D97-AF65-F5344CB8AC3E}">
        <p14:creationId xmlns:p14="http://schemas.microsoft.com/office/powerpoint/2010/main" val="1860043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A31131-C67B-4B8E-9F18-DA1172332F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495A88F-4C71-441D-B443-09942ACF2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Pedagogická diagnostika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C3DAB13-F1B3-4E84-BDB9-D85477FC2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12875"/>
            <a:ext cx="11361268" cy="4819126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dirty="0"/>
              <a:t>=</a:t>
            </a:r>
            <a:r>
              <a:rPr lang="cs-CZ" sz="3200" b="1" dirty="0"/>
              <a:t> </a:t>
            </a:r>
            <a:r>
              <a:rPr lang="cs-CZ" sz="3200" b="1" dirty="0">
                <a:solidFill>
                  <a:srgbClr val="F01928"/>
                </a:solidFill>
              </a:rPr>
              <a:t>poznání </a:t>
            </a:r>
            <a:r>
              <a:rPr lang="cs-CZ" sz="3200" b="1" dirty="0" err="1">
                <a:solidFill>
                  <a:srgbClr val="F01928"/>
                </a:solidFill>
              </a:rPr>
              <a:t>edukanta</a:t>
            </a:r>
            <a:r>
              <a:rPr lang="cs-CZ" sz="3200" b="1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(učícího se jedince, popř. skupiny)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 hlediska jeho </a:t>
            </a:r>
            <a:r>
              <a:rPr lang="cs-CZ" sz="3200" b="1" dirty="0">
                <a:solidFill>
                  <a:srgbClr val="0000DC"/>
                </a:solidFill>
              </a:rPr>
              <a:t>edukačního rozvoje </a:t>
            </a:r>
            <a:r>
              <a:rPr lang="cs-CZ" sz="3200" dirty="0"/>
              <a:t>= úroveň vědomostí, dovedností, schopností, postojů, zájmů, kompetencí, sociálních vztahů, chování, ...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 cílem upozornit na problémy </a:t>
            </a:r>
            <a:r>
              <a:rPr lang="cs-CZ" sz="3200" dirty="0"/>
              <a:t>a rizika a </a:t>
            </a:r>
            <a:r>
              <a:rPr lang="cs-CZ" sz="3200" b="1" dirty="0">
                <a:solidFill>
                  <a:srgbClr val="0000DC"/>
                </a:solidFill>
              </a:rPr>
              <a:t>hledat optimální modifikace </a:t>
            </a:r>
            <a:r>
              <a:rPr lang="cs-CZ" sz="3200" dirty="0"/>
              <a:t>další činnosti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/>
              <a:t>Pedagogická diagnostika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F01928"/>
                </a:solidFill>
              </a:rPr>
              <a:t>v rámci didaktiky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b="1" dirty="0">
                <a:solidFill>
                  <a:srgbClr val="F01928"/>
                </a:solidFill>
              </a:rPr>
              <a:t>v teorii → v praxi vzdělávacího procesu </a:t>
            </a:r>
            <a:r>
              <a:rPr lang="cs-CZ" sz="3200" dirty="0"/>
              <a:t>= primární</a:t>
            </a:r>
            <a:br>
              <a:rPr lang="cs-CZ" sz="3200" dirty="0"/>
            </a:br>
            <a:r>
              <a:rPr lang="cs-CZ" sz="3200" dirty="0"/>
              <a:t>zaměření na úroveň, problémy a rozvoj vzdělání a vzdělávání</a:t>
            </a:r>
          </a:p>
          <a:p>
            <a:pPr>
              <a:lnSpc>
                <a:spcPct val="100000"/>
              </a:lnSpc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890398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606F0AC-49F1-45AA-A3D3-14631C1117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006023F-D33C-4858-9B20-3DD48BB20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dirty="0"/>
              <a:t>Pedagogická diagnostika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BCFF6FF-5DB1-4AF2-B652-D09A60F9C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0498"/>
            <a:ext cx="10753200" cy="448150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Vybraná literatura</a:t>
            </a:r>
            <a:r>
              <a:rPr lang="cs-CZ" sz="3200" dirty="0"/>
              <a:t>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Richard Braun: </a:t>
            </a:r>
            <a:r>
              <a:rPr lang="cs-CZ" sz="3200" i="1" dirty="0"/>
              <a:t>Pedagogicko-psychologická diagnostika.</a:t>
            </a:r>
            <a:r>
              <a:rPr lang="cs-CZ" sz="3200" dirty="0"/>
              <a:t> Praha: UK, 2014. 117 s.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Václav </a:t>
            </a:r>
            <a:r>
              <a:rPr lang="cs-CZ" sz="3200" dirty="0" err="1"/>
              <a:t>Mertin</a:t>
            </a:r>
            <a:r>
              <a:rPr lang="cs-CZ" sz="3200" dirty="0"/>
              <a:t>, Lenka Krejčová a kol. </a:t>
            </a:r>
            <a:r>
              <a:rPr lang="cs-CZ" sz="3200" i="1" dirty="0"/>
              <a:t>Metody a postupy poznávání žáka: pedagogická diagnostika.</a:t>
            </a:r>
            <a:r>
              <a:rPr lang="cs-CZ" sz="3200" dirty="0"/>
              <a:t> 2. vyd. Praha: </a:t>
            </a:r>
            <a:r>
              <a:rPr lang="cs-CZ" sz="3200" dirty="0" err="1"/>
              <a:t>Wolters</a:t>
            </a:r>
            <a:r>
              <a:rPr lang="cs-CZ" sz="3200" dirty="0"/>
              <a:t> </a:t>
            </a:r>
            <a:r>
              <a:rPr lang="cs-CZ" sz="3200" dirty="0" err="1"/>
              <a:t>Kluwer</a:t>
            </a:r>
            <a:r>
              <a:rPr lang="cs-CZ" sz="3200" dirty="0"/>
              <a:t>, 2016. 398 s.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i="1" dirty="0"/>
              <a:t>Pedagogická encyklopedie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i="1" dirty="0"/>
              <a:t>Pedagogický slovník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384249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FBB5808-CC07-4AB3-A7DD-F40D28781E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5151F9F-5F03-4376-931A-7BCF808E0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1177778" cy="451576"/>
          </a:xfrm>
        </p:spPr>
        <p:txBody>
          <a:bodyPr/>
          <a:lstStyle/>
          <a:p>
            <a:r>
              <a:rPr lang="cs-CZ" dirty="0"/>
              <a:t>Historické impulzy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4D0589C-E98E-4027-B089-0517AECCF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55077"/>
            <a:ext cx="11571674" cy="5172923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Jan Amos Komenský</a:t>
            </a:r>
            <a:r>
              <a:rPr lang="cs-CZ" sz="3200" dirty="0"/>
              <a:t> (1592–1670) – požadavek </a:t>
            </a:r>
            <a:r>
              <a:rPr lang="cs-CZ" sz="3200" b="1" dirty="0">
                <a:solidFill>
                  <a:srgbClr val="F01928"/>
                </a:solidFill>
              </a:rPr>
              <a:t>hodnotit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zbožnost, morální vlastnosti, </a:t>
            </a:r>
            <a:r>
              <a:rPr lang="cs-CZ" sz="3200" b="1" dirty="0">
                <a:solidFill>
                  <a:srgbClr val="F01928"/>
                </a:solidFill>
              </a:rPr>
              <a:t>píli</a:t>
            </a:r>
            <a:r>
              <a:rPr lang="cs-CZ" sz="3200" dirty="0"/>
              <a:t>, </a:t>
            </a:r>
            <a:r>
              <a:rPr lang="cs-CZ" sz="3200" b="1" dirty="0">
                <a:solidFill>
                  <a:srgbClr val="F01928"/>
                </a:solidFill>
              </a:rPr>
              <a:t>výkony</a:t>
            </a:r>
            <a:r>
              <a:rPr lang="cs-CZ" sz="3200" dirty="0"/>
              <a:t>, … žáků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nástup do školy (= </a:t>
            </a:r>
            <a:r>
              <a:rPr lang="cs-CZ" sz="3200" b="1" dirty="0">
                <a:solidFill>
                  <a:srgbClr val="F01928"/>
                </a:solidFill>
              </a:rPr>
              <a:t>školní zralost </a:t>
            </a:r>
            <a:r>
              <a:rPr lang="cs-CZ" sz="3200" dirty="0"/>
              <a:t>– viz </a:t>
            </a:r>
            <a:r>
              <a:rPr lang="cs-CZ" sz="3200" i="1" dirty="0"/>
              <a:t>Informatorium </a:t>
            </a:r>
            <a:r>
              <a:rPr lang="cs-CZ" sz="3200" i="1" dirty="0" err="1"/>
              <a:t>ŠM</a:t>
            </a:r>
            <a:r>
              <a:rPr lang="cs-CZ" sz="3200" dirty="0"/>
              <a:t>)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Johann Henrich </a:t>
            </a:r>
            <a:r>
              <a:rPr lang="cs-CZ" sz="3200" b="1" dirty="0" err="1"/>
              <a:t>Pestalozzi</a:t>
            </a:r>
            <a:r>
              <a:rPr lang="cs-CZ" sz="3200" dirty="0"/>
              <a:t> (1746–1827) – úkol učitelů =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pozorovat </a:t>
            </a:r>
            <a:r>
              <a:rPr lang="cs-CZ" sz="3200" dirty="0"/>
              <a:t>své </a:t>
            </a:r>
            <a:r>
              <a:rPr lang="cs-CZ" sz="3200" dirty="0" err="1"/>
              <a:t>edukanty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výsledky pozorování </a:t>
            </a:r>
            <a:r>
              <a:rPr lang="cs-CZ" sz="3200" b="1" dirty="0">
                <a:solidFill>
                  <a:srgbClr val="F01928"/>
                </a:solidFill>
              </a:rPr>
              <a:t>zapisovat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Alfred </a:t>
            </a:r>
            <a:r>
              <a:rPr lang="cs-CZ" sz="3200" b="1" dirty="0" err="1"/>
              <a:t>Binet</a:t>
            </a:r>
            <a:r>
              <a:rPr lang="cs-CZ" sz="3200" dirty="0"/>
              <a:t> (1857–1911)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měření inteligence </a:t>
            </a:r>
            <a:r>
              <a:rPr lang="cs-CZ" sz="3200" dirty="0"/>
              <a:t>(test inteligence) – </a:t>
            </a:r>
            <a:r>
              <a:rPr lang="cs-CZ" sz="3200" dirty="0" err="1"/>
              <a:t>Binetovy</a:t>
            </a:r>
            <a:r>
              <a:rPr lang="cs-CZ" sz="3200" dirty="0"/>
              <a:t> škály (1905)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cíl – </a:t>
            </a:r>
            <a:r>
              <a:rPr lang="cs-CZ" sz="3200" b="1" dirty="0">
                <a:solidFill>
                  <a:srgbClr val="F01928"/>
                </a:solidFill>
              </a:rPr>
              <a:t>výběr dětí</a:t>
            </a:r>
            <a:r>
              <a:rPr lang="cs-CZ" sz="3200" dirty="0"/>
              <a:t>, jež se nemohou vzdělávat v běžných školách</a:t>
            </a:r>
          </a:p>
        </p:txBody>
      </p:sp>
    </p:spTree>
    <p:extLst>
      <p:ext uri="{BB962C8B-B14F-4D97-AF65-F5344CB8AC3E}">
        <p14:creationId xmlns:p14="http://schemas.microsoft.com/office/powerpoint/2010/main" val="949366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60F6538-203F-47D6-A60A-5D74A255FB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FCF6AB8-48D7-4416-99DB-CFE540150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Historické impulzy pedagogické diagnostiky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06E1CE1-0650-4403-8726-F94F77528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94228"/>
            <a:ext cx="11404080" cy="498934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Edward </a:t>
            </a:r>
            <a:r>
              <a:rPr lang="cs-CZ" sz="3200" b="1" dirty="0" err="1"/>
              <a:t>Lee</a:t>
            </a:r>
            <a:r>
              <a:rPr lang="cs-CZ" sz="3200" b="1" dirty="0"/>
              <a:t> </a:t>
            </a:r>
            <a:r>
              <a:rPr lang="cs-CZ" sz="3200" b="1" dirty="0" err="1"/>
              <a:t>Thorndike</a:t>
            </a:r>
            <a:r>
              <a:rPr lang="cs-CZ" sz="3200" dirty="0"/>
              <a:t> (1874–1949)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cokoliv existuje, existuje v </a:t>
            </a:r>
            <a:r>
              <a:rPr lang="cs-CZ" sz="3200" b="1" dirty="0">
                <a:solidFill>
                  <a:srgbClr val="FF0000"/>
                </a:solidFill>
              </a:rPr>
              <a:t>množství</a:t>
            </a:r>
            <a:r>
              <a:rPr lang="cs-CZ" sz="3200" dirty="0"/>
              <a:t>, a je tudíž </a:t>
            </a:r>
            <a:r>
              <a:rPr lang="cs-CZ" sz="3200" b="1" dirty="0">
                <a:solidFill>
                  <a:srgbClr val="FF0000"/>
                </a:solidFill>
              </a:rPr>
              <a:t>měřitelné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„</a:t>
            </a:r>
            <a:r>
              <a:rPr lang="cs-CZ" sz="3200" b="1" dirty="0"/>
              <a:t>otec </a:t>
            </a:r>
            <a:r>
              <a:rPr lang="cs-CZ" sz="3200" b="1" dirty="0">
                <a:solidFill>
                  <a:srgbClr val="FF0000"/>
                </a:solidFill>
              </a:rPr>
              <a:t>školského měření</a:t>
            </a:r>
            <a:r>
              <a:rPr lang="cs-CZ" sz="3200" dirty="0"/>
              <a:t>“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snaha vytvořit </a:t>
            </a:r>
            <a:r>
              <a:rPr lang="cs-CZ" sz="3200" b="1" dirty="0">
                <a:solidFill>
                  <a:srgbClr val="FF0000"/>
                </a:solidFill>
              </a:rPr>
              <a:t>škály pro měření výsledků vzdělávání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Václav Příhoda</a:t>
            </a:r>
            <a:r>
              <a:rPr lang="cs-CZ" sz="3200" dirty="0"/>
              <a:t> (1889–1979),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klasik českého školského </a:t>
            </a:r>
            <a:r>
              <a:rPr lang="cs-CZ" sz="3200" b="1" dirty="0">
                <a:solidFill>
                  <a:srgbClr val="FF0000"/>
                </a:solidFill>
              </a:rPr>
              <a:t>měření a testování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ovlivnění behaviorismem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díla: </a:t>
            </a:r>
            <a:r>
              <a:rPr lang="cs-CZ" sz="3200" i="1" dirty="0"/>
              <a:t>Psychologie a hygiena zkoušky</a:t>
            </a:r>
            <a:r>
              <a:rPr lang="cs-CZ" sz="3200" dirty="0"/>
              <a:t> (1924), </a:t>
            </a:r>
            <a:r>
              <a:rPr lang="cs-CZ" sz="3200" i="1" dirty="0"/>
              <a:t>Teorie školského měření</a:t>
            </a:r>
            <a:r>
              <a:rPr lang="cs-CZ" sz="3200" dirty="0"/>
              <a:t> (1930), </a:t>
            </a:r>
            <a:r>
              <a:rPr lang="cs-CZ" sz="3200" i="1" dirty="0"/>
              <a:t>Praxe školského měření</a:t>
            </a:r>
            <a:r>
              <a:rPr lang="cs-CZ" sz="3200" dirty="0"/>
              <a:t> (1936)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1469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4893A7B-2E69-4087-A98A-CD207F1DF5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E85EFF0-0962-4A86-84BC-7302867E8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Pedagogická diagnostika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F663493-4143-4803-A89F-DF63EB617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26942"/>
            <a:ext cx="11652001" cy="545305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od počátku 20. století – </a:t>
            </a:r>
            <a:r>
              <a:rPr lang="cs-CZ" sz="3200" b="1" dirty="0">
                <a:solidFill>
                  <a:srgbClr val="FF0000"/>
                </a:solidFill>
              </a:rPr>
              <a:t>propojení </a:t>
            </a:r>
            <a:br>
              <a:rPr lang="cs-CZ" sz="3200" b="1" dirty="0">
                <a:solidFill>
                  <a:srgbClr val="FF0000"/>
                </a:solidFill>
              </a:rPr>
            </a:br>
            <a:r>
              <a:rPr lang="cs-CZ" sz="3200" b="1" dirty="0">
                <a:solidFill>
                  <a:srgbClr val="0000DC"/>
                </a:solidFill>
              </a:rPr>
              <a:t>pedagogické diagnostiky a psychologické diagnostiky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 současnosti požadavek (např. u diagnostiky znevýhodněných jedinců) </a:t>
            </a:r>
            <a:r>
              <a:rPr lang="cs-CZ" sz="3200" b="1" dirty="0">
                <a:solidFill>
                  <a:srgbClr val="FF0000"/>
                </a:solidFill>
              </a:rPr>
              <a:t>zapojení dalších odborníků </a:t>
            </a:r>
            <a:r>
              <a:rPr lang="cs-CZ" sz="3200" dirty="0"/>
              <a:t>– speciální pedagog, školní psycholog,  sociální pedagog, lékař, … 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Psychologická diagnostika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(psychodiagnostika) =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zjišťování a měření duševních vlastností, stavů a charakteristik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hlavní nástroj = psychologický test (psychotest) – </a:t>
            </a:r>
            <a:br>
              <a:rPr lang="cs-CZ" sz="3200" dirty="0"/>
            </a:br>
            <a:r>
              <a:rPr lang="cs-CZ" sz="3200" dirty="0"/>
              <a:t>důraz na objektivitu, validitu a reliabilitu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F0000"/>
                </a:solidFill>
              </a:rPr>
              <a:t>zajišťuje psycholog</a:t>
            </a:r>
          </a:p>
        </p:txBody>
      </p:sp>
    </p:spTree>
    <p:extLst>
      <p:ext uri="{BB962C8B-B14F-4D97-AF65-F5344CB8AC3E}">
        <p14:creationId xmlns:p14="http://schemas.microsoft.com/office/powerpoint/2010/main" val="212190914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117</TotalTime>
  <Words>1441</Words>
  <Application>Microsoft Office PowerPoint</Application>
  <PresentationFormat>Širokoúhlá obrazovka</PresentationFormat>
  <Paragraphs>188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Tahoma</vt:lpstr>
      <vt:lpstr>Wingdings</vt:lpstr>
      <vt:lpstr>Prezentace_MU_CZ</vt:lpstr>
      <vt:lpstr>Pedagogická diagnostika</vt:lpstr>
      <vt:lpstr>Diagnostika – vymezení pojmu </vt:lpstr>
      <vt:lpstr>Diagnostika – vymezení pojmu </vt:lpstr>
      <vt:lpstr>Základní schéma diagnostiky</vt:lpstr>
      <vt:lpstr>Pedagogická diagnostika</vt:lpstr>
      <vt:lpstr>Pedagogická diagnostika</vt:lpstr>
      <vt:lpstr>Historické impulzy pedagogické diagnostiky</vt:lpstr>
      <vt:lpstr>Historické impulzy pedagogické diagnostiky</vt:lpstr>
      <vt:lpstr>Pedagogická diagnostika</vt:lpstr>
      <vt:lpstr>Požadavky na pedagogickou diagnostiku </vt:lpstr>
      <vt:lpstr>Typy pedagogické diagnostiky</vt:lpstr>
      <vt:lpstr>Typy pedagogické diagnostiky</vt:lpstr>
      <vt:lpstr>Typy pedagogické diagnostiky</vt:lpstr>
      <vt:lpstr>Typy pedagogické diagnostiky</vt:lpstr>
      <vt:lpstr>Metody pedagogické diagnostiky</vt:lpstr>
      <vt:lpstr>Metody pedagogické diagnostiky</vt:lpstr>
      <vt:lpstr>Didaktické testy</vt:lpstr>
      <vt:lpstr>Typy didaktických testů</vt:lpstr>
      <vt:lpstr>Typy didaktických testů</vt:lpstr>
      <vt:lpstr>Typy didaktických testů</vt:lpstr>
      <vt:lpstr>Hodnocení edukantů</vt:lpstr>
      <vt:lpstr>Formy hodnocení</vt:lpstr>
      <vt:lpstr>Formy hodnocení</vt:lpstr>
      <vt:lpstr>Autodiagnostika</vt:lpstr>
      <vt:lpstr>Autodiagnostika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25</cp:revision>
  <cp:lastPrinted>2020-12-14T08:59:31Z</cp:lastPrinted>
  <dcterms:created xsi:type="dcterms:W3CDTF">2020-10-05T06:18:46Z</dcterms:created>
  <dcterms:modified xsi:type="dcterms:W3CDTF">2022-08-12T09:32:44Z</dcterms:modified>
</cp:coreProperties>
</file>