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vzdělávání a didaktiky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6BA8C9-63AE-44EB-99B7-7BB8E1418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100FF7-DFEB-4C60-B2E7-2ACF8B88A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954A70-95C4-490B-A48C-E173D5E82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0753200" cy="4586749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Jean-Jacques Rousseau</a:t>
            </a:r>
            <a:r>
              <a:rPr lang="cs-CZ" dirty="0"/>
              <a:t> (1712–1778)</a:t>
            </a:r>
          </a:p>
          <a:p>
            <a:pPr>
              <a:lnSpc>
                <a:spcPts val="4000"/>
              </a:lnSpc>
            </a:pPr>
            <a:r>
              <a:rPr lang="cs-CZ" dirty="0"/>
              <a:t>zastánce </a:t>
            </a:r>
            <a:r>
              <a:rPr lang="cs-CZ" b="1" dirty="0">
                <a:solidFill>
                  <a:srgbClr val="0000DC"/>
                </a:solidFill>
              </a:rPr>
              <a:t>svobodné edukace </a:t>
            </a:r>
            <a:r>
              <a:rPr lang="cs-CZ" dirty="0"/>
              <a:t>= východisko moderní didaktiky</a:t>
            </a:r>
          </a:p>
          <a:p>
            <a:pPr>
              <a:lnSpc>
                <a:spcPts val="4000"/>
              </a:lnSpc>
            </a:pPr>
            <a:r>
              <a:rPr lang="cs-CZ" dirty="0"/>
              <a:t>román </a:t>
            </a:r>
            <a:r>
              <a:rPr lang="cs-CZ" i="1" dirty="0"/>
              <a:t>Emil aneb O výchově</a:t>
            </a:r>
            <a:r>
              <a:rPr lang="cs-CZ" dirty="0"/>
              <a:t> = mj. </a:t>
            </a:r>
            <a:r>
              <a:rPr lang="cs-CZ" b="1" dirty="0">
                <a:solidFill>
                  <a:srgbClr val="0000DC"/>
                </a:solidFill>
              </a:rPr>
              <a:t>kritika </a:t>
            </a:r>
            <a:r>
              <a:rPr lang="cs-CZ" dirty="0"/>
              <a:t>soudobého vzdělávání = „středověké školy“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nová koncepce vzdělávání</a:t>
            </a:r>
            <a:r>
              <a:rPr lang="cs-CZ" dirty="0"/>
              <a:t> zaměřená na:</a:t>
            </a:r>
            <a:br>
              <a:rPr lang="cs-CZ" dirty="0"/>
            </a:br>
            <a:r>
              <a:rPr lang="cs-CZ" dirty="0"/>
              <a:t>- vlastní svobodu, aktivitu, iniciativu a tvořivost </a:t>
            </a:r>
            <a:br>
              <a:rPr lang="cs-CZ" dirty="0"/>
            </a:br>
            <a:r>
              <a:rPr lang="cs-CZ" dirty="0"/>
              <a:t>- dítě (tzn. žáka, studenta, sportovce, klienta, …)</a:t>
            </a:r>
            <a:br>
              <a:rPr lang="cs-CZ" dirty="0"/>
            </a:br>
            <a:r>
              <a:rPr lang="cs-CZ" dirty="0"/>
              <a:t>- důvěru v přirozené možnosti člověka (X tlak)</a:t>
            </a:r>
            <a:br>
              <a:rPr lang="cs-CZ" dirty="0"/>
            </a:br>
            <a:r>
              <a:rPr lang="cs-CZ" dirty="0"/>
              <a:t>- osobní empirii – v přírodě, institucích, … X absence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177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20EC7-F080-4FED-A7C4-2AC092E28D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860518-321D-4A01-B930-C119E1CA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1" y="720000"/>
            <a:ext cx="10927509" cy="451576"/>
          </a:xfrm>
        </p:spPr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A060E8-586C-46B3-92DE-42768F87E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1" y="1356852"/>
            <a:ext cx="11459496" cy="478114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Johann Friedrich Herbart</a:t>
            </a:r>
            <a:r>
              <a:rPr lang="cs-CZ" dirty="0"/>
              <a:t> (1776–1841)</a:t>
            </a:r>
          </a:p>
          <a:p>
            <a:pPr>
              <a:lnSpc>
                <a:spcPts val="4000"/>
              </a:lnSpc>
            </a:pPr>
            <a:r>
              <a:rPr lang="cs-CZ" dirty="0"/>
              <a:t>zakladatel pedagogiky jako vědy</a:t>
            </a:r>
          </a:p>
          <a:p>
            <a:pPr>
              <a:lnSpc>
                <a:spcPts val="4000"/>
              </a:lnSpc>
            </a:pPr>
            <a:r>
              <a:rPr lang="cs-CZ" dirty="0"/>
              <a:t>klasik především </a:t>
            </a:r>
            <a:r>
              <a:rPr lang="cs-CZ" b="1" dirty="0">
                <a:solidFill>
                  <a:srgbClr val="0000DC"/>
                </a:solidFill>
              </a:rPr>
              <a:t>školní didaktiky</a:t>
            </a:r>
          </a:p>
          <a:p>
            <a:pPr>
              <a:lnSpc>
                <a:spcPts val="4000"/>
              </a:lnSpc>
            </a:pPr>
            <a:r>
              <a:rPr lang="cs-CZ" dirty="0"/>
              <a:t>edukace = vedení + </a:t>
            </a:r>
            <a:r>
              <a:rPr lang="cs-CZ" b="1" dirty="0">
                <a:solidFill>
                  <a:srgbClr val="0000DC"/>
                </a:solidFill>
              </a:rPr>
              <a:t>vyučování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+ mravní výchova</a:t>
            </a:r>
          </a:p>
          <a:p>
            <a:pPr>
              <a:lnSpc>
                <a:spcPts val="4000"/>
              </a:lnSpc>
            </a:pPr>
            <a:r>
              <a:rPr lang="cs-CZ" dirty="0"/>
              <a:t>tvůrce </a:t>
            </a:r>
            <a:r>
              <a:rPr lang="cs-CZ" b="1" dirty="0">
                <a:solidFill>
                  <a:srgbClr val="0000DC"/>
                </a:solidFill>
              </a:rPr>
              <a:t>postupu výuky </a:t>
            </a:r>
            <a:r>
              <a:rPr lang="cs-CZ" dirty="0"/>
              <a:t>= 4 formální stupně: </a:t>
            </a:r>
            <a:r>
              <a:rPr lang="cs-CZ" b="1" dirty="0"/>
              <a:t>jasnost </a:t>
            </a:r>
            <a:r>
              <a:rPr lang="cs-CZ" dirty="0"/>
              <a:t>(názorná expozice látky), </a:t>
            </a:r>
            <a:r>
              <a:rPr lang="cs-CZ" b="1" dirty="0"/>
              <a:t>asociace </a:t>
            </a:r>
            <a:r>
              <a:rPr lang="cs-CZ" dirty="0"/>
              <a:t>(navázání na dosavadní znalosti), </a:t>
            </a:r>
            <a:br>
              <a:rPr lang="cs-CZ" dirty="0"/>
            </a:br>
            <a:r>
              <a:rPr lang="cs-CZ" b="1" dirty="0"/>
              <a:t>systém </a:t>
            </a:r>
            <a:r>
              <a:rPr lang="cs-CZ" dirty="0"/>
              <a:t>(vyvození závěrů) a </a:t>
            </a:r>
            <a:r>
              <a:rPr lang="cs-CZ" b="1" dirty="0"/>
              <a:t>metoda </a:t>
            </a:r>
            <a:r>
              <a:rPr lang="cs-CZ" dirty="0"/>
              <a:t>(použití v praxi)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pozitivum </a:t>
            </a:r>
            <a:r>
              <a:rPr lang="cs-CZ" dirty="0"/>
              <a:t>= jasný návod učitelům X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negativum</a:t>
            </a:r>
            <a:r>
              <a:rPr lang="cs-CZ" dirty="0"/>
              <a:t> = strnulost, schematismus, pasivita = „herbartovská“ škola</a:t>
            </a:r>
          </a:p>
        </p:txBody>
      </p:sp>
    </p:spTree>
    <p:extLst>
      <p:ext uri="{BB962C8B-B14F-4D97-AF65-F5344CB8AC3E}">
        <p14:creationId xmlns:p14="http://schemas.microsoft.com/office/powerpoint/2010/main" val="1602288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6F0D37-3425-408A-9549-DF063CB942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FBD26E-3CC5-48B2-924C-ACD3D20F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773613-4289-4D43-A974-CDF5CBC99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342"/>
            <a:ext cx="10753200" cy="455725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Reformní pedagogika → didaktika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dirty="0"/>
              <a:t>vznik = konec 19. a začátek 20. století</a:t>
            </a:r>
          </a:p>
          <a:p>
            <a:pPr>
              <a:lnSpc>
                <a:spcPts val="4000"/>
              </a:lnSpc>
            </a:pPr>
            <a:r>
              <a:rPr lang="cs-CZ" dirty="0"/>
              <a:t>rozvoj – meziválečná doba, 60. a 70. léta 20. století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celosvětový proud </a:t>
            </a:r>
            <a:r>
              <a:rPr lang="cs-CZ" dirty="0"/>
              <a:t>(do nástupu totalit)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alternativní koncepce vzdělávání a školy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např. </a:t>
            </a:r>
            <a:r>
              <a:rPr lang="cs-CZ" dirty="0" err="1"/>
              <a:t>Dewey</a:t>
            </a:r>
            <a:r>
              <a:rPr lang="cs-CZ" dirty="0"/>
              <a:t>, </a:t>
            </a:r>
            <a:r>
              <a:rPr lang="cs-CZ" dirty="0" err="1"/>
              <a:t>Montessori</a:t>
            </a:r>
            <a:r>
              <a:rPr lang="cs-CZ" dirty="0"/>
              <a:t>, Steiner, …, </a:t>
            </a:r>
            <a:r>
              <a:rPr lang="cs-CZ" dirty="0" err="1"/>
              <a:t>Štorch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dirty="0"/>
              <a:t>východiska – Rousseau </a:t>
            </a:r>
          </a:p>
          <a:p>
            <a:pPr>
              <a:lnSpc>
                <a:spcPts val="4000"/>
              </a:lnSpc>
            </a:pPr>
            <a:r>
              <a:rPr lang="cs-CZ" dirty="0"/>
              <a:t>důraz na aktivitu, samostatnost, tvořivost, … ve vzdělávání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podrobněji – viz alternativní metody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55676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860726-E8FB-4AEA-A30C-69356B252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67D49-644F-4CA8-9DB1-E590B341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Didaktický výzkum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FCB182-2703-4399-BD39-86BE45214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5342"/>
            <a:ext cx="11063961" cy="47826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b="1" dirty="0"/>
              <a:t>Počátky didaktických výzkumů</a:t>
            </a:r>
            <a:endParaRPr lang="cs-CZ" dirty="0"/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začátek 20. století – experimentální pedagogika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výzkumné (experimentální) ověřování didaktických postupů</a:t>
            </a:r>
          </a:p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b="1" dirty="0"/>
              <a:t>Rozvoj didaktických výzkumů </a:t>
            </a:r>
            <a:r>
              <a:rPr lang="cs-CZ" dirty="0"/>
              <a:t>– posledních cca 50 let, např.: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výzkumy kurikula </a:t>
            </a:r>
            <a:r>
              <a:rPr lang="cs-CZ" dirty="0"/>
              <a:t>(podněty z USA) → revize kurikula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výzkumy procesů vzdělávání </a:t>
            </a:r>
            <a:r>
              <a:rPr lang="cs-CZ" dirty="0"/>
              <a:t>– styly výuky, pedagogická interakce  a komunikace, …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K čemu se učí (vyučuje)? Co se učí? Jak se učí? 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výsledky výzkumů dostupné v databázích na www, …</a:t>
            </a:r>
          </a:p>
        </p:txBody>
      </p:sp>
    </p:spTree>
    <p:extLst>
      <p:ext uri="{BB962C8B-B14F-4D97-AF65-F5344CB8AC3E}">
        <p14:creationId xmlns:p14="http://schemas.microsoft.com/office/powerpoint/2010/main" val="370045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F75F8B-BCB9-44AF-9339-6743E4E7AF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3D3653-91BD-46D4-A940-A33FA373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zaměření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FD2A65-6C44-48CB-AE9E-4F66E311E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82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Aktuální didaktická </a:t>
            </a:r>
            <a:r>
              <a:rPr lang="cs-CZ" b="1" dirty="0">
                <a:solidFill>
                  <a:srgbClr val="0000DC"/>
                </a:solidFill>
              </a:rPr>
              <a:t>východiska</a:t>
            </a:r>
            <a:r>
              <a:rPr lang="cs-CZ" b="1" dirty="0"/>
              <a:t>: </a:t>
            </a:r>
            <a:endParaRPr lang="cs-CZ" dirty="0"/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pedagogická</a:t>
            </a:r>
            <a:r>
              <a:rPr lang="cs-CZ" b="1" dirty="0"/>
              <a:t> – viz předešlé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psychologická</a:t>
            </a:r>
            <a:r>
              <a:rPr lang="cs-CZ" b="1" dirty="0"/>
              <a:t>:</a:t>
            </a:r>
            <a:r>
              <a:rPr lang="cs-CZ" dirty="0"/>
              <a:t> </a:t>
            </a:r>
          </a:p>
          <a:p>
            <a:pPr>
              <a:spcBef>
                <a:spcPts val="600"/>
              </a:spcBef>
            </a:pPr>
            <a:r>
              <a:rPr lang="cs-CZ" b="1" dirty="0"/>
              <a:t>behaviorismus</a:t>
            </a:r>
            <a:r>
              <a:rPr lang="cs-CZ" dirty="0"/>
              <a:t> – behaviorální pojetí učení: </a:t>
            </a:r>
            <a:br>
              <a:rPr lang="cs-CZ" dirty="0"/>
            </a:br>
            <a:r>
              <a:rPr lang="cs-CZ" dirty="0"/>
              <a:t>podnět → reakce → zpětná vazba → pozitivní posilování</a:t>
            </a:r>
          </a:p>
          <a:p>
            <a:pPr>
              <a:spcBef>
                <a:spcPts val="600"/>
              </a:spcBef>
            </a:pPr>
            <a:r>
              <a:rPr lang="cs-CZ" b="1" dirty="0"/>
              <a:t>kognitivní psychologie</a:t>
            </a:r>
            <a:r>
              <a:rPr lang="cs-CZ" dirty="0"/>
              <a:t> – kognitivní učení: </a:t>
            </a:r>
            <a:br>
              <a:rPr lang="cs-CZ" dirty="0"/>
            </a:br>
            <a:r>
              <a:rPr lang="cs-CZ" dirty="0"/>
              <a:t>– význam jazyka</a:t>
            </a:r>
            <a:br>
              <a:rPr lang="cs-CZ" dirty="0"/>
            </a:br>
            <a:r>
              <a:rPr lang="cs-CZ" dirty="0"/>
              <a:t>– zvládnutí pojmů, vztahů, … </a:t>
            </a:r>
            <a:br>
              <a:rPr lang="cs-CZ" dirty="0"/>
            </a:br>
            <a:r>
              <a:rPr lang="cs-CZ" dirty="0"/>
              <a:t>– rozvoj abstraktního myšlení</a:t>
            </a:r>
            <a:br>
              <a:rPr lang="cs-CZ" dirty="0"/>
            </a:br>
            <a:r>
              <a:rPr lang="cs-CZ" dirty="0"/>
              <a:t>– např. programované učení = přesný sled učebních činností</a:t>
            </a:r>
          </a:p>
        </p:txBody>
      </p:sp>
    </p:spTree>
    <p:extLst>
      <p:ext uri="{BB962C8B-B14F-4D97-AF65-F5344CB8AC3E}">
        <p14:creationId xmlns:p14="http://schemas.microsoft.com/office/powerpoint/2010/main" val="215605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3C26D3-497B-4516-89B1-382B10B64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A84C53-6F32-4F2D-ADA0-830F2314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720000"/>
            <a:ext cx="10807200" cy="451576"/>
          </a:xfrm>
        </p:spPr>
        <p:txBody>
          <a:bodyPr/>
          <a:lstStyle/>
          <a:p>
            <a:r>
              <a:rPr lang="cs-CZ" dirty="0"/>
              <a:t>Aktuální zaměření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A65E6-0540-408D-A4FC-C36FE23BA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01097"/>
            <a:ext cx="11147458" cy="5078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2. Psychologická východiska (pokračování):</a:t>
            </a:r>
            <a:r>
              <a:rPr lang="cs-CZ" dirty="0"/>
              <a:t> </a:t>
            </a:r>
            <a:endParaRPr lang="cs-CZ" b="1" dirty="0"/>
          </a:p>
          <a:p>
            <a:pPr marL="72000" indent="0">
              <a:buNone/>
            </a:pPr>
            <a:r>
              <a:rPr lang="cs-CZ" b="1" dirty="0"/>
              <a:t>Humanistická psychologie</a:t>
            </a:r>
            <a:br>
              <a:rPr lang="cs-CZ" b="1" dirty="0"/>
            </a:br>
            <a:r>
              <a:rPr lang="cs-CZ" b="1" dirty="0"/>
              <a:t>– </a:t>
            </a:r>
            <a:r>
              <a:rPr lang="cs-CZ" dirty="0"/>
              <a:t>svobodné učení = bez tlaku na výsledky a indoktrinace</a:t>
            </a:r>
            <a:br>
              <a:rPr lang="cs-CZ" dirty="0"/>
            </a:br>
            <a:r>
              <a:rPr lang="cs-CZ" b="1" dirty="0"/>
              <a:t>Carl </a:t>
            </a:r>
            <a:r>
              <a:rPr lang="cs-CZ" b="1" dirty="0" err="1"/>
              <a:t>Rogers</a:t>
            </a:r>
            <a:r>
              <a:rPr lang="cs-CZ" dirty="0"/>
              <a:t> (1902–1987) – tvůrce </a:t>
            </a:r>
            <a:r>
              <a:rPr lang="cs-CZ" b="1" dirty="0" err="1">
                <a:solidFill>
                  <a:srgbClr val="0000DC"/>
                </a:solidFill>
              </a:rPr>
              <a:t>nondirektivní</a:t>
            </a:r>
            <a:r>
              <a:rPr lang="cs-CZ" dirty="0"/>
              <a:t> terapie a </a:t>
            </a:r>
            <a:r>
              <a:rPr lang="cs-CZ" b="1" dirty="0">
                <a:solidFill>
                  <a:srgbClr val="0000DC"/>
                </a:solidFill>
              </a:rPr>
              <a:t>edukace</a:t>
            </a:r>
            <a:r>
              <a:rPr lang="cs-CZ" dirty="0"/>
              <a:t> </a:t>
            </a:r>
          </a:p>
          <a:p>
            <a:r>
              <a:rPr lang="cs-CZ" dirty="0"/>
              <a:t>podstata = postupy </a:t>
            </a:r>
            <a:r>
              <a:rPr lang="cs-CZ" b="1" dirty="0">
                <a:solidFill>
                  <a:srgbClr val="0000DC"/>
                </a:solidFill>
              </a:rPr>
              <a:t>zaměřené na klienta</a:t>
            </a:r>
            <a:r>
              <a:rPr lang="cs-CZ" dirty="0"/>
              <a:t>, studenta, … </a:t>
            </a:r>
          </a:p>
          <a:p>
            <a:r>
              <a:rPr lang="cs-CZ" dirty="0"/>
              <a:t>vzájemné pochopení, důvěra a respektování </a:t>
            </a:r>
          </a:p>
          <a:p>
            <a:r>
              <a:rPr lang="cs-CZ" dirty="0"/>
              <a:t>vzdělávání = </a:t>
            </a:r>
            <a:r>
              <a:rPr lang="cs-CZ" b="1" dirty="0">
                <a:solidFill>
                  <a:srgbClr val="0000DC"/>
                </a:solidFill>
              </a:rPr>
              <a:t>vlastní organizování učení </a:t>
            </a:r>
            <a:r>
              <a:rPr lang="cs-CZ" dirty="0"/>
              <a:t>=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„signifikantní učení“ </a:t>
            </a:r>
            <a:r>
              <a:rPr lang="cs-CZ" dirty="0"/>
              <a:t>(smysluplné):</a:t>
            </a:r>
            <a:br>
              <a:rPr lang="cs-CZ" dirty="0"/>
            </a:br>
            <a:r>
              <a:rPr lang="cs-CZ" dirty="0"/>
              <a:t>– zapojení celé osobnosti (intelektuální + emotivní + volní)</a:t>
            </a:r>
            <a:br>
              <a:rPr lang="cs-CZ" dirty="0"/>
            </a:br>
            <a:r>
              <a:rPr lang="cs-CZ" dirty="0"/>
              <a:t>– iniciativa na straně učícího se</a:t>
            </a:r>
            <a:br>
              <a:rPr lang="cs-CZ" dirty="0"/>
            </a:br>
            <a:r>
              <a:rPr lang="cs-CZ" dirty="0"/>
              <a:t>– evaluaci provádí sám učící se – „Co mi to přináší?“</a:t>
            </a:r>
          </a:p>
        </p:txBody>
      </p:sp>
    </p:spTree>
    <p:extLst>
      <p:ext uri="{BB962C8B-B14F-4D97-AF65-F5344CB8AC3E}">
        <p14:creationId xmlns:p14="http://schemas.microsoft.com/office/powerpoint/2010/main" val="1765498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D83F7C-95AA-4F34-8C91-E23F53F914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D74E2-C95E-472F-BC07-F1A4B2E9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zaměření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D77788-BFC7-4C26-8AF3-CB87FB574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342"/>
            <a:ext cx="10753200" cy="469265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2. Psychologická východiska (pokračování):</a:t>
            </a:r>
            <a:r>
              <a:rPr lang="cs-CZ" dirty="0"/>
              <a:t> </a:t>
            </a:r>
            <a:endParaRPr lang="cs-CZ" b="1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Konstruktivismus </a:t>
            </a: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Jean </a:t>
            </a:r>
            <a:r>
              <a:rPr lang="cs-CZ" b="1" dirty="0" err="1"/>
              <a:t>Piaget</a:t>
            </a:r>
            <a:r>
              <a:rPr lang="cs-CZ" b="1" dirty="0"/>
              <a:t> </a:t>
            </a:r>
            <a:r>
              <a:rPr lang="cs-CZ" dirty="0"/>
              <a:t>(1896–1980)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poznávání = konstruování </a:t>
            </a:r>
            <a:r>
              <a:rPr lang="cs-CZ" dirty="0"/>
              <a:t>– spojování informací do struktur + další operace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konstruktivismus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naivní </a:t>
            </a:r>
            <a:r>
              <a:rPr lang="cs-CZ" dirty="0" err="1"/>
              <a:t>prekoncept</a:t>
            </a:r>
            <a:r>
              <a:rPr lang="cs-CZ" dirty="0"/>
              <a:t> → porovnání s novými poznatky → </a:t>
            </a:r>
            <a:br>
              <a:rPr lang="cs-CZ" dirty="0"/>
            </a:br>
            <a:r>
              <a:rPr lang="cs-CZ" dirty="0"/>
              <a:t>pochopení → zařazení (popř. nepochopení) </a:t>
            </a:r>
          </a:p>
          <a:p>
            <a:pPr>
              <a:lnSpc>
                <a:spcPts val="4000"/>
              </a:lnSpc>
            </a:pPr>
            <a:r>
              <a:rPr lang="cs-CZ" dirty="0"/>
              <a:t>kritika – malá efektivita (</a:t>
            </a:r>
            <a:r>
              <a:rPr lang="cs-CZ" b="1" dirty="0"/>
              <a:t>časová náročnost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15500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232567-A766-4C09-AA82-C9F3ACB28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02BA84-B82F-4B32-93DB-918A09AC7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Aktuální zaměření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9A6559B-2FAA-4956-B733-6978D006E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r>
              <a:rPr lang="cs-CZ" dirty="0"/>
              <a:t>celostní učení = zapojení mysli, těla i ducha =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holistické pojetí vzdělávání</a:t>
            </a:r>
            <a:r>
              <a:rPr lang="cs-CZ" dirty="0">
                <a:solidFill>
                  <a:srgbClr val="0000DC"/>
                </a:solidFill>
              </a:rPr>
              <a:t> </a:t>
            </a:r>
          </a:p>
          <a:p>
            <a:r>
              <a:rPr lang="cs-CZ" dirty="0"/>
              <a:t>sociální učení = </a:t>
            </a:r>
            <a:r>
              <a:rPr lang="cs-CZ" b="1" dirty="0">
                <a:solidFill>
                  <a:srgbClr val="0000DC"/>
                </a:solidFill>
              </a:rPr>
              <a:t>„společenství učících se jedinců“</a:t>
            </a:r>
          </a:p>
          <a:p>
            <a:r>
              <a:rPr lang="cs-CZ" b="1" dirty="0">
                <a:solidFill>
                  <a:srgbClr val="0000DC"/>
                </a:solidFill>
              </a:rPr>
              <a:t>individualizace </a:t>
            </a:r>
            <a:r>
              <a:rPr lang="cs-CZ" dirty="0"/>
              <a:t>vzdělávání</a:t>
            </a:r>
          </a:p>
          <a:p>
            <a:r>
              <a:rPr lang="cs-CZ" dirty="0"/>
              <a:t>kognitivní </a:t>
            </a:r>
            <a:r>
              <a:rPr lang="cs-CZ" b="1" dirty="0">
                <a:solidFill>
                  <a:srgbClr val="0000DC"/>
                </a:solidFill>
              </a:rPr>
              <a:t>aktivizace </a:t>
            </a:r>
            <a:r>
              <a:rPr lang="cs-CZ" dirty="0"/>
              <a:t>vzdělávajících se </a:t>
            </a:r>
          </a:p>
          <a:p>
            <a:r>
              <a:rPr lang="cs-CZ" dirty="0"/>
              <a:t>podpora </a:t>
            </a:r>
            <a:r>
              <a:rPr lang="cs-CZ" b="1" dirty="0" err="1">
                <a:solidFill>
                  <a:srgbClr val="0000DC"/>
                </a:solidFill>
              </a:rPr>
              <a:t>metakognitivních</a:t>
            </a:r>
            <a:r>
              <a:rPr lang="cs-CZ" b="1" dirty="0">
                <a:solidFill>
                  <a:srgbClr val="0000DC"/>
                </a:solidFill>
              </a:rPr>
              <a:t> procesů </a:t>
            </a:r>
            <a:r>
              <a:rPr lang="cs-CZ" dirty="0"/>
              <a:t>= „Jak se učím?“</a:t>
            </a:r>
          </a:p>
          <a:p>
            <a:r>
              <a:rPr lang="cs-CZ" dirty="0"/>
              <a:t>výběr </a:t>
            </a:r>
            <a:r>
              <a:rPr lang="cs-CZ" b="1" dirty="0">
                <a:solidFill>
                  <a:srgbClr val="0000DC"/>
                </a:solidFill>
              </a:rPr>
              <a:t>aktuálních</a:t>
            </a:r>
            <a:r>
              <a:rPr lang="cs-CZ" dirty="0"/>
              <a:t> a </a:t>
            </a:r>
            <a:r>
              <a:rPr lang="cs-CZ" b="1" dirty="0">
                <a:solidFill>
                  <a:srgbClr val="0000DC"/>
                </a:solidFill>
              </a:rPr>
              <a:t>reálných</a:t>
            </a:r>
            <a:r>
              <a:rPr lang="cs-CZ" dirty="0"/>
              <a:t> učebních úloh</a:t>
            </a:r>
          </a:p>
          <a:p>
            <a:r>
              <a:rPr lang="cs-CZ" dirty="0"/>
              <a:t>vzdělávání = podpora – </a:t>
            </a:r>
            <a:r>
              <a:rPr lang="cs-CZ" b="1" dirty="0">
                <a:solidFill>
                  <a:srgbClr val="0000DC"/>
                </a:solidFill>
              </a:rPr>
              <a:t>facilitace</a:t>
            </a:r>
            <a:r>
              <a:rPr lang="cs-CZ" dirty="0"/>
              <a:t> – </a:t>
            </a:r>
            <a:r>
              <a:rPr lang="cs-CZ" b="1" dirty="0">
                <a:solidFill>
                  <a:srgbClr val="0000DC"/>
                </a:solidFill>
              </a:rPr>
              <a:t>učení </a:t>
            </a:r>
            <a:r>
              <a:rPr lang="cs-CZ" dirty="0"/>
              <a:t>= svobodný, aktivní, záměrný, konstruktivní, motivovaný, sociální, … proces</a:t>
            </a:r>
          </a:p>
          <a:p>
            <a:r>
              <a:rPr lang="cs-CZ" dirty="0"/>
              <a:t>podpora </a:t>
            </a:r>
            <a:r>
              <a:rPr lang="cs-CZ" b="1" dirty="0">
                <a:solidFill>
                  <a:srgbClr val="0000DC"/>
                </a:solidFill>
              </a:rPr>
              <a:t>sebevzdělávání </a:t>
            </a:r>
            <a:r>
              <a:rPr lang="cs-CZ" dirty="0"/>
              <a:t>= snížení závislosti na vzdělavateli</a:t>
            </a:r>
          </a:p>
          <a:p>
            <a:r>
              <a:rPr lang="cs-CZ" dirty="0"/>
              <a:t>vzdělávání (vyučování) = vytváření </a:t>
            </a:r>
            <a:r>
              <a:rPr lang="cs-CZ" b="1" dirty="0">
                <a:solidFill>
                  <a:srgbClr val="0000DC"/>
                </a:solidFill>
              </a:rPr>
              <a:t>příležitostí k učení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8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A65F3A-52A1-4091-AEC4-AB3059F25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328DF2-471A-44E4-AE9C-EC68BB5E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5078"/>
            <a:ext cx="10753200" cy="451576"/>
          </a:xfrm>
        </p:spPr>
        <p:txBody>
          <a:bodyPr/>
          <a:lstStyle/>
          <a:p>
            <a:r>
              <a:rPr lang="cs-CZ" dirty="0"/>
              <a:t>Počátky vzdělávání a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E967BD-77AC-4447-833C-0476BEF71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47135"/>
            <a:ext cx="11050837" cy="5180865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institucionalizace vzdělávání </a:t>
            </a:r>
            <a:r>
              <a:rPr lang="cs-CZ" dirty="0"/>
              <a:t>→ </a:t>
            </a:r>
            <a:r>
              <a:rPr lang="cs-CZ" b="1" dirty="0"/>
              <a:t>vznik školy </a:t>
            </a:r>
            <a:r>
              <a:rPr lang="cs-CZ" dirty="0"/>
              <a:t>(vzdělávací instituce)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dirty="0"/>
              <a:t>pravěk</a:t>
            </a:r>
            <a:r>
              <a:rPr lang="cs-CZ" dirty="0"/>
              <a:t> – iniciace</a:t>
            </a:r>
            <a:r>
              <a:rPr lang="cs-CZ" b="1" dirty="0"/>
              <a:t> – </a:t>
            </a:r>
            <a:r>
              <a:rPr lang="cs-CZ" b="1" dirty="0">
                <a:solidFill>
                  <a:srgbClr val="0000DC"/>
                </a:solidFill>
              </a:rPr>
              <a:t>starověk</a:t>
            </a:r>
            <a:r>
              <a:rPr lang="cs-CZ" b="1" dirty="0"/>
              <a:t> </a:t>
            </a:r>
            <a:r>
              <a:rPr lang="cs-CZ" dirty="0"/>
              <a:t>(Egypt – školy písařů, …)</a:t>
            </a:r>
          </a:p>
          <a:p>
            <a:r>
              <a:rPr lang="cs-CZ" dirty="0"/>
              <a:t>řecká a římská </a:t>
            </a:r>
            <a:r>
              <a:rPr lang="cs-CZ" b="1" dirty="0"/>
              <a:t>antika </a:t>
            </a:r>
            <a:r>
              <a:rPr lang="cs-CZ" dirty="0"/>
              <a:t>(cca od 5. st. př. l. – 476)</a:t>
            </a:r>
          </a:p>
          <a:p>
            <a:r>
              <a:rPr lang="cs-CZ" dirty="0"/>
              <a:t>rozvoj vzdělanosti – škol → řecké </a:t>
            </a:r>
            <a:r>
              <a:rPr lang="cs-CZ" b="1" dirty="0">
                <a:solidFill>
                  <a:srgbClr val="0000DC"/>
                </a:solidFill>
              </a:rPr>
              <a:t>vzdělávací soustavy</a:t>
            </a:r>
            <a:r>
              <a:rPr lang="cs-CZ" dirty="0"/>
              <a:t>: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1D538CE-185D-4487-BF0E-8D2795CBA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99555"/>
              </p:ext>
            </p:extLst>
          </p:nvPr>
        </p:nvGraphicFramePr>
        <p:xfrm>
          <a:off x="666000" y="2965165"/>
          <a:ext cx="11104837" cy="3354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563">
                  <a:extLst>
                    <a:ext uri="{9D8B030D-6E8A-4147-A177-3AD203B41FA5}">
                      <a16:colId xmlns:a16="http://schemas.microsoft.com/office/drawing/2014/main" val="2480948675"/>
                    </a:ext>
                  </a:extLst>
                </a:gridCol>
                <a:gridCol w="2836190">
                  <a:extLst>
                    <a:ext uri="{9D8B030D-6E8A-4147-A177-3AD203B41FA5}">
                      <a16:colId xmlns:a16="http://schemas.microsoft.com/office/drawing/2014/main" val="2018366908"/>
                    </a:ext>
                  </a:extLst>
                </a:gridCol>
                <a:gridCol w="7222084">
                  <a:extLst>
                    <a:ext uri="{9D8B030D-6E8A-4147-A177-3AD203B41FA5}">
                      <a16:colId xmlns:a16="http://schemas.microsoft.com/office/drawing/2014/main" val="2409574547"/>
                    </a:ext>
                  </a:extLst>
                </a:gridCol>
              </a:tblGrid>
              <a:tr h="47170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Věk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Úroveň vzdělávání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Edukace – škola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1431126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0–7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preprimární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rodinná výchova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527781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7–13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primární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elementární škola (gramatická a kitharistická)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3494817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13–16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nižší sekundární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palaistra (zápasnická škola – tělesná výchova)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2659764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16–18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vyšší sekundární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gymnasion (tělesná a duševní výchova)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360948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18–20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efébie (vojenská služba)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06077"/>
                  </a:ext>
                </a:extLst>
              </a:tr>
              <a:tr h="77143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(terciární)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museiony</a:t>
                      </a:r>
                      <a:r>
                        <a:rPr lang="cs-CZ" sz="2400" dirty="0">
                          <a:effectLst/>
                        </a:rPr>
                        <a:t> – např. Alexandrijské – společný rozvoj vědění a vzdělávání – viz dnešní univerzity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29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47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E0EA8-5512-4DCF-AD2E-EA0937AD1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AD3177-3F75-4E76-A321-DD26668E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vzdělávání a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3840CE-FE3E-4EAE-9416-7C51B432B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090"/>
            <a:ext cx="10753200" cy="4371910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Počátky </a:t>
            </a:r>
            <a:r>
              <a:rPr lang="cs-CZ" b="1" dirty="0">
                <a:solidFill>
                  <a:srgbClr val="0000DC"/>
                </a:solidFill>
              </a:rPr>
              <a:t>didaktického myšlení 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dirty="0"/>
              <a:t>otázky: Jak vzdělávat? Jak vyučovat? … </a:t>
            </a:r>
          </a:p>
          <a:p>
            <a:pPr>
              <a:lnSpc>
                <a:spcPts val="4000"/>
              </a:lnSpc>
            </a:pPr>
            <a:r>
              <a:rPr lang="cs-CZ" dirty="0"/>
              <a:t>sofisté </a:t>
            </a:r>
          </a:p>
          <a:p>
            <a:pPr>
              <a:lnSpc>
                <a:spcPts val="4000"/>
              </a:lnSpc>
            </a:pPr>
            <a:r>
              <a:rPr lang="cs-CZ" b="1" dirty="0" err="1">
                <a:solidFill>
                  <a:srgbClr val="0000DC"/>
                </a:solidFill>
              </a:rPr>
              <a:t>Quintilianus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(asi 35–96)</a:t>
            </a:r>
            <a:br>
              <a:rPr lang="cs-CZ" dirty="0"/>
            </a:br>
            <a:r>
              <a:rPr lang="cs-CZ" b="1" i="1" dirty="0"/>
              <a:t>O výchově řečníka</a:t>
            </a:r>
            <a:r>
              <a:rPr lang="cs-CZ" dirty="0"/>
              <a:t> = patrně první světová didaktika</a:t>
            </a:r>
            <a:br>
              <a:rPr lang="cs-CZ" dirty="0"/>
            </a:br>
            <a:r>
              <a:rPr lang="cs-CZ" dirty="0"/>
              <a:t>vzdělávání řečníka – koncepce školního vzdělávání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pozitiva </a:t>
            </a:r>
            <a:r>
              <a:rPr lang="cs-CZ" dirty="0"/>
              <a:t>hromadného vzdělávání + individuální přístup </a:t>
            </a:r>
            <a:br>
              <a:rPr lang="cs-CZ" dirty="0"/>
            </a:br>
            <a:r>
              <a:rPr lang="cs-CZ" dirty="0"/>
              <a:t>+ propojení s výchovou (výchovné vyučování)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22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755E82-A906-4464-A682-19147A34EA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42BACF-98C0-417F-8303-5C69D323F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C93FB1-C487-4DB2-89D0-FF0C61DE8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0753200" cy="4601497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vzdělávání světských feudálů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– páže – zbrojnoš – rytíř – individuální vzdělávání na hradě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vzdělávání „intelektuálů“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církevní školy </a:t>
            </a:r>
            <a:r>
              <a:rPr lang="cs-CZ" dirty="0"/>
              <a:t>(klášterní, …) –</a:t>
            </a:r>
            <a:br>
              <a:rPr lang="cs-CZ" dirty="0"/>
            </a:br>
            <a:r>
              <a:rPr lang="cs-CZ" dirty="0"/>
              <a:t>dodnes pojem „</a:t>
            </a:r>
            <a:r>
              <a:rPr lang="cs-CZ" b="1" dirty="0">
                <a:solidFill>
                  <a:srgbClr val="0000DC"/>
                </a:solidFill>
              </a:rPr>
              <a:t>středověká škola</a:t>
            </a:r>
            <a:r>
              <a:rPr lang="cs-CZ" dirty="0"/>
              <a:t>“ = </a:t>
            </a:r>
            <a:br>
              <a:rPr lang="cs-CZ" dirty="0"/>
            </a:br>
            <a:r>
              <a:rPr lang="cs-CZ" dirty="0"/>
              <a:t>– pasivita – memorování </a:t>
            </a:r>
            <a:br>
              <a:rPr lang="cs-CZ" dirty="0"/>
            </a:br>
            <a:r>
              <a:rPr lang="cs-CZ" dirty="0"/>
              <a:t>– absence individuálního přístupu </a:t>
            </a:r>
            <a:br>
              <a:rPr lang="cs-CZ" dirty="0"/>
            </a:br>
            <a:r>
              <a:rPr lang="cs-CZ" dirty="0"/>
              <a:t>– dogmatismus (indoktrinace X kritické myšlení) </a:t>
            </a:r>
            <a:br>
              <a:rPr lang="cs-CZ" dirty="0"/>
            </a:br>
            <a:r>
              <a:rPr lang="cs-CZ" dirty="0"/>
              <a:t>– kruté tresty </a:t>
            </a:r>
            <a:br>
              <a:rPr lang="cs-CZ" dirty="0"/>
            </a:br>
            <a:r>
              <a:rPr lang="cs-CZ" dirty="0"/>
              <a:t>– „mučírna ducha“</a:t>
            </a:r>
          </a:p>
        </p:txBody>
      </p:sp>
    </p:spTree>
    <p:extLst>
      <p:ext uri="{BB962C8B-B14F-4D97-AF65-F5344CB8AC3E}">
        <p14:creationId xmlns:p14="http://schemas.microsoft.com/office/powerpoint/2010/main" val="108399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C0373E-904A-477C-A56D-BFF03F753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88EB01-EC38-4632-823E-047191A8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75C379-5293-49FA-91B8-D1C9CCEF6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01097"/>
            <a:ext cx="11049213" cy="4945459"/>
          </a:xfrm>
        </p:spPr>
        <p:txBody>
          <a:bodyPr/>
          <a:lstStyle/>
          <a:p>
            <a:pPr>
              <a:lnSpc>
                <a:spcPts val="4200"/>
              </a:lnSpc>
            </a:pPr>
            <a:r>
              <a:rPr lang="cs-CZ" b="1" dirty="0"/>
              <a:t>vzdělávání „intelektuálů“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univerzity</a:t>
            </a:r>
          </a:p>
          <a:p>
            <a:pPr>
              <a:lnSpc>
                <a:spcPts val="4200"/>
              </a:lnSpc>
            </a:pPr>
            <a:r>
              <a:rPr lang="cs-CZ" b="1" dirty="0"/>
              <a:t>vznik univerzit</a:t>
            </a:r>
            <a:r>
              <a:rPr lang="cs-CZ" dirty="0"/>
              <a:t> (cca 1188 Boloňa, …, 1348 UK):</a:t>
            </a:r>
            <a:br>
              <a:rPr lang="cs-CZ" dirty="0"/>
            </a:br>
            <a:r>
              <a:rPr lang="cs-CZ" dirty="0"/>
              <a:t>– snaha o </a:t>
            </a:r>
            <a:r>
              <a:rPr lang="cs-CZ" b="1" dirty="0">
                <a:solidFill>
                  <a:srgbClr val="0000DC"/>
                </a:solidFill>
              </a:rPr>
              <a:t>autonomii</a:t>
            </a:r>
            <a:r>
              <a:rPr lang="cs-CZ" dirty="0"/>
              <a:t> = stálý boj – viz totality, komerce, … </a:t>
            </a:r>
            <a:br>
              <a:rPr lang="cs-CZ" dirty="0"/>
            </a:b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propojení rozvoje vědění a vzdělávání </a:t>
            </a:r>
            <a:r>
              <a:rPr lang="cs-CZ" dirty="0"/>
              <a:t>(viz antické </a:t>
            </a:r>
            <a:r>
              <a:rPr lang="cs-CZ" dirty="0" err="1"/>
              <a:t>museiony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– vzdělávání a </a:t>
            </a:r>
            <a:r>
              <a:rPr lang="cs-CZ" b="1" dirty="0">
                <a:solidFill>
                  <a:srgbClr val="0000DC"/>
                </a:solidFill>
              </a:rPr>
              <a:t>příprava na profese </a:t>
            </a:r>
            <a:r>
              <a:rPr lang="cs-CZ" dirty="0"/>
              <a:t>= </a:t>
            </a:r>
            <a:r>
              <a:rPr lang="cs-CZ" b="1" dirty="0"/>
              <a:t>fakulty </a:t>
            </a:r>
            <a:r>
              <a:rPr lang="cs-CZ" dirty="0"/>
              <a:t>(</a:t>
            </a:r>
            <a:r>
              <a:rPr lang="cs-CZ" b="1" dirty="0"/>
              <a:t>teologická </a:t>
            </a:r>
            <a:r>
              <a:rPr lang="cs-CZ" dirty="0"/>
              <a:t>– péče </a:t>
            </a:r>
            <a:br>
              <a:rPr lang="cs-CZ" dirty="0"/>
            </a:br>
            <a:r>
              <a:rPr lang="cs-CZ" dirty="0"/>
              <a:t>   o duši, </a:t>
            </a:r>
            <a:r>
              <a:rPr lang="cs-CZ" b="1" dirty="0"/>
              <a:t>lékařská </a:t>
            </a:r>
            <a:r>
              <a:rPr lang="cs-CZ" dirty="0"/>
              <a:t>– péče o zdraví, </a:t>
            </a:r>
            <a:r>
              <a:rPr lang="cs-CZ" b="1" dirty="0"/>
              <a:t>právnická </a:t>
            </a:r>
            <a:r>
              <a:rPr lang="cs-CZ" dirty="0"/>
              <a:t>– péče o vztahy, </a:t>
            </a:r>
            <a:br>
              <a:rPr lang="cs-CZ" dirty="0"/>
            </a:br>
            <a:r>
              <a:rPr lang="cs-CZ" dirty="0"/>
              <a:t>   </a:t>
            </a:r>
            <a:r>
              <a:rPr lang="cs-CZ" b="1" dirty="0"/>
              <a:t>artistická </a:t>
            </a:r>
            <a:r>
              <a:rPr lang="cs-CZ" dirty="0"/>
              <a:t>– přípravná + péče o vzdělávání, …)</a:t>
            </a:r>
            <a:br>
              <a:rPr lang="cs-CZ" dirty="0"/>
            </a:br>
            <a:r>
              <a:rPr lang="cs-CZ" dirty="0"/>
              <a:t>– VŠ </a:t>
            </a:r>
            <a:r>
              <a:rPr lang="cs-CZ" b="1" dirty="0">
                <a:solidFill>
                  <a:srgbClr val="0000DC"/>
                </a:solidFill>
              </a:rPr>
              <a:t>didaktické formy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    </a:t>
            </a:r>
            <a:r>
              <a:rPr lang="cs-CZ" dirty="0" err="1"/>
              <a:t>lectio</a:t>
            </a:r>
            <a:r>
              <a:rPr lang="cs-CZ" dirty="0"/>
              <a:t> (předčítání) a </a:t>
            </a:r>
            <a:r>
              <a:rPr lang="cs-CZ" dirty="0" err="1"/>
              <a:t>disputatio</a:t>
            </a:r>
            <a:r>
              <a:rPr lang="cs-CZ" dirty="0"/>
              <a:t> (vědecká  diskuse)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31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413713-C30D-418E-94FA-592AA06B87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E2DDE7-4FDA-413D-BC0E-8EC03560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2A5706-C82A-45EA-9D26-24AD9CEDC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960723" cy="4139998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b="1" dirty="0"/>
              <a:t>odborné vzdělávání </a:t>
            </a:r>
            <a:r>
              <a:rPr lang="cs-CZ" dirty="0"/>
              <a:t>(pozdní středověk) – </a:t>
            </a:r>
            <a:r>
              <a:rPr lang="cs-CZ" b="1" dirty="0">
                <a:solidFill>
                  <a:srgbClr val="0000DC"/>
                </a:solidFill>
              </a:rPr>
              <a:t>cechy + městské školy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cechy </a:t>
            </a:r>
            <a:r>
              <a:rPr lang="cs-CZ" dirty="0"/>
              <a:t>= řemeslnická a obchodnická sdružení</a:t>
            </a:r>
            <a:endParaRPr lang="cs-CZ" b="1" dirty="0">
              <a:solidFill>
                <a:srgbClr val="0000DC"/>
              </a:solidFill>
            </a:endParaRP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dirty="0"/>
              <a:t>funkce cechů: podpora práv, sledování kvality a cen +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výchova učedníků + tovaryšů → mistrovské zkoušky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dirty="0"/>
              <a:t>teoretické X praktické vzdělávání – snahy sbližovat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47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9F9553-8303-42F3-BCC9-9D0C840527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73B267-A02E-48D5-B572-2B1F2777B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964B32-E91C-4966-8449-D919388B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504394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Obsah vzdělávání = </a:t>
            </a:r>
            <a:r>
              <a:rPr lang="cs-CZ" b="1" dirty="0">
                <a:solidFill>
                  <a:srgbClr val="0000DC"/>
                </a:solidFill>
              </a:rPr>
              <a:t>„sedmera“: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b="1" dirty="0"/>
              <a:t>vojenské</a:t>
            </a:r>
            <a:r>
              <a:rPr lang="cs-CZ" dirty="0"/>
              <a:t> (branné, </a:t>
            </a:r>
            <a:r>
              <a:rPr lang="cs-CZ" b="1" dirty="0">
                <a:solidFill>
                  <a:srgbClr val="0000DC"/>
                </a:solidFill>
              </a:rPr>
              <a:t>volnočasové</a:t>
            </a:r>
            <a:r>
              <a:rPr lang="cs-CZ" dirty="0"/>
              <a:t>) </a:t>
            </a:r>
            <a:r>
              <a:rPr lang="cs-CZ" b="1" dirty="0"/>
              <a:t>vzdělání</a:t>
            </a:r>
            <a:r>
              <a:rPr lang="cs-CZ" dirty="0"/>
              <a:t> feudálů – sedmero rytířských ctností</a:t>
            </a:r>
          </a:p>
          <a:p>
            <a:r>
              <a:rPr lang="cs-CZ" b="1" dirty="0">
                <a:solidFill>
                  <a:srgbClr val="0000DC"/>
                </a:solidFill>
              </a:rPr>
              <a:t>teoretické</a:t>
            </a:r>
            <a:r>
              <a:rPr lang="cs-CZ" b="1" dirty="0"/>
              <a:t> </a:t>
            </a:r>
            <a:r>
              <a:rPr lang="cs-CZ" dirty="0"/>
              <a:t>(všeobecné)</a:t>
            </a:r>
            <a:r>
              <a:rPr lang="cs-CZ" b="1" dirty="0"/>
              <a:t> vzdělání</a:t>
            </a:r>
            <a:r>
              <a:rPr lang="cs-CZ" dirty="0"/>
              <a:t> = septem </a:t>
            </a:r>
            <a:r>
              <a:rPr lang="cs-CZ" dirty="0" err="1"/>
              <a:t>artes</a:t>
            </a:r>
            <a:r>
              <a:rPr lang="cs-CZ" dirty="0"/>
              <a:t> </a:t>
            </a:r>
            <a:r>
              <a:rPr lang="cs-CZ" dirty="0" err="1"/>
              <a:t>liberales</a:t>
            </a:r>
            <a:r>
              <a:rPr lang="cs-CZ" dirty="0"/>
              <a:t> (gramatika, dialektika, rétorika, aritmetika, geometrie, astronomie a hudba)</a:t>
            </a:r>
          </a:p>
          <a:p>
            <a:r>
              <a:rPr lang="cs-CZ" b="1" dirty="0">
                <a:solidFill>
                  <a:srgbClr val="0000DC"/>
                </a:solidFill>
              </a:rPr>
              <a:t>praktické</a:t>
            </a:r>
            <a:r>
              <a:rPr lang="cs-CZ" b="1" dirty="0"/>
              <a:t> </a:t>
            </a:r>
            <a:r>
              <a:rPr lang="cs-CZ" dirty="0"/>
              <a:t>(odborné)</a:t>
            </a:r>
            <a:r>
              <a:rPr lang="cs-CZ" b="1" dirty="0"/>
              <a:t> vzdělání</a:t>
            </a:r>
            <a:r>
              <a:rPr lang="cs-CZ" dirty="0"/>
              <a:t> měšťanů – městské školy – sedmero mechanických umění (např. zpracování vlny, zbrojířství, lodní plavba, zemědělství, …)</a:t>
            </a:r>
          </a:p>
          <a:p>
            <a:r>
              <a:rPr lang="cs-CZ" dirty="0"/>
              <a:t>moderní snahy – </a:t>
            </a:r>
            <a:r>
              <a:rPr lang="cs-CZ" b="1" dirty="0">
                <a:solidFill>
                  <a:srgbClr val="0000DC"/>
                </a:solidFill>
              </a:rPr>
              <a:t>propojit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teoretické + praktické + volnočasové (zájmové)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46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485DAE-48B0-4DC1-9520-F6F132F48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B11023-B253-42F9-A98C-36F53CEAC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A93DBF-1DCC-42CC-AA7B-6074E6D4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Wolfgang </a:t>
            </a:r>
            <a:r>
              <a:rPr lang="cs-CZ" b="1" dirty="0" err="1"/>
              <a:t>Ratke</a:t>
            </a:r>
            <a:r>
              <a:rPr lang="cs-CZ" dirty="0"/>
              <a:t> (1571–1635)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německý reformátor vzdělávání – teoretik i praktik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patrně poprvé </a:t>
            </a:r>
            <a:r>
              <a:rPr lang="cs-CZ" b="1" dirty="0">
                <a:solidFill>
                  <a:srgbClr val="0000DC"/>
                </a:solidFill>
              </a:rPr>
              <a:t>pojem didaktika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nová metoda vyučování jazyků = </a:t>
            </a:r>
            <a:r>
              <a:rPr lang="cs-CZ" b="1" dirty="0" err="1">
                <a:solidFill>
                  <a:srgbClr val="0000DC"/>
                </a:solidFill>
              </a:rPr>
              <a:t>lingvodidaktika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</a:t>
            </a:r>
            <a:br>
              <a:rPr lang="cs-CZ" dirty="0"/>
            </a:br>
            <a:r>
              <a:rPr lang="cs-CZ" dirty="0"/>
              <a:t>od věcí k jménům, od konkrétního k obecnému </a:t>
            </a:r>
            <a:br>
              <a:rPr lang="cs-CZ" dirty="0"/>
            </a:br>
            <a:r>
              <a:rPr lang="cs-CZ" dirty="0"/>
              <a:t>a od mateřského k cizím jazykům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v praxi neúspěšný – </a:t>
            </a:r>
            <a:r>
              <a:rPr lang="cs-CZ" b="1" dirty="0">
                <a:solidFill>
                  <a:srgbClr val="0000DC"/>
                </a:solidFill>
              </a:rPr>
              <a:t>ovlivnil další </a:t>
            </a:r>
            <a:r>
              <a:rPr lang="cs-CZ" dirty="0"/>
              <a:t>→ JAK </a:t>
            </a:r>
          </a:p>
        </p:txBody>
      </p:sp>
    </p:spTree>
    <p:extLst>
      <p:ext uri="{BB962C8B-B14F-4D97-AF65-F5344CB8AC3E}">
        <p14:creationId xmlns:p14="http://schemas.microsoft.com/office/powerpoint/2010/main" val="220906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810262-AEB8-46E1-888C-9B79EA390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B04E9D-88ED-4E64-B486-CBE5FAE5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EE56285-45A3-4A4B-9E1D-739827517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2168"/>
            <a:ext cx="10753200" cy="475583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Jan Amos Komenský</a:t>
            </a:r>
            <a:r>
              <a:rPr lang="cs-CZ" dirty="0"/>
              <a:t> (1592–1670)</a:t>
            </a:r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klasik didaktiky</a:t>
            </a:r>
            <a:r>
              <a:rPr lang="cs-CZ" dirty="0"/>
              <a:t> – </a:t>
            </a:r>
            <a:r>
              <a:rPr lang="cs-CZ" i="1" dirty="0" err="1"/>
              <a:t>Didactica</a:t>
            </a:r>
            <a:r>
              <a:rPr lang="cs-CZ" i="1" dirty="0"/>
              <a:t> </a:t>
            </a:r>
            <a:r>
              <a:rPr lang="cs-CZ" i="1" dirty="0" err="1"/>
              <a:t>magna</a:t>
            </a:r>
            <a:r>
              <a:rPr lang="cs-CZ" dirty="0"/>
              <a:t> (Velká didaktika) a </a:t>
            </a:r>
            <a:r>
              <a:rPr lang="cs-CZ" b="1" dirty="0" err="1">
                <a:solidFill>
                  <a:srgbClr val="0000DC"/>
                </a:solidFill>
              </a:rPr>
              <a:t>lingvo</a:t>
            </a:r>
            <a:r>
              <a:rPr lang="cs-CZ" b="1" dirty="0">
                <a:solidFill>
                  <a:srgbClr val="0000DC"/>
                </a:solidFill>
              </a:rPr>
              <a:t>-didaktiky</a:t>
            </a:r>
            <a:r>
              <a:rPr lang="cs-CZ" dirty="0"/>
              <a:t> – </a:t>
            </a:r>
            <a:r>
              <a:rPr lang="cs-CZ" i="1" dirty="0"/>
              <a:t>Nejnovější metoda jazyků, Orbis pictus, Škola hrou</a:t>
            </a:r>
          </a:p>
          <a:p>
            <a:pPr>
              <a:spcBef>
                <a:spcPts val="300"/>
              </a:spcBef>
            </a:pPr>
            <a:r>
              <a:rPr lang="cs-CZ" dirty="0"/>
              <a:t>didaktika = </a:t>
            </a:r>
            <a:r>
              <a:rPr lang="cs-CZ" b="1" dirty="0">
                <a:solidFill>
                  <a:srgbClr val="0000DC"/>
                </a:solidFill>
              </a:rPr>
              <a:t>všeobecné umění, jak naučit všechny všemu</a:t>
            </a:r>
          </a:p>
          <a:p>
            <a:pPr>
              <a:spcBef>
                <a:spcPts val="300"/>
              </a:spcBef>
            </a:pPr>
            <a:r>
              <a:rPr lang="cs-CZ" dirty="0"/>
              <a:t>organizace vzdělávání = školy = </a:t>
            </a:r>
            <a:r>
              <a:rPr lang="cs-CZ" b="1" dirty="0">
                <a:solidFill>
                  <a:srgbClr val="0000DC"/>
                </a:solidFill>
              </a:rPr>
              <a:t>úrovně vzdělávání</a:t>
            </a:r>
            <a:endParaRPr lang="cs-CZ" dirty="0"/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celoživotní vzdělávání </a:t>
            </a:r>
            <a:r>
              <a:rPr lang="cs-CZ" dirty="0"/>
              <a:t>(škola stáří a smrti)</a:t>
            </a:r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obsah vzdělání </a:t>
            </a:r>
            <a:r>
              <a:rPr lang="cs-CZ" dirty="0"/>
              <a:t>– encyklopedický = uspořádat a didakticky zpracovat všechno (podstatné a aktuální) vědění</a:t>
            </a:r>
          </a:p>
          <a:p>
            <a:pPr>
              <a:spcBef>
                <a:spcPts val="300"/>
              </a:spcBef>
            </a:pPr>
            <a:r>
              <a:rPr lang="cs-CZ" dirty="0"/>
              <a:t>koncepce </a:t>
            </a:r>
            <a:r>
              <a:rPr lang="cs-CZ" b="1" dirty="0">
                <a:solidFill>
                  <a:srgbClr val="0000DC"/>
                </a:solidFill>
              </a:rPr>
              <a:t>didaktických principů</a:t>
            </a:r>
            <a:r>
              <a:rPr lang="cs-CZ" dirty="0"/>
              <a:t> = názornost, aktivnost, emocionálnost,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48780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126</TotalTime>
  <Words>1247</Words>
  <Application>Microsoft Office PowerPoint</Application>
  <PresentationFormat>Širokoúhlá obrazovka</PresentationFormat>
  <Paragraphs>139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Prezentace_MU_CZ</vt:lpstr>
      <vt:lpstr>Vývoj vzdělávání a didaktiky </vt:lpstr>
      <vt:lpstr>Počátky vzdělávání a didaktiky </vt:lpstr>
      <vt:lpstr>Rozvoj vzdělávání a didaktiky</vt:lpstr>
      <vt:lpstr>Středověk a vzdělávání </vt:lpstr>
      <vt:lpstr>Středověk a vzdělávání</vt:lpstr>
      <vt:lpstr>Středověk a vzdělávání</vt:lpstr>
      <vt:lpstr>Středověk a vzdělávání</vt:lpstr>
      <vt:lpstr>Rozvoj didaktiky</vt:lpstr>
      <vt:lpstr>Rozvoj didaktiky</vt:lpstr>
      <vt:lpstr>Rozvoj didaktiky</vt:lpstr>
      <vt:lpstr>Rozvoj didaktiky</vt:lpstr>
      <vt:lpstr>Rozvoj didaktiky</vt:lpstr>
      <vt:lpstr>Didaktický výzkum</vt:lpstr>
      <vt:lpstr>Aktuální zaměření didaktiky </vt:lpstr>
      <vt:lpstr>Aktuální zaměření didaktiky</vt:lpstr>
      <vt:lpstr>Aktuální zaměření didaktiky</vt:lpstr>
      <vt:lpstr>Aktuální zaměření didaktiky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28</cp:revision>
  <cp:lastPrinted>2020-10-13T12:49:33Z</cp:lastPrinted>
  <dcterms:created xsi:type="dcterms:W3CDTF">2020-10-05T06:18:46Z</dcterms:created>
  <dcterms:modified xsi:type="dcterms:W3CDTF">2022-08-12T09:17:11Z</dcterms:modified>
</cp:coreProperties>
</file>