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7" r:id="rId9"/>
    <p:sldId id="264" r:id="rId10"/>
    <p:sldId id="265" r:id="rId11"/>
    <p:sldId id="268" r:id="rId12"/>
    <p:sldId id="270" r:id="rId13"/>
    <p:sldId id="269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</p:sldIdLst>
  <p:sldSz cx="12192000" cy="6858000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90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5095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5095" y="6457791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22798" y="0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697163" y="509588"/>
            <a:ext cx="4532312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2798" y="6456612"/>
            <a:ext cx="4301543" cy="339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Didaktické formy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60308DA-B9C1-4914-AF8B-CF650CF4F2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84A2447-4931-482A-A0F8-7AA4D555F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0505" y="460578"/>
            <a:ext cx="10898695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79C2A42-6F85-497B-93FA-E51B8892DE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1026942"/>
            <a:ext cx="11437033" cy="5092504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způsobu </a:t>
            </a:r>
            <a:r>
              <a:rPr lang="cs-CZ" sz="3200" b="1" i="1" dirty="0">
                <a:solidFill>
                  <a:srgbClr val="FF0000"/>
                </a:solidFill>
              </a:rPr>
              <a:t>organizace</a:t>
            </a:r>
            <a:endParaRPr lang="cs-CZ" sz="3200" i="1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prezenční</a:t>
            </a:r>
            <a:r>
              <a:rPr lang="cs-CZ" sz="3200" b="1" dirty="0"/>
              <a:t> – </a:t>
            </a:r>
            <a:r>
              <a:rPr lang="cs-CZ" sz="3200" dirty="0"/>
              <a:t>„tváří v tvář“ – osobní spolupráce </a:t>
            </a:r>
            <a:br>
              <a:rPr lang="cs-CZ" sz="3200" dirty="0"/>
            </a:br>
            <a:r>
              <a:rPr lang="cs-CZ" sz="3200" dirty="0"/>
              <a:t>všech účastníků, zpravidla probíhá denně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</a:t>
            </a:r>
            <a:r>
              <a:rPr lang="cs-CZ" sz="3200" b="1" dirty="0"/>
              <a:t>– </a:t>
            </a:r>
            <a:r>
              <a:rPr lang="cs-CZ" sz="3200" dirty="0"/>
              <a:t>samostatné a většinou individuální</a:t>
            </a:r>
            <a:r>
              <a:rPr lang="cs-CZ" sz="3200" b="1" dirty="0"/>
              <a:t> </a:t>
            </a:r>
            <a:r>
              <a:rPr lang="cs-CZ" sz="3200" dirty="0"/>
              <a:t>vzdělávání </a:t>
            </a:r>
            <a:br>
              <a:rPr lang="cs-CZ" sz="3200" dirty="0"/>
            </a:br>
            <a:r>
              <a:rPr lang="cs-CZ" sz="3200" dirty="0"/>
              <a:t>za využití </a:t>
            </a:r>
            <a:r>
              <a:rPr lang="cs-CZ" sz="3200" dirty="0">
                <a:solidFill>
                  <a:srgbClr val="0000DC"/>
                </a:solidFill>
              </a:rPr>
              <a:t>studijních materiálů </a:t>
            </a:r>
            <a:r>
              <a:rPr lang="cs-CZ" sz="3200" dirty="0"/>
              <a:t>– </a:t>
            </a:r>
            <a:r>
              <a:rPr lang="cs-CZ" sz="3200" dirty="0">
                <a:solidFill>
                  <a:srgbClr val="0000DC"/>
                </a:solidFill>
              </a:rPr>
              <a:t>opor </a:t>
            </a:r>
            <a:r>
              <a:rPr lang="cs-CZ" sz="3200" dirty="0"/>
              <a:t>(především elektronické)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kombinované </a:t>
            </a:r>
            <a:r>
              <a:rPr lang="cs-CZ" sz="3200" dirty="0"/>
              <a:t>– propojení prezenční a distanční formy (typické pro dálkové VŠ, profesní vzdělávání – trenéři,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e-</a:t>
            </a:r>
            <a:r>
              <a:rPr lang="cs-CZ" sz="3200" b="1" dirty="0" err="1">
                <a:solidFill>
                  <a:srgbClr val="0000DC"/>
                </a:solidFill>
              </a:rPr>
              <a:t>learning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– digitálně zpracovaná komplexní výuková lekce → možnost individuálního a variabilního učení</a:t>
            </a:r>
          </a:p>
        </p:txBody>
      </p:sp>
    </p:spTree>
    <p:extLst>
      <p:ext uri="{BB962C8B-B14F-4D97-AF65-F5344CB8AC3E}">
        <p14:creationId xmlns:p14="http://schemas.microsoft.com/office/powerpoint/2010/main" val="267561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79B9533-CE57-495A-AF65-BE21324BA1D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1902B9-608A-4821-9284-A016E7FBD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80548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03D89E1-611D-4B36-8FEC-2E09D1E4B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055077"/>
            <a:ext cx="11437034" cy="5082923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počátky </a:t>
            </a:r>
            <a:r>
              <a:rPr lang="cs-CZ" sz="3200" dirty="0"/>
              <a:t>– např. britské impérium 19. století – </a:t>
            </a:r>
            <a:br>
              <a:rPr lang="cs-CZ" sz="3200" dirty="0"/>
            </a:br>
            <a:r>
              <a:rPr lang="cs-CZ" sz="3200" dirty="0"/>
              <a:t>vzdělávání úředníků v koloniích (lodní doprava úkolů, …)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rozvoj </a:t>
            </a:r>
            <a:r>
              <a:rPr lang="cs-CZ" sz="3200" b="1" dirty="0">
                <a:solidFill>
                  <a:srgbClr val="FF0000"/>
                </a:solidFill>
              </a:rPr>
              <a:t>internetu</a:t>
            </a:r>
            <a:r>
              <a:rPr lang="cs-CZ" sz="3200" b="1" dirty="0"/>
              <a:t> </a:t>
            </a:r>
            <a:r>
              <a:rPr lang="cs-CZ" sz="3200" dirty="0"/>
              <a:t>= obrovské možnosti distančního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 err="1"/>
              <a:t>edukátoři</a:t>
            </a:r>
            <a:r>
              <a:rPr lang="cs-CZ" sz="3200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tutoři </a:t>
            </a:r>
            <a:r>
              <a:rPr lang="cs-CZ" sz="3200" dirty="0"/>
              <a:t>– v průběhu distančního studia fyzicky (převážně) </a:t>
            </a:r>
            <a:r>
              <a:rPr lang="cs-CZ" sz="3200" b="1" dirty="0">
                <a:solidFill>
                  <a:srgbClr val="0000DC"/>
                </a:solidFill>
              </a:rPr>
              <a:t>odděleni od studujících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forma </a:t>
            </a:r>
            <a:r>
              <a:rPr lang="cs-CZ" sz="3200" b="1" dirty="0"/>
              <a:t>individuální výuky </a:t>
            </a:r>
            <a:r>
              <a:rPr lang="cs-CZ" sz="3200" dirty="0"/>
              <a:t>distančně </a:t>
            </a:r>
            <a:r>
              <a:rPr lang="cs-CZ" sz="3200" b="1" dirty="0"/>
              <a:t>podporovaná </a:t>
            </a:r>
            <a:r>
              <a:rPr lang="cs-CZ" sz="3200" dirty="0"/>
              <a:t>=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distanční komunikační a informační prostředky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využití internetu (chat, schůzky, videokonference, e-mail, </a:t>
            </a:r>
            <a:br>
              <a:rPr lang="cs-CZ" sz="3200" dirty="0"/>
            </a:br>
            <a:r>
              <a:rPr lang="cs-CZ" sz="3200" dirty="0"/>
              <a:t>e-</a:t>
            </a:r>
            <a:r>
              <a:rPr lang="cs-CZ" sz="3200" dirty="0" err="1"/>
              <a:t>learning</a:t>
            </a:r>
            <a:r>
              <a:rPr lang="cs-CZ" sz="3200" dirty="0"/>
              <a:t>, sociální sítě, …), textové materiály, počítačové programy, záznamy na CD a DVD nosičích, …</a:t>
            </a:r>
          </a:p>
        </p:txBody>
      </p:sp>
    </p:spTree>
    <p:extLst>
      <p:ext uri="{BB962C8B-B14F-4D97-AF65-F5344CB8AC3E}">
        <p14:creationId xmlns:p14="http://schemas.microsoft.com/office/powerpoint/2010/main" val="9090304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FC013E9-FA68-4474-B36C-6DA4520744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F018996-28C5-4844-8364-4EB8D6E00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898575F-D762-4A47-9433-5422F76FB3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48972"/>
            <a:ext cx="10753200" cy="4383028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distanční vzdělávání = </a:t>
            </a:r>
            <a:r>
              <a:rPr lang="cs-CZ" sz="3200" b="1" dirty="0"/>
              <a:t>smazání </a:t>
            </a:r>
            <a:r>
              <a:rPr lang="cs-CZ" sz="3200" dirty="0"/>
              <a:t>zeměpisné </a:t>
            </a:r>
            <a:r>
              <a:rPr lang="cs-CZ" sz="3200" b="1" dirty="0"/>
              <a:t>vzdálenosti</a:t>
            </a:r>
            <a:r>
              <a:rPr lang="cs-CZ" sz="3200" dirty="0"/>
              <a:t>, </a:t>
            </a:r>
            <a:r>
              <a:rPr lang="cs-CZ" sz="3200" b="1" dirty="0"/>
              <a:t>časových problémů</a:t>
            </a:r>
            <a:r>
              <a:rPr lang="cs-CZ" sz="3200" dirty="0"/>
              <a:t>, … 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význam </a:t>
            </a:r>
            <a:r>
              <a:rPr lang="cs-CZ" sz="3200" dirty="0"/>
              <a:t>hlavně pro pracující = zvýšení kvalifikace, seznámení s rozvojem v dané oblasti,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výhody </a:t>
            </a:r>
            <a:r>
              <a:rPr lang="cs-CZ" sz="3200" dirty="0"/>
              <a:t>= časová flexibilita, individuální přístup,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limity </a:t>
            </a:r>
            <a:r>
              <a:rPr lang="cs-CZ" sz="3200" dirty="0"/>
              <a:t>= kvalitní PC, připojení k internetu, sebekázeň, motivace, </a:t>
            </a:r>
            <a:r>
              <a:rPr lang="cs-CZ" sz="3200" b="1" dirty="0">
                <a:solidFill>
                  <a:srgbClr val="FF0000"/>
                </a:solidFill>
              </a:rPr>
              <a:t>osobní kontakt</a:t>
            </a:r>
            <a:r>
              <a:rPr lang="cs-CZ" sz="3200" dirty="0"/>
              <a:t>, … </a:t>
            </a:r>
          </a:p>
        </p:txBody>
      </p:sp>
    </p:spTree>
    <p:extLst>
      <p:ext uri="{BB962C8B-B14F-4D97-AF65-F5344CB8AC3E}">
        <p14:creationId xmlns:p14="http://schemas.microsoft.com/office/powerpoint/2010/main" val="830137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F4A55E4-A05D-4E2E-BB56-C37E4052EC6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E39808B1-7517-4E8E-938D-6593451F0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44461"/>
            <a:ext cx="10753200" cy="451576"/>
          </a:xfrm>
        </p:spPr>
        <p:txBody>
          <a:bodyPr/>
          <a:lstStyle/>
          <a:p>
            <a:r>
              <a:rPr lang="cs-CZ" dirty="0"/>
              <a:t>Distanční forma vzdělávání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1B65F40-9F35-441F-8E97-5EF2A134D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52025"/>
            <a:ext cx="10807200" cy="497597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nejrozšířenější </a:t>
            </a:r>
            <a:r>
              <a:rPr lang="cs-CZ" sz="3200" dirty="0"/>
              <a:t>distanční vzdělávání na světě = </a:t>
            </a:r>
            <a:r>
              <a:rPr lang="cs-CZ" sz="3200" b="1" dirty="0"/>
              <a:t>USA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významné mj. v </a:t>
            </a:r>
            <a:r>
              <a:rPr lang="cs-CZ" sz="3200" b="1" dirty="0">
                <a:solidFill>
                  <a:srgbClr val="0000DC"/>
                </a:solidFill>
              </a:rPr>
              <a:t>trenérském vzdělávání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i="1" dirty="0" err="1"/>
              <a:t>American</a:t>
            </a:r>
            <a:r>
              <a:rPr lang="cs-CZ" sz="3200" b="1" i="1" dirty="0"/>
              <a:t> Sport </a:t>
            </a:r>
            <a:r>
              <a:rPr lang="cs-CZ" sz="3200" b="1" i="1" dirty="0" err="1"/>
              <a:t>Education</a:t>
            </a:r>
            <a:r>
              <a:rPr lang="cs-CZ" sz="3200" b="1" i="1" dirty="0"/>
              <a:t> Program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založení 1976 – </a:t>
            </a:r>
            <a:r>
              <a:rPr lang="cs-CZ" sz="3200" b="1" dirty="0"/>
              <a:t>Rainer </a:t>
            </a:r>
            <a:r>
              <a:rPr lang="cs-CZ" sz="3200" b="1" dirty="0" err="1"/>
              <a:t>Martens</a:t>
            </a:r>
            <a:r>
              <a:rPr lang="cs-CZ" sz="3200" b="1" dirty="0"/>
              <a:t> </a:t>
            </a:r>
            <a:br>
              <a:rPr lang="cs-CZ" sz="3200" b="1" dirty="0"/>
            </a:br>
            <a:r>
              <a:rPr lang="cs-CZ" sz="3200" dirty="0"/>
              <a:t>(viz </a:t>
            </a:r>
            <a:r>
              <a:rPr lang="cs-CZ" sz="3200" i="1" dirty="0"/>
              <a:t>Úspěšný trenér</a:t>
            </a:r>
            <a:r>
              <a:rPr lang="cs-CZ" sz="3200" dirty="0"/>
              <a:t>, </a:t>
            </a:r>
            <a:r>
              <a:rPr lang="cs-CZ" sz="3200" dirty="0" err="1"/>
              <a:t>Grada</a:t>
            </a:r>
            <a:r>
              <a:rPr lang="cs-CZ" sz="3200" dirty="0"/>
              <a:t>, 2006)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vzdělávání profesionálních i dobrovolných trenérů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2003 – </a:t>
            </a:r>
            <a:r>
              <a:rPr lang="cs-CZ" sz="3200" b="1" dirty="0">
                <a:solidFill>
                  <a:srgbClr val="0000DC"/>
                </a:solidFill>
              </a:rPr>
              <a:t>distanční vzdělávání pro trenéry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formou online kurzů – propojení s dalšími SŠ a VŠ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cca 25 000 trenérů ročně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337013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3E60E38-87C2-4324-A727-42B7BD24913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068AAF8-680F-4220-B982-232FA9CAFD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01557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ABFD869-034F-4B00-8291-E6E789DF77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50499"/>
            <a:ext cx="10753200" cy="448150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A. ve vzdělávacích (školních) institucích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(MŠ, ZŠ, ZUŠ, VŠ, U3V, podnikové vzdělávání, …)</a:t>
            </a:r>
            <a:br>
              <a:rPr lang="cs-CZ" sz="3200" dirty="0"/>
            </a:br>
            <a:r>
              <a:rPr lang="cs-CZ" sz="3200" dirty="0"/>
              <a:t>- v učebně = třída, posluchárna, … – </a:t>
            </a:r>
            <a:br>
              <a:rPr lang="cs-CZ" sz="3200" dirty="0"/>
            </a:br>
            <a:r>
              <a:rPr lang="cs-CZ" sz="3200" dirty="0"/>
              <a:t>  různé možnosti uspořádání, … </a:t>
            </a:r>
            <a:br>
              <a:rPr lang="cs-CZ" sz="3200" dirty="0"/>
            </a:br>
            <a:r>
              <a:rPr lang="cs-CZ" sz="3200" dirty="0"/>
              <a:t>- ve specializované učebně – </a:t>
            </a:r>
            <a:br>
              <a:rPr lang="cs-CZ" sz="3200" dirty="0"/>
            </a:br>
            <a:r>
              <a:rPr lang="cs-CZ" sz="3200" dirty="0"/>
              <a:t>  odborná učebna, laboratoř, dílna, … </a:t>
            </a:r>
            <a:br>
              <a:rPr lang="cs-CZ" sz="3200" dirty="0"/>
            </a:br>
            <a:r>
              <a:rPr lang="cs-CZ" sz="3200" dirty="0"/>
              <a:t>- v tělocvičně (modifikace – posilovna, školní dvůr, …)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1229669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6CF0C46-7511-469B-93E8-D007F16808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4D84B2-7CD7-4D79-B312-BE7C82025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A99BB0A-8042-4C14-81FF-95028D2F62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984738"/>
            <a:ext cx="11248726" cy="506437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B. v mimoškolní instituci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v kulturním zařízení = muzeum, galerie – expozice –</a:t>
            </a:r>
            <a:br>
              <a:rPr lang="cs-CZ" sz="3200" dirty="0"/>
            </a:br>
            <a:r>
              <a:rPr lang="cs-CZ" sz="3200" dirty="0"/>
              <a:t>  speciální místnost, hrad, historická lokalita, knihovna, </a:t>
            </a:r>
            <a:br>
              <a:rPr lang="cs-CZ" sz="3200" dirty="0"/>
            </a:br>
            <a:r>
              <a:rPr lang="cs-CZ" sz="3200" dirty="0"/>
              <a:t>  ZOO, divadlo, kino, kulturní klub, … </a:t>
            </a:r>
            <a:br>
              <a:rPr lang="cs-CZ" sz="3200" dirty="0"/>
            </a:br>
            <a:r>
              <a:rPr lang="cs-CZ" sz="3200" dirty="0"/>
              <a:t>- v domě dětí a mládeže, … </a:t>
            </a:r>
            <a:br>
              <a:rPr lang="cs-CZ" sz="3200" dirty="0"/>
            </a:br>
            <a:r>
              <a:rPr lang="cs-CZ" sz="3200" dirty="0"/>
              <a:t>- v zájmové organizaci (kroužky, …) </a:t>
            </a:r>
            <a:br>
              <a:rPr lang="cs-CZ" sz="3200" dirty="0"/>
            </a:br>
            <a:r>
              <a:rPr lang="cs-CZ" sz="3200" dirty="0"/>
              <a:t>- v podniku (provoz, speciální místnost, …) </a:t>
            </a:r>
            <a:br>
              <a:rPr lang="cs-CZ" sz="3200" dirty="0"/>
            </a:br>
            <a:r>
              <a:rPr lang="cs-CZ" sz="3200" dirty="0"/>
              <a:t>- ve sportovním klubu, „</a:t>
            </a:r>
            <a:r>
              <a:rPr lang="cs-CZ" sz="3200" dirty="0" err="1"/>
              <a:t>fitku</a:t>
            </a:r>
            <a:r>
              <a:rPr lang="cs-CZ" sz="3200" dirty="0"/>
              <a:t>“, na sportovním stadionu, … </a:t>
            </a:r>
            <a:br>
              <a:rPr lang="cs-CZ" sz="3200" dirty="0"/>
            </a:br>
            <a:r>
              <a:rPr lang="cs-CZ" sz="3200" dirty="0"/>
              <a:t>-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75142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CF2A904-42B9-4DD3-87E4-346C21990E6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20BE3EF-EF96-4A60-9785-6A4C82051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1C86485-BD65-41E6-8E58-5CD00F54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970671"/>
            <a:ext cx="11389403" cy="525732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podle </a:t>
            </a:r>
            <a:r>
              <a:rPr lang="cs-CZ" sz="3200" b="1" i="1" dirty="0">
                <a:solidFill>
                  <a:srgbClr val="FF0000"/>
                </a:solidFill>
              </a:rPr>
              <a:t>instituce/místa </a:t>
            </a:r>
            <a:endParaRPr lang="cs-CZ" sz="3200" b="1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C. vzdělávání v rodině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pomoc rodičů, prarodičů, … formální X neformální X</a:t>
            </a:r>
            <a:br>
              <a:rPr lang="cs-CZ" sz="3200" dirty="0"/>
            </a:br>
            <a:r>
              <a:rPr lang="cs-CZ" sz="3200" dirty="0"/>
              <a:t>  informální vzdělávání </a:t>
            </a:r>
            <a:br>
              <a:rPr lang="cs-CZ" sz="3200" dirty="0"/>
            </a:br>
            <a:r>
              <a:rPr lang="cs-CZ" sz="3200" dirty="0"/>
              <a:t>- domácí učitel, pedagogický asistent, trenér, … </a:t>
            </a:r>
            <a:br>
              <a:rPr lang="cs-CZ" sz="3200" dirty="0"/>
            </a:br>
            <a:r>
              <a:rPr lang="cs-CZ" sz="3200" dirty="0"/>
              <a:t>- samostatná práce – domácí úkoly, seminární práce, projekty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D. </a:t>
            </a:r>
            <a:r>
              <a:rPr lang="cs-CZ" sz="3200" b="1" dirty="0" err="1">
                <a:solidFill>
                  <a:srgbClr val="0000DC"/>
                </a:solidFill>
              </a:rPr>
              <a:t>outdoorové</a:t>
            </a:r>
            <a:r>
              <a:rPr lang="cs-CZ" sz="3200" b="1" dirty="0">
                <a:solidFill>
                  <a:srgbClr val="0000DC"/>
                </a:solidFill>
              </a:rPr>
              <a:t> vzdělávací aktivity </a:t>
            </a:r>
            <a:br>
              <a:rPr lang="cs-CZ" sz="3200" b="1" dirty="0">
                <a:solidFill>
                  <a:srgbClr val="0000DC"/>
                </a:solidFill>
              </a:rPr>
            </a:br>
            <a:r>
              <a:rPr lang="cs-CZ" sz="3200" dirty="0"/>
              <a:t>- </a:t>
            </a:r>
            <a:r>
              <a:rPr lang="cs-CZ" sz="3200" b="1" dirty="0"/>
              <a:t>příroda – upravená </a:t>
            </a:r>
            <a:r>
              <a:rPr lang="cs-CZ" sz="3200" dirty="0"/>
              <a:t>(naučná stezka, lanová centra, </a:t>
            </a:r>
            <a:br>
              <a:rPr lang="cs-CZ" sz="3200" dirty="0"/>
            </a:br>
            <a:r>
              <a:rPr lang="cs-CZ" sz="3200" dirty="0"/>
              <a:t>  skautská tábořiště, …)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příroda – „původní“ </a:t>
            </a:r>
            <a:r>
              <a:rPr lang="cs-CZ" sz="3200" dirty="0"/>
              <a:t>(les, louka, …) ← viz Rousseau</a:t>
            </a:r>
          </a:p>
        </p:txBody>
      </p:sp>
    </p:spTree>
    <p:extLst>
      <p:ext uri="{BB962C8B-B14F-4D97-AF65-F5344CB8AC3E}">
        <p14:creationId xmlns:p14="http://schemas.microsoft.com/office/powerpoint/2010/main" val="1051614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F8D930E-B2D4-4099-9943-20640AE84AA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55F14C7-64B4-456C-B250-80369643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Vyučovací hodina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47EC0FA-C3B1-44AC-9343-917345E1F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48871"/>
            <a:ext cx="10807200" cy="5109882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základní didaktická forma </a:t>
            </a:r>
            <a:br>
              <a:rPr lang="cs-CZ" sz="3200" dirty="0"/>
            </a:br>
            <a:r>
              <a:rPr lang="cs-CZ" sz="3200" dirty="0"/>
              <a:t>formálního (školního) vzdělávání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dirty="0"/>
              <a:t>vyučovací hodiny tvoří </a:t>
            </a:r>
            <a:r>
              <a:rPr lang="cs-CZ" sz="3200" b="1" dirty="0">
                <a:solidFill>
                  <a:srgbClr val="0000DC"/>
                </a:solidFill>
              </a:rPr>
              <a:t>systém </a:t>
            </a:r>
            <a:r>
              <a:rPr lang="cs-CZ" sz="3200" dirty="0"/>
              <a:t>– viz učební plán </a:t>
            </a:r>
            <a:br>
              <a:rPr lang="cs-CZ" sz="3200" dirty="0"/>
            </a:br>
            <a:r>
              <a:rPr lang="cs-CZ" sz="3200" dirty="0"/>
              <a:t>(= týdenní, měsíční, … počty hodin) → rozvrh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typy</a:t>
            </a:r>
            <a:r>
              <a:rPr lang="cs-CZ" sz="3200" b="1" dirty="0"/>
              <a:t> vyučovací hodiny</a:t>
            </a:r>
            <a:r>
              <a:rPr lang="cs-CZ" sz="3200" dirty="0"/>
              <a:t> – </a:t>
            </a:r>
            <a:r>
              <a:rPr lang="cs-CZ" sz="3200" b="1" dirty="0">
                <a:solidFill>
                  <a:srgbClr val="FF0000"/>
                </a:solidFill>
              </a:rPr>
              <a:t>dle fáze </a:t>
            </a:r>
            <a:r>
              <a:rPr lang="cs-CZ" sz="3200" dirty="0"/>
              <a:t>(etapy) </a:t>
            </a:r>
            <a:r>
              <a:rPr lang="cs-CZ" sz="3200" b="1" dirty="0">
                <a:solidFill>
                  <a:srgbClr val="FF0000"/>
                </a:solidFill>
              </a:rPr>
              <a:t>výuky 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prvky, sekvence výuky – mají specifický cíl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/>
              <a:t>fáze výuky</a:t>
            </a:r>
            <a:r>
              <a:rPr lang="cs-CZ" sz="3200" dirty="0"/>
              <a:t> = relativně samostatné časové jednotky, většinou se však prolínají =</a:t>
            </a:r>
          </a:p>
          <a:p>
            <a:pPr>
              <a:lnSpc>
                <a:spcPct val="100000"/>
              </a:lnSpc>
              <a:spcBef>
                <a:spcPts val="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motivace + expozice + fixace + diagnóza + aplikace</a:t>
            </a:r>
          </a:p>
        </p:txBody>
      </p:sp>
    </p:spTree>
    <p:extLst>
      <p:ext uri="{BB962C8B-B14F-4D97-AF65-F5344CB8AC3E}">
        <p14:creationId xmlns:p14="http://schemas.microsoft.com/office/powerpoint/2010/main" val="36162834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93EE91-F07E-45BE-A4DE-1C8A05DD64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B6F4EC2-8A1C-4EAA-9CB6-B3619152C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22C6C6-5294-4757-8AFA-42C318D0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252025"/>
            <a:ext cx="10753200" cy="4762855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Motivační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motivační </a:t>
            </a:r>
            <a:r>
              <a:rPr lang="cs-CZ" sz="3200" dirty="0"/>
              <a:t>(= úvodní, orientační, vzbuzující zájem, …) = motivace + příprava </a:t>
            </a:r>
            <a:br>
              <a:rPr lang="cs-CZ" sz="3200" dirty="0"/>
            </a:br>
            <a:r>
              <a:rPr lang="cs-CZ" sz="3200" dirty="0"/>
              <a:t>na osvojování nových vědomostí, rozvoj dovedností, 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Expoziční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expoziční </a:t>
            </a:r>
            <a:r>
              <a:rPr lang="cs-CZ" sz="3200" dirty="0"/>
              <a:t>= zprostředkování nového tématu, látky, … </a:t>
            </a:r>
            <a:br>
              <a:rPr lang="cs-CZ" sz="3200" dirty="0"/>
            </a:br>
            <a:r>
              <a:rPr lang="cs-CZ" sz="3200" dirty="0"/>
              <a:t>(učení novým vědomostem, dovednostem,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Fixační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fixační </a:t>
            </a:r>
            <a:r>
              <a:rPr lang="cs-CZ" sz="3200" dirty="0"/>
              <a:t>= opakování, procvičování, upevňování, … naučených vědomostí, dovedností, …</a:t>
            </a:r>
          </a:p>
        </p:txBody>
      </p:sp>
    </p:spTree>
    <p:extLst>
      <p:ext uri="{BB962C8B-B14F-4D97-AF65-F5344CB8AC3E}">
        <p14:creationId xmlns:p14="http://schemas.microsoft.com/office/powerpoint/2010/main" val="1394443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025E11-A729-4600-9A39-A43EAA6EE0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EEA7EC-28E0-4534-BD88-2020E4F33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800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7540523-1216-4F7A-9880-7B396CADE1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45920"/>
            <a:ext cx="10753200" cy="4186080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Diagnostická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diagnostická </a:t>
            </a:r>
            <a:r>
              <a:rPr lang="cs-CZ" sz="3200" dirty="0"/>
              <a:t>= zjišťování, prověřování, hodnocení, zkoušení, testování, známkování, … znalostí a dovedností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Aplikační</a:t>
            </a:r>
            <a:r>
              <a:rPr lang="cs-CZ" sz="3200" dirty="0"/>
              <a:t> fáze výuky → </a:t>
            </a:r>
            <a:r>
              <a:rPr lang="cs-CZ" sz="3200" b="1" dirty="0">
                <a:solidFill>
                  <a:srgbClr val="0000DC"/>
                </a:solidFill>
              </a:rPr>
              <a:t>hodina aplikační </a:t>
            </a:r>
            <a:r>
              <a:rPr lang="cs-CZ" sz="3200" dirty="0"/>
              <a:t>= ověření + použití + uplatnění vědomostí a dovedností v praxi – </a:t>
            </a:r>
            <a:br>
              <a:rPr lang="cs-CZ" sz="3200" dirty="0"/>
            </a:br>
            <a:r>
              <a:rPr lang="cs-CZ" sz="3200" dirty="0"/>
              <a:t>řešení úloh, dokončení projektu, …</a:t>
            </a:r>
          </a:p>
          <a:p>
            <a:pPr>
              <a:lnSpc>
                <a:spcPct val="100000"/>
              </a:lnSpc>
            </a:pPr>
            <a:endParaRPr lang="cs-CZ" sz="32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4983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705D6F03-3592-40FE-BCAF-124C4447FA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CFADCDD-71C9-432C-B592-CA57F5393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8640" y="574424"/>
            <a:ext cx="10924560" cy="451576"/>
          </a:xfrm>
        </p:spPr>
        <p:txBody>
          <a:bodyPr/>
          <a:lstStyle/>
          <a:p>
            <a:r>
              <a:rPr lang="cs-CZ" dirty="0"/>
              <a:t>Didaktická forma – vymezení 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7158BBD-5ADE-4932-A3B9-804984A347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" y="1335741"/>
            <a:ext cx="11422966" cy="4496259"/>
          </a:xfrm>
        </p:spPr>
        <p:txBody>
          <a:bodyPr/>
          <a:lstStyle/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didaktická forma</a:t>
            </a:r>
            <a:r>
              <a:rPr lang="cs-CZ" sz="3200" dirty="0"/>
              <a:t> = organizační rámec, </a:t>
            </a:r>
            <a:r>
              <a:rPr lang="cs-CZ" sz="3200" b="1" dirty="0">
                <a:solidFill>
                  <a:srgbClr val="FF0000"/>
                </a:solidFill>
              </a:rPr>
              <a:t>způsob uspořádání </a:t>
            </a:r>
            <a:r>
              <a:rPr lang="cs-CZ" sz="3200" dirty="0"/>
              <a:t>řízeného vzdělávání, vyučování + učení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forma řeší otázky </a:t>
            </a:r>
            <a:r>
              <a:rPr lang="cs-CZ" sz="3200" b="1" i="1" dirty="0"/>
              <a:t>S kým? Kde? Jak? </a:t>
            </a:r>
            <a:r>
              <a:rPr lang="cs-CZ" sz="3200" dirty="0"/>
              <a:t>probíhá vzdělávání →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= </a:t>
            </a:r>
            <a:r>
              <a:rPr lang="cs-CZ" sz="3200" b="1" dirty="0"/>
              <a:t>předpoklad úspěšného vzdělávání 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b="1" dirty="0"/>
              <a:t>forma neexistuje „sama“ – vždy </a:t>
            </a:r>
            <a:r>
              <a:rPr lang="cs-CZ" sz="3200" b="1" dirty="0">
                <a:solidFill>
                  <a:srgbClr val="FF0000"/>
                </a:solidFill>
              </a:rPr>
              <a:t>symbióza (propojení) = </a:t>
            </a:r>
            <a:br>
              <a:rPr lang="cs-CZ" sz="3200" b="1" dirty="0">
                <a:solidFill>
                  <a:srgbClr val="FF0000"/>
                </a:solidFill>
              </a:rPr>
            </a:br>
            <a:r>
              <a:rPr lang="cs-CZ" sz="3200" b="1" dirty="0">
                <a:solidFill>
                  <a:srgbClr val="FF0000"/>
                </a:solidFill>
              </a:rPr>
              <a:t>forma + metody + prostředky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→ splnění vzdělávacích cílů</a:t>
            </a:r>
          </a:p>
          <a:p>
            <a:pPr>
              <a:lnSpc>
                <a:spcPts val="4000"/>
              </a:lnSpc>
              <a:spcBef>
                <a:spcPts val="600"/>
              </a:spcBef>
            </a:pPr>
            <a:r>
              <a:rPr lang="cs-CZ" sz="3200" dirty="0"/>
              <a:t>viz </a:t>
            </a:r>
            <a:r>
              <a:rPr lang="cs-CZ" sz="3200" b="1" dirty="0">
                <a:solidFill>
                  <a:srgbClr val="0000DC"/>
                </a:solidFill>
              </a:rPr>
              <a:t>komplexní výukové metody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sloučení forem + metod + prostředků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35041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E769DCE-F7A1-4619-B1ED-092FBCA990C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DEF28A92-7FD9-40FE-9A4E-D463B3895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94212"/>
            <a:ext cx="10753200" cy="451576"/>
          </a:xfrm>
        </p:spPr>
        <p:txBody>
          <a:bodyPr/>
          <a:lstStyle/>
          <a:p>
            <a:r>
              <a:rPr lang="cs-CZ" dirty="0"/>
              <a:t>Typy vyučovacích hodin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68CA0E-D7E6-4B96-9204-F1E2971BB6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53551"/>
            <a:ext cx="10753200" cy="4984449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Nejčastější </a:t>
            </a:r>
            <a:r>
              <a:rPr lang="cs-CZ" sz="3200" dirty="0"/>
              <a:t>typy hodin: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kombinovaná (smíšená) hodina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= typická, převládající – </a:t>
            </a:r>
            <a:br>
              <a:rPr lang="cs-CZ" sz="3200" dirty="0"/>
            </a:br>
            <a:r>
              <a:rPr lang="cs-CZ" sz="3200" dirty="0"/>
              <a:t>- obsahuje (v různé délce) všechny fáze výuky → </a:t>
            </a:r>
            <a:br>
              <a:rPr lang="cs-CZ" sz="3200" dirty="0"/>
            </a:br>
            <a:r>
              <a:rPr lang="cs-CZ" sz="3200" dirty="0"/>
              <a:t>- plní všechny didaktické funkce =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uvedené fáze + </a:t>
            </a:r>
            <a:r>
              <a:rPr lang="cs-CZ" sz="3200" b="1" dirty="0">
                <a:solidFill>
                  <a:srgbClr val="0000DC"/>
                </a:solidFill>
              </a:rPr>
              <a:t>úvod</a:t>
            </a:r>
            <a:r>
              <a:rPr lang="cs-CZ" sz="3200" b="1" dirty="0"/>
              <a:t> </a:t>
            </a:r>
            <a:r>
              <a:rPr lang="cs-CZ" sz="3200" dirty="0"/>
              <a:t>(organizační pokyny, </a:t>
            </a:r>
            <a:br>
              <a:rPr lang="cs-CZ" sz="3200" dirty="0"/>
            </a:br>
            <a:r>
              <a:rPr lang="cs-CZ" sz="3200" dirty="0"/>
              <a:t>  vymezení cíle, kontrola úkolů, příprava, …) 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+ </a:t>
            </a:r>
            <a:r>
              <a:rPr lang="cs-CZ" sz="3200" b="1" dirty="0">
                <a:solidFill>
                  <a:srgbClr val="0000DC"/>
                </a:solidFill>
              </a:rPr>
              <a:t>závěr</a:t>
            </a:r>
            <a:r>
              <a:rPr lang="cs-CZ" sz="3200" b="1" dirty="0"/>
              <a:t> </a:t>
            </a:r>
            <a:r>
              <a:rPr lang="cs-CZ" sz="3200" dirty="0"/>
              <a:t>= shrnutí, zhodnocení a zakončení hodiny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výkladová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dirty="0"/>
              <a:t>a </a:t>
            </a:r>
            <a:r>
              <a:rPr lang="cs-CZ" sz="3200" b="1" dirty="0">
                <a:solidFill>
                  <a:srgbClr val="0000DC"/>
                </a:solidFill>
              </a:rPr>
              <a:t>opakovací</a:t>
            </a:r>
            <a:r>
              <a:rPr lang="cs-CZ" sz="3200" dirty="0">
                <a:solidFill>
                  <a:srgbClr val="0000DC"/>
                </a:solidFill>
              </a:rPr>
              <a:t> </a:t>
            </a:r>
            <a:r>
              <a:rPr lang="cs-CZ" sz="3200" b="1" dirty="0">
                <a:solidFill>
                  <a:srgbClr val="0000DC"/>
                </a:solidFill>
              </a:rPr>
              <a:t>hodina </a:t>
            </a:r>
            <a:r>
              <a:rPr lang="cs-CZ" sz="3200" dirty="0"/>
              <a:t>– časté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41152921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A471E07-AF9C-40C4-A011-668629A97C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620F49C-0778-49DE-B81D-7AF77FB18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4B9E4E-0901-4F46-8643-E1F999762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2"/>
            <a:ext cx="10753200" cy="4805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Didaktické formy dle </a:t>
            </a:r>
            <a:r>
              <a:rPr lang="cs-CZ" sz="3200" b="1" i="1" dirty="0">
                <a:solidFill>
                  <a:srgbClr val="FF0000"/>
                </a:solidFill>
              </a:rPr>
              <a:t>úrovní vzdělávání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(předškolní) – viz </a:t>
            </a:r>
            <a:r>
              <a:rPr lang="cs-CZ" sz="3200" dirty="0" err="1"/>
              <a:t>RVP</a:t>
            </a:r>
            <a:r>
              <a:rPr lang="cs-CZ" sz="3200" dirty="0"/>
              <a:t> </a:t>
            </a:r>
            <a:r>
              <a:rPr lang="cs-CZ" sz="3200" dirty="0" err="1"/>
              <a:t>PV</a:t>
            </a:r>
            <a:r>
              <a:rPr lang="cs-CZ" sz="3200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věk (2) 3–6 (7)  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instituce: mateřské školy + lesní mateřské školy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odklad školní docházky → přípravné třídy ZŠ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organizační formy </a:t>
            </a:r>
            <a:r>
              <a:rPr lang="cs-CZ" sz="3200" b="1" dirty="0" err="1"/>
              <a:t>PV</a:t>
            </a:r>
            <a:r>
              <a:rPr lang="cs-CZ" sz="3200" b="1" dirty="0"/>
              <a:t> = </a:t>
            </a:r>
            <a:r>
              <a:rPr lang="cs-CZ" sz="3200" b="1" dirty="0">
                <a:solidFill>
                  <a:srgbClr val="0000DC"/>
                </a:solidFill>
              </a:rPr>
              <a:t>spontánní aktivity </a:t>
            </a:r>
            <a:r>
              <a:rPr lang="cs-CZ" sz="3200" dirty="0"/>
              <a:t>– především dětská </a:t>
            </a:r>
            <a:r>
              <a:rPr lang="cs-CZ" sz="3200" b="1" dirty="0">
                <a:solidFill>
                  <a:srgbClr val="FF0000"/>
                </a:solidFill>
              </a:rPr>
              <a:t>hra</a:t>
            </a:r>
            <a:r>
              <a:rPr lang="cs-CZ" sz="3200" dirty="0"/>
              <a:t> – prostor pro dokončení 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0000DC"/>
                </a:solidFill>
              </a:rPr>
              <a:t>řízené činnosti </a:t>
            </a:r>
            <a:r>
              <a:rPr lang="cs-CZ" sz="3200" dirty="0"/>
              <a:t>– podpora aktivity a zájmů dětí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vyvážený poměr spontánní X řízené aktivity</a:t>
            </a:r>
          </a:p>
        </p:txBody>
      </p:sp>
    </p:spTree>
    <p:extLst>
      <p:ext uri="{BB962C8B-B14F-4D97-AF65-F5344CB8AC3E}">
        <p14:creationId xmlns:p14="http://schemas.microsoft.com/office/powerpoint/2010/main" val="311410987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8CD26F3-F878-492B-A284-F3C093B0832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AC8CBE0-457E-4033-9920-B9AFB72FF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28969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48D811-F135-45BC-91B3-4314DCB99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878541"/>
            <a:ext cx="10753200" cy="5145741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A. </a:t>
            </a:r>
            <a:r>
              <a:rPr lang="cs-CZ" sz="3200" b="1" dirty="0" err="1">
                <a:solidFill>
                  <a:srgbClr val="FF0000"/>
                </a:solidFill>
              </a:rPr>
              <a:t>preprimární</a:t>
            </a:r>
            <a:r>
              <a:rPr lang="cs-CZ" sz="3200" b="1" dirty="0">
                <a:solidFill>
                  <a:srgbClr val="FF0000"/>
                </a:solidFill>
              </a:rPr>
              <a:t> vzdělávání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podpora </a:t>
            </a:r>
            <a:r>
              <a:rPr lang="cs-CZ" sz="3200" b="1" dirty="0"/>
              <a:t>osobního soukromí </a:t>
            </a:r>
            <a:r>
              <a:rPr lang="cs-CZ" sz="3200" dirty="0"/>
              <a:t>dětí = klidný koutek </a:t>
            </a:r>
            <a:br>
              <a:rPr lang="cs-CZ" sz="3200" dirty="0"/>
            </a:br>
            <a:r>
              <a:rPr lang="cs-CZ" sz="3200" dirty="0"/>
              <a:t>(nemusí se účastnit řízených aktivit)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řízené aktivity </a:t>
            </a:r>
            <a:r>
              <a:rPr lang="cs-CZ" sz="3200" dirty="0"/>
              <a:t>= individuální + skupinové + frontální 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počet dětí ve třídě – cca 24 – omezeno spojování tříd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možnost </a:t>
            </a:r>
            <a:r>
              <a:rPr lang="cs-CZ" sz="3200" b="1" dirty="0"/>
              <a:t>participace rodičů </a:t>
            </a:r>
            <a:r>
              <a:rPr lang="cs-CZ" sz="3200" dirty="0"/>
              <a:t>na vzdělávání v MŠ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řízené </a:t>
            </a:r>
            <a:r>
              <a:rPr lang="cs-CZ" sz="3200" b="1" dirty="0"/>
              <a:t>zdravotně preventivní pohybové aktivity </a:t>
            </a:r>
            <a:r>
              <a:rPr lang="cs-CZ" sz="3200" dirty="0"/>
              <a:t>– několikrát týdně</a:t>
            </a:r>
            <a:endParaRPr lang="cs-CZ" sz="3200" i="1" dirty="0">
              <a:solidFill>
                <a:srgbClr val="FF0000"/>
              </a:solidFill>
            </a:endParaRP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primární a sekundární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ZŠ a SŠ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typy výuky a vyučovací hodiny</a:t>
            </a:r>
          </a:p>
        </p:txBody>
      </p:sp>
    </p:spTree>
    <p:extLst>
      <p:ext uri="{BB962C8B-B14F-4D97-AF65-F5344CB8AC3E}">
        <p14:creationId xmlns:p14="http://schemas.microsoft.com/office/powerpoint/2010/main" val="38858002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6DF2421-187A-4EBC-91B0-F5D2D3EE5C5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4BC622E-4AEA-40AC-8B05-416E7B534A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076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47EC1C3-B202-414A-B0BC-70791C9D1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999" y="959225"/>
            <a:ext cx="11257059" cy="487277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C. Terciární vzdělávání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vysoké školy</a:t>
            </a:r>
          </a:p>
          <a:p>
            <a:pPr>
              <a:lnSpc>
                <a:spcPct val="100000"/>
              </a:lnSpc>
            </a:pPr>
            <a:r>
              <a:rPr lang="cs-CZ" sz="3200" dirty="0"/>
              <a:t>viz VŠ vzdělávání – přednáška, seminář, cvičení, bloková výuka – kurzy, …  + → </a:t>
            </a:r>
            <a:r>
              <a:rPr lang="cs-CZ" sz="3200" b="1" dirty="0">
                <a:solidFill>
                  <a:srgbClr val="FF0000"/>
                </a:solidFill>
              </a:rPr>
              <a:t>vzdělávání dospělých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</a:pPr>
            <a:r>
              <a:rPr lang="cs-CZ" sz="3200" b="1" dirty="0"/>
              <a:t>exkurze</a:t>
            </a:r>
            <a:r>
              <a:rPr lang="cs-CZ" sz="3200" dirty="0"/>
              <a:t> (profesní, podniková, …) – reálné prostředí 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konzultace</a:t>
            </a:r>
            <a:r>
              <a:rPr lang="cs-CZ" sz="3200" dirty="0"/>
              <a:t> = porada s odborníkem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praxe</a:t>
            </a:r>
            <a:r>
              <a:rPr lang="cs-CZ" sz="3200" dirty="0"/>
              <a:t> (profesní, pedagogická, …) – klíčová pro profesní rozvoj = ověření a využití výsledků vzdělávání v přímé praxi</a:t>
            </a:r>
          </a:p>
          <a:p>
            <a:pPr>
              <a:lnSpc>
                <a:spcPct val="100000"/>
              </a:lnSpc>
            </a:pPr>
            <a:r>
              <a:rPr lang="cs-CZ" sz="3200" b="1" dirty="0"/>
              <a:t>reflexe praxe</a:t>
            </a:r>
            <a:r>
              <a:rPr lang="cs-CZ" sz="3200" dirty="0"/>
              <a:t> – klíčová pro profesní rozvoj = „odraz, zrcadlení“ = verbalizovat, konfrontovat, ujasnit, analyzovat, … uskutečněnou aktivitu (zkušenost) → </a:t>
            </a:r>
            <a:r>
              <a:rPr lang="cs-CZ" sz="3200" b="1" dirty="0"/>
              <a:t>sebereflexe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315557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D2C6766-FE14-4D38-9BA2-BB9F73C4404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BFA3341-265D-481E-BDCF-811373B79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70242DB6-DA8F-4BC8-9E1D-AC8CC23F3F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984738"/>
            <a:ext cx="11195335" cy="549526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vzdělávání dospělých </a:t>
            </a:r>
            <a:r>
              <a:rPr lang="cs-CZ" sz="3200" b="1" dirty="0"/>
              <a:t>– pokračování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 err="1"/>
              <a:t>mentoring</a:t>
            </a:r>
            <a:r>
              <a:rPr lang="cs-CZ" sz="3200" dirty="0"/>
              <a:t> – klíčový pro </a:t>
            </a:r>
            <a:r>
              <a:rPr lang="cs-CZ" sz="3200" b="1" dirty="0">
                <a:solidFill>
                  <a:schemeClr val="tx2"/>
                </a:solidFill>
              </a:rPr>
              <a:t>profesní rozvoj </a:t>
            </a:r>
            <a:r>
              <a:rPr lang="cs-CZ" sz="3200" dirty="0"/>
              <a:t>= </a:t>
            </a:r>
            <a:br>
              <a:rPr lang="cs-CZ" sz="3200" dirty="0"/>
            </a:br>
            <a:r>
              <a:rPr lang="cs-CZ" sz="3200" dirty="0"/>
              <a:t>profesionální vztah – </a:t>
            </a:r>
            <a:r>
              <a:rPr lang="cs-CZ" sz="3200" b="1" dirty="0"/>
              <a:t>mentor</a:t>
            </a:r>
            <a:r>
              <a:rPr lang="cs-CZ" sz="3200" dirty="0"/>
              <a:t> (profesně zkušený průvodce) + </a:t>
            </a:r>
            <a:r>
              <a:rPr lang="cs-CZ" sz="3200" b="1" dirty="0" err="1"/>
              <a:t>mentee</a:t>
            </a:r>
            <a:r>
              <a:rPr lang="cs-CZ" sz="3200" dirty="0"/>
              <a:t> (mentorovaný) </a:t>
            </a:r>
            <a:br>
              <a:rPr lang="cs-CZ" sz="3200" dirty="0"/>
            </a:br>
            <a:r>
              <a:rPr lang="cs-CZ" sz="3200" dirty="0"/>
              <a:t>- probíhá zpravidla v přirozeném prostředí 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workshop</a:t>
            </a:r>
            <a:r>
              <a:rPr lang="cs-CZ" sz="3200" dirty="0"/>
              <a:t> (např. pro trenéry, manažery, učitele, …) = pracovní seminář (dílna) </a:t>
            </a:r>
            <a:br>
              <a:rPr lang="cs-CZ" sz="3200" dirty="0"/>
            </a:br>
            <a:r>
              <a:rPr lang="cs-CZ" sz="3200" dirty="0"/>
              <a:t>- vede lektor – různé metody – </a:t>
            </a:r>
            <a:r>
              <a:rPr lang="cs-CZ" sz="3200" b="1" dirty="0"/>
              <a:t>zkušenosti účastníků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řešení</a:t>
            </a:r>
            <a:r>
              <a:rPr lang="cs-CZ" sz="3200" dirty="0"/>
              <a:t> </a:t>
            </a:r>
            <a:r>
              <a:rPr lang="cs-CZ" sz="3200"/>
              <a:t>praktického problému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/>
              <a:t>konference</a:t>
            </a:r>
            <a:r>
              <a:rPr lang="cs-CZ" sz="3200" dirty="0"/>
              <a:t> = prezentace aktuálních výzkumů, problémů, …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97201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41BEBF8-F1F2-4D05-A5EA-7B33E50208F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E2FE61D-AF09-492A-A221-01AD229A2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67AA23-94F8-4B06-A50D-6F6E9B5934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63040"/>
            <a:ext cx="11058000" cy="476496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Dělení</a:t>
            </a:r>
            <a:r>
              <a:rPr lang="cs-CZ" sz="3200" dirty="0"/>
              <a:t> = řada přístupů, klasifikací, … – </a:t>
            </a:r>
            <a:r>
              <a:rPr lang="cs-CZ" sz="3200" b="1" dirty="0"/>
              <a:t>základní</a:t>
            </a:r>
            <a:r>
              <a:rPr lang="cs-CZ" sz="3200" dirty="0"/>
              <a:t> </a:t>
            </a:r>
            <a:r>
              <a:rPr lang="cs-CZ" sz="3200" b="1" dirty="0">
                <a:solidFill>
                  <a:srgbClr val="0000DC"/>
                </a:solidFill>
              </a:rPr>
              <a:t>otázka </a:t>
            </a:r>
            <a:r>
              <a:rPr lang="cs-CZ" sz="3200" dirty="0"/>
              <a:t>=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 rámci </a:t>
            </a:r>
            <a:r>
              <a:rPr lang="cs-CZ" sz="3200" b="1" dirty="0">
                <a:solidFill>
                  <a:srgbClr val="FF0000"/>
                </a:solidFill>
              </a:rPr>
              <a:t>formálního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neformálního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školního </a:t>
            </a:r>
            <a:r>
              <a:rPr lang="cs-CZ" sz="3200" dirty="0"/>
              <a:t>X </a:t>
            </a:r>
            <a:r>
              <a:rPr lang="cs-CZ" sz="3200" b="1" dirty="0">
                <a:solidFill>
                  <a:srgbClr val="FF0000"/>
                </a:solidFill>
              </a:rPr>
              <a:t>mimoškolního</a:t>
            </a:r>
            <a:r>
              <a:rPr lang="cs-CZ" sz="3200" dirty="0"/>
              <a:t> vzdělávání?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v rámci </a:t>
            </a:r>
            <a:r>
              <a:rPr lang="cs-CZ" sz="3200" b="1" dirty="0">
                <a:solidFill>
                  <a:srgbClr val="FF0000"/>
                </a:solidFill>
              </a:rPr>
              <a:t>povinného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FF0000"/>
                </a:solidFill>
              </a:rPr>
              <a:t>zájmového </a:t>
            </a:r>
            <a:r>
              <a:rPr lang="cs-CZ" sz="3200" dirty="0"/>
              <a:t>vzdělávání?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jde o </a:t>
            </a:r>
            <a:r>
              <a:rPr lang="cs-CZ" sz="3200" b="1" dirty="0">
                <a:solidFill>
                  <a:srgbClr val="FF0000"/>
                </a:solidFill>
              </a:rPr>
              <a:t>volnočasového</a:t>
            </a:r>
            <a:r>
              <a:rPr lang="cs-CZ" sz="3200" dirty="0"/>
              <a:t> vzdělávání? → „možnost ústupu“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jaké </a:t>
            </a:r>
            <a:r>
              <a:rPr lang="cs-CZ" sz="3200" b="1" dirty="0">
                <a:solidFill>
                  <a:srgbClr val="FF0000"/>
                </a:solidFill>
              </a:rPr>
              <a:t>věkové </a:t>
            </a:r>
            <a:r>
              <a:rPr lang="cs-CZ" sz="3200" dirty="0"/>
              <a:t>skupiny se týká?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Výběr </a:t>
            </a:r>
            <a:r>
              <a:rPr lang="cs-CZ" sz="3200" dirty="0"/>
              <a:t>← </a:t>
            </a:r>
            <a:r>
              <a:rPr lang="cs-CZ" sz="3200" b="1" dirty="0"/>
              <a:t>cíle</a:t>
            </a:r>
            <a:r>
              <a:rPr lang="cs-CZ" sz="3200" dirty="0"/>
              <a:t>, </a:t>
            </a:r>
            <a:r>
              <a:rPr lang="cs-CZ" sz="3200" b="1" dirty="0"/>
              <a:t>obsah</a:t>
            </a:r>
            <a:r>
              <a:rPr lang="cs-CZ" sz="3200" dirty="0"/>
              <a:t>, </a:t>
            </a:r>
            <a:r>
              <a:rPr lang="cs-CZ" sz="3200" b="1" dirty="0"/>
              <a:t>prostředky</a:t>
            </a:r>
            <a:r>
              <a:rPr lang="cs-CZ" sz="3200" dirty="0"/>
              <a:t>, … (viz výběr metod) + </a:t>
            </a:r>
            <a:r>
              <a:rPr lang="cs-CZ" sz="3200" b="1" dirty="0">
                <a:solidFill>
                  <a:srgbClr val="FF0000"/>
                </a:solidFill>
              </a:rPr>
              <a:t>možnosti</a:t>
            </a:r>
            <a:r>
              <a:rPr lang="cs-CZ" sz="3200" b="1" dirty="0"/>
              <a:t> </a:t>
            </a:r>
            <a:r>
              <a:rPr lang="cs-CZ" sz="3200" dirty="0"/>
              <a:t>(institucionální, ekonomické, personální, …)</a:t>
            </a:r>
          </a:p>
        </p:txBody>
      </p:sp>
    </p:spTree>
    <p:extLst>
      <p:ext uri="{BB962C8B-B14F-4D97-AF65-F5344CB8AC3E}">
        <p14:creationId xmlns:p14="http://schemas.microsoft.com/office/powerpoint/2010/main" val="1630433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B862210-1CDE-4904-AA5C-15E557F4447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1343DE-BD80-43AA-AC8C-FB4090393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1BBFE968-1BB6-4FE1-8DA4-BDA1BBFACF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280160"/>
            <a:ext cx="11305606" cy="4551840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8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počtu</a:t>
            </a:r>
            <a:r>
              <a:rPr lang="cs-CZ" sz="3200" b="1" i="1" dirty="0"/>
              <a:t> účastníků 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A. individuální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1 </a:t>
            </a:r>
            <a:r>
              <a:rPr lang="cs-CZ" sz="3200" dirty="0" err="1"/>
              <a:t>edukátor</a:t>
            </a:r>
            <a:r>
              <a:rPr lang="cs-CZ" sz="3200" dirty="0"/>
              <a:t> + 1 </a:t>
            </a:r>
            <a:r>
              <a:rPr lang="cs-CZ" sz="3200" dirty="0" err="1"/>
              <a:t>edukant</a:t>
            </a:r>
            <a:r>
              <a:rPr lang="cs-CZ" sz="3200" dirty="0"/>
              <a:t> </a:t>
            </a:r>
            <a:br>
              <a:rPr lang="cs-CZ" sz="3200" dirty="0"/>
            </a:br>
            <a:r>
              <a:rPr lang="cs-CZ" sz="3200" dirty="0"/>
              <a:t>- dlouhá tradice (pravěk, antika, výchova elit, …) </a:t>
            </a:r>
            <a:br>
              <a:rPr lang="cs-CZ" sz="3200" dirty="0"/>
            </a:br>
            <a:r>
              <a:rPr lang="cs-CZ" sz="3200" dirty="0"/>
              <a:t>- respektování individuality </a:t>
            </a:r>
            <a:r>
              <a:rPr lang="cs-CZ" sz="3200" dirty="0" err="1"/>
              <a:t>edukanta</a:t>
            </a:r>
            <a:r>
              <a:rPr lang="cs-CZ" sz="3200" dirty="0"/>
              <a:t> + přiměřenost +</a:t>
            </a:r>
            <a:br>
              <a:rPr lang="cs-CZ" sz="3200" dirty="0"/>
            </a:br>
            <a:r>
              <a:rPr lang="cs-CZ" sz="3200" dirty="0"/>
              <a:t>  </a:t>
            </a:r>
            <a:r>
              <a:rPr lang="cs-CZ" sz="3200" b="1" dirty="0"/>
              <a:t>efektivita</a:t>
            </a:r>
            <a:r>
              <a:rPr lang="cs-CZ" sz="3200" dirty="0"/>
              <a:t> X </a:t>
            </a:r>
            <a:r>
              <a:rPr lang="cs-CZ" sz="3200" b="1" dirty="0">
                <a:solidFill>
                  <a:srgbClr val="0000DC"/>
                </a:solidFill>
              </a:rPr>
              <a:t>ekonomická náročnost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využití</a:t>
            </a:r>
            <a:r>
              <a:rPr lang="cs-CZ" sz="3200" dirty="0"/>
              <a:t> – „</a:t>
            </a:r>
            <a:r>
              <a:rPr lang="cs-CZ" sz="3200" b="1" dirty="0">
                <a:solidFill>
                  <a:srgbClr val="0000DC"/>
                </a:solidFill>
              </a:rPr>
              <a:t>mimořádné situace</a:t>
            </a:r>
            <a:r>
              <a:rPr lang="cs-CZ" sz="3200" dirty="0"/>
              <a:t>“ = talent, vysoká úroveň –</a:t>
            </a:r>
            <a:br>
              <a:rPr lang="cs-CZ" sz="3200" dirty="0"/>
            </a:br>
            <a:r>
              <a:rPr lang="cs-CZ" sz="3200" dirty="0"/>
              <a:t>  sport, umění, věda, …, znevýhodnění (asistenti, …), …  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>
                <a:solidFill>
                  <a:srgbClr val="FF0000"/>
                </a:solidFill>
              </a:rPr>
              <a:t>B. hromadné</a:t>
            </a:r>
            <a:r>
              <a:rPr lang="cs-CZ" sz="3200" dirty="0"/>
              <a:t> = 1 (popř. více) </a:t>
            </a:r>
            <a:r>
              <a:rPr lang="cs-CZ" sz="3200" dirty="0" err="1"/>
              <a:t>edukátor</a:t>
            </a:r>
            <a:r>
              <a:rPr lang="cs-CZ" sz="3200" dirty="0"/>
              <a:t> + </a:t>
            </a:r>
            <a:r>
              <a:rPr lang="cs-CZ" sz="3200" dirty="0" err="1"/>
              <a:t>edukanti</a:t>
            </a:r>
            <a:r>
              <a:rPr lang="cs-CZ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08292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549C790-F3E6-49BE-BFE5-30F3118A37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8DBD08-F619-40BD-B44D-BA1ED18A35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404211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CCF66E0-FC8E-485A-8346-0A482675B0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26943"/>
            <a:ext cx="10753200" cy="5201058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optimismus Komenského – více než 100 žáků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tradice = vznik povinné školy (1774)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současnost – 20–30, snahy snižovat počty ← individualizace, poruchy učení,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rgbClr val="FF0000"/>
                </a:solidFill>
              </a:rPr>
              <a:t>frontální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</a:t>
            </a:r>
            <a:r>
              <a:rPr lang="cs-CZ" sz="3200" b="1" dirty="0">
                <a:solidFill>
                  <a:srgbClr val="0000DC"/>
                </a:solidFill>
              </a:rPr>
              <a:t>společné </a:t>
            </a:r>
            <a:r>
              <a:rPr lang="cs-CZ" sz="3200" dirty="0"/>
              <a:t>metody + obsah + čas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/>
              <a:t>dominantní </a:t>
            </a:r>
            <a:r>
              <a:rPr lang="cs-CZ" sz="3200" dirty="0"/>
              <a:t>(= frontální) postavení </a:t>
            </a:r>
            <a:r>
              <a:rPr lang="cs-CZ" sz="3200" b="1" dirty="0" err="1"/>
              <a:t>edukátora</a:t>
            </a:r>
            <a:r>
              <a:rPr lang="cs-CZ" sz="3200" b="1" dirty="0"/>
              <a:t> </a:t>
            </a:r>
            <a:r>
              <a:rPr lang="cs-CZ" sz="3200" dirty="0"/>
              <a:t>→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pasivita</a:t>
            </a:r>
            <a:r>
              <a:rPr lang="cs-CZ" sz="3200" dirty="0"/>
              <a:t>, absence kooperace a vnitřní diferenciace </a:t>
            </a:r>
            <a:br>
              <a:rPr lang="cs-CZ" sz="3200" dirty="0"/>
            </a:br>
            <a:r>
              <a:rPr lang="cs-CZ" sz="3200" dirty="0"/>
              <a:t>  („nestíhám“ X „nudím se“) X </a:t>
            </a:r>
            <a:br>
              <a:rPr lang="cs-CZ" sz="3200" dirty="0"/>
            </a:br>
            <a:r>
              <a:rPr lang="cs-CZ" sz="3200" dirty="0"/>
              <a:t>- </a:t>
            </a:r>
            <a:r>
              <a:rPr lang="cs-CZ" sz="3200" b="1" dirty="0">
                <a:solidFill>
                  <a:srgbClr val="0000DC"/>
                </a:solidFill>
              </a:rPr>
              <a:t>efektivní</a:t>
            </a:r>
            <a:r>
              <a:rPr lang="cs-CZ" sz="3200" dirty="0"/>
              <a:t> (ekonomicky, časově, prostorově, …) </a:t>
            </a:r>
          </a:p>
        </p:txBody>
      </p:sp>
    </p:spTree>
    <p:extLst>
      <p:ext uri="{BB962C8B-B14F-4D97-AF65-F5344CB8AC3E}">
        <p14:creationId xmlns:p14="http://schemas.microsoft.com/office/powerpoint/2010/main" val="26839925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3815451-526D-4672-8BDD-CFC9DDF493C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6C22030-DC2C-4C19-B26F-6CFB3C89FD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7C2C45D-51CF-4FD6-83BF-D278438593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998807"/>
            <a:ext cx="10807200" cy="5481194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skupinová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rozdělení celku na skupiny </a:t>
            </a:r>
            <a:br>
              <a:rPr lang="cs-CZ" sz="3200" dirty="0"/>
            </a:br>
            <a:r>
              <a:rPr lang="cs-CZ" sz="3200" dirty="0"/>
              <a:t>- homogenní X heterogenní, formální X neformální </a:t>
            </a:r>
            <a:br>
              <a:rPr lang="cs-CZ" sz="3200" dirty="0"/>
            </a:br>
            <a:r>
              <a:rPr lang="cs-CZ" sz="3200" dirty="0"/>
              <a:t>- optimální velikost skupiny = 5–6 členů </a:t>
            </a:r>
            <a:br>
              <a:rPr lang="cs-CZ" sz="3200" dirty="0"/>
            </a:br>
            <a:r>
              <a:rPr lang="cs-CZ" sz="3200" dirty="0"/>
              <a:t>- posílení komunikace a aktivity, sociální učení, </a:t>
            </a:r>
            <a:br>
              <a:rPr lang="cs-CZ" sz="3200" dirty="0"/>
            </a:br>
            <a:r>
              <a:rPr lang="cs-CZ" sz="3200" dirty="0"/>
              <a:t>  vymezení rolí ve skupině X </a:t>
            </a:r>
            <a:br>
              <a:rPr lang="cs-CZ" sz="3200" dirty="0"/>
            </a:br>
            <a:r>
              <a:rPr lang="cs-CZ" sz="3200" dirty="0"/>
              <a:t>- organizačně + časově náročnější, někdo „se veze“, … </a:t>
            </a:r>
          </a:p>
          <a:p>
            <a:pPr>
              <a:lnSpc>
                <a:spcPct val="100000"/>
              </a:lnSpc>
            </a:pPr>
            <a:r>
              <a:rPr lang="cs-CZ" sz="3200" b="1" dirty="0">
                <a:solidFill>
                  <a:srgbClr val="FF0000"/>
                </a:solidFill>
              </a:rPr>
              <a:t>kooperativní výuka</a:t>
            </a:r>
            <a:r>
              <a:rPr lang="cs-CZ" sz="3200" b="1" dirty="0"/>
              <a:t> </a:t>
            </a:r>
            <a:r>
              <a:rPr lang="cs-CZ" sz="3200" dirty="0"/>
              <a:t>= důraz na </a:t>
            </a:r>
            <a:r>
              <a:rPr lang="cs-CZ" sz="3200" b="1" dirty="0">
                <a:solidFill>
                  <a:srgbClr val="0000DC"/>
                </a:solidFill>
              </a:rPr>
              <a:t>spolupráci ve skupině </a:t>
            </a:r>
            <a:br>
              <a:rPr lang="cs-CZ" sz="3200" dirty="0"/>
            </a:br>
            <a:r>
              <a:rPr lang="cs-CZ" sz="3200" dirty="0"/>
              <a:t>- často řešení problémového úkolu → </a:t>
            </a:r>
            <a:br>
              <a:rPr lang="cs-CZ" sz="3200" dirty="0"/>
            </a:br>
            <a:r>
              <a:rPr lang="cs-CZ" sz="3200" dirty="0"/>
              <a:t>- rozvoj sociálního učení</a:t>
            </a:r>
            <a:br>
              <a:rPr lang="cs-CZ" sz="3200" dirty="0"/>
            </a:br>
            <a:r>
              <a:rPr lang="cs-CZ" sz="3200" dirty="0"/>
              <a:t>- efektivní do 4 členů</a:t>
            </a:r>
          </a:p>
        </p:txBody>
      </p:sp>
    </p:spTree>
    <p:extLst>
      <p:ext uri="{BB962C8B-B14F-4D97-AF65-F5344CB8AC3E}">
        <p14:creationId xmlns:p14="http://schemas.microsoft.com/office/powerpoint/2010/main" val="39967817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5D81962-F27F-47B5-90EA-6A1FF368255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596B06B-F16A-4953-A167-D8B0B6F8CB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96EC8F0F-AF87-4E6B-80B1-8E7264FA2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55077"/>
            <a:ext cx="10753200" cy="4965895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FF0000"/>
                </a:solidFill>
              </a:rPr>
              <a:t>B. hromadné didaktické formy</a:t>
            </a:r>
            <a:endParaRPr lang="cs-CZ" sz="3200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partnerská výuka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páry – </a:t>
            </a:r>
            <a:r>
              <a:rPr lang="cs-CZ" sz="3200" dirty="0">
                <a:solidFill>
                  <a:schemeClr val="tx2"/>
                </a:solidFill>
              </a:rPr>
              <a:t>učení ve dvojicích </a:t>
            </a:r>
            <a:r>
              <a:rPr lang="cs-CZ" sz="3200" dirty="0"/>
              <a:t>– </a:t>
            </a:r>
            <a:br>
              <a:rPr lang="cs-CZ" sz="3200" dirty="0"/>
            </a:br>
            <a:r>
              <a:rPr lang="cs-CZ" sz="3200" dirty="0"/>
              <a:t>obdobné požadavky jako u skupinové výuky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FF0000"/>
                </a:solidFill>
              </a:rPr>
              <a:t>individualizovaná výuka</a:t>
            </a:r>
            <a:r>
              <a:rPr lang="cs-CZ" sz="3200" dirty="0"/>
              <a:t> = </a:t>
            </a:r>
            <a:r>
              <a:rPr lang="cs-CZ" sz="3200" dirty="0" err="1"/>
              <a:t>edukant</a:t>
            </a:r>
            <a:r>
              <a:rPr lang="cs-CZ" sz="3200" dirty="0"/>
              <a:t> se učí dle svých úkolů v rámci celé skupiny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 err="1">
                <a:solidFill>
                  <a:srgbClr val="FF0000"/>
                </a:solidFill>
              </a:rPr>
              <a:t>teamteaching</a:t>
            </a:r>
            <a:r>
              <a:rPr lang="cs-CZ" sz="3200" dirty="0">
                <a:solidFill>
                  <a:srgbClr val="FF0000"/>
                </a:solidFill>
              </a:rPr>
              <a:t> </a:t>
            </a:r>
            <a:r>
              <a:rPr lang="cs-CZ" sz="3200" dirty="0"/>
              <a:t>= týmová výuka = </a:t>
            </a:r>
            <a:br>
              <a:rPr lang="cs-CZ" sz="3200" dirty="0"/>
            </a:br>
            <a:r>
              <a:rPr lang="cs-CZ" sz="3200" b="1" dirty="0">
                <a:solidFill>
                  <a:schemeClr val="tx2"/>
                </a:solidFill>
              </a:rPr>
              <a:t>2</a:t>
            </a:r>
            <a:r>
              <a:rPr lang="cs-CZ" sz="3200" dirty="0">
                <a:solidFill>
                  <a:schemeClr val="tx2"/>
                </a:solidFill>
              </a:rPr>
              <a:t> </a:t>
            </a:r>
            <a:r>
              <a:rPr lang="cs-CZ" sz="3200" dirty="0"/>
              <a:t>(= tandemová, párová) </a:t>
            </a:r>
            <a:r>
              <a:rPr lang="cs-CZ" sz="3200" b="1" dirty="0">
                <a:solidFill>
                  <a:schemeClr val="tx2"/>
                </a:solidFill>
              </a:rPr>
              <a:t>nebo více </a:t>
            </a:r>
            <a:r>
              <a:rPr lang="cs-CZ" sz="3200" b="1" dirty="0" err="1">
                <a:solidFill>
                  <a:schemeClr val="tx2"/>
                </a:solidFill>
              </a:rPr>
              <a:t>edukátorů</a:t>
            </a:r>
            <a:r>
              <a:rPr lang="cs-CZ" sz="3200" b="1" dirty="0">
                <a:solidFill>
                  <a:schemeClr val="tx2"/>
                </a:solidFill>
              </a:rPr>
              <a:t> </a:t>
            </a:r>
            <a:br>
              <a:rPr lang="cs-CZ" sz="3200" b="1" dirty="0">
                <a:solidFill>
                  <a:schemeClr val="tx2"/>
                </a:solidFill>
              </a:rPr>
            </a:br>
            <a:r>
              <a:rPr lang="cs-CZ" sz="3200" dirty="0"/>
              <a:t>(učitelů, odborníků, …) = </a:t>
            </a:r>
            <a:r>
              <a:rPr lang="cs-CZ" sz="3200" b="1" dirty="0">
                <a:solidFill>
                  <a:schemeClr val="tx2"/>
                </a:solidFill>
              </a:rPr>
              <a:t>různé aspekty</a:t>
            </a:r>
            <a:r>
              <a:rPr lang="cs-CZ" sz="3200" dirty="0"/>
              <a:t> – realizuje </a:t>
            </a:r>
            <a:br>
              <a:rPr lang="cs-CZ" sz="3200" dirty="0"/>
            </a:br>
            <a:r>
              <a:rPr lang="cs-CZ" sz="3200" dirty="0"/>
              <a:t>(+ připravuje, hodnotí, dále rozvíjí, …) vzdělávání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98563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FB6628-1DF4-4005-9DC3-A9E7F4EB075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DEAFF6CF-0173-4ACA-BECD-5F52389E16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99" y="368308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344E79E3-4891-4E80-852A-5A0F91DF1D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999" y="1012873"/>
            <a:ext cx="11209403" cy="535979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sz="3200" b="1" i="1" dirty="0"/>
              <a:t>Podle </a:t>
            </a:r>
            <a:r>
              <a:rPr lang="cs-CZ" sz="3200" b="1" i="1" dirty="0">
                <a:solidFill>
                  <a:srgbClr val="FF0000"/>
                </a:solidFill>
              </a:rPr>
              <a:t>délky</a:t>
            </a:r>
            <a:r>
              <a:rPr lang="cs-CZ" sz="3200" b="1" i="1" dirty="0"/>
              <a:t> trvání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„tradiční“ </a:t>
            </a:r>
            <a:r>
              <a:rPr lang="cs-CZ" sz="3200" b="1" dirty="0">
                <a:solidFill>
                  <a:schemeClr val="tx2"/>
                </a:solidFill>
              </a:rPr>
              <a:t>výuková jednotka </a:t>
            </a:r>
            <a:r>
              <a:rPr lang="cs-CZ" sz="3200" dirty="0"/>
              <a:t>(vyučovací hodina, přednáška, seminář, cvičení, … = cca 40–60 minut, ve škole 45 minut)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zkrácená výuková jednotka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prodloužená výuková jednotka </a:t>
            </a:r>
            <a:r>
              <a:rPr lang="cs-CZ" sz="3200" dirty="0"/>
              <a:t>= cca nad 120 minut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bloková výuka </a:t>
            </a:r>
            <a:r>
              <a:rPr lang="cs-CZ" sz="3200" dirty="0"/>
              <a:t>= několik spojených vyučovacích jednotek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celodenní/vícedenní blok </a:t>
            </a:r>
            <a:r>
              <a:rPr lang="cs-CZ" sz="3200" dirty="0"/>
              <a:t>– např. exkurze, výlet, kurz, …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b="1" dirty="0">
                <a:solidFill>
                  <a:schemeClr val="tx2"/>
                </a:solidFill>
              </a:rPr>
              <a:t>epocha </a:t>
            </a:r>
            <a:r>
              <a:rPr lang="cs-CZ" sz="3200" dirty="0"/>
              <a:t>= pravidelně se opakující blok </a:t>
            </a:r>
            <a:br>
              <a:rPr lang="cs-CZ" sz="3200" dirty="0"/>
            </a:br>
            <a:r>
              <a:rPr lang="cs-CZ" sz="3200" dirty="0"/>
              <a:t>(viz waldorfská škola – 3–6 týdnů jedno téma)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sz="3200" dirty="0"/>
              <a:t>- … </a:t>
            </a:r>
          </a:p>
        </p:txBody>
      </p:sp>
    </p:spTree>
    <p:extLst>
      <p:ext uri="{BB962C8B-B14F-4D97-AF65-F5344CB8AC3E}">
        <p14:creationId xmlns:p14="http://schemas.microsoft.com/office/powerpoint/2010/main" val="829893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BE6D262-BC91-4719-A7E8-DAC0A9B26C9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8ED3135-D570-4C72-A031-A893B9085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000" y="378000"/>
            <a:ext cx="10753200" cy="451576"/>
          </a:xfrm>
        </p:spPr>
        <p:txBody>
          <a:bodyPr/>
          <a:lstStyle/>
          <a:p>
            <a:r>
              <a:rPr lang="cs-CZ" dirty="0"/>
              <a:t>Dělení didaktických forem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5F3166D-29E5-446D-BD7A-CF4200122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000" y="1083212"/>
            <a:ext cx="11041906" cy="4867422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Didaktické (vzdělávací) formy podle </a:t>
            </a:r>
            <a:r>
              <a:rPr lang="cs-CZ" sz="3200" b="1" i="1" dirty="0">
                <a:solidFill>
                  <a:srgbClr val="FF0000"/>
                </a:solidFill>
              </a:rPr>
              <a:t>formy edukace</a:t>
            </a:r>
            <a:r>
              <a:rPr lang="cs-CZ" sz="3200" b="1" i="1" dirty="0"/>
              <a:t>: </a:t>
            </a:r>
            <a:endParaRPr lang="cs-CZ" sz="3200" i="1" dirty="0"/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školní</a:t>
            </a:r>
            <a:r>
              <a:rPr lang="cs-CZ" sz="3200" b="1" dirty="0"/>
              <a:t> edukace </a:t>
            </a:r>
            <a:r>
              <a:rPr lang="cs-CZ" sz="3200" dirty="0"/>
              <a:t>– viz dále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</a:t>
            </a:r>
            <a:r>
              <a:rPr lang="cs-CZ" sz="3200" b="1" dirty="0">
                <a:solidFill>
                  <a:srgbClr val="0000DC"/>
                </a:solidFill>
              </a:rPr>
              <a:t>mimoškolní</a:t>
            </a:r>
            <a:r>
              <a:rPr lang="cs-CZ" sz="3200" b="1" dirty="0"/>
              <a:t>/</a:t>
            </a:r>
            <a:r>
              <a:rPr lang="cs-CZ" sz="3200" b="1" dirty="0">
                <a:solidFill>
                  <a:srgbClr val="0000DC"/>
                </a:solidFill>
              </a:rPr>
              <a:t>volnočasové</a:t>
            </a:r>
            <a:r>
              <a:rPr lang="cs-CZ" sz="3200" b="1" dirty="0"/>
              <a:t> edukace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Didaktické formy v rámci </a:t>
            </a:r>
            <a:r>
              <a:rPr lang="cs-CZ" sz="3200" b="1" dirty="0">
                <a:solidFill>
                  <a:srgbClr val="0000DC"/>
                </a:solidFill>
              </a:rPr>
              <a:t>rodinné</a:t>
            </a:r>
            <a:r>
              <a:rPr lang="cs-CZ" sz="3200" b="1" dirty="0"/>
              <a:t> edukace – </a:t>
            </a:r>
            <a:br>
              <a:rPr lang="cs-CZ" sz="3200" b="1" dirty="0"/>
            </a:br>
            <a:r>
              <a:rPr lang="cs-CZ" sz="3200" dirty="0"/>
              <a:t>viz současné mimořádné nároky na vzdělávání dětí doma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3200" b="1" i="1" dirty="0"/>
              <a:t>Podle vzdělávacího </a:t>
            </a:r>
            <a:r>
              <a:rPr lang="cs-CZ" sz="3200" b="1" i="1" dirty="0">
                <a:solidFill>
                  <a:srgbClr val="FF0000"/>
                </a:solidFill>
              </a:rPr>
              <a:t>prostředí</a:t>
            </a:r>
            <a:endParaRPr lang="cs-CZ" sz="3200" dirty="0">
              <a:solidFill>
                <a:srgbClr val="FF0000"/>
              </a:solidFill>
            </a:endParaRP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reálné</a:t>
            </a:r>
            <a:r>
              <a:rPr lang="cs-CZ" sz="3200" b="1" dirty="0"/>
              <a:t> prostředí </a:t>
            </a:r>
            <a:r>
              <a:rPr lang="cs-CZ" sz="3200" dirty="0"/>
              <a:t>(škola, klub, muzeum, rodina, …)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virtuální</a:t>
            </a:r>
            <a:r>
              <a:rPr lang="cs-CZ" sz="3200" b="1" dirty="0"/>
              <a:t> prostředí </a:t>
            </a:r>
            <a:r>
              <a:rPr lang="cs-CZ" sz="3200" dirty="0"/>
              <a:t>– nejen pro dospělé – viz současnost</a:t>
            </a:r>
          </a:p>
        </p:txBody>
      </p:sp>
    </p:spTree>
    <p:extLst>
      <p:ext uri="{BB962C8B-B14F-4D97-AF65-F5344CB8AC3E}">
        <p14:creationId xmlns:p14="http://schemas.microsoft.com/office/powerpoint/2010/main" val="37219724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479</TotalTime>
  <Words>1808</Words>
  <Application>Microsoft Office PowerPoint</Application>
  <PresentationFormat>Širokoúhlá obrazovka</PresentationFormat>
  <Paragraphs>159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8" baseType="lpstr">
      <vt:lpstr>Arial</vt:lpstr>
      <vt:lpstr>Tahoma</vt:lpstr>
      <vt:lpstr>Wingdings</vt:lpstr>
      <vt:lpstr>Prezentace_MU_CZ</vt:lpstr>
      <vt:lpstr>Didaktické formy</vt:lpstr>
      <vt:lpstr>Didaktická forma – vymezení 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Dělení didaktických forem</vt:lpstr>
      <vt:lpstr>Distanční forma vzdělávání </vt:lpstr>
      <vt:lpstr>Distanční forma vzdělávání</vt:lpstr>
      <vt:lpstr>Distanční forma vzdělávání</vt:lpstr>
      <vt:lpstr>Dělení didaktických forem</vt:lpstr>
      <vt:lpstr>Dělení didaktických forem</vt:lpstr>
      <vt:lpstr>Dělení didaktických forem</vt:lpstr>
      <vt:lpstr>Vyučovací hodina </vt:lpstr>
      <vt:lpstr>Typy vyučovacích hodin</vt:lpstr>
      <vt:lpstr>Typy vyučovacích hodin</vt:lpstr>
      <vt:lpstr>Typy vyučovacích hodin</vt:lpstr>
      <vt:lpstr>Dělení didaktických forem</vt:lpstr>
      <vt:lpstr>Dělení didaktických forem</vt:lpstr>
      <vt:lpstr>Dělení didaktických forem</vt:lpstr>
      <vt:lpstr>Dělení didaktických forem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33</cp:revision>
  <cp:lastPrinted>2020-11-03T14:15:36Z</cp:lastPrinted>
  <dcterms:created xsi:type="dcterms:W3CDTF">2020-10-05T06:18:46Z</dcterms:created>
  <dcterms:modified xsi:type="dcterms:W3CDTF">2022-08-12T09:23:44Z</dcterms:modified>
</cp:coreProperties>
</file>