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827605"/>
            <a:ext cx="11361600" cy="1244339"/>
          </a:xfrm>
        </p:spPr>
        <p:txBody>
          <a:bodyPr/>
          <a:lstStyle/>
          <a:p>
            <a:pPr algn="ctr"/>
            <a:r>
              <a:rPr lang="cs-CZ" dirty="0"/>
              <a:t>Zájmové vzdělávání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8C73C5-91DC-4AC2-9CDE-53A6C55E81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5EEDD3-1BA4-4704-B7D1-A4CA4E4BA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781CDE-B281-4330-A953-7EDFB95ED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83212"/>
            <a:ext cx="11487268" cy="492369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www.msmt.cz → Mládež → Zájmové a neformální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Zájmové a neformální vzdělávání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nedílná </a:t>
            </a:r>
            <a:r>
              <a:rPr lang="cs-CZ" sz="3200" b="1" dirty="0">
                <a:solidFill>
                  <a:srgbClr val="0000DC"/>
                </a:solidFill>
              </a:rPr>
              <a:t>součást celoživotního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právně ukotveno ve školském zákoně (č. 561/2004 Sb.)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významná oblast </a:t>
            </a:r>
            <a:r>
              <a:rPr lang="cs-CZ" sz="3200" b="1" dirty="0">
                <a:solidFill>
                  <a:srgbClr val="0000DC"/>
                </a:solidFill>
              </a:rPr>
              <a:t>naplňování volného času jedince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není selektivní </a:t>
            </a:r>
            <a:r>
              <a:rPr lang="cs-CZ" sz="3200" dirty="0"/>
              <a:t>= podporuje rovné příležitosti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zvláště </a:t>
            </a:r>
            <a:r>
              <a:rPr lang="cs-CZ" sz="3200" b="1" dirty="0">
                <a:solidFill>
                  <a:srgbClr val="0000DC"/>
                </a:solidFill>
              </a:rPr>
              <a:t>důležité pro děti a mládež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uskutečňuje se </a:t>
            </a:r>
            <a:r>
              <a:rPr lang="cs-CZ" sz="3200" b="1" dirty="0">
                <a:solidFill>
                  <a:srgbClr val="0000DC"/>
                </a:solidFill>
              </a:rPr>
              <a:t>ve školských zařízeních pro zájmové vzdělávání </a:t>
            </a:r>
            <a:r>
              <a:rPr lang="cs-CZ" sz="3200" dirty="0"/>
              <a:t>= ve střediscích volného času, družiny a kluby</a:t>
            </a:r>
          </a:p>
        </p:txBody>
      </p:sp>
    </p:spTree>
    <p:extLst>
      <p:ext uri="{BB962C8B-B14F-4D97-AF65-F5344CB8AC3E}">
        <p14:creationId xmlns:p14="http://schemas.microsoft.com/office/powerpoint/2010/main" val="932973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7BEF6D-758F-49C3-A12D-4359643F90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0297F5-C55E-43CE-9ADA-E27AF14E3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23366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9A9E84-A6B4-4F8C-BD22-31C1F02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900332"/>
            <a:ext cx="11277471" cy="53276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rozvoj průřezových témat </a:t>
            </a:r>
            <a:r>
              <a:rPr lang="cs-CZ" sz="3200" b="1" dirty="0" err="1">
                <a:solidFill>
                  <a:srgbClr val="0000DC"/>
                </a:solidFill>
              </a:rPr>
              <a:t>RVP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osobnostní a sociální výchova, multikulturní, environmentální, mediální, … výchova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rozvoj osobnosti jedince, jeho </a:t>
            </a:r>
            <a:r>
              <a:rPr lang="cs-CZ" sz="3200" b="1" dirty="0">
                <a:solidFill>
                  <a:srgbClr val="0000DC"/>
                </a:solidFill>
              </a:rPr>
              <a:t>zájmů a nadání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objevování, podchycování a </a:t>
            </a:r>
            <a:r>
              <a:rPr lang="cs-CZ" sz="3200" b="1" dirty="0">
                <a:solidFill>
                  <a:srgbClr val="0000DC"/>
                </a:solidFill>
              </a:rPr>
              <a:t>rozvíjení nadání a talentu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možnost </a:t>
            </a:r>
            <a:r>
              <a:rPr lang="cs-CZ" sz="3200" b="1" dirty="0">
                <a:solidFill>
                  <a:srgbClr val="0000DC"/>
                </a:solidFill>
              </a:rPr>
              <a:t>pozitivně ovlivnit </a:t>
            </a:r>
            <a:r>
              <a:rPr lang="cs-CZ" sz="3200" dirty="0"/>
              <a:t>budoucí </a:t>
            </a:r>
            <a:r>
              <a:rPr lang="cs-CZ" sz="3200" b="1" dirty="0">
                <a:solidFill>
                  <a:srgbClr val="0000DC"/>
                </a:solidFill>
              </a:rPr>
              <a:t>profesní dráhu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významný </a:t>
            </a:r>
            <a:r>
              <a:rPr lang="cs-CZ" sz="3200" b="1" dirty="0">
                <a:solidFill>
                  <a:srgbClr val="0000DC"/>
                </a:solidFill>
              </a:rPr>
              <a:t>prostředek prevence rizikového chování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neposkytuje stupeň vzdělání, ale významně rozvijí osobnost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kompenzuje</a:t>
            </a:r>
            <a:r>
              <a:rPr lang="cs-CZ" sz="3200" dirty="0"/>
              <a:t> jednostrannou zátěž ze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zajišťuje </a:t>
            </a:r>
            <a:r>
              <a:rPr lang="cs-CZ" sz="3200" b="1" dirty="0">
                <a:solidFill>
                  <a:srgbClr val="0000DC"/>
                </a:solidFill>
              </a:rPr>
              <a:t>duševní hygienu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14661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F4DAC0-31C9-461B-A2CA-32F9E377AE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BEF134-B6FC-4AA9-B65D-6E19C109F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Funkce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A87C9C6-6A5D-4133-8367-608ABAA5C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11348"/>
            <a:ext cx="10753200" cy="511665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výchovná + vzdělávací </a:t>
            </a:r>
            <a:r>
              <a:rPr lang="cs-CZ" sz="3200" dirty="0"/>
              <a:t>= rozvíjí znalosti, dovednosti, schopnosti, zájmy, </a:t>
            </a:r>
            <a:r>
              <a:rPr lang="cs-CZ" sz="3200" b="1" dirty="0">
                <a:solidFill>
                  <a:srgbClr val="F01928"/>
                </a:solidFill>
              </a:rPr>
              <a:t>talent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kulturní </a:t>
            </a:r>
            <a:r>
              <a:rPr lang="cs-CZ" sz="3200" dirty="0"/>
              <a:t>rozvoj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preventivní </a:t>
            </a:r>
            <a:r>
              <a:rPr lang="cs-CZ" sz="3200" dirty="0"/>
              <a:t>= prostředek prevence rizikového chování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zdravotní </a:t>
            </a:r>
            <a:r>
              <a:rPr lang="cs-CZ" sz="3200" dirty="0"/>
              <a:t>(relaxační a regenerační)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sociální </a:t>
            </a:r>
            <a:r>
              <a:rPr lang="cs-CZ" sz="3200" dirty="0"/>
              <a:t>= upevňuje sociální vztahy 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Zaměření zájmového vzdělávání </a:t>
            </a:r>
            <a:r>
              <a:rPr lang="cs-CZ" sz="3200" dirty="0"/>
              <a:t>– „klasické vzdělávání“ – rozvoj vzdělání + rekreační, zážitkové, … aktivity → </a:t>
            </a:r>
            <a:r>
              <a:rPr lang="cs-CZ" sz="3200" b="1" dirty="0">
                <a:solidFill>
                  <a:srgbClr val="F01928"/>
                </a:solidFill>
              </a:rPr>
              <a:t>nejrůznější činnosti = pedagogické zhodnocení </a:t>
            </a:r>
            <a:r>
              <a:rPr lang="cs-CZ" sz="3200" b="1" dirty="0" err="1">
                <a:solidFill>
                  <a:srgbClr val="F01928"/>
                </a:solidFill>
              </a:rPr>
              <a:t>VČ</a:t>
            </a:r>
            <a:endParaRPr 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314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C80C05-E8AE-4FAA-A5B1-0EC6F216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2B9FBA-1BE8-4035-96DC-CBA6FDBAE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Obsahové zaměření zájmového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62BEA0-8B12-4138-8D7B-8E738192A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37957"/>
            <a:ext cx="10753200" cy="504561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kulturní a estetické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pohybové a sportovní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zdravotní – primárně zdravotní prevence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cestování a turistika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environmentální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vědecko-technické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jazykové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náboženské a spirituální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 (</a:t>
            </a:r>
            <a:r>
              <a:rPr lang="cs-CZ" sz="3200" i="1" dirty="0" err="1"/>
              <a:t>PEN</a:t>
            </a:r>
            <a:r>
              <a:rPr lang="cs-CZ" sz="3200" dirty="0"/>
              <a:t>, 2009)</a:t>
            </a:r>
          </a:p>
        </p:txBody>
      </p:sp>
    </p:spTree>
    <p:extLst>
      <p:ext uri="{BB962C8B-B14F-4D97-AF65-F5344CB8AC3E}">
        <p14:creationId xmlns:p14="http://schemas.microsoft.com/office/powerpoint/2010/main" val="3693567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F79FE0-D719-42B0-A663-C85265B02B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0FDC5B-94C2-49E9-B92D-4BE295775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1068726" cy="451576"/>
          </a:xfrm>
        </p:spPr>
        <p:txBody>
          <a:bodyPr/>
          <a:lstStyle/>
          <a:p>
            <a:r>
              <a:rPr lang="cs-CZ" dirty="0"/>
              <a:t>Zájmové vzdělávání a </a:t>
            </a:r>
            <a:r>
              <a:rPr lang="cs-CZ" dirty="0" err="1"/>
              <a:t>animativní</a:t>
            </a:r>
            <a:r>
              <a:rPr lang="cs-CZ" dirty="0"/>
              <a:t> didaktika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A3B85F-6A54-4420-8C83-608FDD108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91175"/>
            <a:ext cx="10888231" cy="434082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 err="1">
                <a:solidFill>
                  <a:srgbClr val="FF0000"/>
                </a:solidFill>
              </a:rPr>
              <a:t>animativní</a:t>
            </a:r>
            <a:r>
              <a:rPr lang="cs-CZ" sz="3200" b="1" dirty="0">
                <a:solidFill>
                  <a:srgbClr val="FF0000"/>
                </a:solidFill>
              </a:rPr>
              <a:t> didaktika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propojení didaktiky + </a:t>
            </a:r>
            <a:r>
              <a:rPr lang="cs-CZ" sz="3200" b="1" dirty="0">
                <a:solidFill>
                  <a:srgbClr val="FF0000"/>
                </a:solidFill>
              </a:rPr>
              <a:t>animace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animace </a:t>
            </a:r>
            <a:r>
              <a:rPr lang="cs-CZ" sz="3200" dirty="0"/>
              <a:t>– z latiny „anima“ = duše (ekvivalent slova život)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lat. </a:t>
            </a:r>
            <a:r>
              <a:rPr lang="cs-CZ" sz="3200" dirty="0" err="1"/>
              <a:t>animatione</a:t>
            </a:r>
            <a:r>
              <a:rPr lang="cs-CZ" sz="3200" dirty="0"/>
              <a:t> = animace, </a:t>
            </a:r>
            <a:r>
              <a:rPr lang="cs-CZ" sz="3200" b="1" dirty="0">
                <a:solidFill>
                  <a:srgbClr val="0000DC"/>
                </a:solidFill>
              </a:rPr>
              <a:t>oživování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0000DC"/>
                </a:solidFill>
              </a:rPr>
              <a:t>oživení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animovat </a:t>
            </a:r>
            <a:r>
              <a:rPr lang="cs-CZ" sz="3200" dirty="0"/>
              <a:t>= oduševňovat, oživovat, probouzet nadšení, naplnit životem (duchem)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Francie 19. století – princip animace = Bůh – Stvořitel: </a:t>
            </a:r>
            <a:br>
              <a:rPr lang="cs-CZ" sz="3200" dirty="0"/>
            </a:br>
            <a:r>
              <a:rPr lang="cs-CZ" sz="3200" dirty="0"/>
              <a:t>Bůh = dárce života – </a:t>
            </a:r>
            <a:r>
              <a:rPr lang="cs-CZ" sz="3200" i="1" dirty="0"/>
              <a:t>„animuje tím, že vdechuje energii“</a:t>
            </a:r>
            <a:r>
              <a:rPr lang="cs-CZ" altLang="cs-CZ" sz="3200" i="1" dirty="0"/>
              <a:t> </a:t>
            </a: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3163818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AC2D0-B220-455C-B220-3AA75CA747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E1E2C7-ED53-451F-BDDA-3687520FA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6782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</a:t>
            </a:r>
            <a:r>
              <a:rPr lang="cs-CZ" dirty="0" err="1"/>
              <a:t>animativní</a:t>
            </a:r>
            <a:r>
              <a:rPr lang="cs-CZ" dirty="0"/>
              <a:t> didaktika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B79D37-9750-46AF-A7F0-A3A0599C5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9145"/>
            <a:ext cx="11058000" cy="532207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 err="1"/>
              <a:t>animativní</a:t>
            </a:r>
            <a:r>
              <a:rPr lang="cs-CZ" sz="3200" dirty="0"/>
              <a:t> didaktika vychází z</a:t>
            </a:r>
            <a:r>
              <a:rPr lang="cs-CZ" sz="3200" b="1" dirty="0">
                <a:solidFill>
                  <a:srgbClr val="0000DC"/>
                </a:solidFill>
              </a:rPr>
              <a:t> podstaty volného času </a:t>
            </a:r>
            <a:r>
              <a:rPr 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≠ poučování, direktivní přístup, školní vyučování,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 err="1">
                <a:solidFill>
                  <a:srgbClr val="0000DC"/>
                </a:solidFill>
              </a:rPr>
              <a:t>nondirektivní</a:t>
            </a:r>
            <a:r>
              <a:rPr lang="cs-CZ" sz="3200" b="1" dirty="0">
                <a:solidFill>
                  <a:srgbClr val="0000DC"/>
                </a:solidFill>
              </a:rPr>
              <a:t> podněcování</a:t>
            </a:r>
            <a:r>
              <a:rPr lang="cs-CZ" sz="3200" dirty="0"/>
              <a:t>, iniciování osob nebo skupin (Vážanský, Smékal, 1995)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prožitek pohody, sounáležitosti s dalšími participanty, emocionálního rozvoje, objevování nových schopností,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animátor</a:t>
            </a:r>
            <a:r>
              <a:rPr lang="cs-CZ" sz="3200" dirty="0"/>
              <a:t> = „profesionál sociálních vztahů“ – </a:t>
            </a:r>
            <a:br>
              <a:rPr lang="cs-CZ" sz="3200" dirty="0"/>
            </a:br>
            <a:r>
              <a:rPr lang="cs-CZ" sz="3200" dirty="0"/>
              <a:t>povzbuzuje účastníky, aby sami jednali a rozhodovali se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časté použití termínu animace v oblasti kultury (galerie, muzea, ...), ale i sportu (viz animátor sportovních aktivit)</a:t>
            </a:r>
          </a:p>
        </p:txBody>
      </p:sp>
    </p:spTree>
    <p:extLst>
      <p:ext uri="{BB962C8B-B14F-4D97-AF65-F5344CB8AC3E}">
        <p14:creationId xmlns:p14="http://schemas.microsoft.com/office/powerpoint/2010/main" val="753571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733481-CED0-4D40-AA1B-4EAB301889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26862-DB3C-4712-AD9E-226DFDB4F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323B40-22D7-4017-830D-5A282089D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0753200" cy="46749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Zájmové vzdělávání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vzdělávání na základě </a:t>
            </a:r>
            <a:r>
              <a:rPr lang="cs-CZ" sz="3200" b="1" dirty="0">
                <a:solidFill>
                  <a:srgbClr val="F01928"/>
                </a:solidFill>
              </a:rPr>
              <a:t>svobodného rozhodnutí </a:t>
            </a:r>
            <a:r>
              <a:rPr 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nenucenost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možnost volby a rozhodnutí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iniciativa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aktivní přístup k činnosti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dobrovolnost = vůdčí princip </a:t>
            </a:r>
            <a:r>
              <a:rPr lang="cs-CZ" sz="3200" dirty="0" err="1"/>
              <a:t>animativní</a:t>
            </a:r>
            <a:r>
              <a:rPr lang="cs-CZ" sz="3200" dirty="0"/>
              <a:t> didaktiky → tolerance absence (Vážanský, Smékal, 1995)</a:t>
            </a:r>
          </a:p>
        </p:txBody>
      </p:sp>
    </p:spTree>
    <p:extLst>
      <p:ext uri="{BB962C8B-B14F-4D97-AF65-F5344CB8AC3E}">
        <p14:creationId xmlns:p14="http://schemas.microsoft.com/office/powerpoint/2010/main" val="159587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445437-5E53-44BF-9331-321AE0FC25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CE90A7-118D-409D-985A-134C86DC2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Formy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EA2043-FA10-497E-A081-E5D346F52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66093"/>
            <a:ext cx="11375944" cy="496190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dirty="0"/>
              <a:t>Formy zájmového vzdělávání = </a:t>
            </a:r>
            <a:r>
              <a:rPr lang="cs-CZ" sz="3200" b="1" dirty="0"/>
              <a:t>podpora </a:t>
            </a:r>
            <a:r>
              <a:rPr lang="cs-CZ" sz="3200" dirty="0"/>
              <a:t>edukačních, rekreačních, poznávacích, tvůrčích, …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volnočasových aktivit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realizace – </a:t>
            </a:r>
            <a:r>
              <a:rPr lang="cs-CZ" sz="3200" b="1" dirty="0"/>
              <a:t>neformální </a:t>
            </a:r>
            <a:r>
              <a:rPr lang="cs-CZ" sz="3200" dirty="0"/>
              <a:t>i </a:t>
            </a:r>
            <a:r>
              <a:rPr lang="cs-CZ" sz="3200" b="1" dirty="0"/>
              <a:t>informální </a:t>
            </a:r>
            <a:r>
              <a:rPr lang="cs-CZ" sz="3200" dirty="0"/>
              <a:t>způsob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01928"/>
                </a:solidFill>
              </a:rPr>
              <a:t>cíl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saturace individuálních zájmů</a:t>
            </a:r>
            <a:r>
              <a:rPr lang="cs-CZ" sz="3200" dirty="0"/>
              <a:t>, rozvoj </a:t>
            </a:r>
            <a:br>
              <a:rPr lang="cs-CZ" sz="3200" dirty="0"/>
            </a:br>
            <a:r>
              <a:rPr lang="cs-CZ" sz="3200" dirty="0"/>
              <a:t>a kultivace osobnosti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celkové </a:t>
            </a:r>
            <a:r>
              <a:rPr lang="cs-CZ" sz="3200" b="1" dirty="0">
                <a:solidFill>
                  <a:srgbClr val="0000DC"/>
                </a:solidFill>
              </a:rPr>
              <a:t>zlepšení kvality života </a:t>
            </a:r>
            <a:r>
              <a:rPr lang="cs-CZ" sz="3200" dirty="0"/>
              <a:t>jedince </a:t>
            </a:r>
            <a:br>
              <a:rPr lang="cs-CZ" sz="3200" dirty="0"/>
            </a:br>
            <a:r>
              <a:rPr lang="cs-CZ" sz="3200" dirty="0"/>
              <a:t>(Šerák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</p:txBody>
      </p:sp>
    </p:spTree>
    <p:extLst>
      <p:ext uri="{BB962C8B-B14F-4D97-AF65-F5344CB8AC3E}">
        <p14:creationId xmlns:p14="http://schemas.microsoft.com/office/powerpoint/2010/main" val="3462861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F1F6FE-13C3-44BE-9B75-9827FAE0AE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5A5755-9158-4D50-8FED-744BBBF16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Formy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A78D5A9-3363-4EB1-9DB2-7861A7B71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8294"/>
            <a:ext cx="11167200" cy="481115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Dle délky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krátkodobé – střednědobé – dlouhodobé organizační formy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Dle místa: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 instituci – školní, mimoškolní, kulturní, sportovní,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 přírodě – na horách, řece, jezeru, pláži, moři, oceánu, …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Typická forma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kurz </a:t>
            </a:r>
            <a:r>
              <a:rPr lang="cs-CZ" sz="3200" dirty="0"/>
              <a:t>(podrobně viz </a:t>
            </a:r>
            <a:r>
              <a:rPr lang="cs-CZ" sz="3200" i="1" dirty="0"/>
              <a:t>Gymnasion – časopis pro zážitkovou pedagogiku, </a:t>
            </a:r>
            <a:r>
              <a:rPr lang="cs-CZ" sz="3200" dirty="0"/>
              <a:t>č. 27, r. 14 = podzim 2020 = monotematické číslo – Kurz)</a:t>
            </a:r>
          </a:p>
        </p:txBody>
      </p:sp>
    </p:spTree>
    <p:extLst>
      <p:ext uri="{BB962C8B-B14F-4D97-AF65-F5344CB8AC3E}">
        <p14:creationId xmlns:p14="http://schemas.microsoft.com/office/powerpoint/2010/main" val="1828196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8674F3-556F-46AB-AB09-A8E67BE867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1A261E-5E8B-4474-B84F-E72F95C04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38646"/>
            <a:ext cx="10753200" cy="451576"/>
          </a:xfrm>
        </p:spPr>
        <p:txBody>
          <a:bodyPr/>
          <a:lstStyle/>
          <a:p>
            <a:r>
              <a:rPr lang="cs-CZ" dirty="0"/>
              <a:t>Formy zájmového vzdělávání – kurz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F6B880F-98EE-4F89-9672-39E84508A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83212"/>
            <a:ext cx="11153132" cy="51447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termín </a:t>
            </a:r>
            <a:r>
              <a:rPr lang="cs-CZ" sz="3200" b="1" dirty="0"/>
              <a:t>kurz </a:t>
            </a:r>
            <a:r>
              <a:rPr lang="cs-CZ" sz="3200" dirty="0"/>
              <a:t>– z latiny „</a:t>
            </a:r>
            <a:r>
              <a:rPr lang="cs-CZ" sz="3200" dirty="0" err="1"/>
              <a:t>cursus</a:t>
            </a:r>
            <a:r>
              <a:rPr lang="cs-CZ" sz="3200" dirty="0"/>
              <a:t>“ = směr, běh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opravdový zážitkový kurz = směr i běh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kurz </a:t>
            </a:r>
            <a:r>
              <a:rPr lang="cs-CZ" sz="3200" dirty="0"/>
              <a:t>= víkendovka, akce, tábor, </a:t>
            </a:r>
            <a:r>
              <a:rPr lang="cs-CZ" sz="3200" dirty="0" err="1"/>
              <a:t>prázdninovka</a:t>
            </a:r>
            <a:r>
              <a:rPr lang="cs-CZ" sz="3200" dirty="0"/>
              <a:t>, projekt, … (Jirásek, 2019)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zážitkový kurz </a:t>
            </a:r>
            <a:r>
              <a:rPr lang="cs-CZ" sz="3200" dirty="0"/>
              <a:t>= vícedenní akce, s: </a:t>
            </a:r>
            <a:br>
              <a:rPr lang="cs-CZ" sz="3200" dirty="0"/>
            </a:br>
            <a:r>
              <a:rPr lang="cs-CZ" sz="3200" dirty="0"/>
              <a:t>- ucelenou dramaturgií </a:t>
            </a:r>
            <a:br>
              <a:rPr lang="cs-CZ" sz="3200" dirty="0"/>
            </a:br>
            <a:r>
              <a:rPr lang="cs-CZ" sz="3200" dirty="0"/>
              <a:t>- realizovanou za využití metod zkušenostního učení </a:t>
            </a:r>
            <a:br>
              <a:rPr lang="cs-CZ" sz="3200" dirty="0"/>
            </a:br>
            <a:r>
              <a:rPr lang="cs-CZ" sz="3200" dirty="0"/>
              <a:t>- využití her, inscenačních, situačních a dialogických metod</a:t>
            </a:r>
            <a:br>
              <a:rPr lang="cs-CZ" sz="3200" dirty="0"/>
            </a:br>
            <a:r>
              <a:rPr lang="cs-CZ" sz="3200" dirty="0"/>
              <a:t>- využitím přírodního (i jinak podnětného) prostředí </a:t>
            </a:r>
            <a:br>
              <a:rPr lang="cs-CZ" sz="3200" dirty="0"/>
            </a:br>
            <a:r>
              <a:rPr lang="cs-CZ" sz="3200" dirty="0"/>
              <a:t>(Macků, 2020)</a:t>
            </a:r>
          </a:p>
        </p:txBody>
      </p:sp>
    </p:spTree>
    <p:extLst>
      <p:ext uri="{BB962C8B-B14F-4D97-AF65-F5344CB8AC3E}">
        <p14:creationId xmlns:p14="http://schemas.microsoft.com/office/powerpoint/2010/main" val="4150172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45D9DE-A685-4D79-97A2-E3FECD42A1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A57ED6-3080-46B6-AC2B-EBEA3D44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85969"/>
            <a:ext cx="10753200" cy="451576"/>
          </a:xfrm>
        </p:spPr>
        <p:txBody>
          <a:bodyPr/>
          <a:lstStyle/>
          <a:p>
            <a:r>
              <a:rPr lang="cs-CZ" dirty="0"/>
              <a:t>Zájmové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C1BEB6-172F-4992-B818-75ACDAD19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0837"/>
            <a:ext cx="11181268" cy="480716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Zájmové vzdělávání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především </a:t>
            </a:r>
            <a:r>
              <a:rPr lang="cs-CZ" sz="3200" b="1" dirty="0">
                <a:solidFill>
                  <a:srgbClr val="F01928"/>
                </a:solidFill>
              </a:rPr>
              <a:t>neformální vzdělávání </a:t>
            </a:r>
            <a:r>
              <a:rPr lang="cs-CZ" sz="3200" dirty="0"/>
              <a:t>(+ informální učení) =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organizované </a:t>
            </a:r>
            <a:r>
              <a:rPr lang="cs-CZ" sz="3200" b="1" dirty="0">
                <a:solidFill>
                  <a:srgbClr val="0000DC"/>
                </a:solidFill>
              </a:rPr>
              <a:t>mimo formální vzdělávací systém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zejména formou </a:t>
            </a:r>
            <a:r>
              <a:rPr lang="cs-CZ" sz="3200" b="1" dirty="0">
                <a:solidFill>
                  <a:srgbClr val="0000DC"/>
                </a:solidFill>
              </a:rPr>
              <a:t>aktivního trávení volného času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pedagogické zhodnocení volného času </a:t>
            </a:r>
            <a:r>
              <a:rPr lang="cs-CZ" sz="3200" b="1" dirty="0"/>
              <a:t>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přispívá k </a:t>
            </a:r>
            <a:r>
              <a:rPr lang="cs-CZ" altLang="cs-CZ" sz="3200" b="1" dirty="0">
                <a:solidFill>
                  <a:srgbClr val="0000DC"/>
                </a:solidFill>
              </a:rPr>
              <a:t>pozitivnímu rozvoji osobnosti </a:t>
            </a:r>
          </a:p>
        </p:txBody>
      </p:sp>
    </p:spTree>
    <p:extLst>
      <p:ext uri="{BB962C8B-B14F-4D97-AF65-F5344CB8AC3E}">
        <p14:creationId xmlns:p14="http://schemas.microsoft.com/office/powerpoint/2010/main" val="2621288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4AD4AE-4E72-47D2-8908-5E900F824D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2CD61F-2BA9-42C2-84C7-FBB79D6D3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zážitková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AEB4AAE-A151-4D69-BD96-EA610BB4E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437" y="1069383"/>
            <a:ext cx="11445499" cy="476261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využívání prvků </a:t>
            </a:r>
            <a:r>
              <a:rPr lang="cs-CZ" sz="3200" b="1" dirty="0">
                <a:solidFill>
                  <a:srgbClr val="F01928"/>
                </a:solidFill>
              </a:rPr>
              <a:t>zážitkové pedagogiky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obor, který se zabývá popisem a metodikou praktického výchovného působení – </a:t>
            </a:r>
            <a:r>
              <a:rPr lang="cs-CZ" sz="3200" b="1" dirty="0">
                <a:solidFill>
                  <a:srgbClr val="F01928"/>
                </a:solidFill>
              </a:rPr>
              <a:t>výchovou prožitkem </a:t>
            </a:r>
            <a:r>
              <a:rPr lang="cs-CZ" sz="3200" dirty="0"/>
              <a:t>(Jirásek, 2008)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prožitek</a:t>
            </a:r>
            <a:r>
              <a:rPr lang="cs-CZ" sz="3200" dirty="0"/>
              <a:t> = vztah k přítomnosti = doba, kdy prožitek probíhá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zážitek</a:t>
            </a:r>
            <a:r>
              <a:rPr lang="cs-CZ" sz="3200" dirty="0"/>
              <a:t> = reflektovaný prožitek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zkušenost</a:t>
            </a:r>
            <a:r>
              <a:rPr lang="cs-CZ" sz="3200" b="1" dirty="0"/>
              <a:t> </a:t>
            </a:r>
            <a:r>
              <a:rPr lang="cs-CZ" sz="3200" dirty="0"/>
              <a:t>= výtěžek a zhodnocení prožitku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zážitkové učení</a:t>
            </a:r>
            <a:r>
              <a:rPr lang="cs-CZ" sz="3200" b="1" dirty="0"/>
              <a:t> = </a:t>
            </a:r>
            <a:r>
              <a:rPr lang="cs-CZ" sz="3200" dirty="0"/>
              <a:t>vlastní aktivita – prožitek → reflexe – zážitek → zhodnocení + zobecnění – zkušenost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intenzivní učení</a:t>
            </a:r>
          </a:p>
        </p:txBody>
      </p:sp>
    </p:spTree>
    <p:extLst>
      <p:ext uri="{BB962C8B-B14F-4D97-AF65-F5344CB8AC3E}">
        <p14:creationId xmlns:p14="http://schemas.microsoft.com/office/powerpoint/2010/main" val="1361406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C465D8-7ADE-430E-8993-8AAFF1491C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FB7A21-D452-463F-9FBA-A71BCF0ED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 err="1"/>
              <a:t>Edutainment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6176CAF-409C-416B-8BCB-7603E0D5C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98807"/>
            <a:ext cx="11207132" cy="548119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 err="1">
                <a:solidFill>
                  <a:srgbClr val="0000DC"/>
                </a:solidFill>
              </a:rPr>
              <a:t>Edutainment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kombinace pojmů „</a:t>
            </a:r>
            <a:r>
              <a:rPr lang="cs-CZ" sz="3200" b="1" dirty="0" err="1">
                <a:solidFill>
                  <a:srgbClr val="0000DC"/>
                </a:solidFill>
              </a:rPr>
              <a:t>education</a:t>
            </a:r>
            <a:r>
              <a:rPr lang="cs-CZ" sz="3200" dirty="0"/>
              <a:t>“ (edukace, výchova, vzdělávání) + „</a:t>
            </a:r>
            <a:r>
              <a:rPr lang="cs-CZ" sz="3200" b="1" dirty="0" err="1">
                <a:solidFill>
                  <a:srgbClr val="0000DC"/>
                </a:solidFill>
              </a:rPr>
              <a:t>entertainment</a:t>
            </a:r>
            <a:r>
              <a:rPr lang="cs-CZ" sz="3200" dirty="0"/>
              <a:t>“ (zábava) = </a:t>
            </a:r>
            <a:br>
              <a:rPr lang="cs-CZ" sz="3200" dirty="0"/>
            </a:br>
            <a:r>
              <a:rPr lang="cs-CZ" sz="3200" dirty="0"/>
              <a:t>spojení učení se zábavou a hrou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i="1" dirty="0" err="1">
                <a:solidFill>
                  <a:srgbClr val="F01928"/>
                </a:solidFill>
              </a:rPr>
              <a:t>Edutainment</a:t>
            </a:r>
            <a:r>
              <a:rPr lang="cs-CZ" sz="3200" b="1" i="1" dirty="0"/>
              <a:t> = specifický druh zábavy, jejímž prostřednictvím se zúčastněný může vzdělávat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(Němec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vzdělávání, </a:t>
            </a:r>
            <a:r>
              <a:rPr lang="cs-CZ" sz="3200" b="1" dirty="0">
                <a:solidFill>
                  <a:srgbClr val="0000DC"/>
                </a:solidFill>
              </a:rPr>
              <a:t>aniž by si to účastníci plně uvědomovali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využití </a:t>
            </a:r>
            <a:r>
              <a:rPr lang="cs-CZ" sz="3200" b="1">
                <a:solidFill>
                  <a:srgbClr val="0000DC"/>
                </a:solidFill>
              </a:rPr>
              <a:t>zážitkového učení </a:t>
            </a:r>
            <a:endParaRPr lang="cs-CZ" sz="3200" b="1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+ řady nových prostředků – zejména </a:t>
            </a:r>
            <a:r>
              <a:rPr lang="cs-CZ" sz="3200" dirty="0" err="1"/>
              <a:t>ICT</a:t>
            </a:r>
            <a:r>
              <a:rPr lang="cs-CZ" sz="3200" dirty="0"/>
              <a:t>, prvky výchovy prožitkem a dobrodružstvím,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493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D692AF-F7F6-4F0C-9B39-ED6030EA2F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18DCDD-D8A4-4EEA-83A7-8CA269E4D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04212"/>
            <a:ext cx="10753200" cy="451576"/>
          </a:xfrm>
        </p:spPr>
        <p:txBody>
          <a:bodyPr/>
          <a:lstStyle/>
          <a:p>
            <a:r>
              <a:rPr lang="cs-CZ" dirty="0"/>
              <a:t>Zájmové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1220CA-C69F-4AB9-98CF-86978CC4D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70671"/>
            <a:ext cx="11543538" cy="52573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Probíhá ve volném čase → nutné vymezení volného času</a:t>
            </a:r>
            <a:r>
              <a:rPr lang="cs-CZ" sz="3200" dirty="0"/>
              <a:t> 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opak nutné práce a povinností, doba, kdy si své činnosti můžeme svobodně vybrat, děláme je dobrovolně a rádi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pozitivní vymezení </a:t>
            </a:r>
            <a:r>
              <a:rPr lang="cs-CZ" sz="3200" b="1" dirty="0"/>
              <a:t>– </a:t>
            </a:r>
            <a:r>
              <a:rPr lang="cs-CZ" sz="3200" dirty="0"/>
              <a:t>volný čas = </a:t>
            </a:r>
            <a:r>
              <a:rPr lang="cs-CZ" sz="3200" b="1" dirty="0">
                <a:solidFill>
                  <a:srgbClr val="F01928"/>
                </a:solidFill>
              </a:rPr>
              <a:t>disponibilní</a:t>
            </a:r>
            <a:r>
              <a:rPr lang="cs-CZ" sz="3200" dirty="0"/>
              <a:t> časový prostor – možnost svobodně nakládat s časem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negativní </a:t>
            </a:r>
            <a:r>
              <a:rPr lang="cs-CZ" sz="3200" b="1" dirty="0"/>
              <a:t>vymezení </a:t>
            </a:r>
            <a:r>
              <a:rPr lang="cs-CZ" sz="3200" dirty="0"/>
              <a:t>– volný čas = </a:t>
            </a:r>
            <a:r>
              <a:rPr lang="cs-CZ" sz="3200" b="1" dirty="0">
                <a:solidFill>
                  <a:srgbClr val="0000DC"/>
                </a:solidFill>
              </a:rPr>
              <a:t>zbývající doba </a:t>
            </a:r>
            <a:r>
              <a:rPr lang="cs-CZ" sz="3200" dirty="0"/>
              <a:t>denního průběhu (po škole, práci, …)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Obtížné definování volného času (</a:t>
            </a:r>
            <a:r>
              <a:rPr lang="cs-CZ" sz="3200" b="1" dirty="0" err="1"/>
              <a:t>VČ</a:t>
            </a:r>
            <a:r>
              <a:rPr lang="cs-CZ" sz="3200" b="1" dirty="0"/>
              <a:t>)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 err="1"/>
              <a:t>VČ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cokoliv, co lidé za volný čas považují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pro </a:t>
            </a:r>
            <a:r>
              <a:rPr lang="cs-CZ" sz="3200" dirty="0" err="1"/>
              <a:t>VČ</a:t>
            </a:r>
            <a:r>
              <a:rPr lang="cs-CZ" sz="3200" dirty="0"/>
              <a:t> je významné </a:t>
            </a:r>
            <a:r>
              <a:rPr lang="cs-CZ" sz="3200" b="1" dirty="0"/>
              <a:t>prožívání, plynutí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01928"/>
                </a:solidFill>
              </a:rPr>
              <a:t>stav </a:t>
            </a:r>
            <a:r>
              <a:rPr lang="cs-CZ" sz="3200" b="1" dirty="0" err="1">
                <a:solidFill>
                  <a:srgbClr val="F01928"/>
                </a:solidFill>
              </a:rPr>
              <a:t>flow</a:t>
            </a:r>
            <a:endParaRPr lang="cs-CZ" alt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54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1E2B0F-6234-464A-BE55-11C1CC975B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4477C0-AAF1-4102-9D47-A23BD462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630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volný čas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4B9843-C225-404A-A9D1-91965786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420837"/>
            <a:ext cx="11361877" cy="480716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Funkce</a:t>
            </a:r>
            <a:r>
              <a:rPr lang="cs-CZ" sz="3200" b="1" dirty="0"/>
              <a:t> volného času </a:t>
            </a:r>
            <a:r>
              <a:rPr lang="cs-CZ" sz="3200" dirty="0"/>
              <a:t>(</a:t>
            </a:r>
            <a:r>
              <a:rPr lang="cs-CZ" sz="3200" dirty="0" err="1"/>
              <a:t>Dumazedièr</a:t>
            </a:r>
            <a:r>
              <a:rPr lang="cs-CZ" sz="3200" dirty="0"/>
              <a:t>, 1962): 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odpočinek</a:t>
            </a:r>
            <a:r>
              <a:rPr lang="cs-CZ" sz="3200" dirty="0"/>
              <a:t> = zotavení, reprodukce sil, odstranění napětí, ...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rozptýlení</a:t>
            </a:r>
            <a:r>
              <a:rPr lang="cs-CZ" sz="3200" dirty="0"/>
              <a:t> = zábava, kompenzace, únik (dnes nejčastěji virtuální svět, ...), …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rozvoj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kreativní, kulturní, sociální, sportovní, ... aktivity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sz="3200" b="1" dirty="0">
                <a:solidFill>
                  <a:srgbClr val="F01928"/>
                </a:solidFill>
              </a:rPr>
              <a:t>na všech funkcích se podílí zájmové vzdělávání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především </a:t>
            </a:r>
            <a:r>
              <a:rPr lang="cs-CZ" sz="3200" b="1" dirty="0">
                <a:solidFill>
                  <a:srgbClr val="0000DC"/>
                </a:solidFill>
              </a:rPr>
              <a:t>rozvoj = pedagogické zhodnocení </a:t>
            </a:r>
            <a:r>
              <a:rPr lang="cs-CZ" sz="3200" b="1" dirty="0" err="1">
                <a:solidFill>
                  <a:srgbClr val="0000DC"/>
                </a:solidFill>
              </a:rPr>
              <a:t>VČ</a:t>
            </a:r>
            <a:endParaRPr lang="cs-CZ" sz="32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5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50C3D1-F8C8-413D-8F28-5009D5F7E4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89DA64-AD3B-41F7-B22D-B1E606896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947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volný čas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F30DAD5-A47E-4018-B7D4-6BF50A5F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08295"/>
            <a:ext cx="11221200" cy="517170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Specifika </a:t>
            </a:r>
            <a:r>
              <a:rPr lang="cs-CZ" sz="3200" b="1" dirty="0"/>
              <a:t>volného času</a:t>
            </a:r>
            <a:r>
              <a:rPr lang="cs-CZ" sz="3200" dirty="0"/>
              <a:t> (</a:t>
            </a:r>
            <a:r>
              <a:rPr lang="cs-CZ" sz="3200" dirty="0" err="1"/>
              <a:t>Dumazedièr</a:t>
            </a:r>
            <a:r>
              <a:rPr lang="cs-CZ" sz="3200" dirty="0"/>
              <a:t>, 1962)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svobodná</a:t>
            </a:r>
            <a:r>
              <a:rPr lang="cs-CZ" sz="3200" b="1" dirty="0"/>
              <a:t> volba</a:t>
            </a:r>
            <a:r>
              <a:rPr lang="cs-CZ" sz="3200" dirty="0"/>
              <a:t> – </a:t>
            </a:r>
            <a:r>
              <a:rPr lang="cs-CZ" sz="3200" dirty="0" err="1"/>
              <a:t>VČ</a:t>
            </a:r>
            <a:r>
              <a:rPr lang="cs-CZ" sz="3200" dirty="0"/>
              <a:t> osvobozuje od povinností (práce,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absence zištného</a:t>
            </a:r>
            <a:r>
              <a:rPr lang="cs-CZ" sz="3200" dirty="0"/>
              <a:t>, utilitárního, ideologického, politického, … zaměření – je-li toto zaměření → </a:t>
            </a:r>
            <a:r>
              <a:rPr lang="cs-CZ" sz="3200" b="1" dirty="0" err="1">
                <a:solidFill>
                  <a:srgbClr val="F01928"/>
                </a:solidFill>
              </a:rPr>
              <a:t>polovolný</a:t>
            </a:r>
            <a:r>
              <a:rPr lang="cs-CZ" sz="3200" b="1" dirty="0">
                <a:solidFill>
                  <a:srgbClr val="F01928"/>
                </a:solidFill>
              </a:rPr>
              <a:t> čas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hedonistický</a:t>
            </a:r>
            <a:r>
              <a:rPr lang="cs-CZ" sz="3200" b="1" dirty="0"/>
              <a:t> charakter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naplnění individuální potřeby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br>
              <a:rPr lang="cs-CZ" sz="3200" dirty="0">
                <a:solidFill>
                  <a:srgbClr val="0000DC"/>
                </a:solidFill>
              </a:rPr>
            </a:br>
            <a:r>
              <a:rPr lang="cs-CZ" sz="3200" dirty="0"/>
              <a:t>(i když je realizován společně – ve skupině,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proměnlivost</a:t>
            </a:r>
            <a:r>
              <a:rPr lang="cs-CZ" sz="3200" dirty="0"/>
              <a:t> – hledání = rys </a:t>
            </a:r>
            <a:r>
              <a:rPr lang="cs-CZ" sz="3200" dirty="0" err="1"/>
              <a:t>VČ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2066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A9C978-9FE5-4BE4-9C6E-6D50C34FB6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4DD839-22E3-453D-9E40-C19DF4A3E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volný čas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89FDD6-AC47-458A-8669-42B727D0C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39482"/>
            <a:ext cx="11319674" cy="508851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Základní roviny </a:t>
            </a:r>
            <a:r>
              <a:rPr lang="cs-CZ" sz="3200" b="1" dirty="0" err="1"/>
              <a:t>VČ</a:t>
            </a:r>
            <a:r>
              <a:rPr lang="cs-CZ" sz="3200" dirty="0"/>
              <a:t> (</a:t>
            </a:r>
            <a:r>
              <a:rPr lang="cs-CZ" sz="3200" dirty="0" err="1"/>
              <a:t>Krystoň</a:t>
            </a:r>
            <a:r>
              <a:rPr lang="cs-CZ" sz="3200" dirty="0"/>
              <a:t>, 2006)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individuální </a:t>
            </a:r>
            <a:r>
              <a:rPr lang="cs-CZ" sz="3200" dirty="0"/>
              <a:t>– </a:t>
            </a:r>
            <a:r>
              <a:rPr lang="cs-CZ" sz="3200" dirty="0" err="1"/>
              <a:t>VČ</a:t>
            </a:r>
            <a:r>
              <a:rPr lang="cs-CZ" sz="3200" dirty="0"/>
              <a:t> = prostor pro seberealizaci a saturaci individuálních zájmů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sociální </a:t>
            </a:r>
            <a:r>
              <a:rPr lang="cs-CZ" sz="3200" dirty="0"/>
              <a:t>– </a:t>
            </a:r>
            <a:r>
              <a:rPr lang="cs-CZ" sz="3200" dirty="0" err="1"/>
              <a:t>VČ</a:t>
            </a:r>
            <a:r>
              <a:rPr lang="cs-CZ" sz="3200" dirty="0"/>
              <a:t> = prevence sociálně-patologických jevů, </a:t>
            </a:r>
            <a:br>
              <a:rPr lang="cs-CZ" sz="3200" dirty="0"/>
            </a:br>
            <a:r>
              <a:rPr lang="cs-CZ" sz="3200" dirty="0" err="1"/>
              <a:t>VČ</a:t>
            </a:r>
            <a:r>
              <a:rPr lang="cs-CZ" sz="3200" dirty="0"/>
              <a:t> = součást pozitivních životních způsobů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edukační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</a:t>
            </a:r>
            <a:r>
              <a:rPr lang="cs-CZ" sz="3200" dirty="0" err="1"/>
              <a:t>VČ</a:t>
            </a:r>
            <a:r>
              <a:rPr lang="cs-CZ" sz="3200" dirty="0"/>
              <a:t> = prostor pro vzdělávání a celkový rozvoj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→ </a:t>
            </a:r>
            <a:r>
              <a:rPr lang="cs-CZ" sz="3200" b="1" dirty="0">
                <a:solidFill>
                  <a:srgbClr val="F01928"/>
                </a:solidFill>
              </a:rPr>
              <a:t>význam zájmového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 hodnotné prožívání volného času = pedagogické zhodnocení = rozvoj jedince = </a:t>
            </a:r>
            <a:r>
              <a:rPr lang="cs-CZ" sz="3200" b="1" dirty="0">
                <a:solidFill>
                  <a:srgbClr val="F01928"/>
                </a:solidFill>
              </a:rPr>
              <a:t>zájmové vzdělávání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11642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00BC54-17D0-4A01-AD02-35F0E5C246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148B7A-8AD7-4F18-BC5F-077E8ECF1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věk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9B1E2FD-8980-43F4-90A7-54FDC488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3211"/>
            <a:ext cx="11417538" cy="5008099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zaměřené zejména na </a:t>
            </a:r>
            <a:r>
              <a:rPr lang="cs-CZ" sz="3200" b="1" dirty="0">
                <a:solidFill>
                  <a:srgbClr val="F01928"/>
                </a:solidFill>
              </a:rPr>
              <a:t>děti a mládež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b="1" dirty="0"/>
              <a:t>– </a:t>
            </a:r>
            <a:br>
              <a:rPr lang="cs-CZ" sz="3200" b="1" dirty="0"/>
            </a:br>
            <a:r>
              <a:rPr lang="cs-CZ" sz="3200" b="1" dirty="0">
                <a:solidFill>
                  <a:srgbClr val="0000DC"/>
                </a:solidFill>
              </a:rPr>
              <a:t>pedagogika volného času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dospělých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andragogika – součást </a:t>
            </a:r>
            <a:r>
              <a:rPr lang="cs-CZ" sz="3200" b="1" dirty="0" err="1">
                <a:solidFill>
                  <a:srgbClr val="0000DC"/>
                </a:solidFill>
              </a:rPr>
              <a:t>androdidaktiky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teorie vzdělávání dospělých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seniorů </a:t>
            </a:r>
            <a:r>
              <a:rPr lang="cs-CZ" sz="3200" dirty="0"/>
              <a:t>– řeší </a:t>
            </a:r>
            <a:r>
              <a:rPr lang="cs-CZ" sz="3200" b="1" dirty="0" err="1">
                <a:solidFill>
                  <a:srgbClr val="0000DC"/>
                </a:solidFill>
              </a:rPr>
              <a:t>geragogika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různé věkové skupiny</a:t>
            </a:r>
            <a:r>
              <a:rPr lang="cs-CZ" sz="3200" dirty="0"/>
              <a:t> → odlišná očekávání </a:t>
            </a:r>
            <a:br>
              <a:rPr lang="cs-CZ" sz="3200" dirty="0"/>
            </a:br>
            <a:r>
              <a:rPr lang="cs-CZ" sz="3200" dirty="0"/>
              <a:t>od zájmového vzdělávání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optimální = </a:t>
            </a:r>
            <a:r>
              <a:rPr lang="cs-CZ" sz="3200" b="1" dirty="0">
                <a:solidFill>
                  <a:srgbClr val="F01928"/>
                </a:solidFill>
              </a:rPr>
              <a:t>výzkumné šetření </a:t>
            </a:r>
            <a:r>
              <a:rPr lang="cs-CZ" sz="3200" dirty="0"/>
              <a:t>– viz vznik Dětského muzea W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nejčastější klienti </a:t>
            </a:r>
            <a:r>
              <a:rPr lang="cs-CZ" sz="3200" dirty="0"/>
              <a:t>– mládež do 25 let, dospělí nad 60 let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37914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F35653-89F8-4572-A812-C3929EE387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003995-FEFB-49A5-8CD2-EBE9E8887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Význam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996BF1D-8201-447A-8A1D-28ED22F29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08295"/>
            <a:ext cx="11347200" cy="491970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vzdělávání = </a:t>
            </a:r>
            <a:r>
              <a:rPr lang="cs-CZ" sz="3200" b="1" dirty="0">
                <a:solidFill>
                  <a:srgbClr val="F01928"/>
                </a:solidFill>
              </a:rPr>
              <a:t>strategická komodita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školní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jen východisko </a:t>
            </a:r>
            <a:r>
              <a:rPr lang="cs-CZ" sz="3200" dirty="0"/>
              <a:t>→ </a:t>
            </a:r>
            <a:endParaRPr lang="cs-CZ" sz="3200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celoživotní vzdělávání </a:t>
            </a:r>
            <a:r>
              <a:rPr lang="cs-CZ" sz="3200" dirty="0"/>
              <a:t>– koncepce od Komenského (17. st.)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podstata celoživotního vzdělávání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zajištění vzdělávacích potřeb</a:t>
            </a:r>
            <a:r>
              <a:rPr lang="cs-CZ" sz="3200" dirty="0"/>
              <a:t> každého jedince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vzdělávání = pro práci, společenské uplatnění, …, </a:t>
            </a:r>
            <a:br>
              <a:rPr lang="cs-CZ" sz="3200" dirty="0"/>
            </a:b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volný čas = zájmové aktivity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</a:t>
            </a:r>
          </a:p>
        </p:txBody>
      </p:sp>
    </p:spTree>
    <p:extLst>
      <p:ext uri="{BB962C8B-B14F-4D97-AF65-F5344CB8AC3E}">
        <p14:creationId xmlns:p14="http://schemas.microsoft.com/office/powerpoint/2010/main" val="1798564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0A96F2-6BB8-4745-94A0-BF512C36B5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454FA8-D41C-451B-9651-A406CEA80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6782"/>
            <a:ext cx="10753200" cy="451576"/>
          </a:xfrm>
        </p:spPr>
        <p:txBody>
          <a:bodyPr/>
          <a:lstStyle/>
          <a:p>
            <a:r>
              <a:rPr lang="cs-CZ" dirty="0"/>
              <a:t>Vymezení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06BB35F-4DC3-4EBA-8EB1-6F6B1CBC0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25415"/>
            <a:ext cx="10934725" cy="52658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souhrn výchovně-vzdělávacích, poznávacích, rekreačních a dalších systematických, ale </a:t>
            </a:r>
            <a:br>
              <a:rPr lang="cs-CZ" sz="3200" dirty="0"/>
            </a:br>
            <a:r>
              <a:rPr lang="cs-CZ" sz="3200" dirty="0"/>
              <a:t>i jednorázových činností a aktivit, směřujících k účelnému </a:t>
            </a:r>
            <a:br>
              <a:rPr lang="cs-CZ" sz="3200" dirty="0"/>
            </a:br>
            <a:r>
              <a:rPr lang="cs-CZ" sz="3200" dirty="0"/>
              <a:t>a efektivnímu naplnění volného času (</a:t>
            </a:r>
            <a:r>
              <a:rPr lang="cs-CZ" sz="3200" i="1" dirty="0"/>
              <a:t>Bílá kniha</a:t>
            </a:r>
            <a:r>
              <a:rPr lang="cs-CZ" sz="3200" dirty="0"/>
              <a:t>, 2001)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odpovídá podstatě volného času → bez povinností – pracovních, každodenních, utilitárních, … = zájmy, záliby, koníčky, …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nutné i </a:t>
            </a:r>
            <a:r>
              <a:rPr lang="cs-CZ" sz="3200" b="1" dirty="0">
                <a:solidFill>
                  <a:srgbClr val="F01928"/>
                </a:solidFill>
              </a:rPr>
              <a:t>vzdělávání pro volný čas </a:t>
            </a:r>
            <a:r>
              <a:rPr lang="cs-CZ" sz="3200" dirty="0"/>
              <a:t>– viz </a:t>
            </a:r>
            <a:r>
              <a:rPr lang="cs-CZ" sz="3200" dirty="0" err="1"/>
              <a:t>Spencer</a:t>
            </a:r>
            <a:r>
              <a:rPr lang="cs-CZ" sz="3200" dirty="0"/>
              <a:t> (19. st.)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= zlepšení kvality života </a:t>
            </a:r>
            <a:br>
              <a:rPr lang="cs-CZ" sz="3200" dirty="0"/>
            </a:br>
            <a:r>
              <a:rPr lang="cs-CZ" sz="3200" dirty="0"/>
              <a:t>(Šerák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800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379</TotalTime>
  <Words>1365</Words>
  <Application>Microsoft Office PowerPoint</Application>
  <PresentationFormat>Širokoúhlá obrazovka</PresentationFormat>
  <Paragraphs>163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Zájmové vzdělávání </vt:lpstr>
      <vt:lpstr>Zájmové vzdělávání </vt:lpstr>
      <vt:lpstr>Zájmové vzdělávání </vt:lpstr>
      <vt:lpstr>Zájmové vzdělávání a volný čas</vt:lpstr>
      <vt:lpstr>Zájmové vzdělávání a volný čas</vt:lpstr>
      <vt:lpstr>Zájmové vzdělávání a volný čas</vt:lpstr>
      <vt:lpstr>Zájmové vzdělávání a věk</vt:lpstr>
      <vt:lpstr>Význam zájmového vzdělávání</vt:lpstr>
      <vt:lpstr>Vymezení zájmového vzdělávání</vt:lpstr>
      <vt:lpstr>Rysy zájmového vzdělávání</vt:lpstr>
      <vt:lpstr>Rysy zájmového vzdělávání</vt:lpstr>
      <vt:lpstr>Funkce zájmového vzdělávání</vt:lpstr>
      <vt:lpstr>Obsahové zaměření zájmového vzdělávání </vt:lpstr>
      <vt:lpstr>Zájmové vzdělávání a animativní didaktika </vt:lpstr>
      <vt:lpstr>Zájmové vzdělávání a animativní didaktika </vt:lpstr>
      <vt:lpstr>Principy animativní didaktiky </vt:lpstr>
      <vt:lpstr>Formy zájmového vzdělávání</vt:lpstr>
      <vt:lpstr>Formy zájmového vzdělávání</vt:lpstr>
      <vt:lpstr>Formy zájmového vzdělávání – kurz</vt:lpstr>
      <vt:lpstr>Zájmové vzdělávání a zážitková pedagogika</vt:lpstr>
      <vt:lpstr>Edutainment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53</cp:revision>
  <cp:lastPrinted>2020-12-01T14:36:34Z</cp:lastPrinted>
  <dcterms:created xsi:type="dcterms:W3CDTF">2020-10-05T06:18:46Z</dcterms:created>
  <dcterms:modified xsi:type="dcterms:W3CDTF">2022-08-12T09:30:51Z</dcterms:modified>
</cp:coreProperties>
</file>