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3D690D-B45E-44D5-9077-8EC3267E6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9945" y="1961322"/>
            <a:ext cx="9212055" cy="1762539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FYZIOLOGIE GASTROINTESTINÁLNÍHO TRAKTU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96BE5D4-7A79-4C26-900C-690C8CF498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6069" y="4883426"/>
            <a:ext cx="5314123" cy="1530626"/>
          </a:xfrm>
        </p:spPr>
        <p:txBody>
          <a:bodyPr>
            <a:normAutofit lnSpcReduction="10000"/>
          </a:bodyPr>
          <a:lstStyle/>
          <a:p>
            <a:pPr algn="l"/>
            <a:r>
              <a:rPr lang="cs-CZ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Ing. Mgr. Jana Juříková, </a:t>
            </a:r>
            <a:r>
              <a:rPr lang="cs-CZ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Ph</a:t>
            </a:r>
            <a:r>
              <a:rPr lang="cs-CZ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. D.</a:t>
            </a:r>
          </a:p>
          <a:p>
            <a:pPr algn="l"/>
            <a:r>
              <a:rPr lang="cs-CZ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Katedra kineziologie</a:t>
            </a:r>
          </a:p>
          <a:p>
            <a:pPr algn="l"/>
            <a:r>
              <a:rPr lang="cs-CZ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Fakulta sportovních studií</a:t>
            </a:r>
          </a:p>
          <a:p>
            <a:pPr algn="l"/>
            <a:r>
              <a:rPr lang="cs-CZ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Masarykova univerzita</a:t>
            </a:r>
          </a:p>
        </p:txBody>
      </p:sp>
    </p:spTree>
    <p:extLst>
      <p:ext uri="{BB962C8B-B14F-4D97-AF65-F5344CB8AC3E}">
        <p14:creationId xmlns:p14="http://schemas.microsoft.com/office/powerpoint/2010/main" val="228282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569ACA-C5F1-4DA0-B187-7C837969F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1270" y="609600"/>
            <a:ext cx="6125956" cy="689113"/>
          </a:xfrm>
        </p:spPr>
        <p:txBody>
          <a:bodyPr/>
          <a:lstStyle/>
          <a:p>
            <a:r>
              <a:rPr lang="cs-CZ" dirty="0"/>
              <a:t>Tlusté střevo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BDDB83-EA36-4C59-8937-4119F3A2B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98713"/>
            <a:ext cx="10131425" cy="5287617"/>
          </a:xfrm>
        </p:spPr>
        <p:txBody>
          <a:bodyPr>
            <a:noAutofit/>
          </a:bodyPr>
          <a:lstStyle/>
          <a:p>
            <a:r>
              <a:rPr lang="cs-CZ" sz="3200" dirty="0"/>
              <a:t>Slepé střevo</a:t>
            </a:r>
          </a:p>
          <a:p>
            <a:r>
              <a:rPr lang="cs-CZ" sz="3200" dirty="0"/>
              <a:t>Tračník</a:t>
            </a:r>
          </a:p>
          <a:p>
            <a:pPr lvl="1"/>
            <a:r>
              <a:rPr lang="cs-CZ" sz="3200" dirty="0"/>
              <a:t>Vzestupný tračník</a:t>
            </a:r>
          </a:p>
          <a:p>
            <a:pPr lvl="1"/>
            <a:r>
              <a:rPr lang="cs-CZ" sz="3200" dirty="0"/>
              <a:t>Příčný tračník</a:t>
            </a:r>
          </a:p>
          <a:p>
            <a:pPr lvl="1"/>
            <a:r>
              <a:rPr lang="cs-CZ" sz="3200" dirty="0"/>
              <a:t>Sestupný tračník</a:t>
            </a:r>
          </a:p>
          <a:p>
            <a:pPr lvl="1"/>
            <a:r>
              <a:rPr lang="cs-CZ" sz="3200" dirty="0"/>
              <a:t>Esovitá klička</a:t>
            </a:r>
          </a:p>
          <a:p>
            <a:pPr lvl="1"/>
            <a:r>
              <a:rPr lang="cs-CZ" sz="3200" dirty="0"/>
              <a:t>Konečník</a:t>
            </a:r>
          </a:p>
          <a:p>
            <a:r>
              <a:rPr lang="cs-CZ" sz="3200" dirty="0"/>
              <a:t>Řiť – otvor řitní</a:t>
            </a:r>
          </a:p>
        </p:txBody>
      </p:sp>
    </p:spTree>
    <p:extLst>
      <p:ext uri="{BB962C8B-B14F-4D97-AF65-F5344CB8AC3E}">
        <p14:creationId xmlns:p14="http://schemas.microsoft.com/office/powerpoint/2010/main" val="3287835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9A4EC-713C-4A7D-BF97-52C457378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Slinivka břišní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EF3721-56C2-4C84-A055-E75FD80C3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 1 útvaru 2 orgány:</a:t>
            </a:r>
          </a:p>
          <a:p>
            <a:pPr lvl="1"/>
            <a:r>
              <a:rPr lang="cs-CZ" sz="3200" dirty="0"/>
              <a:t>Exokrinní žláza – produkce trávicích enzymů: trypsin, chymotrypsin</a:t>
            </a:r>
          </a:p>
          <a:p>
            <a:pPr lvl="1"/>
            <a:r>
              <a:rPr lang="cs-CZ" sz="3200" dirty="0"/>
              <a:t>Endokrinní žláza – Langerhansovy ostrůvky produkují insulin (beta buňky) a glukagon (alfa buňky)</a:t>
            </a:r>
          </a:p>
        </p:txBody>
      </p:sp>
    </p:spTree>
    <p:extLst>
      <p:ext uri="{BB962C8B-B14F-4D97-AF65-F5344CB8AC3E}">
        <p14:creationId xmlns:p14="http://schemas.microsoft.com/office/powerpoint/2010/main" val="1697269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C0638F-238B-4ABB-B83F-486AA11E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játra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B3A9C5-B02F-4A4F-AC44-BD8B2FAF1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Exokrinní žláza produkující žluč</a:t>
            </a:r>
          </a:p>
          <a:p>
            <a:r>
              <a:rPr lang="cs-CZ" sz="3200" dirty="0"/>
              <a:t>Účastní se metabolismu sacharidů</a:t>
            </a:r>
          </a:p>
          <a:p>
            <a:r>
              <a:rPr lang="cs-CZ" sz="3200" dirty="0"/>
              <a:t>Účastní se metabolismu tuků</a:t>
            </a:r>
          </a:p>
          <a:p>
            <a:r>
              <a:rPr lang="cs-CZ" sz="3200" dirty="0"/>
              <a:t>Mají významnou detoxikační funkci</a:t>
            </a:r>
          </a:p>
        </p:txBody>
      </p:sp>
    </p:spTree>
    <p:extLst>
      <p:ext uri="{BB962C8B-B14F-4D97-AF65-F5344CB8AC3E}">
        <p14:creationId xmlns:p14="http://schemas.microsoft.com/office/powerpoint/2010/main" val="111040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6A49B8-F3A5-43C5-A138-5B52EACC1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žlučník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C3EB01-1890-44E6-9C0E-3A4F230C3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Žlučník slouží jako zásobárna žluči. Žluč je tvořena v játrech.</a:t>
            </a:r>
          </a:p>
        </p:txBody>
      </p:sp>
    </p:spTree>
    <p:extLst>
      <p:ext uri="{BB962C8B-B14F-4D97-AF65-F5344CB8AC3E}">
        <p14:creationId xmlns:p14="http://schemas.microsoft.com/office/powerpoint/2010/main" val="130309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0E2FB-31FA-4723-A5E8-4852344B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Gastrointestinální trakt (GIT):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A74AA-B54D-4E6E-8F50-A7C81B489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Dutina ústní</a:t>
            </a:r>
          </a:p>
          <a:p>
            <a:r>
              <a:rPr lang="cs-CZ" dirty="0"/>
              <a:t>Hltan </a:t>
            </a:r>
          </a:p>
          <a:p>
            <a:r>
              <a:rPr lang="cs-CZ" dirty="0"/>
              <a:t>Jícen</a:t>
            </a:r>
          </a:p>
          <a:p>
            <a:r>
              <a:rPr lang="cs-CZ" dirty="0"/>
              <a:t>Žaludek</a:t>
            </a:r>
          </a:p>
          <a:p>
            <a:r>
              <a:rPr lang="cs-CZ" dirty="0"/>
              <a:t>Tenké střevo</a:t>
            </a:r>
          </a:p>
          <a:p>
            <a:r>
              <a:rPr lang="cs-CZ" dirty="0"/>
              <a:t>Tlusté střevo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56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6A9F91-3F6F-4CD6-9737-C5534B90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Gastrointestinální trakt (GIT):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3AF4EC-EDF2-469B-AAAF-5586D9FDE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Játra</a:t>
            </a:r>
          </a:p>
          <a:p>
            <a:r>
              <a:rPr lang="cs-CZ" dirty="0"/>
              <a:t>Žlučník</a:t>
            </a:r>
          </a:p>
          <a:p>
            <a:r>
              <a:rPr lang="cs-CZ" dirty="0"/>
              <a:t>Slinivka břišní</a:t>
            </a:r>
          </a:p>
        </p:txBody>
      </p:sp>
    </p:spTree>
    <p:extLst>
      <p:ext uri="{BB962C8B-B14F-4D97-AF65-F5344CB8AC3E}">
        <p14:creationId xmlns:p14="http://schemas.microsoft.com/office/powerpoint/2010/main" val="84015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8AD75CE-8072-495D-B291-F7F1E8DC1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090" y="317404"/>
            <a:ext cx="5522027" cy="620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5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4299BF-7EEF-4D36-AE98-CC3106DD2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6226" y="609601"/>
            <a:ext cx="2690191" cy="457200"/>
          </a:xfrm>
        </p:spPr>
        <p:txBody>
          <a:bodyPr>
            <a:normAutofit fontScale="90000"/>
          </a:bodyPr>
          <a:lstStyle/>
          <a:p>
            <a:r>
              <a:rPr lang="cs-CZ" dirty="0"/>
              <a:t>Dutina ústní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5F7C78-EAF4-46FB-8356-9A2BD4AF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31" y="1285461"/>
            <a:ext cx="10131425" cy="5473147"/>
          </a:xfrm>
        </p:spPr>
        <p:txBody>
          <a:bodyPr>
            <a:noAutofit/>
          </a:bodyPr>
          <a:lstStyle/>
          <a:p>
            <a:r>
              <a:rPr lang="cs-CZ" sz="2800" dirty="0"/>
              <a:t>Předsíň dutiny ústní:</a:t>
            </a:r>
          </a:p>
          <a:p>
            <a:pPr lvl="1"/>
            <a:r>
              <a:rPr lang="cs-CZ" sz="2800" dirty="0"/>
              <a:t>Rty</a:t>
            </a:r>
          </a:p>
          <a:p>
            <a:pPr lvl="1"/>
            <a:r>
              <a:rPr lang="cs-CZ" sz="2800" dirty="0"/>
              <a:t>Tváře</a:t>
            </a:r>
          </a:p>
          <a:p>
            <a:pPr lvl="1"/>
            <a:r>
              <a:rPr lang="cs-CZ" sz="2800" dirty="0"/>
              <a:t>Dáseň</a:t>
            </a:r>
          </a:p>
          <a:p>
            <a:r>
              <a:rPr lang="cs-CZ" sz="2800" dirty="0"/>
              <a:t>Vlastní dutina ústní:</a:t>
            </a:r>
          </a:p>
          <a:p>
            <a:pPr lvl="1"/>
            <a:r>
              <a:rPr lang="cs-CZ" sz="2800" dirty="0"/>
              <a:t>Zuby </a:t>
            </a:r>
          </a:p>
          <a:p>
            <a:pPr lvl="1"/>
            <a:r>
              <a:rPr lang="cs-CZ" sz="2800" dirty="0"/>
              <a:t>Jazyk</a:t>
            </a:r>
          </a:p>
          <a:p>
            <a:pPr lvl="1"/>
            <a:r>
              <a:rPr lang="cs-CZ" sz="2800" dirty="0"/>
              <a:t>Patro</a:t>
            </a:r>
          </a:p>
          <a:p>
            <a:pPr lvl="1"/>
            <a:r>
              <a:rPr lang="cs-CZ" sz="2800" dirty="0"/>
              <a:t>Mandle patrová</a:t>
            </a:r>
          </a:p>
          <a:p>
            <a:pPr lvl="1"/>
            <a:r>
              <a:rPr lang="cs-CZ" sz="2800" dirty="0"/>
              <a:t>Slinné žlázy</a:t>
            </a:r>
          </a:p>
        </p:txBody>
      </p:sp>
    </p:spTree>
    <p:extLst>
      <p:ext uri="{BB962C8B-B14F-4D97-AF65-F5344CB8AC3E}">
        <p14:creationId xmlns:p14="http://schemas.microsoft.com/office/powerpoint/2010/main" val="248331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6C8F1-2E15-4D57-B763-118F8EE3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hltan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5708AA-2E8D-4626-9614-95BC596B3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Dělí se na 3 části:</a:t>
            </a:r>
          </a:p>
          <a:p>
            <a:pPr lvl="1"/>
            <a:r>
              <a:rPr lang="cs-CZ" sz="3200" dirty="0"/>
              <a:t>Nosohltan</a:t>
            </a:r>
          </a:p>
          <a:p>
            <a:pPr lvl="1"/>
            <a:r>
              <a:rPr lang="cs-CZ" sz="3200" dirty="0"/>
              <a:t>Ústní část hltanu</a:t>
            </a:r>
          </a:p>
          <a:p>
            <a:pPr lvl="1"/>
            <a:r>
              <a:rPr lang="cs-CZ" sz="3200" dirty="0"/>
              <a:t>Hrtanová část hltanu</a:t>
            </a:r>
          </a:p>
        </p:txBody>
      </p:sp>
    </p:spTree>
    <p:extLst>
      <p:ext uri="{BB962C8B-B14F-4D97-AF65-F5344CB8AC3E}">
        <p14:creationId xmlns:p14="http://schemas.microsoft.com/office/powerpoint/2010/main" val="260677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800764-2665-48AB-AD30-E2839027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jícen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BD248C-000A-4992-B944-653220800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Je složen ze 3 druhů svaloviny:</a:t>
            </a:r>
          </a:p>
          <a:p>
            <a:pPr lvl="1"/>
            <a:r>
              <a:rPr lang="cs-CZ" sz="3200" dirty="0"/>
              <a:t>V horní části – příčně pruhovaná</a:t>
            </a:r>
          </a:p>
          <a:p>
            <a:pPr lvl="1"/>
            <a:r>
              <a:rPr lang="cs-CZ" sz="3200" dirty="0"/>
              <a:t>V dolní části – hladká</a:t>
            </a:r>
          </a:p>
          <a:p>
            <a:pPr lvl="1"/>
            <a:r>
              <a:rPr lang="cs-CZ" sz="3200" dirty="0"/>
              <a:t>V </a:t>
            </a:r>
            <a:r>
              <a:rPr lang="cs-CZ" sz="3200"/>
              <a:t>prostřední třetině </a:t>
            </a:r>
            <a:r>
              <a:rPr lang="cs-CZ" sz="3200" dirty="0"/>
              <a:t>– smíšená příčně pruhovaná s hladkou svalovinou</a:t>
            </a:r>
          </a:p>
        </p:txBody>
      </p:sp>
    </p:spTree>
    <p:extLst>
      <p:ext uri="{BB962C8B-B14F-4D97-AF65-F5344CB8AC3E}">
        <p14:creationId xmlns:p14="http://schemas.microsoft.com/office/powerpoint/2010/main" val="318449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FD735B-AD0E-42B3-94C4-AF1EC1C3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žaludek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1D0335-44BF-40F0-8C22-174D4EC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Části žaludku:</a:t>
            </a:r>
          </a:p>
          <a:p>
            <a:pPr lvl="1"/>
            <a:r>
              <a:rPr lang="cs-CZ" sz="3200" dirty="0"/>
              <a:t>Fundus</a:t>
            </a:r>
          </a:p>
          <a:p>
            <a:pPr lvl="1"/>
            <a:r>
              <a:rPr lang="cs-CZ" sz="3200" dirty="0"/>
              <a:t>Česlo</a:t>
            </a:r>
          </a:p>
          <a:p>
            <a:pPr lvl="1"/>
            <a:r>
              <a:rPr lang="cs-CZ" sz="3200" dirty="0"/>
              <a:t>Tělo žaludku</a:t>
            </a:r>
          </a:p>
          <a:p>
            <a:pPr lvl="1"/>
            <a:r>
              <a:rPr lang="cs-CZ" sz="3200" dirty="0"/>
              <a:t>vrátník</a:t>
            </a:r>
          </a:p>
        </p:txBody>
      </p:sp>
    </p:spTree>
    <p:extLst>
      <p:ext uri="{BB962C8B-B14F-4D97-AF65-F5344CB8AC3E}">
        <p14:creationId xmlns:p14="http://schemas.microsoft.com/office/powerpoint/2010/main" val="943700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84352C-DAFC-463E-AAFE-173336D7C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Tenké střevo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079B3B-F74B-495F-A212-E804DAFA9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Dvanáctník</a:t>
            </a:r>
          </a:p>
          <a:p>
            <a:r>
              <a:rPr lang="cs-CZ" sz="3200" dirty="0"/>
              <a:t>Lačník</a:t>
            </a:r>
          </a:p>
          <a:p>
            <a:r>
              <a:rPr lang="cs-CZ" sz="3200" dirty="0"/>
              <a:t>kyčelník</a:t>
            </a:r>
          </a:p>
        </p:txBody>
      </p:sp>
    </p:spTree>
    <p:extLst>
      <p:ext uri="{BB962C8B-B14F-4D97-AF65-F5344CB8AC3E}">
        <p14:creationId xmlns:p14="http://schemas.microsoft.com/office/powerpoint/2010/main" val="4118560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TM03457452[[fn=Nebe]]</Template>
  <TotalTime>46</TotalTime>
  <Words>204</Words>
  <Application>Microsoft Office PowerPoint</Application>
  <PresentationFormat>Širokoúhlá obrazovka</PresentationFormat>
  <Paragraphs>68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Nebe</vt:lpstr>
      <vt:lpstr>FYZIOLOGIE GASTROINTESTINÁLNÍHO TRAKTU</vt:lpstr>
      <vt:lpstr>Gastrointestinální trakt (GIT):</vt:lpstr>
      <vt:lpstr>Gastrointestinální trakt (GIT):</vt:lpstr>
      <vt:lpstr>Prezentace aplikace PowerPoint</vt:lpstr>
      <vt:lpstr>Dutina ústní</vt:lpstr>
      <vt:lpstr>hltan</vt:lpstr>
      <vt:lpstr>jícen</vt:lpstr>
      <vt:lpstr>žaludek</vt:lpstr>
      <vt:lpstr>Tenké střevo</vt:lpstr>
      <vt:lpstr>Tlusté střevo</vt:lpstr>
      <vt:lpstr>Slinivka břišní</vt:lpstr>
      <vt:lpstr>játra</vt:lpstr>
      <vt:lpstr>žlučník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FYZIOLOGIE GASTROINTESTINÁLNÍHO TRAKTU</dc:title>
  <dc:creator>Jana Juříková</dc:creator>
  <cp:lastModifiedBy>Jana Juříková</cp:lastModifiedBy>
  <cp:revision>8</cp:revision>
  <dcterms:created xsi:type="dcterms:W3CDTF">2020-10-06T18:21:05Z</dcterms:created>
  <dcterms:modified xsi:type="dcterms:W3CDTF">2022-09-12T09:42:46Z</dcterms:modified>
</cp:coreProperties>
</file>