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258" r:id="rId3"/>
    <p:sldId id="257" r:id="rId4"/>
    <p:sldId id="343" r:id="rId5"/>
    <p:sldId id="259" r:id="rId6"/>
    <p:sldId id="337" r:id="rId7"/>
    <p:sldId id="260" r:id="rId8"/>
    <p:sldId id="261" r:id="rId9"/>
    <p:sldId id="339" r:id="rId10"/>
    <p:sldId id="340" r:id="rId11"/>
    <p:sldId id="341" r:id="rId12"/>
    <p:sldId id="338" r:id="rId13"/>
    <p:sldId id="262" r:id="rId14"/>
    <p:sldId id="263" r:id="rId15"/>
    <p:sldId id="264" r:id="rId16"/>
    <p:sldId id="344" r:id="rId17"/>
    <p:sldId id="265" r:id="rId18"/>
    <p:sldId id="266" r:id="rId19"/>
    <p:sldId id="267" r:id="rId20"/>
    <p:sldId id="345" r:id="rId21"/>
    <p:sldId id="268" r:id="rId22"/>
    <p:sldId id="269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33" r:id="rId31"/>
    <p:sldId id="356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353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7" r:id="rId59"/>
    <p:sldId id="295" r:id="rId60"/>
    <p:sldId id="298" r:id="rId61"/>
    <p:sldId id="334" r:id="rId62"/>
    <p:sldId id="354" r:id="rId63"/>
    <p:sldId id="355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35" r:id="rId81"/>
    <p:sldId id="315" r:id="rId82"/>
    <p:sldId id="316" r:id="rId83"/>
    <p:sldId id="317" r:id="rId84"/>
    <p:sldId id="318" r:id="rId85"/>
    <p:sldId id="319" r:id="rId86"/>
    <p:sldId id="320" r:id="rId87"/>
    <p:sldId id="321" r:id="rId88"/>
    <p:sldId id="322" r:id="rId89"/>
    <p:sldId id="323" r:id="rId90"/>
    <p:sldId id="324" r:id="rId91"/>
    <p:sldId id="325" r:id="rId92"/>
    <p:sldId id="326" r:id="rId93"/>
    <p:sldId id="327" r:id="rId94"/>
    <p:sldId id="328" r:id="rId95"/>
    <p:sldId id="329" r:id="rId96"/>
    <p:sldId id="330" r:id="rId97"/>
    <p:sldId id="331" r:id="rId98"/>
    <p:sldId id="332" r:id="rId9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8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C1A43-4F64-4CE2-BD45-3565B07A2EE7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5D5CE-1BA7-4BA4-8757-88279B1583B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M%C3%ADcha" TargetMode="External"/><Relationship Id="rId13" Type="http://schemas.openxmlformats.org/officeDocument/2006/relationships/hyperlink" Target="http://cs.wikipedia.org/wiki/Polypeptid" TargetMode="External"/><Relationship Id="rId3" Type="http://schemas.openxmlformats.org/officeDocument/2006/relationships/hyperlink" Target="http://cs.wikipedia.org/wiki/Vegetativn%C3%AD_nervstvo" TargetMode="External"/><Relationship Id="rId7" Type="http://schemas.openxmlformats.org/officeDocument/2006/relationships/hyperlink" Target="http://cs.wikipedia.org/w/index.php?title=Mo%C4%8Dopohlavn%C3%AD_%C3%BAstroj%C3%AD&amp;action=edit&amp;redlink=1" TargetMode="External"/><Relationship Id="rId12" Type="http://schemas.openxmlformats.org/officeDocument/2006/relationships/hyperlink" Target="http://cs.wikipedia.org/wiki/Adrenali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s.wikipedia.org/wiki/Pr%C5%AFdu%C5%A1ky" TargetMode="External"/><Relationship Id="rId11" Type="http://schemas.openxmlformats.org/officeDocument/2006/relationships/hyperlink" Target="http://cs.wikipedia.org/wiki/Noradrenalin" TargetMode="External"/><Relationship Id="rId5" Type="http://schemas.openxmlformats.org/officeDocument/2006/relationships/hyperlink" Target="http://cs.wikipedia.org/wiki/Pr%C5%AFdu%C5%A1nice" TargetMode="External"/><Relationship Id="rId10" Type="http://schemas.openxmlformats.org/officeDocument/2006/relationships/hyperlink" Target="http://cs.wikipedia.org/w/index.php?title=Medi%C3%A1tor&amp;action=edit&amp;redlink=1" TargetMode="External"/><Relationship Id="rId4" Type="http://schemas.openxmlformats.org/officeDocument/2006/relationships/hyperlink" Target="http://cs.wikipedia.org/wiki/Hladk%C3%A9_svalstvo" TargetMode="External"/><Relationship Id="rId9" Type="http://schemas.openxmlformats.org/officeDocument/2006/relationships/hyperlink" Target="http://cs.wikipedia.org/wiki/Parasympatiku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Nervy sympatické. Patří mezi skupiny </a:t>
            </a:r>
            <a:r>
              <a:rPr lang="cs-CZ" dirty="0">
                <a:hlinkClick r:id="rId3" tooltip="Vegetativní nervstvo"/>
              </a:rPr>
              <a:t>vegetativního (autonomního) nervstva</a:t>
            </a:r>
            <a:r>
              <a:rPr lang="cs-CZ" dirty="0"/>
              <a:t>, jehož funkce nepodléhá naší vůli. Jsou v </a:t>
            </a:r>
            <a:r>
              <a:rPr lang="cs-CZ" dirty="0">
                <a:hlinkClick r:id="rId4" tooltip="Hladké svalstvo"/>
              </a:rPr>
              <a:t>hladkém svalstvu</a:t>
            </a:r>
            <a:r>
              <a:rPr lang="cs-CZ" dirty="0"/>
              <a:t> zažívací trubice, </a:t>
            </a:r>
            <a:r>
              <a:rPr lang="cs-CZ" dirty="0">
                <a:hlinkClick r:id="rId5" tooltip="Průdušnice"/>
              </a:rPr>
              <a:t>průdušnice</a:t>
            </a:r>
            <a:r>
              <a:rPr lang="cs-CZ" dirty="0"/>
              <a:t>, </a:t>
            </a:r>
            <a:r>
              <a:rPr lang="cs-CZ" dirty="0">
                <a:hlinkClick r:id="rId6" tooltip="Průdušky"/>
              </a:rPr>
              <a:t>průdušek</a:t>
            </a:r>
            <a:r>
              <a:rPr lang="cs-CZ" dirty="0"/>
              <a:t> a </a:t>
            </a:r>
            <a:r>
              <a:rPr lang="cs-CZ" dirty="0">
                <a:hlinkClick r:id="rId7" tooltip="Močopohlavní ústrojí (stránka neexistuje)"/>
              </a:rPr>
              <a:t>močopohlavním ústrojí</a:t>
            </a:r>
            <a:r>
              <a:rPr lang="cs-CZ" dirty="0"/>
              <a:t>. Cesty vegetativního nervstva přerušují ganglia. Vystupují z </a:t>
            </a:r>
            <a:r>
              <a:rPr lang="cs-CZ" dirty="0">
                <a:hlinkClick r:id="rId8" tooltip="Mícha"/>
              </a:rPr>
              <a:t>míchy</a:t>
            </a:r>
            <a:r>
              <a:rPr lang="cs-CZ" dirty="0"/>
              <a:t> krční, hrudní a bederní. Zauzlina je blízko míchy. Sympatické a </a:t>
            </a:r>
            <a:r>
              <a:rPr lang="cs-CZ" dirty="0">
                <a:hlinkClick r:id="rId9" tooltip="Parasympatikus"/>
              </a:rPr>
              <a:t>parasympatické</a:t>
            </a:r>
            <a:r>
              <a:rPr lang="cs-CZ" dirty="0"/>
              <a:t> nervstvo působí navzájem antagonisticky, </a:t>
            </a:r>
            <a:r>
              <a:rPr lang="cs-CZ" dirty="0" err="1"/>
              <a:t>sympaticus</a:t>
            </a:r>
            <a:r>
              <a:rPr lang="cs-CZ" dirty="0"/>
              <a:t> zrychluje srdeční činnost a má jako </a:t>
            </a:r>
            <a:r>
              <a:rPr lang="cs-CZ" dirty="0" err="1">
                <a:hlinkClick r:id="rId10" tooltip="Mediátor (stránka neexistuje)"/>
              </a:rPr>
              <a:t>mediátor</a:t>
            </a:r>
            <a:r>
              <a:rPr lang="cs-CZ" dirty="0"/>
              <a:t> </a:t>
            </a:r>
            <a:r>
              <a:rPr lang="cs-CZ" dirty="0">
                <a:hlinkClick r:id="rId11" tooltip="Noradrenalin"/>
              </a:rPr>
              <a:t>noradrenalin</a:t>
            </a:r>
            <a:r>
              <a:rPr lang="cs-CZ" dirty="0"/>
              <a:t> a </a:t>
            </a:r>
            <a:r>
              <a:rPr lang="cs-CZ" dirty="0" err="1">
                <a:hlinkClick r:id="rId12" tooltip="Adrenalin"/>
              </a:rPr>
              <a:t>adrenalin</a:t>
            </a:r>
            <a:r>
              <a:rPr lang="cs-CZ" dirty="0" err="1"/>
              <a:t>Oba</a:t>
            </a:r>
            <a:r>
              <a:rPr lang="cs-CZ" dirty="0"/>
              <a:t> dva hormony – </a:t>
            </a:r>
            <a:r>
              <a:rPr lang="cs-CZ" i="1" dirty="0" err="1"/>
              <a:t>vazopresin</a:t>
            </a:r>
            <a:r>
              <a:rPr lang="cs-CZ" i="1" dirty="0"/>
              <a:t> a oxytocin</a:t>
            </a:r>
            <a:r>
              <a:rPr lang="cs-CZ" dirty="0"/>
              <a:t> – se dostávají podél axonů z </a:t>
            </a:r>
            <a:r>
              <a:rPr lang="cs-CZ" dirty="0" err="1"/>
              <a:t>hypothalamu</a:t>
            </a:r>
            <a:r>
              <a:rPr lang="cs-CZ" dirty="0"/>
              <a:t> do neurohypofýzy (její zadní části), kde se vážou na </a:t>
            </a:r>
            <a:r>
              <a:rPr lang="cs-CZ" dirty="0">
                <a:hlinkClick r:id="rId13" tooltip="Polypeptid"/>
              </a:rPr>
              <a:t>polypeptidy</a:t>
            </a:r>
            <a:r>
              <a:rPr lang="cs-CZ" dirty="0"/>
              <a:t> </a:t>
            </a:r>
            <a:r>
              <a:rPr lang="cs-CZ" dirty="0" err="1"/>
              <a:t>neurofiziny</a:t>
            </a:r>
            <a:r>
              <a:rPr lang="cs-CZ" dirty="0"/>
              <a:t>. V </a:t>
            </a:r>
            <a:r>
              <a:rPr lang="cs-CZ" dirty="0" err="1"/>
              <a:t>hypothalamických</a:t>
            </a:r>
            <a:r>
              <a:rPr lang="cs-CZ" dirty="0"/>
              <a:t> jádrech vznikají další </a:t>
            </a:r>
            <a:r>
              <a:rPr lang="cs-CZ" dirty="0" err="1"/>
              <a:t>neuropůsobky</a:t>
            </a:r>
            <a:r>
              <a:rPr lang="cs-CZ" dirty="0"/>
              <a:t> peptidové povahy, které jsou </a:t>
            </a:r>
            <a:r>
              <a:rPr lang="cs-CZ" dirty="0" err="1"/>
              <a:t>hypothalamo</a:t>
            </a:r>
            <a:r>
              <a:rPr lang="cs-CZ" dirty="0"/>
              <a:t>-hypofyzárním krevním oběhem dopravovány do adenohypofýzy (její přední části) a tam stimulují vlastní tvorbu hypofyzárních hormonů. Jejich označením je </a:t>
            </a:r>
            <a:r>
              <a:rPr lang="cs-CZ" b="1" dirty="0" err="1"/>
              <a:t>liberiny</a:t>
            </a:r>
            <a:r>
              <a:rPr lang="cs-CZ" dirty="0"/>
              <a:t>, tj. </a:t>
            </a:r>
            <a:r>
              <a:rPr lang="cs-CZ" i="1" dirty="0"/>
              <a:t>uvolňující (</a:t>
            </a:r>
            <a:r>
              <a:rPr lang="cs-CZ" i="1" dirty="0" err="1"/>
              <a:t>releasing</a:t>
            </a:r>
            <a:r>
              <a:rPr lang="cs-CZ" i="1" dirty="0"/>
              <a:t>) faktory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D5D5CE-1BA7-4BA4-8757-88279B1583B3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6E497-5145-4DC0-8FB5-554048A5E0E8}" type="datetimeFigureOut">
              <a:rPr lang="cs-CZ" smtClean="0"/>
              <a:pPr/>
              <a:t>17.03.2022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3AF5C-3E9E-4157-8B4C-B50A8E349C6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nQ2z-r_00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Žlázy s vnitřní sekrecí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</a:t>
            </a:r>
            <a:r>
              <a:rPr lang="cs-CZ" dirty="0" err="1"/>
              <a:t>Klášterecká</a:t>
            </a:r>
            <a:r>
              <a:rPr lang="cs-CZ" dirty="0"/>
              <a:t>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c, Steroidní hormony, </a:t>
            </a:r>
            <a:r>
              <a:rPr lang="cs-CZ" dirty="0"/>
              <a:t> tvoří se z cholesterolu, jsou rozpustné v tucích(lipofilní, hydrofobní). Podle biologické aktivity je dělíme do 6 skupin:</a:t>
            </a:r>
          </a:p>
          <a:p>
            <a:r>
              <a:rPr lang="cs-CZ" dirty="0"/>
              <a:t>Glukokortikoidy(kortizol) – regulace metabolizmu, katabolický účinek</a:t>
            </a:r>
          </a:p>
          <a:p>
            <a:r>
              <a:rPr lang="cs-CZ" dirty="0" err="1"/>
              <a:t>Mineralokotikoidy</a:t>
            </a:r>
            <a:r>
              <a:rPr lang="cs-CZ" dirty="0"/>
              <a:t>(aldosteron) – regulace </a:t>
            </a:r>
            <a:r>
              <a:rPr lang="cs-CZ" dirty="0" err="1"/>
              <a:t>kalemie</a:t>
            </a:r>
            <a:r>
              <a:rPr lang="cs-CZ" dirty="0"/>
              <a:t> a </a:t>
            </a:r>
            <a:r>
              <a:rPr lang="cs-CZ" dirty="0" err="1"/>
              <a:t>natremie</a:t>
            </a:r>
            <a:endParaRPr lang="cs-CZ" dirty="0"/>
          </a:p>
          <a:p>
            <a:r>
              <a:rPr lang="cs-CZ" dirty="0"/>
              <a:t>Androgeny(testosteron) – pohlavní vývoj, anabolický účinek, krvetvorba</a:t>
            </a:r>
          </a:p>
          <a:p>
            <a:r>
              <a:rPr lang="cs-CZ" dirty="0"/>
              <a:t>Estrogeny(estradiol) – proliferační účinek, vliv na CNS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Progestiny(progesteron) – </a:t>
            </a:r>
            <a:r>
              <a:rPr lang="cs-CZ" dirty="0" err="1"/>
              <a:t>gestagenní</a:t>
            </a:r>
            <a:r>
              <a:rPr lang="cs-CZ" dirty="0"/>
              <a:t> a </a:t>
            </a:r>
            <a:r>
              <a:rPr lang="cs-CZ" dirty="0" err="1"/>
              <a:t>termogenní</a:t>
            </a:r>
            <a:r>
              <a:rPr lang="cs-CZ" dirty="0"/>
              <a:t> účinek</a:t>
            </a:r>
          </a:p>
          <a:p>
            <a:r>
              <a:rPr lang="cs-CZ" dirty="0"/>
              <a:t>Kalciferol – regulace kalcemie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Podle způsobu účinku </a:t>
            </a:r>
            <a:r>
              <a:rPr lang="cs-CZ" dirty="0"/>
              <a:t>rozlišujeme hormony </a:t>
            </a:r>
            <a:r>
              <a:rPr lang="cs-CZ" i="1" dirty="0"/>
              <a:t>regulační</a:t>
            </a:r>
            <a:r>
              <a:rPr lang="cs-CZ" dirty="0"/>
              <a:t>, které ovlivňují činnost jiných endokrinních žláz (</a:t>
            </a:r>
            <a:r>
              <a:rPr lang="cs-CZ" dirty="0" err="1"/>
              <a:t>liberiny</a:t>
            </a:r>
            <a:r>
              <a:rPr lang="cs-CZ" dirty="0"/>
              <a:t> a </a:t>
            </a:r>
            <a:r>
              <a:rPr lang="cs-CZ" dirty="0" err="1"/>
              <a:t>statiny</a:t>
            </a:r>
            <a:r>
              <a:rPr lang="cs-CZ" dirty="0"/>
              <a:t> hypotalamu, tropiny předního laloku hypofýzy) a hormony </a:t>
            </a:r>
            <a:r>
              <a:rPr lang="cs-CZ" i="1" dirty="0"/>
              <a:t>s přímým účinkem na tkáně</a:t>
            </a:r>
            <a:r>
              <a:rPr lang="cs-CZ" dirty="0"/>
              <a:t>(např. inzulin, tyroxin)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Podle rozpustnosti </a:t>
            </a:r>
            <a:r>
              <a:rPr lang="cs-CZ" dirty="0"/>
              <a:t>dělíme hormony na hormony </a:t>
            </a:r>
            <a:r>
              <a:rPr lang="cs-CZ" i="1" dirty="0"/>
              <a:t>rozpustné v tucích</a:t>
            </a:r>
            <a:r>
              <a:rPr lang="cs-CZ" dirty="0"/>
              <a:t>(steroidní hormony a hormony štítné žlázy) a hormony </a:t>
            </a:r>
            <a:r>
              <a:rPr lang="cs-CZ" i="1" dirty="0"/>
              <a:t>rozpustné ve vodě</a:t>
            </a:r>
            <a:r>
              <a:rPr lang="cs-CZ" dirty="0"/>
              <a:t>(ostatní hormony)</a:t>
            </a:r>
          </a:p>
          <a:p>
            <a:r>
              <a:rPr lang="cs-CZ" b="1" dirty="0"/>
              <a:t>Podle převažujícího účinku </a:t>
            </a:r>
            <a:r>
              <a:rPr lang="cs-CZ" dirty="0"/>
              <a:t>se rozlišují hormony s výraznými metabolickými účinky, hormony řídící minerální hospodářství, hormony angažované v reprodukčních funkcích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916832"/>
            <a:ext cx="14287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Mechanismus účinku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525780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Účinek hormonů se může uplatnit až po vazbě na specifické receptory:</a:t>
            </a:r>
          </a:p>
          <a:p>
            <a:r>
              <a:rPr lang="cs-CZ" b="1" dirty="0"/>
              <a:t>Na membráně buněk </a:t>
            </a:r>
            <a:r>
              <a:rPr lang="cs-CZ" dirty="0"/>
              <a:t>jsou receptory pro hormony bílkovinné(peptidové) a aminokyselinové, s výjimkou hormonů štítné žlázy, hormon po navázání na receptor vystupuje jako tzv. </a:t>
            </a:r>
            <a:r>
              <a:rPr lang="cs-CZ" b="1" dirty="0"/>
              <a:t>první posel</a:t>
            </a:r>
            <a:r>
              <a:rPr lang="cs-CZ" dirty="0"/>
              <a:t>, vyvolá tvorbu </a:t>
            </a:r>
            <a:r>
              <a:rPr lang="cs-CZ" b="1" dirty="0"/>
              <a:t>druhého posla</a:t>
            </a:r>
            <a:r>
              <a:rPr lang="cs-CZ" dirty="0"/>
              <a:t>(velmi často to je c-AMP = cyklický </a:t>
            </a:r>
            <a:r>
              <a:rPr lang="cs-CZ" dirty="0" err="1"/>
              <a:t>adenosinmonofosfát</a:t>
            </a:r>
            <a:r>
              <a:rPr lang="cs-CZ" dirty="0"/>
              <a:t>), který stimuluje v buňce </a:t>
            </a:r>
            <a:r>
              <a:rPr lang="cs-CZ" b="1" dirty="0"/>
              <a:t>syntézu specifických bílkovin</a:t>
            </a:r>
            <a:r>
              <a:rPr lang="cs-CZ" dirty="0"/>
              <a:t>(nejčastěji enzymů) a ty zprostředkují vlastní </a:t>
            </a:r>
            <a:r>
              <a:rPr lang="cs-CZ" b="1" dirty="0"/>
              <a:t>účinek hormonu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060848"/>
            <a:ext cx="24117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Mechanismus účinku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25144"/>
          </a:xfrm>
        </p:spPr>
        <p:txBody>
          <a:bodyPr/>
          <a:lstStyle/>
          <a:p>
            <a:r>
              <a:rPr lang="cs-CZ" b="1" dirty="0"/>
              <a:t>Uvnitř buňky </a:t>
            </a:r>
            <a:r>
              <a:rPr lang="cs-CZ" dirty="0"/>
              <a:t>jsou receptory pro steroidní hormony a hormony štítné žlázy, navázané hormony většinou stimulují tvorbu specifických bílkovin přímo, bez tvorby druhého posla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1988840"/>
            <a:ext cx="3314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98B1854-415B-4071-BCDF-01F91073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Mechanismus účinku </a:t>
            </a:r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5A027689-8A17-4647-B6CE-2549A995BF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56071"/>
            <a:ext cx="3886200" cy="3204299"/>
          </a:xfrm>
        </p:spPr>
      </p:pic>
      <p:pic>
        <p:nvPicPr>
          <p:cNvPr id="8" name="Obrázek 6">
            <a:extLst>
              <a:ext uri="{FF2B5EF4-FFF2-40B4-BE49-F238E27FC236}">
                <a16:creationId xmlns:a16="http://schemas.microsoft.com/office/drawing/2014/main" id="{ED214FF5-24FA-4BE1-A24C-40ABFEEE9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99" y="2226469"/>
            <a:ext cx="3368102" cy="3263504"/>
          </a:xfrm>
        </p:spPr>
      </p:pic>
    </p:spTree>
    <p:extLst>
      <p:ext uri="{BB962C8B-B14F-4D97-AF65-F5344CB8AC3E}">
        <p14:creationId xmlns:p14="http://schemas.microsoft.com/office/powerpoint/2010/main" val="145980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Sekreci hormonů ovlivňují: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Nervové vlivy </a:t>
            </a:r>
            <a:r>
              <a:rPr lang="cs-CZ" dirty="0"/>
              <a:t>– např. výdej hormonů z dřeně nadledvin stimuluje sympatikus</a:t>
            </a:r>
          </a:p>
          <a:p>
            <a:r>
              <a:rPr lang="cs-CZ" b="1" dirty="0"/>
              <a:t>Změny v chemickém složení krve </a:t>
            </a:r>
            <a:r>
              <a:rPr lang="cs-CZ" dirty="0"/>
              <a:t>– např. glykémie řídí produkci inzulinu a </a:t>
            </a:r>
            <a:r>
              <a:rPr lang="cs-CZ" dirty="0" err="1"/>
              <a:t>glukagonu</a:t>
            </a:r>
            <a:r>
              <a:rPr lang="cs-CZ" dirty="0"/>
              <a:t>, kalcémie ovlivňuje produkci parathormonu a kalcitoninu</a:t>
            </a:r>
          </a:p>
          <a:p>
            <a:r>
              <a:rPr lang="cs-CZ" b="1" dirty="0"/>
              <a:t>Řídící hormony </a:t>
            </a:r>
            <a:r>
              <a:rPr lang="cs-CZ" dirty="0"/>
              <a:t>– </a:t>
            </a:r>
            <a:r>
              <a:rPr lang="cs-CZ" dirty="0" err="1"/>
              <a:t>např.liberiny</a:t>
            </a:r>
            <a:r>
              <a:rPr lang="cs-CZ" dirty="0"/>
              <a:t> a </a:t>
            </a:r>
            <a:r>
              <a:rPr lang="cs-CZ" dirty="0" err="1"/>
              <a:t>statiny</a:t>
            </a:r>
            <a:r>
              <a:rPr lang="cs-CZ" dirty="0"/>
              <a:t> hypotalamu, tropiny předního laloku hypofýzy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196752"/>
            <a:ext cx="8382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výdeje hormonů: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319695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Uskutečňuje se mechanismem</a:t>
            </a:r>
            <a:r>
              <a:rPr lang="cs-CZ" b="1" dirty="0"/>
              <a:t> jednoduché zpětné vazby</a:t>
            </a:r>
            <a:r>
              <a:rPr lang="cs-CZ" dirty="0"/>
              <a:t>, u které rozhoduje o výdeji hormonu žlázou jeho množství v krvi nebo specifická změna chemického složení krve, na jehož řízení se hormon podílí. Převážně se jedná o </a:t>
            </a:r>
            <a:r>
              <a:rPr lang="cs-CZ" b="1" dirty="0"/>
              <a:t>negativní</a:t>
            </a:r>
            <a:r>
              <a:rPr lang="cs-CZ" dirty="0"/>
              <a:t> zpětnou vazbu(např. stoupající kalcémie snižuje výdej parathormonu a naopak), pouze v menší míře jde o </a:t>
            </a:r>
            <a:r>
              <a:rPr lang="cs-CZ" b="1" dirty="0"/>
              <a:t>pozitivní</a:t>
            </a:r>
            <a:r>
              <a:rPr lang="cs-CZ" dirty="0"/>
              <a:t> zpětnou vazbu(např. hormon oxytocin podporuje stahy dělohy během porodu a stahy dělohy stimulují další výdej oxytocinu)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653136"/>
            <a:ext cx="2055887" cy="180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Regulace výdeje hormonů: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Složitá zpětná vazba </a:t>
            </a:r>
            <a:r>
              <a:rPr lang="cs-CZ" dirty="0"/>
              <a:t>se uplatňuje u endokrinních žláz řízených </a:t>
            </a:r>
            <a:r>
              <a:rPr lang="cs-CZ" dirty="0" err="1"/>
              <a:t>hypotalamo</a:t>
            </a:r>
            <a:r>
              <a:rPr lang="cs-CZ" dirty="0"/>
              <a:t>-hypofyzárním systémem. Hypotalamus uvolňuje </a:t>
            </a:r>
            <a:r>
              <a:rPr lang="cs-CZ" b="1" dirty="0" err="1"/>
              <a:t>liberin</a:t>
            </a:r>
            <a:r>
              <a:rPr lang="cs-CZ" dirty="0"/>
              <a:t>, který stimuluje výdej </a:t>
            </a:r>
            <a:r>
              <a:rPr lang="cs-CZ" b="1" dirty="0"/>
              <a:t>tropinu</a:t>
            </a:r>
            <a:r>
              <a:rPr lang="cs-CZ" dirty="0"/>
              <a:t> z předního laloku hypofýzy, tropin zvýší sekreci hormonů z jím řízené, tzv. periferní endokrinní žlázy do krve. Množství hormonu periferní žlázy v krvi zpětně ovlivňuje výdej tropinu a </a:t>
            </a:r>
            <a:r>
              <a:rPr lang="cs-CZ" dirty="0" err="1"/>
              <a:t>liberinu</a:t>
            </a:r>
            <a:r>
              <a:rPr lang="cs-CZ" dirty="0"/>
              <a:t>. Klasickým příkladem je např. řízení sekrece kortizolu z kůry nadledvin a hormonů štítné žlázy.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60648"/>
            <a:ext cx="1997968" cy="129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žláz s vnitřní sekrecí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5257800"/>
          </a:xfrm>
        </p:spPr>
        <p:txBody>
          <a:bodyPr>
            <a:normAutofit fontScale="92500"/>
          </a:bodyPr>
          <a:lstStyle/>
          <a:p>
            <a:r>
              <a:rPr lang="cs-CZ" dirty="0"/>
              <a:t>Spolu s nervovým a imunitním systémem </a:t>
            </a:r>
            <a:r>
              <a:rPr lang="cs-CZ" b="1" dirty="0"/>
              <a:t>řídí a integrují veškeré funkce těla </a:t>
            </a:r>
            <a:r>
              <a:rPr lang="cs-CZ" dirty="0"/>
              <a:t>tak, aby byla zachována </a:t>
            </a:r>
            <a:r>
              <a:rPr lang="cs-CZ" dirty="0" err="1"/>
              <a:t>homeostáza</a:t>
            </a:r>
            <a:r>
              <a:rPr lang="cs-CZ" dirty="0"/>
              <a:t> organismu. Nervový systém dosahuje potřebného efektu prostřednictvím </a:t>
            </a:r>
            <a:r>
              <a:rPr lang="cs-CZ" b="1" dirty="0"/>
              <a:t>nervových impulzů</a:t>
            </a:r>
            <a:r>
              <a:rPr lang="cs-CZ" dirty="0"/>
              <a:t>(</a:t>
            </a:r>
            <a:r>
              <a:rPr lang="cs-CZ" i="1" dirty="0"/>
              <a:t>nervová</a:t>
            </a:r>
            <a:r>
              <a:rPr lang="cs-CZ" dirty="0"/>
              <a:t> </a:t>
            </a:r>
            <a:r>
              <a:rPr lang="cs-CZ" i="1" dirty="0"/>
              <a:t>regulace</a:t>
            </a:r>
            <a:r>
              <a:rPr lang="cs-CZ" dirty="0"/>
              <a:t>), endokrinní systém pomocí </a:t>
            </a:r>
            <a:r>
              <a:rPr lang="cs-CZ" b="1" dirty="0"/>
              <a:t>hormonů</a:t>
            </a:r>
            <a:r>
              <a:rPr lang="cs-CZ" dirty="0"/>
              <a:t>(látková, </a:t>
            </a:r>
            <a:r>
              <a:rPr lang="cs-CZ" i="1" dirty="0"/>
              <a:t>humorální regulace</a:t>
            </a:r>
            <a:r>
              <a:rPr lang="cs-CZ" dirty="0"/>
              <a:t>). Endokrinní sekreční buňky uvolňují většinu hormonů do krve.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844824"/>
            <a:ext cx="198234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D7E838B-5CFD-4A6B-BD0A-A486EA65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Sekrece hormonů</a:t>
            </a:r>
          </a:p>
        </p:txBody>
      </p:sp>
      <p:pic>
        <p:nvPicPr>
          <p:cNvPr id="7" name="Obrázek 4">
            <a:extLst>
              <a:ext uri="{FF2B5EF4-FFF2-40B4-BE49-F238E27FC236}">
                <a16:creationId xmlns:a16="http://schemas.microsoft.com/office/drawing/2014/main" id="{01C02DD6-3B5A-4D6A-A103-6FC3338F7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2226469"/>
            <a:ext cx="4351338" cy="3263504"/>
          </a:xfrm>
        </p:spPr>
      </p:pic>
    </p:spTree>
    <p:extLst>
      <p:ext uri="{BB962C8B-B14F-4D97-AF65-F5344CB8AC3E}">
        <p14:creationId xmlns:p14="http://schemas.microsoft.com/office/powerpoint/2010/main" val="4009772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Hypotalamo</a:t>
            </a:r>
            <a:r>
              <a:rPr lang="cs-CZ" dirty="0"/>
              <a:t>-hypofyzární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Hypotalamus</a:t>
            </a:r>
            <a:r>
              <a:rPr lang="cs-CZ" dirty="0"/>
              <a:t> je část mezimozku, která zprostředkovává významnou vazbu mezi nervovým a endokrinním systémem, prostředníkem této vazby je </a:t>
            </a:r>
            <a:r>
              <a:rPr lang="cs-CZ" b="1" dirty="0"/>
              <a:t>hypofýza</a:t>
            </a:r>
            <a:r>
              <a:rPr lang="cs-CZ" dirty="0"/>
              <a:t>. Činnost hypotalamu ovlivňují </a:t>
            </a:r>
            <a:r>
              <a:rPr lang="cs-CZ" b="1" dirty="0"/>
              <a:t>informace</a:t>
            </a:r>
            <a:r>
              <a:rPr lang="cs-CZ" dirty="0"/>
              <a:t> z kůry mozkové, z limbického systému, z aktivačního systému retikulární formace, z receptorů vnitřních orgánů, ze sítnice. Charakter uvedených vlivů vysvětluje dopad např. na prožívání bolesti, stresu a emocí na hormonální aktivitu hypotalamu.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81550"/>
            <a:ext cx="33337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Hypotalamo</a:t>
            </a:r>
            <a:r>
              <a:rPr lang="cs-CZ" dirty="0"/>
              <a:t>-hypofyzární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 neurosekrečních buňkách hypotalamu vznikají dvě skupiny hormonů:</a:t>
            </a:r>
          </a:p>
          <a:p>
            <a:r>
              <a:rPr lang="cs-CZ" b="1" dirty="0"/>
              <a:t>Oxytocin a antidiuretický hormon</a:t>
            </a:r>
            <a:r>
              <a:rPr lang="cs-CZ" dirty="0"/>
              <a:t>, které se axony neurosekrečních buněk dostávají do zadního laloku hypofýzy</a:t>
            </a:r>
          </a:p>
          <a:p>
            <a:r>
              <a:rPr lang="cs-CZ" b="1" dirty="0"/>
              <a:t>Regulační hormony</a:t>
            </a:r>
            <a:r>
              <a:rPr lang="cs-CZ" dirty="0"/>
              <a:t>, které ovlivňují činnost adenohypofýzy – zahrnují stimulačně působící </a:t>
            </a:r>
            <a:r>
              <a:rPr lang="cs-CZ" b="1" dirty="0" err="1"/>
              <a:t>liberiny</a:t>
            </a:r>
            <a:r>
              <a:rPr lang="cs-CZ" dirty="0"/>
              <a:t> a inhibiční </a:t>
            </a:r>
            <a:r>
              <a:rPr lang="cs-CZ" b="1" dirty="0" err="1"/>
              <a:t>statiny</a:t>
            </a:r>
            <a:r>
              <a:rPr lang="cs-CZ" dirty="0"/>
              <a:t>, </a:t>
            </a:r>
            <a:r>
              <a:rPr lang="cs-CZ" dirty="0" err="1"/>
              <a:t>liberiny</a:t>
            </a:r>
            <a:r>
              <a:rPr lang="cs-CZ" dirty="0"/>
              <a:t> i </a:t>
            </a:r>
            <a:r>
              <a:rPr lang="cs-CZ" dirty="0" err="1"/>
              <a:t>statiny</a:t>
            </a:r>
            <a:r>
              <a:rPr lang="cs-CZ" dirty="0"/>
              <a:t> pronikají do krve přilehlé kapilární sítě, kapiláry se spojují v </a:t>
            </a:r>
            <a:r>
              <a:rPr lang="cs-CZ" dirty="0" err="1"/>
              <a:t>hypofýzární</a:t>
            </a:r>
            <a:r>
              <a:rPr lang="cs-CZ" dirty="0"/>
              <a:t> portální žíly, kterými krev s hormony odtéká do adenohypofýzy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941168"/>
            <a:ext cx="2541662" cy="158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33119F50-6506-4B0D-B549-E63D47487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7" y="77735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2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E7F52CE7-8C72-4913-AD6E-4077CE6A70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7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5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50727424-CD2A-4E82-ADD8-97E0D480D2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68" y="1124745"/>
            <a:ext cx="756679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EAD1C92D-A8AB-4308-9031-01D40769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>
          <a:xfrm>
            <a:off x="0" y="866883"/>
            <a:ext cx="685800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79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6A079AB5-27AB-4320-905A-3637F3E56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04" y="614576"/>
            <a:ext cx="6967204" cy="519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2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CC825CDA-6439-4D17-95F0-6328D29BC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3" y="1128686"/>
            <a:ext cx="693080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6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9DC406CE-EE48-4F7F-84BC-ACC799671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žláz s vnitřní sekrecí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 systému žláz s vnitřní sekrecí(</a:t>
            </a:r>
            <a:r>
              <a:rPr lang="cs-CZ" i="1" dirty="0"/>
              <a:t>endokrinní systém</a:t>
            </a:r>
            <a:r>
              <a:rPr lang="cs-CZ" dirty="0"/>
              <a:t>) patří:</a:t>
            </a:r>
          </a:p>
          <a:p>
            <a:r>
              <a:rPr lang="cs-CZ" b="1" dirty="0"/>
              <a:t>Anatomicky ohraničené žlázy </a:t>
            </a:r>
            <a:r>
              <a:rPr lang="cs-CZ" dirty="0"/>
              <a:t>– hypofýza(podvěsek mozkový), štítná žláza, příštítná tělíska, nadledviny, epifýza (šišinka)</a:t>
            </a:r>
          </a:p>
          <a:p>
            <a:r>
              <a:rPr lang="cs-CZ" b="1" dirty="0"/>
              <a:t>Skupiny buněk roztroušených v orgánech</a:t>
            </a:r>
            <a:r>
              <a:rPr lang="cs-CZ" dirty="0"/>
              <a:t>, které tvoří a uvolňují do krve, ale anatomický charakter žláz s vnitřní sekrecí nemají – jsou to sekreční buňky hypotalamu, slinivky břišní, žaludku, vaječníků, varlat, ledvin, srdce a placenty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415" y="1844824"/>
            <a:ext cx="218313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6"/>
          </a:xfrm>
        </p:spPr>
        <p:txBody>
          <a:bodyPr>
            <a:normAutofit lnSpcReduction="10000"/>
          </a:bodyPr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347043" cy="518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Hypothalamus and Pituitary Gland Functions, Animation </a:t>
            </a:r>
            <a:r>
              <a:rPr lang="en-US" dirty="0" smtClean="0">
                <a:hlinkClick r:id="rId2"/>
              </a:rPr>
              <a:t>– YouTube</a:t>
            </a:r>
            <a:endParaRPr lang="cs-CZ" smtClean="0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14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Hypofýza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/>
          <a:lstStyle/>
          <a:p>
            <a:r>
              <a:rPr lang="cs-CZ" dirty="0"/>
              <a:t>Je uložena v tureckém sedle kosti klínové a je spojena úzkou stopkou s hypotalamem. Její dvě části – </a:t>
            </a:r>
            <a:r>
              <a:rPr lang="cs-CZ" b="1" dirty="0"/>
              <a:t>adenohypofýza</a:t>
            </a:r>
            <a:r>
              <a:rPr lang="cs-CZ" dirty="0"/>
              <a:t>(přední lalok) a </a:t>
            </a:r>
            <a:r>
              <a:rPr lang="cs-CZ" b="1" dirty="0"/>
              <a:t>neurohypofýza</a:t>
            </a:r>
            <a:r>
              <a:rPr lang="cs-CZ" dirty="0"/>
              <a:t>(zadní lalok) – jsou anatomicky i funkčně zcela samostatné.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514850"/>
            <a:ext cx="2667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neurohypofýzy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Neurohypofýza je zásobárnou antidiuretického hormonu (ADH) a oxytocinu.</a:t>
            </a:r>
          </a:p>
          <a:p>
            <a:r>
              <a:rPr lang="cs-CZ" b="1" dirty="0"/>
              <a:t>Účinky ADH:</a:t>
            </a:r>
          </a:p>
          <a:p>
            <a:r>
              <a:rPr lang="cs-CZ" dirty="0"/>
              <a:t>Umožňuje </a:t>
            </a:r>
            <a:r>
              <a:rPr lang="cs-CZ" b="1" dirty="0"/>
              <a:t>vstřebávání vody </a:t>
            </a:r>
            <a:r>
              <a:rPr lang="cs-CZ" dirty="0"/>
              <a:t>z distálních a sběracích kanálků nefronů ledvin zpět do krve, voda se zadržuje v těle, klesá diuréza (antidiuretický účinek)</a:t>
            </a:r>
          </a:p>
          <a:p>
            <a:r>
              <a:rPr lang="cs-CZ" dirty="0"/>
              <a:t>Zvyšuje </a:t>
            </a:r>
            <a:r>
              <a:rPr lang="cs-CZ" b="1" dirty="0"/>
              <a:t>krevní tlak </a:t>
            </a:r>
            <a:r>
              <a:rPr lang="cs-CZ" dirty="0"/>
              <a:t>zadržováním vody v těle a zúžením tepének(vasokonstrikci) – proto i název </a:t>
            </a:r>
            <a:r>
              <a:rPr lang="cs-CZ" dirty="0" err="1"/>
              <a:t>vazopresin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514850"/>
            <a:ext cx="2667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neurohypofýzy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Účinky ADH:</a:t>
            </a:r>
          </a:p>
          <a:p>
            <a:r>
              <a:rPr lang="cs-CZ" dirty="0"/>
              <a:t>Snižuje </a:t>
            </a:r>
            <a:r>
              <a:rPr lang="cs-CZ" b="1" dirty="0"/>
              <a:t>produkci potu</a:t>
            </a:r>
          </a:p>
          <a:p>
            <a:r>
              <a:rPr lang="cs-CZ" dirty="0"/>
              <a:t>Posiluje tvorbu a vybavování </a:t>
            </a:r>
            <a:r>
              <a:rPr lang="cs-CZ" b="1" dirty="0"/>
              <a:t>paměťových stop</a:t>
            </a:r>
          </a:p>
          <a:p>
            <a:r>
              <a:rPr lang="cs-CZ" b="1" dirty="0"/>
              <a:t>Stimuluje</a:t>
            </a:r>
            <a:r>
              <a:rPr lang="cs-CZ" dirty="0"/>
              <a:t> tvorbu Na/K, ATP pumpy</a:t>
            </a:r>
          </a:p>
          <a:p>
            <a:r>
              <a:rPr lang="cs-CZ" b="1" dirty="0"/>
              <a:t>Výdej ADH </a:t>
            </a:r>
            <a:r>
              <a:rPr lang="cs-CZ" dirty="0"/>
              <a:t>z neurohypofýzy </a:t>
            </a:r>
            <a:r>
              <a:rPr lang="cs-CZ" b="1" dirty="0"/>
              <a:t>se zvyšuje </a:t>
            </a:r>
            <a:r>
              <a:rPr lang="cs-CZ" dirty="0"/>
              <a:t>při zvýšení </a:t>
            </a:r>
            <a:r>
              <a:rPr lang="cs-CZ" dirty="0" err="1"/>
              <a:t>osmolality</a:t>
            </a:r>
            <a:r>
              <a:rPr lang="cs-CZ" dirty="0"/>
              <a:t> krve, např. během dehydratace organismu, při stresu, úzkosti, vlivem nikotinu,morfinu, naopak </a:t>
            </a:r>
            <a:r>
              <a:rPr lang="cs-CZ" b="1" dirty="0"/>
              <a:t>klesá</a:t>
            </a:r>
            <a:r>
              <a:rPr lang="cs-CZ" dirty="0"/>
              <a:t> při </a:t>
            </a:r>
            <a:r>
              <a:rPr lang="cs-CZ" dirty="0" err="1"/>
              <a:t>převodnění</a:t>
            </a:r>
            <a:r>
              <a:rPr lang="cs-CZ" dirty="0"/>
              <a:t> a po požití alkoholu.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25144"/>
            <a:ext cx="2090936" cy="18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neurohypofýzy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35283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Účinky oxytocinu:</a:t>
            </a:r>
          </a:p>
          <a:p>
            <a:r>
              <a:rPr lang="cs-CZ" dirty="0"/>
              <a:t>Zesiluje </a:t>
            </a:r>
            <a:r>
              <a:rPr lang="cs-CZ" b="1" dirty="0"/>
              <a:t>stahy hladké svaloviny dělohy </a:t>
            </a:r>
            <a:r>
              <a:rPr lang="cs-CZ" dirty="0"/>
              <a:t>při porodu</a:t>
            </a:r>
          </a:p>
          <a:p>
            <a:r>
              <a:rPr lang="cs-CZ" dirty="0"/>
              <a:t>Vyvolává </a:t>
            </a:r>
            <a:r>
              <a:rPr lang="cs-CZ" b="1" dirty="0"/>
              <a:t>stahy mlékovodů</a:t>
            </a:r>
            <a:r>
              <a:rPr lang="cs-CZ" dirty="0"/>
              <a:t>, což usnadňuje výdej mléka během kojení</a:t>
            </a:r>
          </a:p>
          <a:p>
            <a:r>
              <a:rPr lang="cs-CZ" dirty="0"/>
              <a:t>U </a:t>
            </a:r>
            <a:r>
              <a:rPr lang="cs-CZ" b="1" dirty="0"/>
              <a:t>netěhotné dělohy</a:t>
            </a:r>
            <a:r>
              <a:rPr lang="cs-CZ" dirty="0"/>
              <a:t>, vyvolává stahy dělohy při koitu, čímž se podílí na vyvolání orgasmu, u muže vyvolává stahy chámovodů</a:t>
            </a:r>
          </a:p>
          <a:p>
            <a:r>
              <a:rPr lang="cs-CZ" dirty="0"/>
              <a:t>Omezuje tvorbu a vybavování </a:t>
            </a:r>
            <a:r>
              <a:rPr lang="cs-CZ" b="1" dirty="0"/>
              <a:t>paměťových stop</a:t>
            </a:r>
          </a:p>
          <a:p>
            <a:pPr>
              <a:buNone/>
            </a:pPr>
            <a:r>
              <a:rPr lang="cs-CZ" b="1" dirty="0"/>
              <a:t>    Výdej oxytocinu je řízen reflexně, </a:t>
            </a:r>
            <a:r>
              <a:rPr lang="cs-CZ" dirty="0"/>
              <a:t>podnětem je dráždění bradavek při kojení, protahování hrdla dělohy při porodu, dráždění zevního genitálu při koitu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314825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adenohypofýzy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 adenohypofýze se hormony tvoří v pěti typech buněk, jejichž sekreční aktivitu podporuje vždy specifický </a:t>
            </a:r>
            <a:r>
              <a:rPr lang="cs-CZ" b="1" dirty="0" err="1"/>
              <a:t>liberin</a:t>
            </a:r>
            <a:r>
              <a:rPr lang="cs-CZ" dirty="0"/>
              <a:t>. Specifické </a:t>
            </a:r>
            <a:r>
              <a:rPr lang="cs-CZ" dirty="0" err="1"/>
              <a:t>hypotalamické</a:t>
            </a:r>
            <a:r>
              <a:rPr lang="cs-CZ" dirty="0"/>
              <a:t> </a:t>
            </a:r>
            <a:r>
              <a:rPr lang="cs-CZ" dirty="0" err="1"/>
              <a:t>statiny</a:t>
            </a:r>
            <a:r>
              <a:rPr lang="cs-CZ" dirty="0"/>
              <a:t> tlumí výrazněji činnost buněk tvořících prolaktin, TSH (</a:t>
            </a:r>
            <a:r>
              <a:rPr lang="cs-CZ" dirty="0" err="1"/>
              <a:t>tyreotropin</a:t>
            </a:r>
            <a:r>
              <a:rPr lang="cs-CZ" dirty="0"/>
              <a:t>)a pravděpodobně i STH(somatotropin). </a:t>
            </a:r>
            <a:r>
              <a:rPr lang="cs-CZ" dirty="0" err="1"/>
              <a:t>Somatostatin</a:t>
            </a:r>
            <a:r>
              <a:rPr lang="cs-CZ" dirty="0"/>
              <a:t> tvoří i Langerhansovy ostrůvky slinivky a endokrinní tkáň GIT. </a:t>
            </a:r>
          </a:p>
          <a:p>
            <a:r>
              <a:rPr lang="cs-CZ" dirty="0"/>
              <a:t>Adenohypofýza vydává tropiny, tj. hormony řídící jiné žlázy s vnitřní sekrecí a dále hormony s přímým účinkem.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695825"/>
            <a:ext cx="29908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Tropiny: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635080" cy="5501208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Kortikotropin</a:t>
            </a:r>
            <a:r>
              <a:rPr lang="cs-CZ" dirty="0"/>
              <a:t>(adrenokortikotropní hormon – ACTH) ovlivňuje růst a rozvoj kůry nadledvin, stimuluje sekreci glukokortikoidů kůrou nadledvin. Výdej ACTH výrazně stoupá při stresu a vlivem produktů makrofágů(</a:t>
            </a:r>
            <a:r>
              <a:rPr lang="cs-CZ" dirty="0" err="1"/>
              <a:t>cytokiny</a:t>
            </a:r>
            <a:r>
              <a:rPr lang="cs-CZ" dirty="0"/>
              <a:t>)</a:t>
            </a:r>
          </a:p>
          <a:p>
            <a:r>
              <a:rPr lang="cs-CZ" b="1" dirty="0" err="1"/>
              <a:t>Tyreotropin</a:t>
            </a:r>
            <a:r>
              <a:rPr lang="cs-CZ" dirty="0"/>
              <a:t>(TSH) řídí činnost štítné žlázy</a:t>
            </a:r>
          </a:p>
          <a:p>
            <a:r>
              <a:rPr lang="cs-CZ" b="1" dirty="0"/>
              <a:t>Gonadotropiny: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/>
              <a:t>Folitropin</a:t>
            </a:r>
            <a:r>
              <a:rPr lang="cs-CZ" b="1" dirty="0"/>
              <a:t>(FSH) </a:t>
            </a:r>
            <a:r>
              <a:rPr lang="cs-CZ" dirty="0"/>
              <a:t>podporuje zrání vajíčka ve folikulech vaječníků a tvorbu estrogenů buňkami folikulu, u mužů je nepostradatelný pro tvorbu spermií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err="1"/>
              <a:t>Lutropin</a:t>
            </a:r>
            <a:r>
              <a:rPr lang="cs-CZ" b="1" dirty="0"/>
              <a:t>(LH) </a:t>
            </a:r>
            <a:r>
              <a:rPr lang="cs-CZ" dirty="0"/>
              <a:t>u žen podporuje vznik žlutého tělíska a tvorbu progesteronu v něm, u mužů řídí tvorbu testosteronu ve varleti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3933056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514975"/>
            <a:ext cx="1905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s přímým účinkem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63508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Somatotropin</a:t>
            </a:r>
            <a:r>
              <a:rPr lang="cs-CZ" dirty="0"/>
              <a:t>(somatotropní hormon – STH) se tvoří hlavně v noci a má výrazné metabolické účinky: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Stimuluje </a:t>
            </a:r>
            <a:r>
              <a:rPr lang="cs-CZ" b="1" dirty="0" err="1"/>
              <a:t>proteosyntézu</a:t>
            </a:r>
            <a:r>
              <a:rPr lang="cs-CZ" b="1" dirty="0"/>
              <a:t> </a:t>
            </a:r>
            <a:r>
              <a:rPr lang="cs-CZ" dirty="0"/>
              <a:t>a jejím prostřednictvím růst a dělení buněk, řídí tvorbu tkání i po ukončení růstu, účinek STH není přímý, je zprostředkovaný </a:t>
            </a:r>
            <a:r>
              <a:rPr lang="cs-CZ" dirty="0" err="1"/>
              <a:t>somatomediny</a:t>
            </a:r>
            <a:r>
              <a:rPr lang="cs-CZ" dirty="0"/>
              <a:t>, jejichž tvorbu v játrech i jiných tkání STH podporuje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916832"/>
            <a:ext cx="18722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s přímým účinkem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92514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 startAt="2"/>
            </a:pPr>
            <a:r>
              <a:rPr lang="cs-CZ" b="1" dirty="0"/>
              <a:t>Uvolňuje zásobní tuky </a:t>
            </a:r>
            <a:r>
              <a:rPr lang="cs-CZ" dirty="0"/>
              <a:t>z tukové tkáně pro potřeby energeticky náročné </a:t>
            </a:r>
            <a:r>
              <a:rPr lang="cs-CZ" dirty="0" err="1"/>
              <a:t>proteosyntézy</a:t>
            </a:r>
            <a:endParaRPr lang="cs-CZ" dirty="0"/>
          </a:p>
          <a:p>
            <a:pPr marL="514350" indent="-514350">
              <a:buAutoNum type="arabicPeriod" startAt="2"/>
            </a:pPr>
            <a:r>
              <a:rPr lang="cs-CZ" b="1" dirty="0"/>
              <a:t>Omezuje spotřebu glukózy tkáněmi</a:t>
            </a:r>
            <a:r>
              <a:rPr lang="cs-CZ" dirty="0"/>
              <a:t>, aby mohla být preferenčně využívána nervovým systémem, jehož aktivita během růstu, vývoje  a obnovy tkání výrazně stoupá.</a:t>
            </a:r>
          </a:p>
          <a:p>
            <a:pPr marL="514350" indent="-514350"/>
            <a:r>
              <a:rPr lang="cs-CZ" b="1" dirty="0"/>
              <a:t>Prolaktin </a:t>
            </a:r>
            <a:r>
              <a:rPr lang="cs-CZ" dirty="0"/>
              <a:t>přispívá k </a:t>
            </a:r>
            <a:r>
              <a:rPr lang="cs-CZ" b="1" dirty="0"/>
              <a:t>rozvoji mléčné žlázy </a:t>
            </a:r>
            <a:r>
              <a:rPr lang="cs-CZ" dirty="0"/>
              <a:t>v průběhu těhotenství, spouští a udržuje </a:t>
            </a:r>
            <a:r>
              <a:rPr lang="cs-CZ" b="1" dirty="0"/>
              <a:t>tvorbu mléka </a:t>
            </a:r>
            <a:r>
              <a:rPr lang="cs-CZ" dirty="0"/>
              <a:t>v poporodním období. Malé množství prolaktinu se tvoří i u mužů, u kterých podporuje růst přídatných pohlavních orgánů, především prostaty.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9996" y="4293096"/>
            <a:ext cx="2054004" cy="207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B1A538-629D-4BC3-99A3-5BE3B5201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ŽLÁZ S VNITŘNÍ SEKRECÍ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6B1D2AE-1984-4473-9A19-F0A51E8C0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93" y="2226469"/>
            <a:ext cx="3257414" cy="3263504"/>
          </a:xfrm>
        </p:spPr>
      </p:pic>
    </p:spTree>
    <p:extLst>
      <p:ext uri="{BB962C8B-B14F-4D97-AF65-F5344CB8AC3E}">
        <p14:creationId xmlns:p14="http://schemas.microsoft.com/office/powerpoint/2010/main" val="3333285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s přímým účinkem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Melanocyty stimulující hormon(MSH) </a:t>
            </a:r>
            <a:r>
              <a:rPr lang="cs-CZ" dirty="0"/>
              <a:t>pravděpodobně ovlivňuje aktivitu mozku (receptory pro MSH byly prokázány na mozkových neuronech) . Pomáhá regenerovat sítnicové barvivo rodopsin a v závislosti na slunečním záření zvyšuje pigmentaci kůže.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89454"/>
            <a:ext cx="3026173" cy="230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s přímým účinkem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92514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Nadprodukce somatotropinu </a:t>
            </a:r>
            <a:r>
              <a:rPr lang="cs-CZ" dirty="0"/>
              <a:t>v období růstu je příčinou </a:t>
            </a:r>
            <a:r>
              <a:rPr lang="cs-CZ" b="1" dirty="0"/>
              <a:t>gigantismu</a:t>
            </a:r>
            <a:r>
              <a:rPr lang="cs-CZ" dirty="0"/>
              <a:t>, tj. nadměrného vzrůstu, nedostatek hormonu je zodpovědný za </a:t>
            </a:r>
            <a:r>
              <a:rPr lang="cs-CZ" b="1" dirty="0"/>
              <a:t>omezený vzrůst</a:t>
            </a:r>
            <a:r>
              <a:rPr lang="cs-CZ" dirty="0"/>
              <a:t>(trpaslictví – nanismus). Nadprodukce v dospělosti vyvolává akromegalii, název je odvozen od neúměrného růstu koncových částí kostry, např. brady, nadočnicových oblouků, kosti nohy, ruky.</a:t>
            </a:r>
          </a:p>
          <a:p>
            <a:r>
              <a:rPr lang="cs-CZ" b="1" dirty="0"/>
              <a:t>Nadprodukce prolaktinu </a:t>
            </a:r>
            <a:r>
              <a:rPr lang="cs-CZ" dirty="0"/>
              <a:t>u </a:t>
            </a:r>
            <a:r>
              <a:rPr lang="cs-CZ" b="1" dirty="0"/>
              <a:t>mužů </a:t>
            </a:r>
            <a:r>
              <a:rPr lang="cs-CZ" dirty="0"/>
              <a:t>vede k impotenci, u</a:t>
            </a:r>
            <a:r>
              <a:rPr lang="cs-CZ" b="1" dirty="0"/>
              <a:t> žen </a:t>
            </a:r>
            <a:r>
              <a:rPr lang="cs-CZ" dirty="0"/>
              <a:t>aktivuje laktaci v období mimo těhotenství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628800"/>
            <a:ext cx="18859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77072"/>
            <a:ext cx="1800200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A6DA1-43BA-4CAB-8C03-BCEAB995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Štítná žláza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49385FAB-BBDE-4E8A-9F77-C1BA971A83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86671"/>
            <a:ext cx="3886200" cy="194310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E1AB2268-C616-4CB5-98D0-74CC94A12A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111689"/>
            <a:ext cx="3886200" cy="1493063"/>
          </a:xfrm>
        </p:spPr>
      </p:pic>
    </p:spTree>
    <p:extLst>
      <p:ext uri="{BB962C8B-B14F-4D97-AF65-F5344CB8AC3E}">
        <p14:creationId xmlns:p14="http://schemas.microsoft.com/office/powerpoint/2010/main" val="998821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Štítná žláza(</a:t>
            </a:r>
            <a:r>
              <a:rPr lang="cs-CZ" i="1" dirty="0" err="1"/>
              <a:t>glandulla</a:t>
            </a:r>
            <a:r>
              <a:rPr lang="cs-CZ" i="1" dirty="0"/>
              <a:t> </a:t>
            </a:r>
            <a:r>
              <a:rPr lang="cs-CZ" i="1" dirty="0" err="1"/>
              <a:t>thyreoidea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340967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Bohatě prokrvená </a:t>
            </a:r>
            <a:r>
              <a:rPr lang="cs-CZ" b="1" dirty="0"/>
              <a:t>štítná žláza </a:t>
            </a:r>
            <a:r>
              <a:rPr lang="cs-CZ" dirty="0"/>
              <a:t>má </a:t>
            </a:r>
            <a:r>
              <a:rPr lang="cs-CZ" b="1" dirty="0"/>
              <a:t>dva laloky </a:t>
            </a:r>
            <a:r>
              <a:rPr lang="cs-CZ" dirty="0"/>
              <a:t>(pravý a levý) navzájem spojené můstkem (</a:t>
            </a:r>
            <a:r>
              <a:rPr lang="cs-CZ" dirty="0" err="1"/>
              <a:t>isthmem</a:t>
            </a:r>
            <a:r>
              <a:rPr lang="cs-CZ" dirty="0"/>
              <a:t>), laloky přiléhají horními póly ke štítné chrupavce hrtanu, směrem dolů se rozprostírají po stranách průdušnice.</a:t>
            </a:r>
          </a:p>
          <a:p>
            <a:r>
              <a:rPr lang="cs-CZ" dirty="0"/>
              <a:t>Sekreční tkáň štítné žlázy je složená z mikroskopicky patrných sekrečních folikulů, jejichž buňky tvoří dva hormony – </a:t>
            </a:r>
            <a:r>
              <a:rPr lang="cs-CZ" b="1" dirty="0"/>
              <a:t>tyroxin</a:t>
            </a:r>
            <a:r>
              <a:rPr lang="cs-CZ" dirty="0"/>
              <a:t> (</a:t>
            </a:r>
            <a:r>
              <a:rPr lang="cs-CZ" dirty="0" err="1"/>
              <a:t>tetrajodtyronin</a:t>
            </a:r>
            <a:r>
              <a:rPr lang="cs-CZ" dirty="0"/>
              <a:t> T4) a </a:t>
            </a:r>
            <a:r>
              <a:rPr lang="cs-CZ" b="1" dirty="0" err="1"/>
              <a:t>trijodtyronin</a:t>
            </a:r>
            <a:r>
              <a:rPr lang="cs-CZ" dirty="0"/>
              <a:t>(T3)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013176"/>
            <a:ext cx="26670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Štítná žláza(</a:t>
            </a:r>
            <a:r>
              <a:rPr lang="cs-CZ" i="1" dirty="0" err="1"/>
              <a:t>glandulla</a:t>
            </a:r>
            <a:r>
              <a:rPr lang="cs-CZ" i="1" dirty="0"/>
              <a:t> </a:t>
            </a:r>
            <a:r>
              <a:rPr lang="cs-CZ" i="1" dirty="0" err="1"/>
              <a:t>thyreoidea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Hormony se skladují uvnitř sekrečních folikulů, vázané na bílkovinu tyreoglobulin, podle potřeby se z vazby uvolňují a vydávají do krve. K tvorbě hormonů potřebuje štítná žláza jod, který získává z krevní plazmy.</a:t>
            </a:r>
          </a:p>
          <a:p>
            <a:r>
              <a:rPr lang="cs-CZ" dirty="0"/>
              <a:t>Účinným hormonem je T3, T4 je zásobní formou, koluje v krvi vázaný na bílkoviny a přeměňuje se na T3 v buňkách.</a:t>
            </a:r>
          </a:p>
          <a:p>
            <a:r>
              <a:rPr lang="cs-CZ" dirty="0"/>
              <a:t>Mezi sekrečními folikuly leží ojedinělé buňky odlišného charakteru i funkce, které tvoří a vydávají hormon </a:t>
            </a:r>
            <a:r>
              <a:rPr lang="cs-CZ" b="1" dirty="0"/>
              <a:t>kalcitonin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340768"/>
            <a:ext cx="199910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hormonů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925144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Stimulují oxidaci glukózy a MK </a:t>
            </a:r>
            <a:r>
              <a:rPr lang="cs-CZ" dirty="0"/>
              <a:t>v tkáních (zvyšují bazální metabolismus), takže spotřeba kyslíku a živin v tkáních stoupá</a:t>
            </a:r>
          </a:p>
          <a:p>
            <a:r>
              <a:rPr lang="cs-CZ" b="1" dirty="0"/>
              <a:t>Zvyšují produkci tepla </a:t>
            </a:r>
            <a:r>
              <a:rPr lang="cs-CZ" dirty="0"/>
              <a:t>v tkáních (</a:t>
            </a:r>
            <a:r>
              <a:rPr lang="cs-CZ" dirty="0" err="1"/>
              <a:t>kalorigenní</a:t>
            </a:r>
            <a:r>
              <a:rPr lang="cs-CZ" dirty="0"/>
              <a:t> efekt) a přispívají tímto způsobem k udržování stálé tělesné teploty</a:t>
            </a:r>
          </a:p>
          <a:p>
            <a:r>
              <a:rPr lang="cs-CZ" b="1" dirty="0"/>
              <a:t>Zvyšují srdeční frekvenci a sílu srdečního stahu,</a:t>
            </a:r>
            <a:r>
              <a:rPr lang="cs-CZ" dirty="0"/>
              <a:t> což se projeví urychlením krevního oběhu, který zajistí rychlou dodávku potřebného množství kyslíku a živin pro vystupňované tkáňové oxidace</a:t>
            </a:r>
            <a:endParaRPr lang="cs-CZ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2584" y="4725144"/>
            <a:ext cx="2101416" cy="140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204864"/>
            <a:ext cx="20193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hormonů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33409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Zvyšují uvolňování tuků(MK) z tukové tkáně</a:t>
            </a:r>
          </a:p>
          <a:p>
            <a:r>
              <a:rPr lang="cs-CZ" dirty="0"/>
              <a:t>Podporují </a:t>
            </a:r>
            <a:r>
              <a:rPr lang="cs-CZ" dirty="0" err="1"/>
              <a:t>proteosyntézu</a:t>
            </a:r>
            <a:r>
              <a:rPr lang="cs-CZ" dirty="0"/>
              <a:t> a urychlují růst</a:t>
            </a:r>
          </a:p>
          <a:p>
            <a:r>
              <a:rPr lang="cs-CZ" dirty="0"/>
              <a:t>Zvyšují ztráty vápníku a fosfátů do moči</a:t>
            </a:r>
          </a:p>
          <a:p>
            <a:r>
              <a:rPr lang="cs-CZ" dirty="0"/>
              <a:t>Zvyšují citlivost tkání k jiným hormonům – glukokortikoidům, inzulinu, </a:t>
            </a:r>
            <a:r>
              <a:rPr lang="cs-CZ" dirty="0" err="1"/>
              <a:t>glukagonu</a:t>
            </a:r>
            <a:r>
              <a:rPr lang="cs-CZ" dirty="0"/>
              <a:t>, STH, adrenalinu a noradrenalinu</a:t>
            </a:r>
          </a:p>
          <a:p>
            <a:r>
              <a:rPr lang="cs-CZ" dirty="0"/>
              <a:t>Snižují cholesterol v krvi</a:t>
            </a:r>
          </a:p>
          <a:p>
            <a:r>
              <a:rPr lang="cs-CZ" dirty="0"/>
              <a:t>Jsou nepostradatelné pro růst a zrání mozku(během nitroděložního vývoje i po narození), vývoj kostí a reprodukčních orgánů</a:t>
            </a:r>
          </a:p>
          <a:p>
            <a:r>
              <a:rPr lang="cs-CZ" dirty="0"/>
              <a:t>Zvyšují dráždivost nervové soustavy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869160"/>
            <a:ext cx="377325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hormonů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V řízení sekrece T3 a T4 se uplatňuje složitá zpětná vazba. </a:t>
            </a:r>
            <a:r>
              <a:rPr lang="cs-CZ" dirty="0"/>
              <a:t>Pokles množství hormonů štítné žlázy v krvi pod fyziologickou hodnotu a útlum buněčných oxidací je signálem pro výdej </a:t>
            </a:r>
            <a:r>
              <a:rPr lang="cs-CZ" dirty="0" err="1"/>
              <a:t>tyreoliberinu</a:t>
            </a:r>
            <a:r>
              <a:rPr lang="cs-CZ" dirty="0"/>
              <a:t> z hypotalamu. Odpovědí je zvýšená produkce TSH z adenohypofýzy, TSH stimuluje štítnou žlázu k vyššímu výdeji hormonů do krve. Jakmile množství hormonů štítné žlázy stoupne nad fyziologickou úroveň, klesá výdej </a:t>
            </a:r>
            <a:r>
              <a:rPr lang="cs-CZ" dirty="0" err="1"/>
              <a:t>tyreoliberinu</a:t>
            </a:r>
            <a:r>
              <a:rPr lang="cs-CZ" dirty="0"/>
              <a:t> i </a:t>
            </a:r>
            <a:r>
              <a:rPr lang="cs-CZ" dirty="0" err="1"/>
              <a:t>tyreotropinu</a:t>
            </a:r>
            <a:r>
              <a:rPr lang="cs-CZ" dirty="0"/>
              <a:t> a aktivita buněk štítné žlázy se snižuje na potřebnou úroveň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09120"/>
            <a:ext cx="3059832" cy="195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Zvýšená činnost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52578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Se označuje jako </a:t>
            </a:r>
            <a:r>
              <a:rPr lang="cs-CZ" b="1" dirty="0"/>
              <a:t>hypertyreóza</a:t>
            </a:r>
            <a:r>
              <a:rPr lang="cs-CZ" dirty="0"/>
              <a:t>, jedním z prvních příznaků je výrazná redukce hmotnosti a projevy zvýšené aktivity srdce(srdeční frekvence stoupá až na 130 tepů/min), snížená tolerance horka, předrážděnost. </a:t>
            </a:r>
          </a:p>
          <a:p>
            <a:r>
              <a:rPr lang="cs-CZ" b="1" dirty="0"/>
              <a:t>Snížená činnost </a:t>
            </a:r>
            <a:r>
              <a:rPr lang="cs-CZ" dirty="0"/>
              <a:t>štítné žlázy se označuje jako </a:t>
            </a:r>
            <a:r>
              <a:rPr lang="cs-CZ" b="1" dirty="0"/>
              <a:t>hypotyreóza</a:t>
            </a:r>
            <a:r>
              <a:rPr lang="cs-CZ" dirty="0"/>
              <a:t>. Dochází k ní nejčastěji při nedostatečném příjmu jodu. Jestliže je činnost štítné žlázy snížena již od nitroděložního vývoje(vrozený kretenismus), přináší tento stav poruchy v mentálním vývoji jedince, vážné poruchy ve vývoji kostry(zpomalení vývoje a růstu kostí) a ve vývoji reprodukčních orgánů.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988840"/>
            <a:ext cx="1476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Snížená činnost štítné žlázy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Hypotyreóza dospělých </a:t>
            </a:r>
            <a:r>
              <a:rPr lang="cs-CZ" dirty="0"/>
              <a:t>je ve většině případů důsledkem autoimunitních pochodů, při kterých imunitní systém jedince tvoří protilátky proti buňkám vlastní štítné žlázy a tak je poškozuje. Výrazným projevem je snížení energetické přeměny organismu(vzniká nadváha až obezita), spavost, zimomřivost, snížená reaktivita CNS, prosáklá kůže a podkoží, tzv.</a:t>
            </a:r>
            <a:r>
              <a:rPr lang="cs-CZ" b="1" dirty="0"/>
              <a:t> myxedém </a:t>
            </a:r>
            <a:r>
              <a:rPr lang="cs-CZ" dirty="0"/>
              <a:t>– odtud název pro hypotyreózu dospělých.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653136"/>
            <a:ext cx="2638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žláz s vnitřní sekrecí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Kromě hormonů uvolňovaných do krve vznikají v některých tkáních hormony,které působí pouze místně – tzv. </a:t>
            </a:r>
            <a:r>
              <a:rPr lang="cs-CZ" b="1" dirty="0"/>
              <a:t>místní hormony.</a:t>
            </a:r>
          </a:p>
          <a:p>
            <a:r>
              <a:rPr lang="cs-CZ" dirty="0"/>
              <a:t>Dělí se na hormony </a:t>
            </a:r>
            <a:r>
              <a:rPr lang="cs-CZ" b="1" dirty="0" err="1"/>
              <a:t>parakrinní</a:t>
            </a:r>
            <a:r>
              <a:rPr lang="cs-CZ" dirty="0"/>
              <a:t>, působící na buňky v okolí, a hormony </a:t>
            </a:r>
            <a:r>
              <a:rPr lang="cs-CZ" b="1" dirty="0" err="1"/>
              <a:t>autokrinní</a:t>
            </a:r>
            <a:r>
              <a:rPr lang="cs-CZ" dirty="0"/>
              <a:t>, ovlivňující jen vlastní sekreční buňky.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500220"/>
            <a:ext cx="2962650" cy="209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 jodu v pitné vodě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Se často vyvíjí tzv. </a:t>
            </a:r>
            <a:r>
              <a:rPr lang="cs-CZ" b="1" dirty="0" err="1"/>
              <a:t>hypofunkční</a:t>
            </a:r>
            <a:r>
              <a:rPr lang="cs-CZ" b="1" dirty="0"/>
              <a:t> struma </a:t>
            </a:r>
            <a:r>
              <a:rPr lang="cs-CZ" dirty="0"/>
              <a:t>(zvětšení štítné žlázy – vole). V tomto případě je struma kompenzační reakcí, při níž zvětšení objemu sekreční tkáně přispívá ke zvýšení výdeje hormonů. </a:t>
            </a:r>
            <a:r>
              <a:rPr lang="cs-CZ" dirty="0" err="1"/>
              <a:t>Hypofunkce</a:t>
            </a:r>
            <a:r>
              <a:rPr lang="cs-CZ" dirty="0"/>
              <a:t> štítné žlázy bývala častá v horských oblastech(endemická struma, vázaná na určitou oblast), ve kterých byl nedostatek jodu ve vodě výrazný. Z těchto důvodů je </a:t>
            </a:r>
            <a:r>
              <a:rPr lang="cs-CZ" dirty="0" err="1"/>
              <a:t>jodidovaná</a:t>
            </a:r>
            <a:r>
              <a:rPr lang="cs-CZ" dirty="0"/>
              <a:t> kuchyňská sůl.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365104"/>
            <a:ext cx="2857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Může být i </a:t>
            </a:r>
            <a:r>
              <a:rPr lang="cs-CZ" b="1" dirty="0"/>
              <a:t>hyperfunkční</a:t>
            </a:r>
            <a:r>
              <a:rPr lang="cs-CZ" dirty="0"/>
              <a:t>, spojená s nadměrnou tvorbou hormonů štítné žlázy, v žláze vznikají nakupeniny hyperfunkční tkáně.</a:t>
            </a:r>
          </a:p>
          <a:p>
            <a:r>
              <a:rPr lang="cs-CZ" dirty="0"/>
              <a:t>U každého novorozence se činnost štítné žlázy vyšetřuje – </a:t>
            </a:r>
            <a:r>
              <a:rPr lang="cs-CZ" dirty="0" err="1"/>
              <a:t>screening</a:t>
            </a:r>
            <a:r>
              <a:rPr lang="cs-CZ" dirty="0"/>
              <a:t> – už během nitroděložního života je plod závislý na vlastní produkci T3 a T4. </a:t>
            </a:r>
          </a:p>
          <a:p>
            <a:r>
              <a:rPr lang="cs-CZ" dirty="0"/>
              <a:t>V případě nedostatečnosti štítné žlázy se přistupuje k substituční terapii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Kalcitotropní</a:t>
            </a:r>
            <a:r>
              <a:rPr lang="cs-CZ" dirty="0"/>
              <a:t> 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Metabolismus vápníku a tím i metabolismus kostní tkáně je řízen třemi hormony.</a:t>
            </a:r>
          </a:p>
          <a:p>
            <a:r>
              <a:rPr lang="cs-CZ" b="1" dirty="0"/>
              <a:t>Kalcitonin – patří mezi hormony řídící metabolismus minerálních látek.</a:t>
            </a:r>
          </a:p>
          <a:p>
            <a:r>
              <a:rPr lang="cs-CZ" b="1" dirty="0"/>
              <a:t> </a:t>
            </a:r>
            <a:r>
              <a:rPr lang="cs-CZ" dirty="0"/>
              <a:t>Snižuje hladinu vápníku v krvi, jeho hlavní úlohou je ochrana kostní tkáně matky v těhotenství.</a:t>
            </a:r>
          </a:p>
          <a:p>
            <a:r>
              <a:rPr lang="cs-CZ" dirty="0"/>
              <a:t>Podporuje ukládání vápníku a fosfátů do kostí</a:t>
            </a:r>
          </a:p>
          <a:p>
            <a:r>
              <a:rPr lang="cs-CZ" dirty="0"/>
              <a:t>Zvyšuje výdej vápníku do moči</a:t>
            </a:r>
          </a:p>
          <a:p>
            <a:r>
              <a:rPr lang="cs-CZ" dirty="0"/>
              <a:t>Tlumí aktivitu osteoklastů, tj. buněk rozkládající kostní tkáň, a snižuje tak únik vápníku a fosfátu z kostí</a:t>
            </a:r>
          </a:p>
          <a:p>
            <a:endParaRPr lang="cs-CZ" dirty="0"/>
          </a:p>
          <a:p>
            <a:r>
              <a:rPr lang="cs-CZ" b="1" dirty="0"/>
              <a:t>Stimulem </a:t>
            </a:r>
            <a:r>
              <a:rPr lang="cs-CZ" dirty="0"/>
              <a:t>pro tvorbu kalcitoninu je </a:t>
            </a:r>
            <a:r>
              <a:rPr lang="cs-CZ" b="1" dirty="0" err="1"/>
              <a:t>hyperkalcémie</a:t>
            </a:r>
            <a:r>
              <a:rPr lang="cs-CZ" b="1" dirty="0"/>
              <a:t>, </a:t>
            </a:r>
            <a:r>
              <a:rPr lang="cs-CZ" dirty="0"/>
              <a:t>řízení funguje na principu jednoduché zpětné vazby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8721" y="1412776"/>
            <a:ext cx="2355279" cy="38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Parathormon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Nejdůležitějším regulátorem kalcémie. Jeho výdej stoupá při poklesu kalcémie. Je tvořen ve čtyřech příštítných tělískách, která jsou uložena na zadní stěně štítné žlázy.</a:t>
            </a:r>
          </a:p>
          <a:p>
            <a:r>
              <a:rPr lang="cs-CZ" dirty="0"/>
              <a:t>Sekrece je řízena jednoduchou negativní zpětnou vazbou.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44972"/>
            <a:ext cx="2664296" cy="254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parathormonu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Aktivuje kostní buňky schopné odbourávat kost a uvolňovat vápník, hořčík a fosfáty do krve</a:t>
            </a:r>
          </a:p>
          <a:p>
            <a:r>
              <a:rPr lang="cs-CZ" dirty="0"/>
              <a:t>Je-li tvořen v nadbytku,potom snižuje ztráty vápníku a hořčíku uvolněných při resorpci kosti, do moči, výdej </a:t>
            </a:r>
            <a:r>
              <a:rPr lang="cs-CZ"/>
              <a:t>fosfátů do </a:t>
            </a:r>
            <a:r>
              <a:rPr lang="cs-CZ" dirty="0"/>
              <a:t>moči zvyšuje</a:t>
            </a:r>
          </a:p>
          <a:p>
            <a:r>
              <a:rPr lang="cs-CZ" dirty="0"/>
              <a:t>Podporuje vstřebávání vápníku a hořčíku ve střevě prostřednictvím stimulace tvorby aktivní formy vitaminu D3 v ledvinách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48744"/>
            <a:ext cx="2952328" cy="228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 parathormonu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Klesá kalcémie, což je příčinou nervosvalové dráždivosti, která se projevuje svalovými křečemi(tetanie).</a:t>
            </a:r>
          </a:p>
          <a:p>
            <a:r>
              <a:rPr lang="cs-CZ" dirty="0"/>
              <a:t>Při </a:t>
            </a:r>
            <a:r>
              <a:rPr lang="cs-CZ" b="1" dirty="0"/>
              <a:t>nadbytku </a:t>
            </a:r>
            <a:r>
              <a:rPr lang="cs-CZ" dirty="0"/>
              <a:t>PTH je </a:t>
            </a:r>
            <a:r>
              <a:rPr lang="cs-CZ" dirty="0" err="1"/>
              <a:t>hyperkalcémie</a:t>
            </a:r>
            <a:r>
              <a:rPr lang="cs-CZ" dirty="0"/>
              <a:t>, vápník se z krve přesouvá do měkkých tkání včetně cévní stěny, ve které přispívá k tvorbě sklerotických plátů, časté jsou poruchy srdečního rytmu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33925"/>
            <a:ext cx="2381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 D3 </a:t>
            </a:r>
            <a:r>
              <a:rPr lang="cs-CZ" dirty="0" err="1"/>
              <a:t>kalcitriol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Vzniká v kůži vlivem slunečních UV paprsků(takto vzniklý vitamin D se nazývá cholekalciferol) nebo je získáván z potravy jako v tucích rozpustný vitamin ergokalciferol     (rybí tuk, ryby).</a:t>
            </a:r>
          </a:p>
          <a:p>
            <a:r>
              <a:rPr lang="cs-CZ" dirty="0"/>
              <a:t>V játrech se metabolizuje na málo aktivní 25-OH-kalciferol a pak je za přítomnosti parathormonu v ledvinách metabolizován na velmi aktivní 1,25-</a:t>
            </a:r>
            <a:r>
              <a:rPr lang="cs-CZ" dirty="0" err="1"/>
              <a:t>dihydrokalciferol</a:t>
            </a:r>
            <a:r>
              <a:rPr lang="cs-CZ" dirty="0"/>
              <a:t>(</a:t>
            </a:r>
            <a:r>
              <a:rPr lang="cs-CZ" dirty="0" err="1"/>
              <a:t>kalcitriol</a:t>
            </a:r>
            <a:r>
              <a:rPr lang="cs-CZ" dirty="0"/>
              <a:t>)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700808"/>
            <a:ext cx="2249438" cy="388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Kalcitriol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293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Zvyšuje hladinu kalcia v krvi</a:t>
            </a:r>
          </a:p>
          <a:p>
            <a:r>
              <a:rPr lang="cs-CZ" dirty="0"/>
              <a:t>Posiluje a doplňuje účinky parathormonu, proto je při nedostatku kalcia parathormonem v ledvinách aktivován.</a:t>
            </a:r>
          </a:p>
          <a:p>
            <a:pPr>
              <a:buNone/>
            </a:pPr>
            <a:r>
              <a:rPr lang="cs-CZ" b="1" dirty="0"/>
              <a:t>   Účinky vitaminu D</a:t>
            </a:r>
          </a:p>
          <a:p>
            <a:r>
              <a:rPr lang="cs-CZ" dirty="0"/>
              <a:t>Zvyšuje resorpci vápníku a fosfátů ve střevě</a:t>
            </a:r>
          </a:p>
          <a:p>
            <a:r>
              <a:rPr lang="cs-CZ" dirty="0"/>
              <a:t>Zvyšuje ukládání kalcia do novotvořených kostí a usnadňuje vstřebávání vápníku z kostí odbourávaných.</a:t>
            </a:r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dirty="0"/>
              <a:t>    Nedostatek vit. D vyvolává v dětství křivici, v dospělosti osteomalacii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581128"/>
            <a:ext cx="3605664" cy="189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Metabolismus vápníku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Koncentrace Ca v plazmě je 2,25 – 2,75mmol/l</a:t>
            </a:r>
          </a:p>
          <a:p>
            <a:r>
              <a:rPr lang="cs-CZ" dirty="0"/>
              <a:t>Regulace kalcia a jeho množství je svázána s regulací fosfátů a je zajišťována parathormonem, </a:t>
            </a:r>
            <a:r>
              <a:rPr lang="cs-CZ" dirty="0" err="1"/>
              <a:t>kalcitriolem</a:t>
            </a:r>
            <a:r>
              <a:rPr lang="cs-CZ" dirty="0"/>
              <a:t> a </a:t>
            </a:r>
            <a:r>
              <a:rPr lang="cs-CZ" dirty="0" err="1"/>
              <a:t>kalcitioninem</a:t>
            </a:r>
            <a:r>
              <a:rPr lang="cs-CZ" dirty="0"/>
              <a:t>.</a:t>
            </a:r>
          </a:p>
          <a:p>
            <a:r>
              <a:rPr lang="cs-CZ" dirty="0"/>
              <a:t>Podpůrný význam má tyroxin(zvyšuje </a:t>
            </a:r>
            <a:r>
              <a:rPr lang="cs-CZ" dirty="0" err="1"/>
              <a:t>dboourávání</a:t>
            </a:r>
            <a:r>
              <a:rPr lang="cs-CZ" dirty="0"/>
              <a:t> kostí a vylučování ledvinami) a kortizol(snižuje vstřebávání Ca střevem a snižuje metabolismus vitaminu D v játrech)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Metabolismus vápníku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19056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těla se dostává Ca potravou</a:t>
            </a:r>
          </a:p>
          <a:p>
            <a:r>
              <a:rPr lang="cs-CZ" dirty="0"/>
              <a:t>Vstřebává se v duodenu a jejunu v přítomnosti tuků</a:t>
            </a:r>
          </a:p>
          <a:p>
            <a:r>
              <a:rPr lang="cs-CZ" dirty="0"/>
              <a:t>Vstřebávání ovlivňuje mléčný cukr laktóza</a:t>
            </a:r>
          </a:p>
          <a:p>
            <a:r>
              <a:rPr lang="cs-CZ" dirty="0"/>
              <a:t>Vylučování Ca probíhá ledvinami, do potu a v trávícím traktu.</a:t>
            </a:r>
          </a:p>
          <a:p>
            <a:r>
              <a:rPr lang="cs-CZ" dirty="0"/>
              <a:t>V těle 99% v kostech, 1% v ECT</a:t>
            </a:r>
          </a:p>
          <a:p>
            <a:r>
              <a:rPr lang="cs-CZ" dirty="0"/>
              <a:t>Denní potřeba 800-1000mg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44824"/>
            <a:ext cx="21621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Jsou definovány jako vysoce účinné organické molekuly produkované specializovanými buňkami, které působí na cílové struktury jako přenašeč signálu.</a:t>
            </a:r>
          </a:p>
          <a:p>
            <a:r>
              <a:rPr lang="cs-CZ" dirty="0"/>
              <a:t>Slovo </a:t>
            </a:r>
            <a:r>
              <a:rPr lang="cs-CZ" b="1" i="1" dirty="0"/>
              <a:t>hormon</a:t>
            </a:r>
            <a:r>
              <a:rPr lang="cs-CZ" dirty="0"/>
              <a:t> použil poprvé významný  britský fyziolog </a:t>
            </a:r>
            <a:r>
              <a:rPr lang="cs-CZ" b="1" dirty="0"/>
              <a:t>Ernest Henry </a:t>
            </a:r>
            <a:r>
              <a:rPr lang="cs-CZ" b="1" dirty="0" err="1"/>
              <a:t>Starling</a:t>
            </a:r>
            <a:r>
              <a:rPr lang="cs-CZ" dirty="0"/>
              <a:t>(1866-1927) v roce 1905 pro sekretin – z řeckého</a:t>
            </a:r>
            <a:r>
              <a:rPr lang="cs-CZ" i="1" dirty="0"/>
              <a:t> </a:t>
            </a:r>
            <a:r>
              <a:rPr lang="cs-CZ" i="1" dirty="0" err="1"/>
              <a:t>hormaein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excitovati</a:t>
            </a:r>
            <a:r>
              <a:rPr lang="cs-CZ" dirty="0"/>
              <a:t>, </a:t>
            </a:r>
            <a:r>
              <a:rPr lang="cs-CZ" dirty="0" err="1"/>
              <a:t>povzbuditi</a:t>
            </a:r>
            <a:r>
              <a:rPr lang="cs-CZ" dirty="0"/>
              <a:t>, </a:t>
            </a:r>
            <a:r>
              <a:rPr lang="cs-CZ" dirty="0" err="1"/>
              <a:t>pohnati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Nadledviny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Každá </a:t>
            </a:r>
            <a:r>
              <a:rPr lang="cs-CZ" b="1" dirty="0"/>
              <a:t>nadledvina </a:t>
            </a:r>
            <a:r>
              <a:rPr lang="cs-CZ" dirty="0"/>
              <a:t>leží na horním pólu ledviny, má pyramidový tvar, na povrchu ji kryje vazivové pouzdro. Na řezu je patrná kůra,která má tři zóny, z nichž každá obsahuje odlišný typ sekrečních buněk:</a:t>
            </a:r>
          </a:p>
          <a:p>
            <a:r>
              <a:rPr lang="cs-CZ" b="1" dirty="0"/>
              <a:t>Zevní zóna </a:t>
            </a:r>
            <a:r>
              <a:rPr lang="cs-CZ" dirty="0"/>
              <a:t>tvoří </a:t>
            </a:r>
            <a:r>
              <a:rPr lang="cs-CZ" i="1" dirty="0" err="1"/>
              <a:t>mineralokortikoidy</a:t>
            </a:r>
            <a:endParaRPr lang="cs-CZ" i="1" dirty="0"/>
          </a:p>
          <a:p>
            <a:r>
              <a:rPr lang="cs-CZ" b="1" dirty="0"/>
              <a:t>Střední zóna </a:t>
            </a:r>
            <a:r>
              <a:rPr lang="cs-CZ" dirty="0"/>
              <a:t>tvoří </a:t>
            </a:r>
            <a:r>
              <a:rPr lang="cs-CZ" i="1" dirty="0"/>
              <a:t>glukokortikoidy</a:t>
            </a:r>
          </a:p>
          <a:p>
            <a:r>
              <a:rPr lang="cs-CZ" b="1" dirty="0"/>
              <a:t>Vnitřní zóna </a:t>
            </a:r>
            <a:r>
              <a:rPr lang="cs-CZ" dirty="0"/>
              <a:t>produkuje malé množství </a:t>
            </a:r>
            <a:r>
              <a:rPr lang="cs-CZ" i="1" dirty="0"/>
              <a:t>androgenů</a:t>
            </a:r>
          </a:p>
          <a:p>
            <a:endParaRPr lang="cs-CZ" i="1" dirty="0"/>
          </a:p>
          <a:p>
            <a:r>
              <a:rPr lang="cs-CZ" dirty="0"/>
              <a:t>Uvnitř nadledvin je relativně málo objemná </a:t>
            </a:r>
            <a:r>
              <a:rPr lang="cs-CZ" b="1" dirty="0"/>
              <a:t>dřeň, </a:t>
            </a:r>
            <a:r>
              <a:rPr lang="cs-CZ" dirty="0"/>
              <a:t>ve které vznikají </a:t>
            </a:r>
            <a:r>
              <a:rPr lang="cs-CZ" b="1" dirty="0"/>
              <a:t>katecholaminy, </a:t>
            </a:r>
            <a:r>
              <a:rPr lang="cs-CZ" dirty="0"/>
              <a:t>především </a:t>
            </a:r>
            <a:r>
              <a:rPr lang="cs-CZ" b="1" dirty="0"/>
              <a:t>adrenalin.</a:t>
            </a:r>
          </a:p>
          <a:p>
            <a:r>
              <a:rPr lang="cs-CZ" dirty="0"/>
              <a:t>Kůra a dřeň fungují jako dvě zcela nezávislé žlázy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988840"/>
            <a:ext cx="23226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494" y="404664"/>
            <a:ext cx="5684762" cy="535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973ADF5F-727F-4077-B8AC-57677D606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1" y="2119936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78A2B14C-FDE0-47C8-971C-4D4A65811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2493764"/>
            <a:ext cx="5786438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184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kůry nadledvin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52578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Glukokortikoidy</a:t>
            </a:r>
          </a:p>
          <a:p>
            <a:r>
              <a:rPr lang="cs-CZ" dirty="0"/>
              <a:t>Hlavním glukokortikoidem je </a:t>
            </a:r>
            <a:r>
              <a:rPr lang="cs-CZ" b="1" dirty="0"/>
              <a:t>kortizol</a:t>
            </a:r>
          </a:p>
          <a:p>
            <a:r>
              <a:rPr lang="cs-CZ" b="1" dirty="0"/>
              <a:t>Kortizol </a:t>
            </a:r>
            <a:r>
              <a:rPr lang="cs-CZ" dirty="0"/>
              <a:t>štěpí bílkoviny(</a:t>
            </a:r>
            <a:r>
              <a:rPr lang="cs-CZ" dirty="0" err="1"/>
              <a:t>proteokatabolismus</a:t>
            </a:r>
            <a:r>
              <a:rPr lang="cs-CZ" dirty="0"/>
              <a:t>), především svalové na AMK a snižuje </a:t>
            </a:r>
            <a:r>
              <a:rPr lang="cs-CZ" dirty="0" err="1"/>
              <a:t>proteosyntézu</a:t>
            </a:r>
            <a:endParaRPr lang="cs-CZ" dirty="0"/>
          </a:p>
          <a:p>
            <a:r>
              <a:rPr lang="cs-CZ" dirty="0"/>
              <a:t>Důsledek </a:t>
            </a:r>
            <a:r>
              <a:rPr lang="cs-CZ" dirty="0" err="1"/>
              <a:t>proteokatabolického</a:t>
            </a:r>
            <a:r>
              <a:rPr lang="cs-CZ" dirty="0"/>
              <a:t> účinku při </a:t>
            </a:r>
            <a:r>
              <a:rPr lang="cs-CZ" b="1" dirty="0"/>
              <a:t>zvýšené</a:t>
            </a:r>
            <a:r>
              <a:rPr lang="cs-CZ" dirty="0"/>
              <a:t> </a:t>
            </a:r>
            <a:r>
              <a:rPr lang="cs-CZ" b="1" dirty="0"/>
              <a:t>tvorbě glukokortikoidů</a:t>
            </a:r>
            <a:r>
              <a:rPr lang="cs-CZ" dirty="0"/>
              <a:t>: útlum růstu, špatné hojení ran, rozpad buněk, nedostatečná tvorba kostních buněk, snížené vstřebávání Ca ve střevě.</a:t>
            </a:r>
          </a:p>
          <a:p>
            <a:r>
              <a:rPr lang="cs-CZ" dirty="0"/>
              <a:t>Při dlouhodobém podávání glukokortikoidů může dojít k úbytku kostní tkáně – </a:t>
            </a:r>
            <a:r>
              <a:rPr lang="cs-CZ" dirty="0" err="1"/>
              <a:t>osteoporesa</a:t>
            </a:r>
            <a:r>
              <a:rPr lang="cs-CZ" dirty="0"/>
              <a:t>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268760"/>
            <a:ext cx="2286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2765" y="3284984"/>
            <a:ext cx="236123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Kortizol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9251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Ovlivňuje </a:t>
            </a:r>
            <a:r>
              <a:rPr lang="cs-CZ" b="1" dirty="0"/>
              <a:t>významně metabolismus tuků </a:t>
            </a:r>
            <a:r>
              <a:rPr lang="cs-CZ" dirty="0"/>
              <a:t>– snižuje tvorbu MK z glukózy, vede k přesunu(redistribuci) zásobních tuků na jiná, tzv. predilekční místa, takže při nadprodukci glukokortikoidů se tuk hromadí na krku, v horních partiích zad(tukový hrb), v obličeji(měsíčkovitý obličej) a na břichu(převislé břicho)</a:t>
            </a:r>
          </a:p>
          <a:p>
            <a:r>
              <a:rPr lang="cs-CZ" dirty="0"/>
              <a:t>Glukokortikoidy </a:t>
            </a:r>
            <a:r>
              <a:rPr lang="cs-CZ" b="1" dirty="0"/>
              <a:t>zvyšují glykémii </a:t>
            </a:r>
            <a:r>
              <a:rPr lang="cs-CZ" dirty="0"/>
              <a:t>a dosahují toho stimulací glukoneogeneze a AMK v játrech,omezením přeměny glukózy na MK, snižováním spotřeby glukózy buňkami, do jisté míry i útlumem tvorby inzulinu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9092" y="1916833"/>
            <a:ext cx="200121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Kortizol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Popsaný komplexní účinek glukokortikoidů na metabolismus glukózy způsobuje </a:t>
            </a:r>
            <a:r>
              <a:rPr lang="cs-CZ" b="1" dirty="0"/>
              <a:t>hyperglykémii</a:t>
            </a:r>
            <a:r>
              <a:rPr lang="cs-CZ" dirty="0"/>
              <a:t> a může nakonec vyústit až do vyčerpání B-buněk Langerhansových ostrůvků slinivky. Rozvíjí se porucha metabolismu,která se podobá DM.</a:t>
            </a:r>
          </a:p>
          <a:p>
            <a:r>
              <a:rPr lang="cs-CZ" b="1" dirty="0"/>
              <a:t>Nedostatek </a:t>
            </a:r>
            <a:r>
              <a:rPr lang="cs-CZ" dirty="0"/>
              <a:t>glukokortikoidů způsobuje </a:t>
            </a:r>
            <a:r>
              <a:rPr lang="cs-CZ" b="1" dirty="0"/>
              <a:t>hypoglykémii</a:t>
            </a:r>
            <a:r>
              <a:rPr lang="cs-CZ" dirty="0"/>
              <a:t>, jejíž hlavní příčinou je nedostatečná glukoneogeneze.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Glukokortikoidy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92514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Malé dávky </a:t>
            </a:r>
            <a:r>
              <a:rPr lang="cs-CZ" dirty="0"/>
              <a:t>působí </a:t>
            </a:r>
            <a:r>
              <a:rPr lang="cs-CZ" b="1" dirty="0"/>
              <a:t>protizánětlivě</a:t>
            </a:r>
            <a:r>
              <a:rPr lang="cs-CZ" dirty="0"/>
              <a:t>(aktivují imunitní systém a blokují tvorbu </a:t>
            </a:r>
            <a:r>
              <a:rPr lang="cs-CZ" dirty="0" err="1"/>
              <a:t>prozánětlivých</a:t>
            </a:r>
            <a:r>
              <a:rPr lang="cs-CZ" dirty="0"/>
              <a:t> prostaglandinů). </a:t>
            </a:r>
            <a:r>
              <a:rPr lang="cs-CZ" b="1" dirty="0"/>
              <a:t>Vysoké dávky </a:t>
            </a:r>
            <a:r>
              <a:rPr lang="cs-CZ" dirty="0"/>
              <a:t>glukokortikoidů naopak aktivitu imunitního </a:t>
            </a:r>
            <a:r>
              <a:rPr lang="cs-CZ" b="1" dirty="0"/>
              <a:t>systému tlumí</a:t>
            </a:r>
            <a:r>
              <a:rPr lang="cs-CZ" dirty="0"/>
              <a:t>(imunosupresivní účinek), což se prakticky využívá při potlačování odmítavé reakce imunitního systému příjemce vůči transplantátu.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8434" y="1844824"/>
            <a:ext cx="3095566" cy="26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Glukokortikoidy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326895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Výdej se významně zvyšuje v </a:t>
            </a:r>
            <a:r>
              <a:rPr lang="cs-CZ" b="1" dirty="0"/>
              <a:t>průběhu zátěže a stresu</a:t>
            </a:r>
            <a:r>
              <a:rPr lang="cs-CZ" dirty="0"/>
              <a:t>. Stres je obecný typ reakce, jejímž prostřednictvím se organismus vyrovnává s nepříznivými vlivy(</a:t>
            </a:r>
            <a:r>
              <a:rPr lang="cs-CZ" i="1" dirty="0" err="1"/>
              <a:t>stresory</a:t>
            </a:r>
            <a:r>
              <a:rPr lang="cs-CZ" dirty="0"/>
              <a:t>), kterými může být </a:t>
            </a:r>
            <a:r>
              <a:rPr lang="cs-CZ" b="1" dirty="0"/>
              <a:t>mimořádný tělesný stav</a:t>
            </a:r>
            <a:r>
              <a:rPr lang="cs-CZ" dirty="0"/>
              <a:t>, např. poranění,operace,krvácení, těžký fyzický výkon… a rovněž </a:t>
            </a:r>
            <a:r>
              <a:rPr lang="cs-CZ" b="1" dirty="0"/>
              <a:t>extrémní emoční stavy</a:t>
            </a:r>
            <a:r>
              <a:rPr lang="cs-CZ" dirty="0"/>
              <a:t>, jako je úzkost, strach, agresivita, atd.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941168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cs-CZ" dirty="0"/>
              <a:t>Glukokortikoidy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997152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err="1"/>
              <a:t>Stresory</a:t>
            </a:r>
            <a:r>
              <a:rPr lang="cs-CZ" b="1" dirty="0"/>
              <a:t> </a:t>
            </a:r>
            <a:r>
              <a:rPr lang="cs-CZ" dirty="0"/>
              <a:t>působí na hypotalamus, jehož prostřednictvím aktivují </a:t>
            </a:r>
            <a:r>
              <a:rPr lang="cs-CZ" b="1" dirty="0"/>
              <a:t>sympatikus</a:t>
            </a:r>
            <a:r>
              <a:rPr lang="cs-CZ" dirty="0"/>
              <a:t> a spouštějí tvorbu </a:t>
            </a:r>
            <a:r>
              <a:rPr lang="cs-CZ" b="1" dirty="0" err="1"/>
              <a:t>kortikoliberinu</a:t>
            </a:r>
            <a:r>
              <a:rPr lang="cs-CZ" dirty="0"/>
              <a:t>, který zajistí potřebný výdej glukokortikoidů. Aktivace sympatiku je spojena se zvýšeným uvolňováním noradrenalinu na jeho zakončeních a současnou stimulací výdeje hormonů dřeně nadledvin, především adrenalinu.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3163119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žláz s vnitřní sekrecí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563072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Krev rozvádí hormony k </a:t>
            </a:r>
            <a:r>
              <a:rPr lang="cs-CZ" b="1" dirty="0"/>
              <a:t>cílovým</a:t>
            </a:r>
            <a:r>
              <a:rPr lang="cs-CZ" dirty="0"/>
              <a:t>(efektorovým) </a:t>
            </a:r>
            <a:r>
              <a:rPr lang="cs-CZ" b="1" dirty="0"/>
              <a:t>tkáním</a:t>
            </a:r>
            <a:r>
              <a:rPr lang="cs-CZ" dirty="0"/>
              <a:t>, ve kterých se vážou na odpovídající(specifické) </a:t>
            </a:r>
            <a:r>
              <a:rPr lang="cs-CZ" b="1" dirty="0"/>
              <a:t>buněčné receptory</a:t>
            </a:r>
            <a:r>
              <a:rPr lang="cs-CZ" dirty="0"/>
              <a:t>, vazba je podmínkou účinku hormonů. Cílovými tkáněmi dílčích hormonů jsou proto pouze ty, jejichž buňky jsou vybavené funkčními receptory pro daný hormon. K dosažení účinku stačí velmi nízké, </a:t>
            </a:r>
            <a:r>
              <a:rPr lang="cs-CZ" dirty="0" err="1"/>
              <a:t>pikomolární</a:t>
            </a:r>
            <a:r>
              <a:rPr lang="cs-CZ" dirty="0"/>
              <a:t> koncentrace hormonu (</a:t>
            </a:r>
            <a:r>
              <a:rPr lang="cs-CZ" i="1" dirty="0"/>
              <a:t>piko</a:t>
            </a:r>
            <a:r>
              <a:rPr lang="cs-CZ" dirty="0"/>
              <a:t> = 10</a:t>
            </a:r>
            <a:r>
              <a:rPr lang="cs-CZ" baseline="30000" dirty="0"/>
              <a:t>-12 </a:t>
            </a:r>
            <a:r>
              <a:rPr lang="cs-CZ" dirty="0"/>
              <a:t>molu)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916832"/>
            <a:ext cx="14287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Glukokortikoidy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Při rozvoji stresové reakce </a:t>
            </a:r>
            <a:r>
              <a:rPr lang="cs-CZ" b="1" dirty="0"/>
              <a:t>glukokortikoidy: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Zvyšují glykémii </a:t>
            </a:r>
            <a:r>
              <a:rPr lang="cs-CZ" dirty="0"/>
              <a:t>a zabezpečují tak dostatek glukózy pro nervové buňky, jejichž aktivita v průběhu stresu výrazně stoupá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Zesilují účinky katecholaminů</a:t>
            </a:r>
            <a:r>
              <a:rPr lang="cs-CZ" dirty="0"/>
              <a:t>, které aktivují krevní oběh a uvolňují energetické zásoby – MK z tukové tkáně, glukózu z glykogenu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24944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Glukokortikoidy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/>
          <a:lstStyle/>
          <a:p>
            <a:r>
              <a:rPr lang="cs-CZ" dirty="0"/>
              <a:t>Injekční aplikace glukokortikoidů je součástí odborně vedených resuscitačních, oživovacích postupů. Nedostatek glukokortikoidů oslabuje příznivou adaptační odpověď organismu na působení </a:t>
            </a:r>
            <a:r>
              <a:rPr lang="cs-CZ" dirty="0" err="1"/>
              <a:t>stresorů</a:t>
            </a:r>
            <a:r>
              <a:rPr lang="cs-CZ" dirty="0"/>
              <a:t>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437112"/>
            <a:ext cx="2093218" cy="209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výdeje glukokortikoidů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4502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/>
              <a:t>    Se uskutečňuje mechanismem </a:t>
            </a:r>
            <a:r>
              <a:rPr lang="cs-CZ" b="1" dirty="0"/>
              <a:t>složité zpětné vazby</a:t>
            </a:r>
          </a:p>
          <a:p>
            <a:r>
              <a:rPr lang="cs-CZ" dirty="0"/>
              <a:t>Pokles kortizolu v krvi vyvolá </a:t>
            </a:r>
            <a:r>
              <a:rPr lang="cs-CZ" b="1" dirty="0"/>
              <a:t>tvorbu </a:t>
            </a:r>
            <a:r>
              <a:rPr lang="cs-CZ" b="1" dirty="0" err="1"/>
              <a:t>kortikoliberinu</a:t>
            </a:r>
            <a:r>
              <a:rPr lang="cs-CZ" dirty="0"/>
              <a:t> v hypotalamu</a:t>
            </a:r>
          </a:p>
          <a:p>
            <a:r>
              <a:rPr lang="cs-CZ" b="1" dirty="0" err="1"/>
              <a:t>Kortikoliberin</a:t>
            </a:r>
            <a:r>
              <a:rPr lang="cs-CZ" b="1" dirty="0"/>
              <a:t> </a:t>
            </a:r>
            <a:r>
              <a:rPr lang="cs-CZ" dirty="0"/>
              <a:t>spolu s nízkou koncentrací kortizolu v krvi stimuluje </a:t>
            </a:r>
            <a:r>
              <a:rPr lang="cs-CZ" b="1" dirty="0"/>
              <a:t>výdej kortikotropinu</a:t>
            </a:r>
            <a:r>
              <a:rPr lang="cs-CZ" dirty="0"/>
              <a:t>(ACTH) z adenohypofýzy</a:t>
            </a:r>
          </a:p>
          <a:p>
            <a:r>
              <a:rPr lang="cs-CZ" dirty="0"/>
              <a:t>Kortikotropin se krevní cestou dostává do kůry nadledvin a pod jeho vlivem</a:t>
            </a:r>
            <a:r>
              <a:rPr lang="cs-CZ" b="1" dirty="0"/>
              <a:t> sekrece glukokortikoidů stoupá.</a:t>
            </a:r>
          </a:p>
          <a:p>
            <a:endParaRPr lang="cs-CZ" b="1" dirty="0"/>
          </a:p>
          <a:p>
            <a:endParaRPr lang="cs-CZ" b="1" dirty="0"/>
          </a:p>
          <a:p>
            <a:pPr>
              <a:buNone/>
            </a:pPr>
            <a:r>
              <a:rPr lang="cs-CZ" dirty="0"/>
              <a:t>    Významným stimulem pro výdej </a:t>
            </a:r>
            <a:r>
              <a:rPr lang="cs-CZ" dirty="0" err="1"/>
              <a:t>kortikoliberinu</a:t>
            </a:r>
            <a:r>
              <a:rPr lang="cs-CZ" dirty="0"/>
              <a:t> jsou všechny typy zátěže. Za klidových fyziologických poměrů je výdej glukokortikoidů nejvyšší časně ráno.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5695950"/>
            <a:ext cx="152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Mineralokortikoidy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Hlavním </a:t>
            </a:r>
            <a:r>
              <a:rPr lang="cs-CZ" dirty="0" err="1"/>
              <a:t>mineralokortikoidem</a:t>
            </a:r>
            <a:r>
              <a:rPr lang="cs-CZ" dirty="0"/>
              <a:t> je </a:t>
            </a:r>
            <a:r>
              <a:rPr lang="cs-CZ" b="1" dirty="0"/>
              <a:t>aldosteron</a:t>
            </a:r>
          </a:p>
          <a:p>
            <a:r>
              <a:rPr lang="cs-CZ" b="1" dirty="0"/>
              <a:t>Podporuje vstřebávání Na </a:t>
            </a:r>
            <a:r>
              <a:rPr lang="cs-CZ" dirty="0"/>
              <a:t>z primární moči zpět do krve, Na se zadržuje v těle spolu s vodou, objem ECT roste a zvyšuje se TK</a:t>
            </a:r>
          </a:p>
          <a:p>
            <a:r>
              <a:rPr lang="cs-CZ" b="1" dirty="0"/>
              <a:t>Zvyšuje ztráty K močí</a:t>
            </a:r>
            <a:r>
              <a:rPr lang="cs-CZ" dirty="0"/>
              <a:t>, při nadbytku aldosteronu proto hrozí </a:t>
            </a:r>
            <a:r>
              <a:rPr lang="cs-CZ" dirty="0" err="1"/>
              <a:t>hypokálemie</a:t>
            </a:r>
            <a:r>
              <a:rPr lang="cs-CZ" dirty="0"/>
              <a:t>, která způsobuje poruchy srdečního rytmu</a:t>
            </a:r>
          </a:p>
          <a:p>
            <a:r>
              <a:rPr lang="cs-CZ" b="1" dirty="0"/>
              <a:t>Zvyšuje výdej H </a:t>
            </a:r>
            <a:r>
              <a:rPr lang="cs-CZ" dirty="0"/>
              <a:t>do moči, přispívá ke kompenzaci acidózy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653136"/>
            <a:ext cx="2295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výdeje aldosteronu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Pokles TK ve velkém oběhu</a:t>
            </a:r>
            <a:r>
              <a:rPr lang="cs-CZ" dirty="0"/>
              <a:t>, </a:t>
            </a:r>
            <a:r>
              <a:rPr lang="cs-CZ" dirty="0" err="1"/>
              <a:t>např.po</a:t>
            </a:r>
            <a:r>
              <a:rPr lang="cs-CZ" dirty="0"/>
              <a:t> krvácení způsobuje snížené prokrvení ledvin, pokles filtrace, což v ledvinách </a:t>
            </a:r>
            <a:r>
              <a:rPr lang="cs-CZ" b="1" dirty="0"/>
              <a:t>stimuluje tvorbu reninu</a:t>
            </a:r>
            <a:r>
              <a:rPr lang="cs-CZ" dirty="0"/>
              <a:t>, který mění krevní bílkovinu </a:t>
            </a:r>
            <a:r>
              <a:rPr lang="cs-CZ" b="1" dirty="0" err="1"/>
              <a:t>angiotenzinogen</a:t>
            </a:r>
            <a:r>
              <a:rPr lang="cs-CZ" dirty="0"/>
              <a:t>(vzniká v játrech) na </a:t>
            </a:r>
            <a:r>
              <a:rPr lang="cs-CZ" b="1" dirty="0" err="1"/>
              <a:t>angiotenzin</a:t>
            </a:r>
            <a:r>
              <a:rPr lang="cs-CZ" b="1" dirty="0"/>
              <a:t> I</a:t>
            </a:r>
            <a:r>
              <a:rPr lang="cs-CZ" dirty="0"/>
              <a:t>, ten se následně především v plicích přeměňuje na </a:t>
            </a:r>
            <a:r>
              <a:rPr lang="cs-CZ" b="1" dirty="0"/>
              <a:t>angiotensin II</a:t>
            </a:r>
            <a:r>
              <a:rPr lang="cs-CZ" dirty="0"/>
              <a:t>, což je přímý stimulátor výdeje aldosteronu</a:t>
            </a:r>
          </a:p>
          <a:p>
            <a:r>
              <a:rPr lang="cs-CZ" b="1" dirty="0"/>
              <a:t>Zvýšená </a:t>
            </a:r>
            <a:r>
              <a:rPr lang="cs-CZ" b="1" dirty="0" err="1"/>
              <a:t>kalémie</a:t>
            </a:r>
            <a:r>
              <a:rPr lang="cs-CZ" b="1" dirty="0"/>
              <a:t> stimuluje výdej aldosteronu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8598" y="4797152"/>
            <a:ext cx="3615490" cy="187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Nadledvinové androgeny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kůře nadledvin mužů i žen se tvoří relativně malé množství androgenu </a:t>
            </a:r>
            <a:r>
              <a:rPr lang="cs-CZ" b="1" dirty="0" err="1"/>
              <a:t>dehydroepiandrosteronu</a:t>
            </a:r>
            <a:r>
              <a:rPr lang="cs-CZ" dirty="0"/>
              <a:t>. Ten je příčinou pubického a axilárního ochlupení u dívek a chlapců a podporuje růst jedinců v prepubertálním období. U žen posiluje libido a může se přeměňovat na estrogeny. Tato přeměna je významná v období menopauzy, probíhá především v buňkách tukové tkáně a vytvořené estrogeny se stávají významným faktorem v prevenci osteoporózy.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653136"/>
            <a:ext cx="1676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dřeně nadledvin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Dřeň uvolňuje </a:t>
            </a:r>
            <a:r>
              <a:rPr lang="cs-CZ" b="1" dirty="0"/>
              <a:t>katecholaminy, </a:t>
            </a:r>
            <a:r>
              <a:rPr lang="cs-CZ" dirty="0"/>
              <a:t>naprostou většinu tvoří </a:t>
            </a:r>
            <a:r>
              <a:rPr lang="cs-CZ" b="1" dirty="0"/>
              <a:t>adrenalin</a:t>
            </a:r>
            <a:r>
              <a:rPr lang="cs-CZ" dirty="0"/>
              <a:t>, malé množství </a:t>
            </a:r>
            <a:r>
              <a:rPr lang="cs-CZ" b="1" dirty="0"/>
              <a:t>noradrenalin</a:t>
            </a:r>
            <a:r>
              <a:rPr lang="cs-CZ" dirty="0"/>
              <a:t> a </a:t>
            </a:r>
            <a:r>
              <a:rPr lang="cs-CZ" b="1" dirty="0"/>
              <a:t>dopamin.</a:t>
            </a:r>
          </a:p>
          <a:p>
            <a:r>
              <a:rPr lang="cs-CZ" dirty="0"/>
              <a:t>Výdej hormonů stimuluje sympatikus, tvorba se významně zvyšuje při každé zátěži a stresu.</a:t>
            </a:r>
          </a:p>
          <a:p>
            <a:r>
              <a:rPr lang="cs-CZ" dirty="0"/>
              <a:t>Účinek katecholaminů závisí na typu a počtu receptorů buněk efektorových tkání, jejichž prostřednictvím dřeňové hormony svůj efekt uplatňují.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Adrenalin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525780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Zvyšuje energetickou přeměnu tkání(</a:t>
            </a:r>
            <a:r>
              <a:rPr lang="cs-CZ" dirty="0"/>
              <a:t>buněčné oxidace), kterou provází zvýšená tvorba a výdej tepla</a:t>
            </a:r>
          </a:p>
          <a:p>
            <a:r>
              <a:rPr lang="cs-CZ" b="1" dirty="0"/>
              <a:t>Uvolňuje MK z tukové tkáně </a:t>
            </a:r>
            <a:r>
              <a:rPr lang="cs-CZ" dirty="0"/>
              <a:t>a zajišťuje tak pohotovou dodávku energie všem buňkám</a:t>
            </a:r>
          </a:p>
          <a:p>
            <a:r>
              <a:rPr lang="cs-CZ" b="1" dirty="0"/>
              <a:t>Štěpí svalový glykogen na glukózu</a:t>
            </a:r>
            <a:r>
              <a:rPr lang="cs-CZ" dirty="0"/>
              <a:t>, kterou sval využívá jako zdroj energie</a:t>
            </a:r>
          </a:p>
          <a:p>
            <a:r>
              <a:rPr lang="cs-CZ" dirty="0"/>
              <a:t>Štěpením jaterního glykogenu a útlumem produkce inzulinu </a:t>
            </a:r>
            <a:r>
              <a:rPr lang="cs-CZ" b="1" dirty="0"/>
              <a:t>brání poklesu glykémie, </a:t>
            </a:r>
            <a:r>
              <a:rPr lang="cs-CZ" dirty="0"/>
              <a:t>takže zajišťuje podmínky pro dostatečný průnik glukózy do nervových buněk, který je závislý na hodnotě glykémie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737" y="1844824"/>
            <a:ext cx="2792263" cy="401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na činnost srdce a cév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Adrenalin zvyšuje srdeční frekvenci a stažlivost srdeční svaloviny</a:t>
            </a:r>
            <a:r>
              <a:rPr lang="cs-CZ" dirty="0"/>
              <a:t>, v důsledku toho roste srdeční výdej, takže stoupá TK, především systolický</a:t>
            </a:r>
          </a:p>
          <a:p>
            <a:r>
              <a:rPr lang="cs-CZ" b="1" dirty="0"/>
              <a:t>Noradrenalin zužuje tepénky</a:t>
            </a:r>
            <a:r>
              <a:rPr lang="cs-CZ" dirty="0"/>
              <a:t>, proto zvyšuje hodnotu diastolického tlaku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126671"/>
            <a:ext cx="4104456" cy="273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Hormony slinivky břišní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/>
              <a:t>Slinivka břišní(pankreas) je žláza smíšená. V tkáni se zevní sekrecí vzniká trávicí šťáva a </a:t>
            </a:r>
            <a:r>
              <a:rPr lang="cs-CZ" dirty="0" err="1"/>
              <a:t>tzv</a:t>
            </a:r>
            <a:r>
              <a:rPr lang="cs-CZ" dirty="0"/>
              <a:t> Langerhansovy ostrůvky, volně roztroušené v exokrinní tkáni, tvoří a uvolňují hormony do krve(endokrinní tkáň). Ostrůvky se skládají z několika typů sekrečních buněk – B,A </a:t>
            </a:r>
            <a:r>
              <a:rPr lang="cs-CZ" dirty="0" err="1"/>
              <a:t>a</a:t>
            </a:r>
            <a:r>
              <a:rPr lang="cs-CZ" dirty="0"/>
              <a:t> D.</a:t>
            </a:r>
          </a:p>
          <a:p>
            <a:endParaRPr lang="cs-CZ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797152"/>
            <a:ext cx="2043311" cy="178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/>
          </a:bodyPr>
          <a:lstStyle/>
          <a:p>
            <a:r>
              <a:rPr lang="cs-CZ" b="1" dirty="0"/>
              <a:t>Podle chemické struktury</a:t>
            </a:r>
            <a:r>
              <a:rPr lang="cs-CZ" dirty="0"/>
              <a:t> se hormony dělí na:</a:t>
            </a:r>
          </a:p>
          <a:p>
            <a:r>
              <a:rPr lang="cs-CZ" b="1" dirty="0"/>
              <a:t>a, Deriváty aminokyselin                                                </a:t>
            </a:r>
            <a:r>
              <a:rPr lang="cs-CZ" i="1" dirty="0"/>
              <a:t>Tyrozin </a:t>
            </a:r>
            <a:r>
              <a:rPr lang="cs-CZ" dirty="0"/>
              <a:t> je výchozí  AMK pro tvorbu katecholaminů (adrenalin, noradrenalin, dopamin).                          </a:t>
            </a:r>
            <a:r>
              <a:rPr lang="cs-CZ" i="1" dirty="0"/>
              <a:t>Tryptofan</a:t>
            </a:r>
            <a:r>
              <a:rPr lang="cs-CZ" dirty="0"/>
              <a:t> je základní AMK pro syntézu melatoninu v epifýze.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988840"/>
            <a:ext cx="14287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6236"/>
            <a:ext cx="6840760" cy="598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Buňky 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(buňky beta) vydávají hormon </a:t>
            </a:r>
            <a:r>
              <a:rPr lang="cs-CZ" b="1" dirty="0"/>
              <a:t>inzulin</a:t>
            </a:r>
            <a:r>
              <a:rPr lang="cs-CZ" dirty="0"/>
              <a:t>. Výdej inzulinu zvyšuje hyperglykémie, </a:t>
            </a:r>
            <a:r>
              <a:rPr lang="cs-CZ" dirty="0" err="1"/>
              <a:t>glukagon</a:t>
            </a:r>
            <a:r>
              <a:rPr lang="cs-CZ" dirty="0"/>
              <a:t>, STH, acetylcholin, některé AMK.</a:t>
            </a:r>
          </a:p>
          <a:p>
            <a:r>
              <a:rPr lang="cs-CZ" dirty="0"/>
              <a:t>Výdej inzulinu tlumí </a:t>
            </a:r>
            <a:r>
              <a:rPr lang="cs-CZ" dirty="0" err="1"/>
              <a:t>somatostatiny</a:t>
            </a:r>
            <a:r>
              <a:rPr lang="cs-CZ" dirty="0"/>
              <a:t>, adrenalin a noradrenalin</a:t>
            </a:r>
          </a:p>
          <a:p>
            <a:r>
              <a:rPr lang="cs-CZ" dirty="0"/>
              <a:t>Produkce inzulinu proto klesá v průběhu zátěžových reakcí</a:t>
            </a:r>
          </a:p>
          <a:p>
            <a:r>
              <a:rPr lang="cs-CZ" dirty="0"/>
              <a:t>Inzulin je hormon bílkovinné povahy.</a:t>
            </a:r>
          </a:p>
          <a:p>
            <a:r>
              <a:rPr lang="cs-CZ" dirty="0"/>
              <a:t>Jeho sekrece je řízena jednoduchou zpětnou vazbou: zvýšená hladina glukózy v plazmě(glykémie) zvyšuje sekreci inzulinu.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9218" y="1772816"/>
            <a:ext cx="259478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inzulinu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842992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Usnadňuje průnik glukózy do buněk, především do buněk kosterní svaloviny a tukové tkáně</a:t>
            </a:r>
          </a:p>
          <a:p>
            <a:r>
              <a:rPr lang="cs-CZ" dirty="0"/>
              <a:t>Podporuje přeměnu glukózy na zásobní buněčný škrob a glykogen</a:t>
            </a:r>
          </a:p>
          <a:p>
            <a:r>
              <a:rPr lang="cs-CZ" dirty="0"/>
              <a:t>Zvyšuje vychytávání AMK buňkami a stimuluje tak </a:t>
            </a:r>
            <a:r>
              <a:rPr lang="cs-CZ" dirty="0" err="1"/>
              <a:t>proteosyntézu</a:t>
            </a:r>
            <a:endParaRPr lang="cs-CZ" dirty="0"/>
          </a:p>
          <a:p>
            <a:r>
              <a:rPr lang="cs-CZ" dirty="0"/>
              <a:t>Urychluje syntézu MK z glukózy, jejich uložení do tukové tkáně a současně tlumí výdej tuků z tukové tkáně, takže její objem roste, podporuje vychytávání MK buňkami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556792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inzulinu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7859216" cy="367240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Zpomaluje štěpení glykogenu na glukózu</a:t>
            </a:r>
          </a:p>
          <a:p>
            <a:r>
              <a:rPr lang="cs-CZ" dirty="0"/>
              <a:t>Tlumí novotvorbu glukózy z necukerných zdrojů, což rovněž přispívá k poklesu glykémie</a:t>
            </a:r>
          </a:p>
          <a:p>
            <a:r>
              <a:rPr lang="cs-CZ" dirty="0"/>
              <a:t>Stimuluje průnik K do buněk – při zvýšeném vyplavování inzulinu do krve nebo podání jeho většího množství u diabetiků může klesnou </a:t>
            </a:r>
            <a:r>
              <a:rPr lang="cs-CZ" dirty="0" err="1"/>
              <a:t>kalémie</a:t>
            </a:r>
            <a:r>
              <a:rPr lang="cs-CZ" dirty="0"/>
              <a:t> natolik, že dochází k poruchám srdečního rytmu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482235"/>
            <a:ext cx="3554760" cy="23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inzulinu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Chybí-li vliv inzulinu</a:t>
            </a:r>
            <a:r>
              <a:rPr lang="cs-CZ" dirty="0"/>
              <a:t>, nemůže glukóza proniknout do buněk kosterní svaloviny a tukové tkáně(tzv. inzulin-dependentní tkáň), omezeně proniká i do buněk jiných tkání. Naopak neurony střevní výstelky, zárodečný epitel a buňky ledvinových kanálků přijímají glukózu i bez vazby inzulinu na receptory buněčné membrány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653136"/>
            <a:ext cx="29432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Inzulin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Při nedostatečném vlivu inzulinu na buňky vzniká cukrovka</a:t>
            </a:r>
            <a:r>
              <a:rPr lang="cs-CZ" dirty="0"/>
              <a:t>(diabetes </a:t>
            </a:r>
            <a:r>
              <a:rPr lang="cs-CZ" dirty="0" err="1"/>
              <a:t>mellitus</a:t>
            </a:r>
            <a:r>
              <a:rPr lang="cs-CZ" dirty="0"/>
              <a:t>) 1</a:t>
            </a:r>
            <a:r>
              <a:rPr lang="cs-CZ" b="1" dirty="0"/>
              <a:t>.typu</a:t>
            </a:r>
            <a:r>
              <a:rPr lang="cs-CZ" dirty="0"/>
              <a:t>, kdy chybí inzulin, nebo </a:t>
            </a:r>
            <a:r>
              <a:rPr lang="cs-CZ" b="1" dirty="0"/>
              <a:t>2.typu</a:t>
            </a:r>
            <a:r>
              <a:rPr lang="cs-CZ" dirty="0"/>
              <a:t>, u kterého se jedná o nedostatečnou odpověď cílových buněk na inzulin, </a:t>
            </a:r>
            <a:r>
              <a:rPr lang="cs-CZ" dirty="0" err="1"/>
              <a:t>tj.membrány</a:t>
            </a:r>
            <a:r>
              <a:rPr lang="cs-CZ" dirty="0"/>
              <a:t> buněk nemají potřebný počet receptorů pro inzulin nebo je citlivost těchto receptorů k inzulinu snížená(časté u obézních osob)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943475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2899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Laboratorním příznakem cukrovky je </a:t>
            </a:r>
            <a:r>
              <a:rPr lang="cs-CZ" b="1" dirty="0"/>
              <a:t>hyperglykémie</a:t>
            </a:r>
            <a:r>
              <a:rPr lang="cs-CZ" dirty="0"/>
              <a:t>, výskyt cukru v moči – </a:t>
            </a:r>
            <a:r>
              <a:rPr lang="cs-CZ" b="1" dirty="0"/>
              <a:t>glykosurie</a:t>
            </a:r>
            <a:r>
              <a:rPr lang="cs-CZ" dirty="0"/>
              <a:t>, zvýšené uvolňování zásobních tuků a jejich přednostní využití jako zdroje energie, což vyvolává vysokou </a:t>
            </a:r>
            <a:r>
              <a:rPr lang="cs-CZ" b="1" dirty="0"/>
              <a:t>tvorbu ketolátek</a:t>
            </a:r>
            <a:r>
              <a:rPr lang="cs-CZ" dirty="0"/>
              <a:t>, které způsobují </a:t>
            </a:r>
            <a:r>
              <a:rPr lang="cs-CZ" dirty="0" err="1"/>
              <a:t>ketoacidózu</a:t>
            </a:r>
            <a:r>
              <a:rPr lang="cs-CZ" dirty="0"/>
              <a:t>. Nemocný ztrácí velké množství moči(</a:t>
            </a:r>
            <a:r>
              <a:rPr lang="cs-CZ" i="1" dirty="0"/>
              <a:t>polyurie</a:t>
            </a:r>
            <a:r>
              <a:rPr lang="cs-CZ" dirty="0"/>
              <a:t>) a navzdory žízni je dehydratovaný.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257800"/>
            <a:ext cx="284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Je spojen s patologickými změnami tkání nervové soustavy</a:t>
            </a:r>
            <a:r>
              <a:rPr lang="cs-CZ" i="1" dirty="0"/>
              <a:t>(diabetická </a:t>
            </a:r>
            <a:r>
              <a:rPr lang="cs-CZ" i="1" dirty="0" err="1"/>
              <a:t>polyneuropatie</a:t>
            </a:r>
            <a:r>
              <a:rPr lang="cs-CZ" dirty="0"/>
              <a:t>) a postižení cévní stěny(</a:t>
            </a:r>
            <a:r>
              <a:rPr lang="cs-CZ" i="1" dirty="0" err="1"/>
              <a:t>angiopatie</a:t>
            </a:r>
            <a:r>
              <a:rPr lang="cs-CZ" dirty="0"/>
              <a:t>). Jedná se o sklerotizaci tepének, která omezuje prokrvení tkání, jejichž důsledkem je např. pokles filtrační schopnosti ledvin(</a:t>
            </a:r>
            <a:r>
              <a:rPr lang="cs-CZ" i="1" dirty="0"/>
              <a:t>poškození klubíček nefronu</a:t>
            </a:r>
            <a:r>
              <a:rPr lang="cs-CZ" dirty="0"/>
              <a:t>), poškození sítnice(</a:t>
            </a:r>
            <a:r>
              <a:rPr lang="cs-CZ" i="1" dirty="0"/>
              <a:t>retinopatie</a:t>
            </a:r>
            <a:r>
              <a:rPr lang="cs-CZ" dirty="0"/>
              <a:t>). Vystupňovaná ateroskleróza(postihuje tepny)má za následek řadu poruch: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1700808"/>
            <a:ext cx="23812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525963"/>
          </a:xfrm>
        </p:spPr>
        <p:txBody>
          <a:bodyPr/>
          <a:lstStyle/>
          <a:p>
            <a:r>
              <a:rPr lang="cs-CZ" dirty="0"/>
              <a:t>Vysoký krevní tlak(hypertenze)</a:t>
            </a:r>
          </a:p>
          <a:p>
            <a:r>
              <a:rPr lang="cs-CZ" dirty="0"/>
              <a:t>Nedostatečné prokrvení srdečního svalu(ischemická choroba srdeční)</a:t>
            </a:r>
          </a:p>
          <a:p>
            <a:r>
              <a:rPr lang="cs-CZ" dirty="0"/>
              <a:t>Častý IM</a:t>
            </a:r>
          </a:p>
          <a:p>
            <a:r>
              <a:rPr lang="cs-CZ" dirty="0"/>
              <a:t>Infarkty mozku, krvácení do mozku, poruchy erekce a řada dalších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1772816"/>
            <a:ext cx="23812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Buňky 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fontScale="92500"/>
          </a:bodyPr>
          <a:lstStyle/>
          <a:p>
            <a:r>
              <a:rPr lang="cs-CZ" dirty="0"/>
              <a:t>Alfa – vydávají hormon </a:t>
            </a:r>
            <a:r>
              <a:rPr lang="cs-CZ" b="1" dirty="0" err="1"/>
              <a:t>glukagon</a:t>
            </a:r>
            <a:r>
              <a:rPr lang="cs-CZ" b="1" dirty="0"/>
              <a:t>.</a:t>
            </a:r>
          </a:p>
          <a:p>
            <a:r>
              <a:rPr lang="cs-CZ" dirty="0"/>
              <a:t>Výdej </a:t>
            </a:r>
            <a:r>
              <a:rPr lang="cs-CZ" dirty="0" err="1"/>
              <a:t>glukagonu</a:t>
            </a:r>
            <a:r>
              <a:rPr lang="cs-CZ" dirty="0"/>
              <a:t> stoupá při hypoglykémii, zvýšeném množství AMK v krvi, při poklesu frakce volných MK v plazmě,při aktivaci sympatiku. Výdej </a:t>
            </a:r>
            <a:r>
              <a:rPr lang="cs-CZ" dirty="0" err="1"/>
              <a:t>glukagonu</a:t>
            </a:r>
            <a:r>
              <a:rPr lang="cs-CZ" dirty="0"/>
              <a:t> tlumí </a:t>
            </a:r>
            <a:r>
              <a:rPr lang="cs-CZ" dirty="0" err="1"/>
              <a:t>somatostatin</a:t>
            </a:r>
            <a:r>
              <a:rPr lang="cs-CZ" dirty="0"/>
              <a:t> a inzulin.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437112"/>
            <a:ext cx="1600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hormonů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/>
              <a:t>b, Peptidy, proteiny </a:t>
            </a:r>
            <a:r>
              <a:rPr lang="cs-CZ" dirty="0"/>
              <a:t>vytvářejí různé skupiny – rodiny:</a:t>
            </a:r>
          </a:p>
          <a:p>
            <a:r>
              <a:rPr lang="cs-CZ" b="1" dirty="0"/>
              <a:t>Inzulinovou </a:t>
            </a:r>
            <a:r>
              <a:rPr lang="cs-CZ" dirty="0"/>
              <a:t>– inzulin, inzulinu podobný růstový faktor, relaxin</a:t>
            </a:r>
          </a:p>
          <a:p>
            <a:r>
              <a:rPr lang="cs-CZ" b="1" dirty="0"/>
              <a:t>Glykoproteinovou</a:t>
            </a:r>
            <a:r>
              <a:rPr lang="cs-CZ" dirty="0"/>
              <a:t> – luteinizační hormon(LH), folikulostimulační hormon (FSH), </a:t>
            </a:r>
            <a:r>
              <a:rPr lang="cs-CZ" dirty="0" err="1"/>
              <a:t>tyreotropní</a:t>
            </a:r>
            <a:r>
              <a:rPr lang="cs-CZ" dirty="0"/>
              <a:t> hormon (TSH), lidský choriový gonadotropin (</a:t>
            </a:r>
            <a:r>
              <a:rPr lang="cs-CZ" dirty="0" err="1"/>
              <a:t>hCG</a:t>
            </a:r>
            <a:r>
              <a:rPr lang="cs-CZ" dirty="0"/>
              <a:t>).</a:t>
            </a:r>
          </a:p>
          <a:p>
            <a:r>
              <a:rPr lang="cs-CZ" b="1" dirty="0"/>
              <a:t>Růstového hormonu </a:t>
            </a:r>
            <a:r>
              <a:rPr lang="cs-CZ" dirty="0"/>
              <a:t>– růstový faktor(RH), prolaktin(PRL)</a:t>
            </a:r>
          </a:p>
          <a:p>
            <a:r>
              <a:rPr lang="cs-CZ" b="1" dirty="0"/>
              <a:t>Sekretinu </a:t>
            </a:r>
            <a:r>
              <a:rPr lang="cs-CZ" dirty="0"/>
              <a:t>– sekretin, </a:t>
            </a:r>
            <a:r>
              <a:rPr lang="cs-CZ" dirty="0" err="1"/>
              <a:t>glukagon</a:t>
            </a:r>
            <a:r>
              <a:rPr lang="cs-CZ" dirty="0"/>
              <a:t>, žaludeční inhibiční peptid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Účinky </a:t>
            </a:r>
            <a:r>
              <a:rPr lang="cs-CZ" dirty="0" err="1"/>
              <a:t>glukagonu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Zvyšuje glykémii stimulací </a:t>
            </a:r>
            <a:r>
              <a:rPr lang="cs-CZ" dirty="0" err="1"/>
              <a:t>glykogenolýzy</a:t>
            </a:r>
            <a:r>
              <a:rPr lang="cs-CZ" dirty="0"/>
              <a:t> v játrech a glukoneogeneze z necukerných zdrojů(AMK)</a:t>
            </a:r>
          </a:p>
          <a:p>
            <a:r>
              <a:rPr lang="cs-CZ" dirty="0"/>
              <a:t>Podporuje uvolňování MK z tukové tkáně do krve</a:t>
            </a:r>
          </a:p>
          <a:p>
            <a:r>
              <a:rPr lang="cs-CZ" dirty="0"/>
              <a:t>Zesiluje sílu srdečního stahu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725144"/>
            <a:ext cx="1600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Buňky 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Delta - vydávají hormon </a:t>
            </a:r>
            <a:r>
              <a:rPr lang="cs-CZ" dirty="0" err="1"/>
              <a:t>somatostatin</a:t>
            </a:r>
            <a:r>
              <a:rPr lang="cs-CZ" dirty="0"/>
              <a:t>. K výdeji dochází při zvýšení množství glukózy, AMK a MK v krvi.</a:t>
            </a:r>
          </a:p>
          <a:p>
            <a:r>
              <a:rPr lang="cs-CZ" b="1" dirty="0"/>
              <a:t>Účinky </a:t>
            </a:r>
            <a:r>
              <a:rPr lang="cs-CZ" b="1" dirty="0" err="1"/>
              <a:t>somatostatinu</a:t>
            </a:r>
            <a:r>
              <a:rPr lang="cs-CZ" dirty="0"/>
              <a:t>:</a:t>
            </a:r>
          </a:p>
          <a:p>
            <a:r>
              <a:rPr lang="cs-CZ" dirty="0"/>
              <a:t>Snižuje produkci inzulinu i </a:t>
            </a:r>
            <a:r>
              <a:rPr lang="cs-CZ" dirty="0" err="1"/>
              <a:t>glukagonu</a:t>
            </a:r>
            <a:endParaRPr lang="cs-CZ" dirty="0"/>
          </a:p>
          <a:p>
            <a:r>
              <a:rPr lang="cs-CZ" dirty="0"/>
              <a:t>Zpomaluje zpracování a vstřebávání živin ve střevě, brání hromadění zásobních živin v organismu – označuje se jako </a:t>
            </a:r>
            <a:r>
              <a:rPr lang="cs-CZ" dirty="0" err="1"/>
              <a:t>antiobezitní</a:t>
            </a:r>
            <a:r>
              <a:rPr lang="cs-CZ" dirty="0"/>
              <a:t> hormon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293096"/>
            <a:ext cx="3930427" cy="27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Epifýza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779096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Produkuje hormon MELATONIN(vzniká ze serotoninu. Tma jeho tvorbu a uvolňování zvyšuje, světlo tvorbu snižuje.</a:t>
            </a:r>
          </a:p>
          <a:p>
            <a:r>
              <a:rPr lang="cs-CZ" b="1" dirty="0"/>
              <a:t>Biologický význam melatoninu:</a:t>
            </a:r>
          </a:p>
          <a:p>
            <a:r>
              <a:rPr lang="cs-CZ" dirty="0"/>
              <a:t>Nastavuje a synchronizuje biologické hodiny</a:t>
            </a:r>
          </a:p>
          <a:p>
            <a:r>
              <a:rPr lang="cs-CZ" dirty="0"/>
              <a:t>Zlepšuje kvalitu spánku u starších osob</a:t>
            </a:r>
          </a:p>
          <a:p>
            <a:r>
              <a:rPr lang="cs-CZ" dirty="0"/>
              <a:t>Podporuje imunitní systém</a:t>
            </a:r>
          </a:p>
          <a:p>
            <a:r>
              <a:rPr lang="cs-CZ" dirty="0"/>
              <a:t>Působí jako antioxidační činidlo</a:t>
            </a:r>
          </a:p>
          <a:p>
            <a:r>
              <a:rPr lang="cs-CZ" dirty="0"/>
              <a:t>Zpomaluje stárnutí</a:t>
            </a:r>
          </a:p>
          <a:p>
            <a:r>
              <a:rPr lang="cs-CZ" dirty="0"/>
              <a:t>Účinný proti rakovině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6002" y="548680"/>
            <a:ext cx="2237998" cy="1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509120"/>
            <a:ext cx="2886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důležité 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LEPTIN </a:t>
            </a:r>
          </a:p>
          <a:p>
            <a:r>
              <a:rPr lang="cs-CZ" dirty="0"/>
              <a:t>Tvořen v tukové tkáni</a:t>
            </a:r>
          </a:p>
          <a:p>
            <a:r>
              <a:rPr lang="cs-CZ" dirty="0"/>
              <a:t>Uvolňuje se do krve  a účinkuje jako periferní signál, který reguluje zásoby tělesného tuku zpětnou vazbou přes hypotalamus. </a:t>
            </a:r>
          </a:p>
          <a:p>
            <a:r>
              <a:rPr lang="cs-CZ" dirty="0"/>
              <a:t>Při zvýšení hmotnosti se zvyšuje hladina </a:t>
            </a:r>
            <a:r>
              <a:rPr lang="cs-CZ" dirty="0" err="1"/>
              <a:t>leptinu</a:t>
            </a:r>
            <a:r>
              <a:rPr lang="cs-CZ" dirty="0"/>
              <a:t> v krvi a hypotalamu a sníží se chuť k jídlu.</a:t>
            </a:r>
          </a:p>
          <a:p>
            <a:r>
              <a:rPr lang="cs-CZ" dirty="0"/>
              <a:t>Jestliže se </a:t>
            </a:r>
            <a:r>
              <a:rPr lang="cs-CZ" dirty="0" err="1"/>
              <a:t>leptin</a:t>
            </a:r>
            <a:r>
              <a:rPr lang="cs-CZ" dirty="0"/>
              <a:t> netvoří, může to vést k extrémní obezitě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013176"/>
            <a:ext cx="2520280" cy="154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Tuková tkáň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5259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Aktivní peptidy – </a:t>
            </a:r>
            <a:r>
              <a:rPr lang="cs-CZ" b="1" dirty="0" err="1"/>
              <a:t>adiponektin</a:t>
            </a:r>
            <a:r>
              <a:rPr lang="cs-CZ" dirty="0"/>
              <a:t>, ochraňuje před ektopickým ukládáním tuků(aterosklerózou) a pomáhají chránit buňky před snížením citlivosti receptorů pro inzulin.</a:t>
            </a:r>
          </a:p>
          <a:p>
            <a:r>
              <a:rPr lang="cs-CZ" dirty="0"/>
              <a:t>Na druhou stranu produkují tukové buňky obézních pacientů </a:t>
            </a:r>
            <a:r>
              <a:rPr lang="cs-CZ" b="1" dirty="0" err="1"/>
              <a:t>rezistin</a:t>
            </a:r>
            <a:r>
              <a:rPr lang="cs-CZ" dirty="0"/>
              <a:t>, které vznik diabetu vyvolávají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628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Žaludek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Hormon </a:t>
            </a:r>
            <a:r>
              <a:rPr lang="cs-CZ" dirty="0" err="1"/>
              <a:t>Grelin</a:t>
            </a:r>
            <a:r>
              <a:rPr lang="cs-CZ" dirty="0"/>
              <a:t> - proti hladovění</a:t>
            </a:r>
          </a:p>
          <a:p>
            <a:r>
              <a:rPr lang="cs-CZ" dirty="0"/>
              <a:t>Součástí signalizace nezbytné k vyvolání chuti k jídlu.</a:t>
            </a:r>
          </a:p>
          <a:p>
            <a:r>
              <a:rPr lang="cs-CZ" dirty="0"/>
              <a:t>Celkově působí proti hubnutí.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293096"/>
            <a:ext cx="16002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Hormony produkované endokrinními buňkami ležícími v jiných tkáních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Hormony jsou vyplavovány do krve a jejím prostřednictvím se dopravují k cílovým orgánům a tkáním, které ovlivňují:</a:t>
            </a:r>
          </a:p>
          <a:p>
            <a:r>
              <a:rPr lang="cs-CZ" dirty="0"/>
              <a:t>Trávící soustava:</a:t>
            </a:r>
          </a:p>
          <a:p>
            <a:r>
              <a:rPr lang="cs-CZ" dirty="0"/>
              <a:t>Gastrin, </a:t>
            </a:r>
            <a:r>
              <a:rPr lang="cs-CZ" dirty="0" err="1"/>
              <a:t>cholecystokinin</a:t>
            </a:r>
            <a:r>
              <a:rPr lang="cs-CZ" dirty="0"/>
              <a:t>, sekretin</a:t>
            </a:r>
          </a:p>
          <a:p>
            <a:r>
              <a:rPr lang="cs-CZ" dirty="0"/>
              <a:t>Ledviny:</a:t>
            </a:r>
          </a:p>
          <a:p>
            <a:r>
              <a:rPr lang="cs-CZ" dirty="0"/>
              <a:t>Renin,erytropoetin,</a:t>
            </a:r>
            <a:r>
              <a:rPr lang="cs-CZ" dirty="0" err="1"/>
              <a:t>kalcitriol</a:t>
            </a:r>
            <a:endParaRPr lang="cs-CZ" dirty="0"/>
          </a:p>
          <a:p>
            <a:r>
              <a:rPr lang="cs-CZ" dirty="0"/>
              <a:t>Srdce:</a:t>
            </a:r>
          </a:p>
          <a:p>
            <a:r>
              <a:rPr lang="cs-CZ" dirty="0" err="1"/>
              <a:t>Atriální</a:t>
            </a:r>
            <a:r>
              <a:rPr lang="cs-CZ" dirty="0"/>
              <a:t> </a:t>
            </a:r>
            <a:r>
              <a:rPr lang="cs-CZ" dirty="0" err="1"/>
              <a:t>natriuretický</a:t>
            </a:r>
            <a:r>
              <a:rPr lang="cs-CZ" dirty="0"/>
              <a:t> hormon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(lokální) se tvoří ve všech buňkách těla z kyseliny arachidonové, která má v molekule 20 uhlíků a je hlavní mastnou kyselinou membránových fosfolipidů. Označují se také jako </a:t>
            </a:r>
            <a:r>
              <a:rPr lang="cs-CZ" dirty="0" err="1"/>
              <a:t>eikosanoidy</a:t>
            </a:r>
            <a:r>
              <a:rPr lang="cs-CZ" dirty="0"/>
              <a:t>(z řeckého  </a:t>
            </a:r>
            <a:r>
              <a:rPr lang="cs-CZ" dirty="0" err="1"/>
              <a:t>eikosi</a:t>
            </a:r>
            <a:r>
              <a:rPr lang="cs-CZ" dirty="0"/>
              <a:t> – dvacet)</a:t>
            </a:r>
          </a:p>
          <a:p>
            <a:r>
              <a:rPr lang="cs-CZ" dirty="0"/>
              <a:t>Působí jako </a:t>
            </a:r>
            <a:r>
              <a:rPr lang="cs-CZ" dirty="0" err="1"/>
              <a:t>parakrinní</a:t>
            </a:r>
            <a:r>
              <a:rPr lang="cs-CZ" dirty="0"/>
              <a:t> a </a:t>
            </a:r>
            <a:r>
              <a:rPr lang="cs-CZ" dirty="0" err="1"/>
              <a:t>autokrinní</a:t>
            </a:r>
            <a:r>
              <a:rPr lang="cs-CZ" dirty="0"/>
              <a:t> hormony, stimulem pro jejich tvorbu jsou mechanické a chemické podněty.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Místní hormony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 místním hormonům patří:</a:t>
            </a:r>
          </a:p>
          <a:p>
            <a:r>
              <a:rPr lang="cs-CZ" b="1" dirty="0"/>
              <a:t>Prostaglandiny</a:t>
            </a:r>
            <a:r>
              <a:rPr lang="cs-CZ" dirty="0"/>
              <a:t> – mají širokou škálu účinků, které se od sebe liší podle místa tvorby a podle typu prostaglandinu. Ovlivňují např. sekreci žláz, průměr tepének, reprodukční funkce, regulaci tělesné teploty, zesilují bolestivé vjemy, uplatňují se u porodu.</a:t>
            </a:r>
          </a:p>
          <a:p>
            <a:r>
              <a:rPr lang="cs-CZ" b="1" dirty="0" err="1"/>
              <a:t>Leukotrieny</a:t>
            </a:r>
            <a:r>
              <a:rPr lang="cs-CZ" dirty="0"/>
              <a:t> – angažují se v imunitních a alergických reakcích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4629</Words>
  <Application>Microsoft Office PowerPoint</Application>
  <PresentationFormat>Předvádění na obrazovce (4:3)</PresentationFormat>
  <Paragraphs>321</Paragraphs>
  <Slides>98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1" baseType="lpstr">
      <vt:lpstr>Arial</vt:lpstr>
      <vt:lpstr>Calibri</vt:lpstr>
      <vt:lpstr>Motiv sady Office</vt:lpstr>
      <vt:lpstr>Žlázy s vnitřní sekrecí</vt:lpstr>
      <vt:lpstr>Soustava žláz s vnitřní sekrecí</vt:lpstr>
      <vt:lpstr>Soustava žláz s vnitřní sekrecí</vt:lpstr>
      <vt:lpstr>SOUSTAVA ŽLÁZ S VNITŘNÍ SEKRECÍ</vt:lpstr>
      <vt:lpstr>Soustava žláz s vnitřní sekrecí</vt:lpstr>
      <vt:lpstr>Hormony</vt:lpstr>
      <vt:lpstr>Soustava žláz s vnitřní sekrecí</vt:lpstr>
      <vt:lpstr>Rozdělení hormonů</vt:lpstr>
      <vt:lpstr>Rozdělení hormonů</vt:lpstr>
      <vt:lpstr>Rozdělení hormonů</vt:lpstr>
      <vt:lpstr>Rozdělení hormonů</vt:lpstr>
      <vt:lpstr>Dělení hormonů</vt:lpstr>
      <vt:lpstr>Dělení hormonů</vt:lpstr>
      <vt:lpstr>Mechanismus účinku hormonů</vt:lpstr>
      <vt:lpstr>Mechanismus účinku hormonů</vt:lpstr>
      <vt:lpstr>Mechanismus účinku </vt:lpstr>
      <vt:lpstr>Sekreci hormonů ovlivňují:</vt:lpstr>
      <vt:lpstr>Regulace výdeje hormonů:</vt:lpstr>
      <vt:lpstr>Regulace výdeje hormonů:</vt:lpstr>
      <vt:lpstr>Sekrece hormonů</vt:lpstr>
      <vt:lpstr>Hypotalamo-hypofyzární systém</vt:lpstr>
      <vt:lpstr>Hypotalamo-hypofyzární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Hypofýza</vt:lpstr>
      <vt:lpstr>Hormony neurohypofýzy</vt:lpstr>
      <vt:lpstr>Hormony neurohypofýzy</vt:lpstr>
      <vt:lpstr>Hormony neurohypofýzy</vt:lpstr>
      <vt:lpstr>Hormony adenohypofýzy</vt:lpstr>
      <vt:lpstr>Tropiny:</vt:lpstr>
      <vt:lpstr>Hormony s přímým účinkem</vt:lpstr>
      <vt:lpstr>Hormony s přímým účinkem</vt:lpstr>
      <vt:lpstr>Hormony s přímým účinkem</vt:lpstr>
      <vt:lpstr>Hormony s přímým účinkem</vt:lpstr>
      <vt:lpstr>Štítná žláza</vt:lpstr>
      <vt:lpstr>Štítná žláza(glandulla thyreoidea)</vt:lpstr>
      <vt:lpstr>Štítná žláza(glandulla thyreoidea)</vt:lpstr>
      <vt:lpstr>Účinky hormonů štítné žlázy</vt:lpstr>
      <vt:lpstr>Účinky hormonů štítné žlázy</vt:lpstr>
      <vt:lpstr>Účinky hormonů štítné žlázy</vt:lpstr>
      <vt:lpstr>Zvýšená činnost štítné žlázy</vt:lpstr>
      <vt:lpstr>Snížená činnost štítné žlázy</vt:lpstr>
      <vt:lpstr>Nedostatek jodu v pitné vodě</vt:lpstr>
      <vt:lpstr>Struma</vt:lpstr>
      <vt:lpstr>Kalcitotropní hormony</vt:lpstr>
      <vt:lpstr>Parathormon</vt:lpstr>
      <vt:lpstr>Účinky parathormonu</vt:lpstr>
      <vt:lpstr>Nedostatek parathormonu</vt:lpstr>
      <vt:lpstr>Vitamin D3 kalcitriol</vt:lpstr>
      <vt:lpstr>Kalcitriol</vt:lpstr>
      <vt:lpstr>Metabolismus vápníku</vt:lpstr>
      <vt:lpstr>Metabolismus vápníku</vt:lpstr>
      <vt:lpstr>Nadledviny</vt:lpstr>
      <vt:lpstr>Prezentace aplikace PowerPoint</vt:lpstr>
      <vt:lpstr>Prezentace aplikace PowerPoint</vt:lpstr>
      <vt:lpstr>Prezentace aplikace PowerPoint</vt:lpstr>
      <vt:lpstr>Hormony kůry nadledvin</vt:lpstr>
      <vt:lpstr>Kortizol</vt:lpstr>
      <vt:lpstr>Kortizol</vt:lpstr>
      <vt:lpstr>Glukokortikoidy</vt:lpstr>
      <vt:lpstr>Glukokortikoidy</vt:lpstr>
      <vt:lpstr>Glukokortikoidy</vt:lpstr>
      <vt:lpstr>Glukokortikoidy</vt:lpstr>
      <vt:lpstr>Glukokortikoidy</vt:lpstr>
      <vt:lpstr>Řízení výdeje glukokortikoidů</vt:lpstr>
      <vt:lpstr>Mineralokortikoidy</vt:lpstr>
      <vt:lpstr>Řízení výdeje aldosteronu</vt:lpstr>
      <vt:lpstr>Nadledvinové androgeny</vt:lpstr>
      <vt:lpstr>Hormony dřeně nadledvin</vt:lpstr>
      <vt:lpstr>Adrenalin</vt:lpstr>
      <vt:lpstr>Vliv na činnost srdce a cév</vt:lpstr>
      <vt:lpstr>Hormony slinivky břišní</vt:lpstr>
      <vt:lpstr>Prezentace aplikace PowerPoint</vt:lpstr>
      <vt:lpstr>Buňky B</vt:lpstr>
      <vt:lpstr>Účinky inzulinu</vt:lpstr>
      <vt:lpstr>Účinky inzulinu</vt:lpstr>
      <vt:lpstr>Účinky inzulinu</vt:lpstr>
      <vt:lpstr>Inzulin</vt:lpstr>
      <vt:lpstr>Diabetes mellitus</vt:lpstr>
      <vt:lpstr>Diabetes mellitus</vt:lpstr>
      <vt:lpstr>Diabetes mellitus</vt:lpstr>
      <vt:lpstr>Buňky A</vt:lpstr>
      <vt:lpstr>Účinky glukagonu</vt:lpstr>
      <vt:lpstr>Buňky D</vt:lpstr>
      <vt:lpstr>Epifýza</vt:lpstr>
      <vt:lpstr>Další důležité hormony</vt:lpstr>
      <vt:lpstr>Tuková tkáň</vt:lpstr>
      <vt:lpstr>Žaludek</vt:lpstr>
      <vt:lpstr>Hormony produkované endokrinními buňkami ležícími v jiných tkáních</vt:lpstr>
      <vt:lpstr>Místní hormony</vt:lpstr>
      <vt:lpstr>Místní hormony</vt:lpstr>
    </vt:vector>
  </TitlesOfParts>
  <Company>Univerzita Palackého v Olomouci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Žlázy s vnitřní sekrecí</dc:title>
  <dc:creator>dočasný účet</dc:creator>
  <cp:lastModifiedBy>Klasterecka Romana</cp:lastModifiedBy>
  <cp:revision>109</cp:revision>
  <dcterms:created xsi:type="dcterms:W3CDTF">2011-11-06T13:58:00Z</dcterms:created>
  <dcterms:modified xsi:type="dcterms:W3CDTF">2022-03-17T11:11:25Z</dcterms:modified>
</cp:coreProperties>
</file>