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Roboto"/>
      <p:regular r:id="rId53"/>
      <p:bold r:id="rId54"/>
      <p:italic r:id="rId55"/>
      <p:boldItalic r:id="rId56"/>
    </p:embeddedFont>
    <p:embeddedFont>
      <p:font typeface="Tahoma"/>
      <p:regular r:id="rId57"/>
      <p:bold r:id="rId58"/>
    </p:embeddedFont>
    <p:embeddedFont>
      <p:font typeface="Quattrocento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3" roundtripDataSignature="AMtx7mgJzirApVGAkBCIkdhN7s32FCgx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QuattrocentoSans-boldItalic.fntdata"/><Relationship Id="rId61" Type="http://schemas.openxmlformats.org/officeDocument/2006/relationships/font" Target="fonts/QuattrocentoSans-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Quattrocento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57" Type="http://schemas.openxmlformats.org/officeDocument/2006/relationships/font" Target="fonts/Tahoma-regular.fntdata"/><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59" Type="http://schemas.openxmlformats.org/officeDocument/2006/relationships/font" Target="fonts/QuattrocentoSans-regular.fntdata"/><Relationship Id="rId14" Type="http://schemas.openxmlformats.org/officeDocument/2006/relationships/slide" Target="slides/slide9.xml"/><Relationship Id="rId58" Type="http://schemas.openxmlformats.org/officeDocument/2006/relationships/font" Target="fonts/Tahoma-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k"/>
              <a:t>K vysvětlení funkční blokády v kloubu přispělo popsání tzv. bariér v kloubu Kimberlym (1980). Při pasivním pohybu v kloubu ve smyslu vzájemného posunu kloubních plošek z neutrální polohy (N0), viz obrázek 8, rozlišujeme za normálních okolností dva odpory v pohybu – anatomickou (A) a fyziologickou bariéru (Ph). Anatomická bariéra je tvrdá zarážka dána kostními strukturami a vazy. Fyziologická bariéra je první lehký odpor, na který narážíme při pasivně prováděném pohybu. Z této pozice lze ještě „zapružit“. Pokud narážíme ihned na tvrdý odpor (patologickou bariéru - Path) - kloub nepruží, chybí vůle v kloubu (neboli joint play dle Mennela, 1989). Hovoříme o blokádě v kloubu (Lewit, c2003). Celkově se rozsah pohybů v zablokovaném kloubu nemění. Je to dáno tím, že na jedné straně vůle mizí splynutím fyziologické bariéry s anatomickou bariérou a naopak na druhé straně se kloubní vůli zvětšuje na podkladě oddálení fyziologické bariéry od anatomické, jak můžeme vidět na obrázku 9 (Tichý, Jelínek a Macková, 2010).</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lnSpc>
                <a:spcPct val="100000"/>
              </a:lnSpc>
              <a:spcBef>
                <a:spcPts val="0"/>
              </a:spcBef>
              <a:spcAft>
                <a:spcPts val="0"/>
              </a:spcAft>
              <a:buSzPts val="1100"/>
              <a:buChar char="●"/>
            </a:pPr>
            <a:r>
              <a:rPr b="0" i="0" lang="sk">
                <a:solidFill>
                  <a:srgbClr val="000000"/>
                </a:solidFill>
                <a:latin typeface="Arial"/>
                <a:ea typeface="Arial"/>
                <a:cs typeface="Arial"/>
                <a:sym typeface="Arial"/>
              </a:rPr>
              <a:t>Obvykle </a:t>
            </a:r>
            <a:r>
              <a:rPr b="1" i="0" lang="sk">
                <a:solidFill>
                  <a:srgbClr val="000000"/>
                </a:solidFill>
                <a:latin typeface="Arial"/>
                <a:ea typeface="Arial"/>
                <a:cs typeface="Arial"/>
                <a:sym typeface="Arial"/>
              </a:rPr>
              <a:t>dlouhá</a:t>
            </a:r>
            <a:r>
              <a:rPr b="0" i="0" lang="sk">
                <a:solidFill>
                  <a:srgbClr val="000000"/>
                </a:solidFill>
                <a:latin typeface="Arial"/>
                <a:ea typeface="Arial"/>
                <a:cs typeface="Arial"/>
                <a:sym typeface="Arial"/>
              </a:rPr>
              <a:t> postgangliová vlákna sympatiku vedou od truncus sympaticus k cílovému orgánu, kde jsou ukončena tzv. </a:t>
            </a:r>
            <a:r>
              <a:rPr b="1" i="0" lang="sk">
                <a:solidFill>
                  <a:srgbClr val="000000"/>
                </a:solidFill>
                <a:latin typeface="Arial"/>
                <a:ea typeface="Arial"/>
                <a:cs typeface="Arial"/>
                <a:sym typeface="Arial"/>
              </a:rPr>
              <a:t>varikozitami</a:t>
            </a:r>
            <a:r>
              <a:rPr b="0" i="0" lang="sk">
                <a:solidFill>
                  <a:srgbClr val="000000"/>
                </a:solidFill>
                <a:latin typeface="Arial"/>
                <a:ea typeface="Arial"/>
                <a:cs typeface="Arial"/>
                <a:sym typeface="Arial"/>
              </a:rPr>
              <a:t> (neboli </a:t>
            </a:r>
            <a:r>
              <a:rPr b="1" i="0" lang="sk">
                <a:solidFill>
                  <a:srgbClr val="000000"/>
                </a:solidFill>
                <a:latin typeface="Arial"/>
                <a:ea typeface="Arial"/>
                <a:cs typeface="Arial"/>
                <a:sym typeface="Arial"/>
              </a:rPr>
              <a:t>boutons en passant</a:t>
            </a:r>
            <a:r>
              <a:rPr b="0" i="0" lang="sk">
                <a:solidFill>
                  <a:srgbClr val="000000"/>
                </a:solidFill>
                <a:latin typeface="Arial"/>
                <a:ea typeface="Arial"/>
                <a:cs typeface="Arial"/>
                <a:sym typeface="Arial"/>
              </a:rPr>
              <a:t>). Tato modifikovaná zakončení axonu</a:t>
            </a:r>
            <a:r>
              <a:rPr b="1" i="0" lang="sk">
                <a:solidFill>
                  <a:srgbClr val="000000"/>
                </a:solidFill>
                <a:latin typeface="Arial"/>
                <a:ea typeface="Arial"/>
                <a:cs typeface="Arial"/>
                <a:sym typeface="Arial"/>
              </a:rPr>
              <a:t> uvolňují neurotransmiter </a:t>
            </a:r>
            <a:r>
              <a:rPr b="0" i="0" lang="sk">
                <a:solidFill>
                  <a:srgbClr val="000000"/>
                </a:solidFill>
                <a:latin typeface="Arial"/>
                <a:ea typeface="Arial"/>
                <a:cs typeface="Arial"/>
                <a:sym typeface="Arial"/>
              </a:rPr>
              <a:t>(v případě sympatiku </a:t>
            </a:r>
            <a:r>
              <a:rPr b="1" i="0" lang="sk">
                <a:solidFill>
                  <a:srgbClr val="000000"/>
                </a:solidFill>
                <a:latin typeface="Arial"/>
                <a:ea typeface="Arial"/>
                <a:cs typeface="Arial"/>
                <a:sym typeface="Arial"/>
              </a:rPr>
              <a:t>noradrenalin</a:t>
            </a:r>
            <a:r>
              <a:rPr b="0" i="0" lang="sk">
                <a:solidFill>
                  <a:srgbClr val="000000"/>
                </a:solidFill>
                <a:latin typeface="Arial"/>
                <a:ea typeface="Arial"/>
                <a:cs typeface="Arial"/>
                <a:sym typeface="Arial"/>
              </a:rPr>
              <a:t>) </a:t>
            </a:r>
            <a:r>
              <a:rPr b="1" i="0" lang="sk">
                <a:solidFill>
                  <a:srgbClr val="000000"/>
                </a:solidFill>
                <a:latin typeface="Arial"/>
                <a:ea typeface="Arial"/>
                <a:cs typeface="Arial"/>
                <a:sym typeface="Arial"/>
              </a:rPr>
              <a:t>do</a:t>
            </a:r>
            <a:r>
              <a:rPr b="0" i="0" lang="sk">
                <a:solidFill>
                  <a:srgbClr val="000000"/>
                </a:solidFill>
                <a:latin typeface="Arial"/>
                <a:ea typeface="Arial"/>
                <a:cs typeface="Arial"/>
                <a:sym typeface="Arial"/>
              </a:rPr>
              <a:t> svého </a:t>
            </a:r>
            <a:r>
              <a:rPr b="1" i="0" lang="sk">
                <a:solidFill>
                  <a:srgbClr val="000000"/>
                </a:solidFill>
                <a:latin typeface="Arial"/>
                <a:ea typeface="Arial"/>
                <a:cs typeface="Arial"/>
                <a:sym typeface="Arial"/>
              </a:rPr>
              <a:t>okolí</a:t>
            </a:r>
            <a:r>
              <a:rPr b="0" i="0" lang="sk">
                <a:solidFill>
                  <a:srgbClr val="000000"/>
                </a:solidFill>
                <a:latin typeface="Arial"/>
                <a:ea typeface="Arial"/>
                <a:cs typeface="Arial"/>
                <a:sym typeface="Arial"/>
              </a:rPr>
              <a:t>.</a:t>
            </a:r>
            <a:endParaRPr b="0" i="0">
              <a:solidFill>
                <a:srgbClr val="000000"/>
              </a:solidFill>
              <a:latin typeface="Quattrocento Sans"/>
              <a:ea typeface="Quattrocento Sans"/>
              <a:cs typeface="Quattrocento Sans"/>
              <a:sym typeface="Quattrocento Sans"/>
            </a:endParaRPr>
          </a:p>
          <a:p>
            <a:pPr indent="-298450" lvl="0" marL="457200" rtl="0" algn="just">
              <a:lnSpc>
                <a:spcPct val="100000"/>
              </a:lnSpc>
              <a:spcBef>
                <a:spcPts val="0"/>
              </a:spcBef>
              <a:spcAft>
                <a:spcPts val="0"/>
              </a:spcAft>
              <a:buSzPts val="1100"/>
              <a:buChar char="●"/>
            </a:pPr>
            <a:r>
              <a:rPr b="0" i="0" lang="sk">
                <a:solidFill>
                  <a:srgbClr val="000000"/>
                </a:solidFill>
                <a:latin typeface="Quattrocento Sans"/>
                <a:ea typeface="Quattrocento Sans"/>
                <a:cs typeface="Quattrocento Sans"/>
                <a:sym typeface="Quattrocento Sans"/>
              </a:rPr>
              <a:t>Varikozity si lze představit jako řadu malých korálků navlečených na provázku, každý axon jich totiž má relativně velký počet. </a:t>
            </a:r>
            <a:r>
              <a:rPr b="1" i="0" lang="sk">
                <a:solidFill>
                  <a:srgbClr val="000000"/>
                </a:solidFill>
                <a:latin typeface="Quattrocento Sans"/>
                <a:ea typeface="Quattrocento Sans"/>
                <a:cs typeface="Quattrocento Sans"/>
                <a:sym typeface="Quattrocento Sans"/>
              </a:rPr>
              <a:t>Není k nim přiřazen postsynaptický terminál</a:t>
            </a:r>
            <a:r>
              <a:rPr b="0" i="0" lang="sk">
                <a:solidFill>
                  <a:srgbClr val="000000"/>
                </a:solidFill>
                <a:latin typeface="Quattrocento Sans"/>
                <a:ea typeface="Quattrocento Sans"/>
                <a:cs typeface="Quattrocento Sans"/>
                <a:sym typeface="Quattrocento Sans"/>
              </a:rPr>
              <a:t>, jako v případě běžného axonálního zakončení (</a:t>
            </a:r>
            <a:r>
              <a:rPr b="0" i="1" lang="sk">
                <a:solidFill>
                  <a:srgbClr val="000000"/>
                </a:solidFill>
                <a:latin typeface="Quattrocento Sans"/>
                <a:ea typeface="Quattrocento Sans"/>
                <a:cs typeface="Quattrocento Sans"/>
                <a:sym typeface="Quattrocento Sans"/>
              </a:rPr>
              <a:t>bouton terminaux</a:t>
            </a:r>
            <a:r>
              <a:rPr b="0" i="0" lang="sk">
                <a:solidFill>
                  <a:srgbClr val="000000"/>
                </a:solidFill>
                <a:latin typeface="Quattrocento Sans"/>
                <a:ea typeface="Quattrocento Sans"/>
                <a:cs typeface="Quattrocento Sans"/>
                <a:sym typeface="Quattrocento Sans"/>
              </a:rPr>
              <a:t>). </a:t>
            </a:r>
            <a:endParaRPr/>
          </a:p>
          <a:p>
            <a:pPr indent="-298450" lvl="0" marL="457200" rtl="0" algn="l">
              <a:lnSpc>
                <a:spcPct val="100000"/>
              </a:lnSpc>
              <a:spcBef>
                <a:spcPts val="0"/>
              </a:spcBef>
              <a:spcAft>
                <a:spcPts val="0"/>
              </a:spcAft>
              <a:buSzPts val="1100"/>
              <a:buChar char="●"/>
            </a:pPr>
            <a:r>
              <a:rPr b="0" i="0" lang="sk">
                <a:solidFill>
                  <a:srgbClr val="000000"/>
                </a:solidFill>
                <a:latin typeface="Quattrocento Sans"/>
                <a:ea typeface="Quattrocento Sans"/>
                <a:cs typeface="Quattrocento Sans"/>
                <a:sym typeface="Quattrocento Sans"/>
              </a:rPr>
              <a:t>Reflexní centra parasympatiku jsou asociována s </a:t>
            </a:r>
            <a:r>
              <a:rPr b="1" lang="sk">
                <a:solidFill>
                  <a:srgbClr val="000000"/>
                </a:solidFill>
                <a:latin typeface="Arial"/>
                <a:ea typeface="Arial"/>
                <a:cs typeface="Arial"/>
                <a:sym typeface="Arial"/>
              </a:rPr>
              <a:t>jádry hlavových nervů III</a:t>
            </a:r>
            <a:r>
              <a:rPr b="0" i="0" lang="sk">
                <a:solidFill>
                  <a:srgbClr val="000000"/>
                </a:solidFill>
                <a:latin typeface="Quattrocento Sans"/>
                <a:ea typeface="Quattrocento Sans"/>
                <a:cs typeface="Quattrocento Sans"/>
                <a:sym typeface="Quattrocento Sans"/>
              </a:rPr>
              <a:t>, </a:t>
            </a:r>
            <a:r>
              <a:rPr b="1" lang="sk">
                <a:solidFill>
                  <a:srgbClr val="000000"/>
                </a:solidFill>
                <a:latin typeface="Arial"/>
                <a:ea typeface="Arial"/>
                <a:cs typeface="Arial"/>
                <a:sym typeface="Arial"/>
              </a:rPr>
              <a:t>VII</a:t>
            </a:r>
            <a:r>
              <a:rPr b="0" i="0" lang="sk">
                <a:solidFill>
                  <a:srgbClr val="000000"/>
                </a:solidFill>
                <a:latin typeface="Quattrocento Sans"/>
                <a:ea typeface="Quattrocento Sans"/>
                <a:cs typeface="Quattrocento Sans"/>
                <a:sym typeface="Quattrocento Sans"/>
              </a:rPr>
              <a:t>,</a:t>
            </a:r>
            <a:r>
              <a:rPr b="1" lang="sk">
                <a:solidFill>
                  <a:srgbClr val="000000"/>
                </a:solidFill>
                <a:latin typeface="Arial"/>
                <a:ea typeface="Arial"/>
                <a:cs typeface="Arial"/>
                <a:sym typeface="Arial"/>
              </a:rPr>
              <a:t> IX </a:t>
            </a:r>
            <a:r>
              <a:rPr b="0" i="0" lang="sk">
                <a:solidFill>
                  <a:srgbClr val="000000"/>
                </a:solidFill>
                <a:latin typeface="Quattrocento Sans"/>
                <a:ea typeface="Quattrocento Sans"/>
                <a:cs typeface="Quattrocento Sans"/>
                <a:sym typeface="Quattrocento Sans"/>
              </a:rPr>
              <a:t>a </a:t>
            </a:r>
            <a:r>
              <a:rPr b="1" lang="sk">
                <a:solidFill>
                  <a:srgbClr val="000000"/>
                </a:solidFill>
                <a:latin typeface="Arial"/>
                <a:ea typeface="Arial"/>
                <a:cs typeface="Arial"/>
                <a:sym typeface="Arial"/>
              </a:rPr>
              <a:t>X </a:t>
            </a:r>
            <a:r>
              <a:rPr b="0" i="0" lang="sk">
                <a:solidFill>
                  <a:srgbClr val="000000"/>
                </a:solidFill>
                <a:latin typeface="Quattrocento Sans"/>
                <a:ea typeface="Quattrocento Sans"/>
                <a:cs typeface="Quattrocento Sans"/>
                <a:sym typeface="Quattrocento Sans"/>
              </a:rPr>
              <a:t>a s </a:t>
            </a:r>
            <a:r>
              <a:rPr b="1" lang="sk">
                <a:solidFill>
                  <a:srgbClr val="000000"/>
                </a:solidFill>
                <a:latin typeface="Arial"/>
                <a:ea typeface="Arial"/>
                <a:cs typeface="Arial"/>
                <a:sym typeface="Arial"/>
              </a:rPr>
              <a:t>míšními segmenty S2</a:t>
            </a:r>
            <a:r>
              <a:rPr b="0" i="0" lang="sk">
                <a:solidFill>
                  <a:srgbClr val="000000"/>
                </a:solidFill>
                <a:latin typeface="Quattrocento Sans"/>
                <a:ea typeface="Quattrocento Sans"/>
                <a:cs typeface="Quattrocento Sans"/>
                <a:sym typeface="Quattrocento Sans"/>
              </a:rPr>
              <a:t> a </a:t>
            </a:r>
            <a:r>
              <a:rPr b="1" lang="sk">
                <a:solidFill>
                  <a:srgbClr val="000000"/>
                </a:solidFill>
                <a:latin typeface="Arial"/>
                <a:ea typeface="Arial"/>
                <a:cs typeface="Arial"/>
                <a:sym typeface="Arial"/>
              </a:rPr>
              <a:t>S3</a:t>
            </a:r>
            <a:r>
              <a:rPr b="0" i="0" lang="sk">
                <a:solidFill>
                  <a:srgbClr val="000000"/>
                </a:solidFill>
                <a:latin typeface="Quattrocento Sans"/>
                <a:ea typeface="Quattrocento Sans"/>
                <a:cs typeface="Quattrocento Sans"/>
                <a:sym typeface="Quattrocento Sans"/>
              </a:rPr>
              <a:t> (variabilně i S1 a S4). Proto se parasympatická porce ANS někdy nazývá systém </a:t>
            </a:r>
            <a:r>
              <a:rPr b="1" lang="sk">
                <a:solidFill>
                  <a:srgbClr val="000000"/>
                </a:solidFill>
                <a:latin typeface="Arial"/>
                <a:ea typeface="Arial"/>
                <a:cs typeface="Arial"/>
                <a:sym typeface="Arial"/>
              </a:rPr>
              <a:t>kraniosakrální</a:t>
            </a:r>
            <a:r>
              <a:rPr b="0" i="0" lang="sk">
                <a:solidFill>
                  <a:srgbClr val="000000"/>
                </a:solidFill>
                <a:latin typeface="Quattrocento Sans"/>
                <a:ea typeface="Quattrocento Sans"/>
                <a:cs typeface="Quattrocento Sans"/>
                <a:sym typeface="Quattrocento Sans"/>
              </a:rPr>
              <a:t>. Asi 75 % vláken parasympatiku je rozvedeno prostřednictvím </a:t>
            </a:r>
            <a:r>
              <a:rPr b="1" lang="sk">
                <a:solidFill>
                  <a:srgbClr val="000000"/>
                </a:solidFill>
                <a:latin typeface="Arial"/>
                <a:ea typeface="Arial"/>
                <a:cs typeface="Arial"/>
                <a:sym typeface="Arial"/>
              </a:rPr>
              <a:t>nervus vagus</a:t>
            </a:r>
            <a:r>
              <a:rPr b="0" i="0" lang="sk">
                <a:solidFill>
                  <a:srgbClr val="000000"/>
                </a:solidFill>
                <a:latin typeface="Quattrocento Sans"/>
                <a:ea typeface="Quattrocento Sans"/>
                <a:cs typeface="Quattrocento Sans"/>
                <a:sym typeface="Quattrocento Sans"/>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k"/>
              <a:t>Vegetativní ganglia parasympatiku se nacházejí převážně ve stěně efektorových orgánů,a proto jsou pregangliová vlákna mnohem delší než axony postgangliových neuronů. Většinou nejsou ganglia parasympatiku přesně organizována a spoje mezi neurony jsou ve stěně efektorových orgánů rozptýleny difuzně.</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lang="sk">
                <a:solidFill>
                  <a:srgbClr val="0A0A0A"/>
                </a:solidFill>
              </a:rPr>
              <a:t>Žádný závěrečný mechanismus nevysvětluje, proč k dermatografismu dochází. Mechanické trauma aktivuje vazoaktivní mediátory uvolňované ze žírných buněk sekundárně po interakci antigenu s navázaným IgE. Předpokládá se, že to způsobuje přehnanou biologickou reakci známou jako „trojitá Lewisova reakce“. Zpočátku se kapiláry rozšíří a vytvoří povrchovou erytematózní fázi. Dále, axon-reflexní vzplanutí a komunikace se senzorickými nervovými vlákny způsobí expanzi erytému, sekundární k arteriolární dilataci. A konečně, lineární pupínek je tvořen transudací tekutiny. Celá tato odezva trvá v průměru až 5 minut po pohlazení pokožky vnějším stimulem. Wheal může přetrvávat kdekoli od 15 do 30 minut. Mediátory jako histamin, leukotrieny, bradykinin, heparin, kalikrein a peptidy, jako je látka P, jsou považovány za všechny, které hrají roli v tomto procesu.</a:t>
            </a:r>
            <a:endParaRPr>
              <a:solidFill>
                <a:srgbClr val="0A0A0A"/>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10" name="Shape 10"/>
        <p:cNvGrpSpPr/>
        <p:nvPr/>
      </p:nvGrpSpPr>
      <p:grpSpPr>
        <a:xfrm>
          <a:off x="0" y="0"/>
          <a:ext cx="0" cy="0"/>
          <a:chOff x="0" y="0"/>
          <a:chExt cx="0" cy="0"/>
        </a:xfrm>
      </p:grpSpPr>
      <p:sp>
        <p:nvSpPr>
          <p:cNvPr id="11" name="Google Shape;11;p4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2" name="Google Shape;12;p49"/>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49"/>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lnSpc>
                <a:spcPct val="100000"/>
              </a:lnSpc>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4" name="Google Shape;14;p49"/>
          <p:cNvSpPr/>
          <p:nvPr>
            <p:ph idx="2" type="pic"/>
          </p:nvPr>
        </p:nvSpPr>
        <p:spPr>
          <a:xfrm>
            <a:off x="4572000" y="0"/>
            <a:ext cx="4572000" cy="5143500"/>
          </a:xfrm>
          <a:prstGeom prst="rect">
            <a:avLst/>
          </a:prstGeom>
          <a:noFill/>
          <a:ln>
            <a:noFill/>
          </a:ln>
        </p:spPr>
      </p:sp>
      <p:sp>
        <p:nvSpPr>
          <p:cNvPr id="15" name="Google Shape;15;p49"/>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6" name="Google Shape;16;p49"/>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80" name="Shape 80"/>
        <p:cNvGrpSpPr/>
        <p:nvPr/>
      </p:nvGrpSpPr>
      <p:grpSpPr>
        <a:xfrm>
          <a:off x="0" y="0"/>
          <a:ext cx="0" cy="0"/>
          <a:chOff x="0" y="0"/>
          <a:chExt cx="0" cy="0"/>
        </a:xfrm>
      </p:grpSpPr>
      <p:sp>
        <p:nvSpPr>
          <p:cNvPr id="81" name="Google Shape;81;p5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5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3" name="Google Shape;83;p5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4" name="Google Shape;84;p5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85" name="Shape 85"/>
        <p:cNvGrpSpPr/>
        <p:nvPr/>
      </p:nvGrpSpPr>
      <p:grpSpPr>
        <a:xfrm>
          <a:off x="0" y="0"/>
          <a:ext cx="0" cy="0"/>
          <a:chOff x="0" y="0"/>
          <a:chExt cx="0" cy="0"/>
        </a:xfrm>
      </p:grpSpPr>
      <p:sp>
        <p:nvSpPr>
          <p:cNvPr id="86" name="Google Shape;86;p59"/>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7" name="Google Shape;87;p5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5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9" name="Google Shape;89;p59"/>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0" name="Google Shape;90;p59"/>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1" name="Google Shape;91;p59"/>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2" name="Google Shape;92;p59"/>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3" name="Google Shape;93;p59"/>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94" name="Google Shape;94;p5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95" name="Shape 95"/>
        <p:cNvGrpSpPr/>
        <p:nvPr/>
      </p:nvGrpSpPr>
      <p:grpSpPr>
        <a:xfrm>
          <a:off x="0" y="0"/>
          <a:ext cx="0" cy="0"/>
          <a:chOff x="0" y="0"/>
          <a:chExt cx="0" cy="0"/>
        </a:xfrm>
      </p:grpSpPr>
      <p:sp>
        <p:nvSpPr>
          <p:cNvPr id="96" name="Google Shape;96;p6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6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8" name="Google Shape;98;p6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6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6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61"/>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61"/>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lnSpc>
                <a:spcPct val="100000"/>
              </a:lnSpc>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61"/>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6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62"/>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62"/>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lnSpc>
                <a:spcPct val="100000"/>
              </a:lnSpc>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62"/>
          <p:cNvSpPr/>
          <p:nvPr>
            <p:ph idx="2" type="pic"/>
          </p:nvPr>
        </p:nvSpPr>
        <p:spPr>
          <a:xfrm>
            <a:off x="4572000" y="0"/>
            <a:ext cx="4572000" cy="5143500"/>
          </a:xfrm>
          <a:prstGeom prst="rect">
            <a:avLst/>
          </a:prstGeom>
          <a:noFill/>
          <a:ln>
            <a:noFill/>
          </a:ln>
        </p:spPr>
      </p:sp>
      <p:sp>
        <p:nvSpPr>
          <p:cNvPr id="110" name="Google Shape;110;p62"/>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11" name="Google Shape;111;p62"/>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63"/>
          <p:cNvSpPr/>
          <p:nvPr>
            <p:ph idx="2" type="pic"/>
          </p:nvPr>
        </p:nvSpPr>
        <p:spPr>
          <a:xfrm>
            <a:off x="0" y="1"/>
            <a:ext cx="9144000" cy="4381500"/>
          </a:xfrm>
          <a:prstGeom prst="rect">
            <a:avLst/>
          </a:prstGeom>
          <a:noFill/>
          <a:ln>
            <a:noFill/>
          </a:ln>
        </p:spPr>
      </p:sp>
      <p:sp>
        <p:nvSpPr>
          <p:cNvPr id="114" name="Google Shape;114;p63"/>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63"/>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64"/>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65"/>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66"/>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2" name="Google Shape;122;p66"/>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3" name="Google Shape;123;p66"/>
          <p:cNvSpPr txBox="1"/>
          <p:nvPr>
            <p:ph idx="12" type="sldNum"/>
          </p:nvPr>
        </p:nvSpPr>
        <p:spPr>
          <a:xfrm>
            <a:off x="8472458" y="4663217"/>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7" name="Shape 17"/>
        <p:cNvGrpSpPr/>
        <p:nvPr/>
      </p:nvGrpSpPr>
      <p:grpSpPr>
        <a:xfrm>
          <a:off x="0" y="0"/>
          <a:ext cx="0" cy="0"/>
          <a:chOff x="0" y="0"/>
          <a:chExt cx="0" cy="0"/>
        </a:xfrm>
      </p:grpSpPr>
      <p:sp>
        <p:nvSpPr>
          <p:cNvPr id="18" name="Google Shape;18;p5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9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5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0" name="Google Shape;20;p5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p50"/>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2" name="Google Shape;22;p5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23" name="Shape 23"/>
        <p:cNvGrpSpPr/>
        <p:nvPr/>
      </p:nvGrpSpPr>
      <p:grpSpPr>
        <a:xfrm>
          <a:off x="0" y="0"/>
          <a:ext cx="0" cy="0"/>
          <a:chOff x="0" y="0"/>
          <a:chExt cx="0" cy="0"/>
        </a:xfrm>
      </p:grpSpPr>
      <p:sp>
        <p:nvSpPr>
          <p:cNvPr id="24" name="Google Shape;24;p5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5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6" name="Google Shape;26;p51"/>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51"/>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lnSpc>
                <a:spcPct val="100000"/>
              </a:lnSpc>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28" name="Google Shape;28;p51"/>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9" name="Shape 29"/>
        <p:cNvGrpSpPr/>
        <p:nvPr/>
      </p:nvGrpSpPr>
      <p:grpSpPr>
        <a:xfrm>
          <a:off x="0" y="0"/>
          <a:ext cx="0" cy="0"/>
          <a:chOff x="0" y="0"/>
          <a:chExt cx="0" cy="0"/>
        </a:xfrm>
      </p:grpSpPr>
      <p:sp>
        <p:nvSpPr>
          <p:cNvPr id="30" name="Google Shape;30;p5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9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5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2"/>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3" name="Google Shape;33;p52"/>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 name="Google Shape;34;p52"/>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36" name="Shape 36"/>
        <p:cNvGrpSpPr/>
        <p:nvPr/>
      </p:nvGrpSpPr>
      <p:grpSpPr>
        <a:xfrm>
          <a:off x="0" y="0"/>
          <a:ext cx="0" cy="0"/>
          <a:chOff x="0" y="0"/>
          <a:chExt cx="0" cy="0"/>
        </a:xfrm>
      </p:grpSpPr>
      <p:sp>
        <p:nvSpPr>
          <p:cNvPr id="37" name="Google Shape;37;p5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5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5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 name="Google Shape;40;p53"/>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 name="Google Shape;41;p53"/>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2" name="Google Shape;42;p5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43" name="Shape 43"/>
        <p:cNvGrpSpPr/>
        <p:nvPr/>
      </p:nvGrpSpPr>
      <p:grpSpPr>
        <a:xfrm>
          <a:off x="0" y="0"/>
          <a:ext cx="0" cy="0"/>
          <a:chOff x="0" y="0"/>
          <a:chExt cx="0" cy="0"/>
        </a:xfrm>
      </p:grpSpPr>
      <p:sp>
        <p:nvSpPr>
          <p:cNvPr id="44" name="Google Shape;44;p5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5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46" name="Google Shape;46;p54"/>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7" name="Google Shape;47;p5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 name="Google Shape;48;p54"/>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9" name="Google Shape;49;p54"/>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54"/>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1" name="Google Shape;51;p5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52" name="Shape 52"/>
        <p:cNvGrpSpPr/>
        <p:nvPr/>
      </p:nvGrpSpPr>
      <p:grpSpPr>
        <a:xfrm>
          <a:off x="0" y="0"/>
          <a:ext cx="0" cy="0"/>
          <a:chOff x="0" y="0"/>
          <a:chExt cx="0" cy="0"/>
        </a:xfrm>
      </p:grpSpPr>
      <p:sp>
        <p:nvSpPr>
          <p:cNvPr id="53" name="Google Shape;53;p5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5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 name="Google Shape;55;p5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6" name="Google Shape;56;p55"/>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 name="Google Shape;57;p55"/>
          <p:cNvSpPr/>
          <p:nvPr>
            <p:ph idx="2" type="pic"/>
          </p:nvPr>
        </p:nvSpPr>
        <p:spPr>
          <a:xfrm>
            <a:off x="547132" y="1248966"/>
            <a:ext cx="4655700" cy="3105000"/>
          </a:xfrm>
          <a:prstGeom prst="rect">
            <a:avLst/>
          </a:prstGeom>
          <a:noFill/>
          <a:ln>
            <a:noFill/>
          </a:ln>
        </p:spPr>
      </p:sp>
      <p:sp>
        <p:nvSpPr>
          <p:cNvPr id="58" name="Google Shape;58;p55"/>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9" name="Google Shape;59;p5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60" name="Shape 60"/>
        <p:cNvGrpSpPr/>
        <p:nvPr/>
      </p:nvGrpSpPr>
      <p:grpSpPr>
        <a:xfrm>
          <a:off x="0" y="0"/>
          <a:ext cx="0" cy="0"/>
          <a:chOff x="0" y="0"/>
          <a:chExt cx="0" cy="0"/>
        </a:xfrm>
      </p:grpSpPr>
      <p:sp>
        <p:nvSpPr>
          <p:cNvPr id="61" name="Google Shape;61;p56"/>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5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5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64" name="Google Shape;64;p56"/>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56"/>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56"/>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7" name="Google Shape;67;p56"/>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8" name="Google Shape;68;p56"/>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9" name="Google Shape;69;p56"/>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0" name="Google Shape;70;p56"/>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1" name="Google Shape;71;p56"/>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2" name="Google Shape;72;p56"/>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3" name="Google Shape;73;p5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4" name="Google Shape;74;p5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75" name="Shape 75"/>
        <p:cNvGrpSpPr/>
        <p:nvPr/>
      </p:nvGrpSpPr>
      <p:grpSpPr>
        <a:xfrm>
          <a:off x="0" y="0"/>
          <a:ext cx="0" cy="0"/>
          <a:chOff x="0" y="0"/>
          <a:chExt cx="0" cy="0"/>
        </a:xfrm>
      </p:grpSpPr>
      <p:sp>
        <p:nvSpPr>
          <p:cNvPr id="76" name="Google Shape;76;p5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5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8" name="Google Shape;78;p57"/>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lnSpc>
                <a:spcPct val="100000"/>
              </a:lnSpc>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9" name="Google Shape;79;p5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100"/>
              <a:buFont typeface="Arial"/>
              <a:buNone/>
              <a:defRPr b="0" i="0" sz="1800" u="none" cap="none" strike="noStrike">
                <a:solidFill>
                  <a:schemeClr val="dk1"/>
                </a:solidFill>
                <a:latin typeface="Tahoma"/>
                <a:ea typeface="Tahoma"/>
                <a:cs typeface="Tahoma"/>
                <a:sym typeface="Tahoma"/>
              </a:defRPr>
            </a:lvl9pPr>
          </a:lstStyle>
          <a:p/>
        </p:txBody>
      </p:sp>
      <p:sp>
        <p:nvSpPr>
          <p:cNvPr id="7" name="Google Shape;7;p4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4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1" i="0" sz="3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2pPr>
            <a:lvl3pPr lvl="2"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3pPr>
            <a:lvl4pPr lvl="3"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4pPr>
            <a:lvl5pPr lvl="4"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5pPr>
            <a:lvl6pPr lvl="5"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6pPr>
            <a:lvl7pPr lvl="6"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7pPr>
            <a:lvl8pPr lvl="7"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8pPr>
            <a:lvl9pPr lvl="8" marR="0" rtl="0" algn="l">
              <a:lnSpc>
                <a:spcPct val="100000"/>
              </a:lnSpc>
              <a:spcBef>
                <a:spcPts val="0"/>
              </a:spcBef>
              <a:spcAft>
                <a:spcPts val="0"/>
              </a:spcAft>
              <a:buClr>
                <a:srgbClr val="000000"/>
              </a:buClr>
              <a:buSzPts val="1100"/>
              <a:buFont typeface="Arial"/>
              <a:buNone/>
              <a:defRPr b="1" i="0" sz="1800" u="none" cap="none" strike="noStrike">
                <a:solidFill>
                  <a:srgbClr val="00287D"/>
                </a:solidFill>
                <a:latin typeface="Tahoma"/>
                <a:ea typeface="Tahoma"/>
                <a:cs typeface="Tahoma"/>
                <a:sym typeface="Tahoma"/>
              </a:defRPr>
            </a:lvl9pPr>
          </a:lstStyle>
          <a:p/>
        </p:txBody>
      </p:sp>
      <p:sp>
        <p:nvSpPr>
          <p:cNvPr id="9" name="Google Shape;9;p48"/>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youtube.com/watch?v=44131f42dBo&amp;t=4s&amp;ab_channel=AlesUrbanczik"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sk" sz="2500"/>
              <a:t>Úvod-Kůže a podkoží</a:t>
            </a:r>
            <a:endParaRPr sz="2500"/>
          </a:p>
          <a:p>
            <a:pPr indent="0" lvl="0" marL="0" rtl="0" algn="l">
              <a:lnSpc>
                <a:spcPct val="100000"/>
              </a:lnSpc>
              <a:spcBef>
                <a:spcPts val="0"/>
              </a:spcBef>
              <a:spcAft>
                <a:spcPts val="0"/>
              </a:spcAft>
              <a:buSzPts val="1100"/>
              <a:buNone/>
            </a:pPr>
            <a:r>
              <a:rPr lang="sk" sz="2500"/>
              <a:t>Anamnéza</a:t>
            </a:r>
            <a:endParaRPr sz="2500"/>
          </a:p>
        </p:txBody>
      </p:sp>
      <p:sp>
        <p:nvSpPr>
          <p:cNvPr id="129" name="Google Shape;129;p1"/>
          <p:cNvSpPr txBox="1"/>
          <p:nvPr>
            <p:ph idx="1" type="subTitle"/>
          </p:nvPr>
        </p:nvSpPr>
        <p:spPr>
          <a:xfrm>
            <a:off x="298876" y="3221577"/>
            <a:ext cx="3934800" cy="5238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SzPts val="1800"/>
              <a:buNone/>
            </a:pPr>
            <a:r>
              <a:rPr lang="sk" sz="1400"/>
              <a:t>bp4803 Kineziologie, algeziologie a odvozené techniky diagnostiky a terapie 1</a:t>
            </a:r>
            <a:endParaRPr sz="1400"/>
          </a:p>
          <a:p>
            <a:pPr indent="0" lvl="0" marL="0" rtl="0" algn="l">
              <a:lnSpc>
                <a:spcPct val="114000"/>
              </a:lnSpc>
              <a:spcBef>
                <a:spcPts val="0"/>
              </a:spcBef>
              <a:spcAft>
                <a:spcPts val="0"/>
              </a:spcAft>
              <a:buSzPts val="1800"/>
              <a:buNone/>
            </a:pPr>
            <a:r>
              <a:rPr lang="sk" sz="1400"/>
              <a:t>Mgr. Zuzana Kršáková</a:t>
            </a:r>
            <a:endParaRPr sz="1400"/>
          </a:p>
        </p:txBody>
      </p:sp>
      <p:pic>
        <p:nvPicPr>
          <p:cNvPr id="130" name="Google Shape;130;p1"/>
          <p:cNvPicPr preferRelativeResize="0"/>
          <p:nvPr/>
        </p:nvPicPr>
        <p:blipFill rotWithShape="1">
          <a:blip r:embed="rId3">
            <a:alphaModFix/>
          </a:blip>
          <a:srcRect b="0" l="0" r="0" t="0"/>
          <a:stretch/>
        </p:blipFill>
        <p:spPr>
          <a:xfrm>
            <a:off x="5453150" y="0"/>
            <a:ext cx="3690850"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sk" sz="2500"/>
              <a:t>Důležité pojmy ve fyzioterapii - směr a pohyby na trupu a končetinách</a:t>
            </a:r>
            <a:endParaRPr sz="2500"/>
          </a:p>
          <a:p>
            <a:pPr indent="0" lvl="0" marL="0" rtl="0" algn="l">
              <a:lnSpc>
                <a:spcPct val="222222"/>
              </a:lnSpc>
              <a:spcBef>
                <a:spcPts val="0"/>
              </a:spcBef>
              <a:spcAft>
                <a:spcPts val="0"/>
              </a:spcAft>
              <a:buSzPts val="1100"/>
              <a:buNone/>
            </a:pPr>
            <a:r>
              <a:t/>
            </a:r>
            <a:endParaRPr sz="1900"/>
          </a:p>
        </p:txBody>
      </p:sp>
      <p:sp>
        <p:nvSpPr>
          <p:cNvPr id="192" name="Google Shape;192;p10"/>
          <p:cNvSpPr txBox="1"/>
          <p:nvPr>
            <p:ph idx="1" type="body"/>
          </p:nvPr>
        </p:nvSpPr>
        <p:spPr>
          <a:xfrm>
            <a:off x="267324" y="1312692"/>
            <a:ext cx="8064900" cy="3105000"/>
          </a:xfrm>
          <a:prstGeom prst="rect">
            <a:avLst/>
          </a:prstGeom>
          <a:noFill/>
          <a:ln>
            <a:noFill/>
          </a:ln>
        </p:spPr>
        <p:txBody>
          <a:bodyPr anchorCtr="0" anchor="t" bIns="0" lIns="0" spcFirstLastPara="1" rIns="0" wrap="square" tIns="0">
            <a:noAutofit/>
          </a:bodyPr>
          <a:lstStyle/>
          <a:p>
            <a:pPr indent="-317500" lvl="0" marL="876300" rtl="0" algn="l">
              <a:lnSpc>
                <a:spcPct val="115000"/>
              </a:lnSpc>
              <a:spcBef>
                <a:spcPts val="3700"/>
              </a:spcBef>
              <a:spcAft>
                <a:spcPts val="0"/>
              </a:spcAft>
              <a:buSzPts val="1400"/>
              <a:buChar char="●"/>
            </a:pPr>
            <a:r>
              <a:rPr b="1" lang="sk" sz="1200">
                <a:solidFill>
                  <a:srgbClr val="151515"/>
                </a:solidFill>
              </a:rPr>
              <a:t>flexe</a:t>
            </a:r>
            <a:r>
              <a:rPr lang="sk" sz="1200">
                <a:solidFill>
                  <a:srgbClr val="151515"/>
                </a:solidFill>
              </a:rPr>
              <a:t> – ohnutí</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extenze</a:t>
            </a:r>
            <a:r>
              <a:rPr lang="sk" sz="1200">
                <a:solidFill>
                  <a:srgbClr val="151515"/>
                </a:solidFill>
              </a:rPr>
              <a:t> – natažení, narovnání</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abdukce</a:t>
            </a:r>
            <a:r>
              <a:rPr lang="sk" sz="1200">
                <a:solidFill>
                  <a:srgbClr val="151515"/>
                </a:solidFill>
              </a:rPr>
              <a:t> – odtažení (směrem od trupu)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addukce</a:t>
            </a:r>
            <a:r>
              <a:rPr lang="sk" sz="1200">
                <a:solidFill>
                  <a:srgbClr val="151515"/>
                </a:solidFill>
              </a:rPr>
              <a:t> – přitažení (směrem k trupu)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rotace</a:t>
            </a:r>
            <a:r>
              <a:rPr lang="sk" sz="1200">
                <a:solidFill>
                  <a:srgbClr val="151515"/>
                </a:solidFill>
              </a:rPr>
              <a:t> – rotační pohyby</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radiální dukce</a:t>
            </a:r>
            <a:r>
              <a:rPr lang="sk" sz="1200">
                <a:solidFill>
                  <a:srgbClr val="151515"/>
                </a:solidFill>
              </a:rPr>
              <a:t> – ohnutí ruky na stranu palce</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ulnární dukce</a:t>
            </a:r>
            <a:r>
              <a:rPr lang="sk" sz="1200">
                <a:solidFill>
                  <a:srgbClr val="151515"/>
                </a:solidFill>
              </a:rPr>
              <a:t> – ohnutí ruky na stranu malíku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supinace</a:t>
            </a:r>
            <a:r>
              <a:rPr lang="sk" sz="1200">
                <a:solidFill>
                  <a:srgbClr val="151515"/>
                </a:solidFill>
              </a:rPr>
              <a:t> – rotace předloktí, kterou se u končetiny visící podél těla otočí dlaň dopředu, tzn. malíkem k tělu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pronace</a:t>
            </a:r>
            <a:r>
              <a:rPr lang="sk" sz="1200">
                <a:solidFill>
                  <a:srgbClr val="151515"/>
                </a:solidFill>
              </a:rPr>
              <a:t> – rotace předloktí, u končetiny visící podél těla se otočí hřbet ruky dopředu a dlaň dozadu, tzn. palcem k tělu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deprese</a:t>
            </a:r>
            <a:r>
              <a:rPr lang="sk" sz="1200">
                <a:solidFill>
                  <a:srgbClr val="151515"/>
                </a:solidFill>
              </a:rPr>
              <a:t> – stlačení, snížení.</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elevace</a:t>
            </a:r>
            <a:r>
              <a:rPr lang="sk" sz="1200">
                <a:solidFill>
                  <a:srgbClr val="151515"/>
                </a:solidFill>
              </a:rPr>
              <a:t> – vyzdvižení, pohyb nahoru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protrakce</a:t>
            </a:r>
            <a:r>
              <a:rPr lang="sk" sz="1200">
                <a:solidFill>
                  <a:srgbClr val="151515"/>
                </a:solidFill>
              </a:rPr>
              <a:t> – pohyb dopředu (u ramenního kloubu)</a:t>
            </a:r>
            <a:endParaRPr sz="1200">
              <a:solidFill>
                <a:srgbClr val="151515"/>
              </a:solidFill>
            </a:endParaRPr>
          </a:p>
          <a:p>
            <a:pPr indent="-317500" lvl="0" marL="876300" rtl="0" algn="l">
              <a:lnSpc>
                <a:spcPct val="115000"/>
              </a:lnSpc>
              <a:spcBef>
                <a:spcPts val="0"/>
              </a:spcBef>
              <a:spcAft>
                <a:spcPts val="0"/>
              </a:spcAft>
              <a:buSzPts val="1400"/>
              <a:buChar char="●"/>
            </a:pPr>
            <a:r>
              <a:rPr b="1" lang="sk" sz="1200">
                <a:solidFill>
                  <a:srgbClr val="151515"/>
                </a:solidFill>
              </a:rPr>
              <a:t>opozice</a:t>
            </a:r>
            <a:r>
              <a:rPr lang="sk" sz="1200">
                <a:solidFill>
                  <a:srgbClr val="151515"/>
                </a:solidFill>
              </a:rPr>
              <a:t> – opozice palce proti ostatním prstům a dlani</a:t>
            </a:r>
            <a:endParaRPr sz="1200">
              <a:solidFill>
                <a:srgbClr val="151515"/>
              </a:solidFill>
            </a:endParaRPr>
          </a:p>
          <a:p>
            <a:pPr indent="0" lvl="0" marL="457200" rtl="0" algn="l">
              <a:lnSpc>
                <a:spcPct val="115000"/>
              </a:lnSpc>
              <a:spcBef>
                <a:spcPts val="3700"/>
              </a:spcBef>
              <a:spcAft>
                <a:spcPts val="0"/>
              </a:spcAft>
              <a:buSzPts val="2100"/>
              <a:buNone/>
            </a:pPr>
            <a:r>
              <a:t/>
            </a:r>
            <a:endParaRPr sz="1200">
              <a:solidFill>
                <a:srgbClr val="151515"/>
              </a:solidFill>
            </a:endParaRPr>
          </a:p>
          <a:p>
            <a:pPr indent="0" lvl="0" marL="0" rtl="0" algn="l">
              <a:lnSpc>
                <a:spcPct val="128571"/>
              </a:lnSpc>
              <a:spcBef>
                <a:spcPts val="3700"/>
              </a:spcBef>
              <a:spcAft>
                <a:spcPts val="0"/>
              </a:spcAft>
              <a:buSzPts val="2100"/>
              <a:buNone/>
            </a:pPr>
            <a:r>
              <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500"/>
              <a:t>Důležité pojmy ve fyzioterapii - směr a pohyby na trupu a končetinách</a:t>
            </a:r>
            <a:endParaRPr sz="2500"/>
          </a:p>
          <a:p>
            <a:pPr indent="0" lvl="0" marL="0" rtl="0" algn="l">
              <a:lnSpc>
                <a:spcPct val="222222"/>
              </a:lnSpc>
              <a:spcBef>
                <a:spcPts val="0"/>
              </a:spcBef>
              <a:spcAft>
                <a:spcPts val="0"/>
              </a:spcAft>
              <a:buSzPts val="1100"/>
              <a:buNone/>
            </a:pPr>
            <a:r>
              <a:t/>
            </a:r>
            <a:endParaRPr/>
          </a:p>
        </p:txBody>
      </p:sp>
      <p:sp>
        <p:nvSpPr>
          <p:cNvPr id="198" name="Google Shape;198;p11"/>
          <p:cNvSpPr txBox="1"/>
          <p:nvPr>
            <p:ph idx="1" type="body"/>
          </p:nvPr>
        </p:nvSpPr>
        <p:spPr>
          <a:xfrm>
            <a:off x="134027" y="1578406"/>
            <a:ext cx="8064900" cy="3105000"/>
          </a:xfrm>
          <a:prstGeom prst="rect">
            <a:avLst/>
          </a:prstGeom>
          <a:noFill/>
          <a:ln>
            <a:noFill/>
          </a:ln>
        </p:spPr>
        <p:txBody>
          <a:bodyPr anchorCtr="0" anchor="t" bIns="0" lIns="0" spcFirstLastPara="1" rIns="0" wrap="square" tIns="0">
            <a:noAutofit/>
          </a:bodyPr>
          <a:lstStyle/>
          <a:p>
            <a:pPr indent="-317500" lvl="0" marL="876300" rtl="0" algn="l">
              <a:lnSpc>
                <a:spcPct val="115000"/>
              </a:lnSpc>
              <a:spcBef>
                <a:spcPts val="3700"/>
              </a:spcBef>
              <a:spcAft>
                <a:spcPts val="0"/>
              </a:spcAft>
              <a:buSzPts val="1400"/>
              <a:buChar char="●"/>
            </a:pPr>
            <a:r>
              <a:rPr b="1" lang="sk" sz="1400">
                <a:solidFill>
                  <a:srgbClr val="151515"/>
                </a:solidFill>
              </a:rPr>
              <a:t>laterální flexe (lateroflexe)</a:t>
            </a:r>
            <a:r>
              <a:rPr lang="sk" sz="1400">
                <a:solidFill>
                  <a:srgbClr val="151515"/>
                </a:solidFill>
              </a:rPr>
              <a:t> – ohnutí do strany (úklon trupu a hlavy)</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dorzální flexe (retroflexe)</a:t>
            </a:r>
            <a:r>
              <a:rPr lang="sk" sz="1400">
                <a:solidFill>
                  <a:srgbClr val="151515"/>
                </a:solidFill>
              </a:rPr>
              <a:t> – ohnutí dozadu (u trupu a hlavy záklon), odpovídá extenzi</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ventrální flexe (anteflexe)</a:t>
            </a:r>
            <a:r>
              <a:rPr lang="sk" sz="1400">
                <a:solidFill>
                  <a:srgbClr val="151515"/>
                </a:solidFill>
              </a:rPr>
              <a:t> – ohnutí dopředu (u trupu a hlavy předklon), odpovídá flexi</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plantární flexe</a:t>
            </a:r>
            <a:r>
              <a:rPr lang="sk" sz="1400">
                <a:solidFill>
                  <a:srgbClr val="151515"/>
                </a:solidFill>
              </a:rPr>
              <a:t> – odpovídá flexi</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palmární flexe</a:t>
            </a:r>
            <a:r>
              <a:rPr lang="sk" sz="1400">
                <a:solidFill>
                  <a:srgbClr val="151515"/>
                </a:solidFill>
              </a:rPr>
              <a:t> – odpovídá flexi</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dorzální flexe</a:t>
            </a:r>
            <a:r>
              <a:rPr lang="sk" sz="1400">
                <a:solidFill>
                  <a:srgbClr val="151515"/>
                </a:solidFill>
              </a:rPr>
              <a:t> – odpovídá extenzi</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valgozita kloubu</a:t>
            </a:r>
            <a:r>
              <a:rPr lang="sk" sz="1400">
                <a:solidFill>
                  <a:srgbClr val="151515"/>
                </a:solidFill>
              </a:rPr>
              <a:t> – vbočenost kloubů, zejména kolen a kyčlí (genua valga – kolena vbočená do „X“)</a:t>
            </a:r>
            <a:endParaRPr sz="1400">
              <a:solidFill>
                <a:srgbClr val="151515"/>
              </a:solidFill>
            </a:endParaRPr>
          </a:p>
          <a:p>
            <a:pPr indent="-317500" lvl="0" marL="876300" rtl="0" algn="l">
              <a:lnSpc>
                <a:spcPct val="115000"/>
              </a:lnSpc>
              <a:spcBef>
                <a:spcPts val="0"/>
              </a:spcBef>
              <a:spcAft>
                <a:spcPts val="0"/>
              </a:spcAft>
              <a:buSzPts val="1400"/>
              <a:buChar char="●"/>
            </a:pPr>
            <a:r>
              <a:rPr b="1" lang="sk" sz="1400">
                <a:solidFill>
                  <a:srgbClr val="151515"/>
                </a:solidFill>
              </a:rPr>
              <a:t>varozita kloubu</a:t>
            </a:r>
            <a:r>
              <a:rPr lang="sk" sz="1400">
                <a:solidFill>
                  <a:srgbClr val="151515"/>
                </a:solidFill>
              </a:rPr>
              <a:t> – vybočenost kloubů, zejm. kolen a kyčlí (genua vara – kolena vybočená do „O“)</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2"/>
          <p:cNvSpPr txBox="1"/>
          <p:nvPr>
            <p:ph type="title"/>
          </p:nvPr>
        </p:nvSpPr>
        <p:spPr>
          <a:xfrm>
            <a:off x="539550" y="58060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Funkce kůže</a:t>
            </a:r>
            <a:endParaRPr/>
          </a:p>
        </p:txBody>
      </p:sp>
      <p:sp>
        <p:nvSpPr>
          <p:cNvPr id="204" name="Google Shape;204;p12"/>
          <p:cNvSpPr txBox="1"/>
          <p:nvPr>
            <p:ph idx="1" type="body"/>
          </p:nvPr>
        </p:nvSpPr>
        <p:spPr>
          <a:xfrm>
            <a:off x="540000" y="1359744"/>
            <a:ext cx="8064900" cy="3105000"/>
          </a:xfrm>
          <a:prstGeom prst="rect">
            <a:avLst/>
          </a:prstGeom>
          <a:noFill/>
          <a:ln>
            <a:noFill/>
          </a:ln>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b="1" lang="sk" sz="1600"/>
              <a:t>ochranná funkce</a:t>
            </a:r>
            <a:r>
              <a:rPr lang="sk" sz="1600"/>
              <a:t> (bariéra mezi vnějším a vnitřním prostředím. Kůže chrání tělo proti vniknutí škodlivých látek, mikroorganismů a před UV zářením).</a:t>
            </a:r>
            <a:endParaRPr sz="1600"/>
          </a:p>
          <a:p>
            <a:pPr indent="-330200" lvl="0" marL="457200" rtl="0" algn="l">
              <a:lnSpc>
                <a:spcPct val="150000"/>
              </a:lnSpc>
              <a:spcBef>
                <a:spcPts val="0"/>
              </a:spcBef>
              <a:spcAft>
                <a:spcPts val="0"/>
              </a:spcAft>
              <a:buSzPts val="1600"/>
              <a:buChar char="●"/>
            </a:pPr>
            <a:r>
              <a:rPr b="1" lang="sk" sz="1600"/>
              <a:t>smyslové funkce </a:t>
            </a:r>
            <a:r>
              <a:rPr lang="sk" sz="1600"/>
              <a:t>(množství</a:t>
            </a:r>
            <a:r>
              <a:rPr b="1" lang="sk" sz="1600"/>
              <a:t> </a:t>
            </a:r>
            <a:r>
              <a:rPr lang="sk" sz="1600"/>
              <a:t>receptorů-nervových zakončení, které reagují</a:t>
            </a:r>
            <a:endParaRPr sz="1600"/>
          </a:p>
          <a:p>
            <a:pPr indent="-330200" lvl="0" marL="457200" rtl="0" algn="l">
              <a:lnSpc>
                <a:spcPct val="150000"/>
              </a:lnSpc>
              <a:spcBef>
                <a:spcPts val="0"/>
              </a:spcBef>
              <a:spcAft>
                <a:spcPts val="0"/>
              </a:spcAft>
              <a:buSzPts val="1600"/>
              <a:buChar char="●"/>
            </a:pPr>
            <a:r>
              <a:rPr lang="sk" sz="1600"/>
              <a:t>na teplo, chlad, tlak nebo poranění tkání).</a:t>
            </a:r>
            <a:endParaRPr b="1" sz="1600"/>
          </a:p>
          <a:p>
            <a:pPr indent="-330200" lvl="0" marL="457200" rtl="0" algn="l">
              <a:lnSpc>
                <a:spcPct val="150000"/>
              </a:lnSpc>
              <a:spcBef>
                <a:spcPts val="0"/>
              </a:spcBef>
              <a:spcAft>
                <a:spcPts val="0"/>
              </a:spcAft>
              <a:buSzPts val="1600"/>
              <a:buChar char="●"/>
            </a:pPr>
            <a:r>
              <a:rPr b="1" lang="sk" sz="1600"/>
              <a:t>termoregulace </a:t>
            </a:r>
            <a:r>
              <a:rPr lang="sk" sz="1600"/>
              <a:t>(stálá teplota těla pomocí kožních cév a potních žláz. V teplém prostředí se cévy rozšiřují, dochází ke zvětšení průtoku krve, a urychlení výdeje tepla. Zabraňuje také nechtěnému odpařování tekutin z těla).</a:t>
            </a:r>
            <a:endParaRPr b="1" sz="1600"/>
          </a:p>
          <a:p>
            <a:pPr indent="-330200" lvl="0" marL="457200" rtl="0" algn="l">
              <a:lnSpc>
                <a:spcPct val="150000"/>
              </a:lnSpc>
              <a:spcBef>
                <a:spcPts val="0"/>
              </a:spcBef>
              <a:spcAft>
                <a:spcPts val="0"/>
              </a:spcAft>
              <a:buSzPts val="1600"/>
              <a:buChar char="●"/>
            </a:pPr>
            <a:r>
              <a:rPr b="1" lang="sk" sz="1600"/>
              <a:t>zásobní funkce </a:t>
            </a:r>
            <a:r>
              <a:rPr lang="sk" sz="1600"/>
              <a:t>(v podkožním vazivu se skladuje tuk. Zásobní, mechanická a izolační funkce. Vitaminy rozpustné v tucích).</a:t>
            </a:r>
            <a:endParaRPr b="1"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3"/>
          <p:cNvSpPr txBox="1"/>
          <p:nvPr>
            <p:ph type="title"/>
          </p:nvPr>
        </p:nvSpPr>
        <p:spPr>
          <a:xfrm>
            <a:off x="539550" y="538062"/>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Funkce kůže</a:t>
            </a:r>
            <a:endParaRPr/>
          </a:p>
          <a:p>
            <a:pPr indent="0" lvl="0" marL="0" rtl="0" algn="l">
              <a:lnSpc>
                <a:spcPct val="222222"/>
              </a:lnSpc>
              <a:spcBef>
                <a:spcPts val="0"/>
              </a:spcBef>
              <a:spcAft>
                <a:spcPts val="0"/>
              </a:spcAft>
              <a:buSzPts val="1100"/>
              <a:buNone/>
            </a:pPr>
            <a:r>
              <a:t/>
            </a:r>
            <a:endParaRPr/>
          </a:p>
        </p:txBody>
      </p:sp>
      <p:sp>
        <p:nvSpPr>
          <p:cNvPr id="210" name="Google Shape;210;p13"/>
          <p:cNvSpPr txBox="1"/>
          <p:nvPr>
            <p:ph idx="1" type="body"/>
          </p:nvPr>
        </p:nvSpPr>
        <p:spPr>
          <a:xfrm>
            <a:off x="540000" y="1352763"/>
            <a:ext cx="8064900" cy="3105000"/>
          </a:xfrm>
          <a:prstGeom prst="rect">
            <a:avLst/>
          </a:prstGeom>
          <a:noFill/>
          <a:ln>
            <a:noFill/>
          </a:ln>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b="1" lang="sk" sz="1400"/>
              <a:t>vylučovací funkce</a:t>
            </a:r>
            <a:r>
              <a:rPr lang="sk" sz="1400"/>
              <a:t> (kůže je vedle ledvin dalším důležitým orgánem pro vylučování chemických látek z těla skrze mazové a potní žlázy, jejichž sekrety přispívají k ochraně kůže. Pot svou kyselou reakcí omezuje růst mikroorganismů-slabé dezinfekční účinky. Vylučování potu=</a:t>
            </a:r>
            <a:r>
              <a:rPr b="1" lang="sk" sz="1400"/>
              <a:t>důležitý prostředek termoregulace organismu</a:t>
            </a:r>
            <a:r>
              <a:rPr lang="sk" sz="1400"/>
              <a:t>).</a:t>
            </a:r>
            <a:endParaRPr sz="1400"/>
          </a:p>
          <a:p>
            <a:pPr indent="-317500" lvl="0" marL="457200" rtl="0" algn="l">
              <a:lnSpc>
                <a:spcPct val="150000"/>
              </a:lnSpc>
              <a:spcBef>
                <a:spcPts val="0"/>
              </a:spcBef>
              <a:spcAft>
                <a:spcPts val="0"/>
              </a:spcAft>
              <a:buSzPts val="1400"/>
              <a:buChar char="●"/>
            </a:pPr>
            <a:r>
              <a:rPr b="1" lang="sk" sz="1400"/>
              <a:t>resorpční funkce </a:t>
            </a:r>
            <a:r>
              <a:rPr lang="sk" sz="1400"/>
              <a:t>(přes kůži je možné do těla vpravit jen látky rozpuštěné v tukových rozpouštědlech nebo v tucích, které lze do kůže vtírat-různé léky v podobě mastí. Přes kůži je také možné absorbovat dýchací plyny. Zdravá kůže je schopna absorbovat jen malé množství látek. Poškozená kůže má však velké resorpční schopnosti, což může vést k rozvoji infekcí způsobených mikroorganismy).</a:t>
            </a:r>
            <a:endParaRPr b="1" sz="1400"/>
          </a:p>
          <a:p>
            <a:pPr indent="-317500" lvl="0" marL="457200" rtl="0" algn="l">
              <a:lnSpc>
                <a:spcPct val="150000"/>
              </a:lnSpc>
              <a:spcBef>
                <a:spcPts val="0"/>
              </a:spcBef>
              <a:spcAft>
                <a:spcPts val="0"/>
              </a:spcAft>
              <a:buSzPts val="1400"/>
              <a:buChar char="●"/>
            </a:pPr>
            <a:r>
              <a:rPr b="1" lang="sk" sz="1400"/>
              <a:t>estetická funkce a komunikace </a:t>
            </a:r>
            <a:r>
              <a:rPr lang="sk" sz="1400"/>
              <a:t>(červenání, aktuální psychické rozpoložení jedince).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4"/>
          <p:cNvSpPr txBox="1"/>
          <p:nvPr>
            <p:ph type="title"/>
          </p:nvPr>
        </p:nvSpPr>
        <p:spPr>
          <a:xfrm>
            <a:off x="451824" y="5025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Diagnostická funkce</a:t>
            </a:r>
            <a:endParaRPr/>
          </a:p>
        </p:txBody>
      </p:sp>
      <p:sp>
        <p:nvSpPr>
          <p:cNvPr id="216" name="Google Shape;216;p14"/>
          <p:cNvSpPr txBox="1"/>
          <p:nvPr>
            <p:ph idx="1" type="body"/>
          </p:nvPr>
        </p:nvSpPr>
        <p:spPr>
          <a:xfrm>
            <a:off x="540000" y="1247825"/>
            <a:ext cx="4954500" cy="3105000"/>
          </a:xfrm>
          <a:prstGeom prst="rect">
            <a:avLst/>
          </a:prstGeom>
          <a:noFill/>
          <a:ln>
            <a:noFill/>
          </a:ln>
        </p:spPr>
        <p:txBody>
          <a:bodyPr anchorCtr="0" anchor="t" bIns="0" lIns="0" spcFirstLastPara="1" rIns="0" wrap="square" tIns="0">
            <a:noAutofit/>
          </a:bodyPr>
          <a:lstStyle/>
          <a:p>
            <a:pPr indent="-317500" lvl="0" marL="457200" rtl="0" algn="l">
              <a:lnSpc>
                <a:spcPct val="128571"/>
              </a:lnSpc>
              <a:spcBef>
                <a:spcPts val="0"/>
              </a:spcBef>
              <a:spcAft>
                <a:spcPts val="0"/>
              </a:spcAft>
              <a:buSzPts val="1400"/>
              <a:buChar char="●"/>
            </a:pPr>
            <a:r>
              <a:rPr b="1" lang="sk" sz="1400"/>
              <a:t>dermatom</a:t>
            </a:r>
            <a:r>
              <a:rPr lang="sk" sz="1400"/>
              <a:t> – segment kůže inervovaný daným nervem</a:t>
            </a:r>
            <a:endParaRPr sz="1400"/>
          </a:p>
          <a:p>
            <a:pPr indent="-317500" lvl="0" marL="457200" rtl="0" algn="l">
              <a:lnSpc>
                <a:spcPct val="128571"/>
              </a:lnSpc>
              <a:spcBef>
                <a:spcPts val="0"/>
              </a:spcBef>
              <a:spcAft>
                <a:spcPts val="0"/>
              </a:spcAft>
              <a:buSzPts val="1400"/>
              <a:buChar char="●"/>
            </a:pPr>
            <a:r>
              <a:rPr b="1" lang="sk" sz="1400"/>
              <a:t>reflexní změny kůže </a:t>
            </a:r>
            <a:r>
              <a:rPr lang="sk" sz="1400"/>
              <a:t>– Headovy zóny jsou oblasti na kůži, jejichž inervace vychází ze stejných míšních segmentů jako inervace určitých vnitřních orgánů (viscerokutánní-kutoviscerální reflex, reflexní masáž).</a:t>
            </a:r>
            <a:endParaRPr sz="1400"/>
          </a:p>
        </p:txBody>
      </p:sp>
      <p:pic>
        <p:nvPicPr>
          <p:cNvPr id="217" name="Google Shape;217;p14"/>
          <p:cNvPicPr preferRelativeResize="0"/>
          <p:nvPr/>
        </p:nvPicPr>
        <p:blipFill rotWithShape="1">
          <a:blip r:embed="rId3">
            <a:alphaModFix/>
          </a:blip>
          <a:srcRect b="1178" l="27497" r="6211" t="23269"/>
          <a:stretch/>
        </p:blipFill>
        <p:spPr>
          <a:xfrm>
            <a:off x="773200" y="2629825"/>
            <a:ext cx="3350374" cy="2386474"/>
          </a:xfrm>
          <a:prstGeom prst="rect">
            <a:avLst/>
          </a:prstGeom>
          <a:noFill/>
          <a:ln>
            <a:noFill/>
          </a:ln>
        </p:spPr>
      </p:pic>
      <p:sp>
        <p:nvSpPr>
          <p:cNvPr id="218" name="Google Shape;218;p14"/>
          <p:cNvSpPr txBox="1"/>
          <p:nvPr/>
        </p:nvSpPr>
        <p:spPr>
          <a:xfrm>
            <a:off x="3678250" y="4721950"/>
            <a:ext cx="30000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sk" sz="900" u="none" cap="none" strike="noStrike">
                <a:solidFill>
                  <a:schemeClr val="dk1"/>
                </a:solidFill>
                <a:latin typeface="Arial"/>
                <a:ea typeface="Arial"/>
                <a:cs typeface="Arial"/>
                <a:sym typeface="Arial"/>
              </a:rPr>
              <a:t>https://anat.lf1.cuni.cz/souhrny/ka04.pdf</a:t>
            </a:r>
            <a:endParaRPr b="0" i="0" sz="900" u="none" cap="none" strike="noStrike">
              <a:solidFill>
                <a:schemeClr val="dk1"/>
              </a:solidFill>
              <a:latin typeface="Arial"/>
              <a:ea typeface="Arial"/>
              <a:cs typeface="Arial"/>
              <a:sym typeface="Arial"/>
            </a:endParaRPr>
          </a:p>
        </p:txBody>
      </p:sp>
      <p:pic>
        <p:nvPicPr>
          <p:cNvPr id="219" name="Google Shape;219;p14"/>
          <p:cNvPicPr preferRelativeResize="0"/>
          <p:nvPr/>
        </p:nvPicPr>
        <p:blipFill rotWithShape="1">
          <a:blip r:embed="rId4">
            <a:alphaModFix/>
          </a:blip>
          <a:srcRect b="0" l="0" r="0" t="0"/>
          <a:stretch/>
        </p:blipFill>
        <p:spPr>
          <a:xfrm>
            <a:off x="5717075" y="269025"/>
            <a:ext cx="2946801" cy="3485124"/>
          </a:xfrm>
          <a:prstGeom prst="rect">
            <a:avLst/>
          </a:prstGeom>
          <a:noFill/>
          <a:ln>
            <a:noFill/>
          </a:ln>
        </p:spPr>
      </p:pic>
      <p:sp>
        <p:nvSpPr>
          <p:cNvPr id="220" name="Google Shape;220;p14"/>
          <p:cNvSpPr txBox="1"/>
          <p:nvPr/>
        </p:nvSpPr>
        <p:spPr>
          <a:xfrm>
            <a:off x="5604900" y="3985750"/>
            <a:ext cx="30000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sk" sz="900" u="none" cap="none" strike="noStrike">
                <a:solidFill>
                  <a:srgbClr val="000000"/>
                </a:solidFill>
                <a:latin typeface="Arial"/>
                <a:ea typeface="Arial"/>
                <a:cs typeface="Arial"/>
                <a:sym typeface="Arial"/>
              </a:rPr>
              <a:t>https://www.healthline.com/health/dermatome</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5"/>
          <p:cNvSpPr txBox="1"/>
          <p:nvPr>
            <p:ph type="title"/>
          </p:nvPr>
        </p:nvSpPr>
        <p:spPr>
          <a:xfrm>
            <a:off x="539550" y="57162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Diagnostická funkce</a:t>
            </a:r>
            <a:endParaRPr/>
          </a:p>
        </p:txBody>
      </p:sp>
      <p:sp>
        <p:nvSpPr>
          <p:cNvPr id="226" name="Google Shape;226;p15"/>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b="1" lang="sk" sz="1800"/>
              <a:t>HAZ - </a:t>
            </a:r>
            <a:r>
              <a:rPr lang="sk" sz="1800"/>
              <a:t>hyperalgická kožní zóna, oblast kůže, která má při dotyku vyšší citlivost (větší dráždění kožních receptorů). V oblasti nacházíme změnu kožního odporu, vyšší potivost, zvýšený dermografismus, změněné cévní reakce.</a:t>
            </a:r>
            <a:endParaRPr sz="1800"/>
          </a:p>
          <a:p>
            <a:pPr indent="-342900" lvl="0" marL="457200" rtl="0" algn="l">
              <a:lnSpc>
                <a:spcPct val="115000"/>
              </a:lnSpc>
              <a:spcBef>
                <a:spcPts val="0"/>
              </a:spcBef>
              <a:spcAft>
                <a:spcPts val="0"/>
              </a:spcAft>
              <a:buSzPts val="1800"/>
              <a:buChar char="●"/>
            </a:pPr>
            <a:r>
              <a:rPr lang="sk" sz="1800"/>
              <a:t> V 1 segmentu x plurisegmentální </a:t>
            </a:r>
            <a:endParaRPr sz="1800"/>
          </a:p>
          <a:p>
            <a:pPr indent="0" lvl="0" marL="0" rtl="0" algn="l">
              <a:lnSpc>
                <a:spcPct val="115000"/>
              </a:lnSpc>
              <a:spcBef>
                <a:spcPts val="0"/>
              </a:spcBef>
              <a:spcAft>
                <a:spcPts val="0"/>
              </a:spcAft>
              <a:buSzPts val="2100"/>
              <a:buNone/>
            </a:pPr>
            <a:r>
              <a:t/>
            </a:r>
            <a:endParaRPr sz="1400"/>
          </a:p>
        </p:txBody>
      </p:sp>
      <p:pic>
        <p:nvPicPr>
          <p:cNvPr id="227" name="Google Shape;227;p15"/>
          <p:cNvPicPr preferRelativeResize="0"/>
          <p:nvPr/>
        </p:nvPicPr>
        <p:blipFill rotWithShape="1">
          <a:blip r:embed="rId3">
            <a:alphaModFix/>
          </a:blip>
          <a:srcRect b="0" l="0" r="0" t="0"/>
          <a:stretch/>
        </p:blipFill>
        <p:spPr>
          <a:xfrm>
            <a:off x="5148025" y="2368850"/>
            <a:ext cx="3404100" cy="2005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6"/>
          <p:cNvSpPr txBox="1"/>
          <p:nvPr>
            <p:ph type="title"/>
          </p:nvPr>
        </p:nvSpPr>
        <p:spPr>
          <a:xfrm>
            <a:off x="540000" y="49265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Bariéra</a:t>
            </a:r>
            <a:endParaRPr/>
          </a:p>
        </p:txBody>
      </p:sp>
      <p:sp>
        <p:nvSpPr>
          <p:cNvPr id="233" name="Google Shape;233;p16"/>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23850" lvl="0" marL="457200" rtl="0" algn="l">
              <a:lnSpc>
                <a:spcPct val="128571"/>
              </a:lnSpc>
              <a:spcBef>
                <a:spcPts val="0"/>
              </a:spcBef>
              <a:spcAft>
                <a:spcPts val="0"/>
              </a:spcAft>
              <a:buSzPts val="1500"/>
              <a:buChar char="●"/>
            </a:pPr>
            <a:r>
              <a:rPr b="1" lang="sk" sz="1500"/>
              <a:t>Fyziologická </a:t>
            </a:r>
            <a:r>
              <a:rPr lang="sk" sz="1500"/>
              <a:t>(odpor mezi tkáněmi je elastický a postupně narůstající)</a:t>
            </a:r>
            <a:endParaRPr sz="1500"/>
          </a:p>
          <a:p>
            <a:pPr indent="-323850" lvl="0" marL="457200" rtl="0" algn="l">
              <a:lnSpc>
                <a:spcPct val="128571"/>
              </a:lnSpc>
              <a:spcBef>
                <a:spcPts val="0"/>
              </a:spcBef>
              <a:spcAft>
                <a:spcPts val="0"/>
              </a:spcAft>
              <a:buSzPts val="1500"/>
              <a:buChar char="●"/>
            </a:pPr>
            <a:r>
              <a:rPr b="1" lang="sk" sz="1500"/>
              <a:t>Patologická</a:t>
            </a:r>
            <a:r>
              <a:rPr lang="sk" sz="1500"/>
              <a:t> (restriktivní, odpor mezi tkáněmi je náhlý a ostrý - zkouška na povrchu lehátka)</a:t>
            </a:r>
            <a:endParaRPr sz="1500"/>
          </a:p>
          <a:p>
            <a:pPr indent="-323850" lvl="0" marL="457200" rtl="0" algn="l">
              <a:lnSpc>
                <a:spcPct val="128571"/>
              </a:lnSpc>
              <a:spcBef>
                <a:spcPts val="0"/>
              </a:spcBef>
              <a:spcAft>
                <a:spcPts val="0"/>
              </a:spcAft>
              <a:buSzPts val="1500"/>
              <a:buChar char="●"/>
            </a:pPr>
            <a:r>
              <a:rPr b="1" lang="sk" sz="1500"/>
              <a:t>Anatomická</a:t>
            </a:r>
            <a:r>
              <a:rPr lang="sk" sz="1500"/>
              <a:t> (za fyziologickou bariérou, daná kostěnou strukturou, nepracujeme s ní)</a:t>
            </a:r>
            <a:endParaRPr b="1" sz="1500"/>
          </a:p>
          <a:p>
            <a:pPr indent="0" lvl="0" marL="0" rtl="0" algn="l">
              <a:lnSpc>
                <a:spcPct val="128571"/>
              </a:lnSpc>
              <a:spcBef>
                <a:spcPts val="0"/>
              </a:spcBef>
              <a:spcAft>
                <a:spcPts val="0"/>
              </a:spcAft>
              <a:buSzPts val="2100"/>
              <a:buNone/>
            </a:pPr>
            <a:r>
              <a:rPr b="1" lang="sk" sz="1500"/>
              <a:t>Fenomén bariéry:</a:t>
            </a:r>
            <a:endParaRPr b="1" sz="1500"/>
          </a:p>
          <a:p>
            <a:pPr indent="-323850" lvl="0" marL="457200" rtl="0" algn="l">
              <a:lnSpc>
                <a:spcPct val="128571"/>
              </a:lnSpc>
              <a:spcBef>
                <a:spcPts val="0"/>
              </a:spcBef>
              <a:spcAft>
                <a:spcPts val="0"/>
              </a:spcAft>
              <a:buSzPts val="1500"/>
              <a:buChar char="●"/>
            </a:pPr>
            <a:r>
              <a:rPr b="1" lang="sk" sz="1500"/>
              <a:t> Měkké tkáně a klouby</a:t>
            </a:r>
            <a:r>
              <a:rPr lang="sk" sz="1500"/>
              <a:t> vykazují při dysfunkci určité části pohybového aparátu tendenci ke snížení své mobility. Před dosažením anatomické zarážky (anatomické bariéry) začne při užití velmi malého tlaku klást vyšetřovaná tkáň první malý odpor (funkční bariéra). </a:t>
            </a:r>
            <a:endParaRPr sz="1500"/>
          </a:p>
          <a:p>
            <a:pPr indent="-323850" lvl="0" marL="457200" rtl="0" algn="l">
              <a:lnSpc>
                <a:spcPct val="128571"/>
              </a:lnSpc>
              <a:spcBef>
                <a:spcPts val="0"/>
              </a:spcBef>
              <a:spcAft>
                <a:spcPts val="0"/>
              </a:spcAft>
              <a:buSzPts val="1500"/>
              <a:buChar char="●"/>
            </a:pPr>
            <a:r>
              <a:rPr lang="sk" sz="1500"/>
              <a:t>Vyšetření dále spočívá v mírném zvýšení tlaku v bariéře (nesmíme ovšem bariéru opustit) a pokud tato bariéra dále pruží, jedná se o </a:t>
            </a:r>
            <a:r>
              <a:rPr b="1" lang="sk" sz="1500"/>
              <a:t>fyziologický stav.</a:t>
            </a:r>
            <a:r>
              <a:rPr lang="sk" sz="1500"/>
              <a:t> Pokud však v místě bariéry není možné pružení vyvolat (tkáň nepruží), jedná se o </a:t>
            </a:r>
            <a:r>
              <a:rPr b="1" lang="sk" sz="1500"/>
              <a:t>patologickou bariéru </a:t>
            </a:r>
            <a:r>
              <a:rPr lang="sk" sz="1500"/>
              <a:t>představující poruchu v daném segmentu. Nikdy “neopouštíme získaný terén.”	 	 	 		</a:t>
            </a:r>
            <a:endParaRPr sz="1500"/>
          </a:p>
          <a:p>
            <a:pPr indent="0" lvl="0" marL="0" rtl="0" algn="l">
              <a:lnSpc>
                <a:spcPct val="128571"/>
              </a:lnSpc>
              <a:spcBef>
                <a:spcPts val="0"/>
              </a:spcBef>
              <a:spcAft>
                <a:spcPts val="0"/>
              </a:spcAft>
              <a:buSzPts val="2100"/>
              <a:buNone/>
            </a:pPr>
            <a:r>
              <a:t/>
            </a:r>
            <a:endParaRPr sz="1500"/>
          </a:p>
          <a:p>
            <a:pPr indent="0" lvl="0" marL="0" rtl="0" algn="l">
              <a:lnSpc>
                <a:spcPct val="115000"/>
              </a:lnSpc>
              <a:spcBef>
                <a:spcPts val="0"/>
              </a:spcBef>
              <a:spcAft>
                <a:spcPts val="0"/>
              </a:spcAft>
              <a:buClr>
                <a:schemeClr val="dk1"/>
              </a:buClr>
              <a:buSzPts val="1100"/>
              <a:buFont typeface="Arial"/>
              <a:buNone/>
            </a:pPr>
            <a:r>
              <a:rPr lang="sk" sz="1500"/>
              <a:t>				</a:t>
            </a:r>
            <a:endParaRPr sz="1500"/>
          </a:p>
          <a:p>
            <a:pPr indent="0" lvl="0" marL="0" rtl="0" algn="l">
              <a:lnSpc>
                <a:spcPct val="128571"/>
              </a:lnSpc>
              <a:spcBef>
                <a:spcPts val="0"/>
              </a:spcBef>
              <a:spcAft>
                <a:spcPts val="0"/>
              </a:spcAft>
              <a:buClr>
                <a:schemeClr val="dk1"/>
              </a:buClr>
              <a:buSzPts val="1100"/>
              <a:buFont typeface="Arial"/>
              <a:buNone/>
            </a:pPr>
            <a:r>
              <a:rPr lang="sk" sz="1500"/>
              <a:t>			</a:t>
            </a:r>
            <a:endParaRPr sz="1500"/>
          </a:p>
          <a:p>
            <a:pPr indent="0" lvl="0" marL="0" rtl="0" algn="l">
              <a:lnSpc>
                <a:spcPct val="128571"/>
              </a:lnSpc>
              <a:spcBef>
                <a:spcPts val="0"/>
              </a:spcBef>
              <a:spcAft>
                <a:spcPts val="0"/>
              </a:spcAft>
              <a:buClr>
                <a:schemeClr val="dk1"/>
              </a:buClr>
              <a:buSzPts val="1100"/>
              <a:buFont typeface="Arial"/>
              <a:buNone/>
            </a:pPr>
            <a:r>
              <a:rPr lang="sk" sz="1500"/>
              <a:t>		</a:t>
            </a:r>
            <a:endParaRPr sz="1500"/>
          </a:p>
          <a:p>
            <a:pPr indent="0" lvl="0" marL="0" rtl="0" algn="l">
              <a:lnSpc>
                <a:spcPct val="128571"/>
              </a:lnSpc>
              <a:spcBef>
                <a:spcPts val="0"/>
              </a:spcBef>
              <a:spcAft>
                <a:spcPts val="0"/>
              </a:spcAft>
              <a:buSzPts val="2100"/>
              <a:buNone/>
            </a:pPr>
            <a:r>
              <a:t/>
            </a:r>
            <a:endParaRPr b="1"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7"/>
          <p:cNvSpPr txBox="1"/>
          <p:nvPr>
            <p:ph type="title"/>
          </p:nvPr>
        </p:nvSpPr>
        <p:spPr>
          <a:xfrm>
            <a:off x="457263" y="500125"/>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Bariéra</a:t>
            </a:r>
            <a:endParaRPr/>
          </a:p>
        </p:txBody>
      </p:sp>
      <p:pic>
        <p:nvPicPr>
          <p:cNvPr id="239" name="Google Shape;239;p17"/>
          <p:cNvPicPr preferRelativeResize="0"/>
          <p:nvPr/>
        </p:nvPicPr>
        <p:blipFill rotWithShape="1">
          <a:blip r:embed="rId3">
            <a:alphaModFix/>
          </a:blip>
          <a:srcRect b="0" l="0" r="0" t="0"/>
          <a:stretch/>
        </p:blipFill>
        <p:spPr>
          <a:xfrm>
            <a:off x="842038" y="1557525"/>
            <a:ext cx="7680125" cy="1315825"/>
          </a:xfrm>
          <a:prstGeom prst="rect">
            <a:avLst/>
          </a:prstGeom>
          <a:noFill/>
          <a:ln>
            <a:noFill/>
          </a:ln>
        </p:spPr>
      </p:pic>
      <p:sp>
        <p:nvSpPr>
          <p:cNvPr id="240" name="Google Shape;240;p17"/>
          <p:cNvSpPr txBox="1"/>
          <p:nvPr/>
        </p:nvSpPr>
        <p:spPr>
          <a:xfrm>
            <a:off x="842050" y="3290075"/>
            <a:ext cx="4683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A - anatomická bariéra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Ph - fyziologická bariéra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path - patologická bariéra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n0 - neutrální bod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N1 - neutrální bod při existenci patologické bariéry</a:t>
            </a:r>
            <a:endParaRPr b="0" i="0" sz="1400" u="none" cap="none" strike="noStrike">
              <a:solidFill>
                <a:srgbClr val="000000"/>
              </a:solidFill>
              <a:latin typeface="Arial"/>
              <a:ea typeface="Arial"/>
              <a:cs typeface="Arial"/>
              <a:sym typeface="Arial"/>
            </a:endParaRPr>
          </a:p>
        </p:txBody>
      </p:sp>
      <p:sp>
        <p:nvSpPr>
          <p:cNvPr id="241" name="Google Shape;241;p17"/>
          <p:cNvSpPr txBox="1"/>
          <p:nvPr/>
        </p:nvSpPr>
        <p:spPr>
          <a:xfrm>
            <a:off x="3839175" y="2873338"/>
            <a:ext cx="46830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sk" sz="900" u="none" cap="none" strike="noStrike">
                <a:solidFill>
                  <a:srgbClr val="000000"/>
                </a:solidFill>
                <a:latin typeface="Arial"/>
                <a:ea typeface="Arial"/>
                <a:cs typeface="Arial"/>
                <a:sym typeface="Arial"/>
              </a:rPr>
              <a:t>https://www.rehabilitace.info/lidske-telo/klouby-a-jejich-poruchy/</a:t>
            </a:r>
            <a:endParaRPr b="0" i="0" sz="900" u="none" cap="none" strike="noStrike">
              <a:solidFill>
                <a:srgbClr val="000000"/>
              </a:solidFill>
              <a:latin typeface="Arial"/>
              <a:ea typeface="Arial"/>
              <a:cs typeface="Arial"/>
              <a:sym typeface="Arial"/>
            </a:endParaRPr>
          </a:p>
        </p:txBody>
      </p:sp>
      <p:pic>
        <p:nvPicPr>
          <p:cNvPr id="242" name="Google Shape;242;p17"/>
          <p:cNvPicPr preferRelativeResize="0"/>
          <p:nvPr/>
        </p:nvPicPr>
        <p:blipFill rotWithShape="1">
          <a:blip r:embed="rId4">
            <a:alphaModFix/>
          </a:blip>
          <a:srcRect b="0" l="0" r="0" t="0"/>
          <a:stretch/>
        </p:blipFill>
        <p:spPr>
          <a:xfrm>
            <a:off x="5525050" y="3290063"/>
            <a:ext cx="2224206" cy="16422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8"/>
          <p:cNvSpPr txBox="1"/>
          <p:nvPr>
            <p:ph type="title"/>
          </p:nvPr>
        </p:nvSpPr>
        <p:spPr>
          <a:xfrm>
            <a:off x="470199" y="79475"/>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Ošetření měkkých tkání</a:t>
            </a:r>
            <a:endParaRPr/>
          </a:p>
        </p:txBody>
      </p:sp>
      <p:sp>
        <p:nvSpPr>
          <p:cNvPr id="248" name="Google Shape;248;p18"/>
          <p:cNvSpPr txBox="1"/>
          <p:nvPr>
            <p:ph idx="1" type="body"/>
          </p:nvPr>
        </p:nvSpPr>
        <p:spPr>
          <a:xfrm>
            <a:off x="540000" y="1269000"/>
            <a:ext cx="2662200" cy="31050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lang="sk" sz="1500"/>
              <a:t>Podle vrstev: </a:t>
            </a:r>
            <a:endParaRPr sz="1500"/>
          </a:p>
          <a:p>
            <a:pPr indent="-323850" lvl="0" marL="457200" rtl="0" algn="l">
              <a:lnSpc>
                <a:spcPct val="128571"/>
              </a:lnSpc>
              <a:spcBef>
                <a:spcPts val="0"/>
              </a:spcBef>
              <a:spcAft>
                <a:spcPts val="0"/>
              </a:spcAft>
              <a:buSzPts val="1500"/>
              <a:buChar char="●"/>
            </a:pPr>
            <a:r>
              <a:rPr b="1" lang="sk" sz="1500"/>
              <a:t>Kůže</a:t>
            </a:r>
            <a:r>
              <a:rPr lang="sk" sz="1500"/>
              <a:t> (posunlivost, protažitelnost)</a:t>
            </a:r>
            <a:endParaRPr sz="1500"/>
          </a:p>
          <a:p>
            <a:pPr indent="-323850" lvl="0" marL="457200" rtl="0" algn="l">
              <a:lnSpc>
                <a:spcPct val="128571"/>
              </a:lnSpc>
              <a:spcBef>
                <a:spcPts val="0"/>
              </a:spcBef>
              <a:spcAft>
                <a:spcPts val="0"/>
              </a:spcAft>
              <a:buSzPts val="1500"/>
              <a:buChar char="●"/>
            </a:pPr>
            <a:r>
              <a:rPr b="1" lang="sk" sz="1500"/>
              <a:t>Podkoží, jizva, sval </a:t>
            </a:r>
            <a:r>
              <a:rPr lang="sk" sz="1500"/>
              <a:t>(řasa, tlak-presura)</a:t>
            </a:r>
            <a:endParaRPr sz="1500"/>
          </a:p>
          <a:p>
            <a:pPr indent="-323850" lvl="0" marL="457200" rtl="0" algn="l">
              <a:lnSpc>
                <a:spcPct val="128571"/>
              </a:lnSpc>
              <a:spcBef>
                <a:spcPts val="0"/>
              </a:spcBef>
              <a:spcAft>
                <a:spcPts val="0"/>
              </a:spcAft>
              <a:buSzPts val="1500"/>
              <a:buChar char="●"/>
            </a:pPr>
            <a:r>
              <a:rPr b="1" lang="sk" sz="1500"/>
              <a:t>Fascie</a:t>
            </a:r>
            <a:r>
              <a:rPr lang="sk" sz="1500"/>
              <a:t> (posunlivost) </a:t>
            </a:r>
            <a:endParaRPr sz="1500"/>
          </a:p>
          <a:p>
            <a:pPr indent="-323850" lvl="0" marL="457200" rtl="0" algn="l">
              <a:lnSpc>
                <a:spcPct val="128571"/>
              </a:lnSpc>
              <a:spcBef>
                <a:spcPts val="0"/>
              </a:spcBef>
              <a:spcAft>
                <a:spcPts val="0"/>
              </a:spcAft>
              <a:buSzPts val="1500"/>
              <a:buChar char="●"/>
            </a:pPr>
            <a:r>
              <a:rPr b="1" lang="sk" sz="1500"/>
              <a:t>Sval-Trigger point, tender point </a:t>
            </a:r>
            <a:r>
              <a:rPr lang="sk" sz="1500"/>
              <a:t>(presura) </a:t>
            </a:r>
            <a:endParaRPr sz="1500"/>
          </a:p>
        </p:txBody>
      </p:sp>
      <p:pic>
        <p:nvPicPr>
          <p:cNvPr id="249" name="Google Shape;249;p18"/>
          <p:cNvPicPr preferRelativeResize="0"/>
          <p:nvPr/>
        </p:nvPicPr>
        <p:blipFill rotWithShape="1">
          <a:blip r:embed="rId3">
            <a:alphaModFix/>
          </a:blip>
          <a:srcRect b="0" l="0" r="0" t="0"/>
          <a:stretch/>
        </p:blipFill>
        <p:spPr>
          <a:xfrm>
            <a:off x="3292900" y="1040099"/>
            <a:ext cx="5560101" cy="2544600"/>
          </a:xfrm>
          <a:prstGeom prst="rect">
            <a:avLst/>
          </a:prstGeom>
          <a:noFill/>
          <a:ln>
            <a:noFill/>
          </a:ln>
        </p:spPr>
      </p:pic>
      <p:sp>
        <p:nvSpPr>
          <p:cNvPr id="250" name="Google Shape;250;p18"/>
          <p:cNvSpPr txBox="1"/>
          <p:nvPr/>
        </p:nvSpPr>
        <p:spPr>
          <a:xfrm>
            <a:off x="5305900" y="3658363"/>
            <a:ext cx="29364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sk" sz="900" u="none" cap="none" strike="noStrike">
                <a:solidFill>
                  <a:srgbClr val="000000"/>
                </a:solidFill>
                <a:latin typeface="Arial"/>
                <a:ea typeface="Arial"/>
                <a:cs typeface="Arial"/>
                <a:sym typeface="Arial"/>
              </a:rPr>
              <a:t>https://www.researchgate.net/figure/Generic-Body-Fascia-Layering-and-Stratification-Left-panel-shows-ultrasound-image-of-a_fig1_337002695</a:t>
            </a:r>
            <a:endParaRPr b="0" i="0" sz="900" u="none" cap="none" strike="noStrike">
              <a:solidFill>
                <a:srgbClr val="000000"/>
              </a:solidFill>
              <a:latin typeface="Arial"/>
              <a:ea typeface="Arial"/>
              <a:cs typeface="Arial"/>
              <a:sym typeface="Arial"/>
            </a:endParaRPr>
          </a:p>
        </p:txBody>
      </p:sp>
      <p:pic>
        <p:nvPicPr>
          <p:cNvPr id="251" name="Google Shape;251;p18"/>
          <p:cNvPicPr preferRelativeResize="0"/>
          <p:nvPr/>
        </p:nvPicPr>
        <p:blipFill rotWithShape="1">
          <a:blip r:embed="rId4">
            <a:alphaModFix/>
          </a:blip>
          <a:srcRect b="0" l="0" r="0" t="0"/>
          <a:stretch/>
        </p:blipFill>
        <p:spPr>
          <a:xfrm>
            <a:off x="3292900" y="2741750"/>
            <a:ext cx="1703225" cy="2401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9"/>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Ošetření měkkých tkání</a:t>
            </a:r>
            <a:endParaRPr/>
          </a:p>
        </p:txBody>
      </p:sp>
      <p:pic>
        <p:nvPicPr>
          <p:cNvPr id="257" name="Google Shape;257;p19"/>
          <p:cNvPicPr preferRelativeResize="0"/>
          <p:nvPr/>
        </p:nvPicPr>
        <p:blipFill rotWithShape="1">
          <a:blip r:embed="rId3">
            <a:alphaModFix/>
          </a:blip>
          <a:srcRect b="0" l="0" r="0" t="0"/>
          <a:stretch/>
        </p:blipFill>
        <p:spPr>
          <a:xfrm>
            <a:off x="2216271" y="1469469"/>
            <a:ext cx="4711458" cy="3409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
          <p:cNvSpPr txBox="1"/>
          <p:nvPr>
            <p:ph type="title"/>
          </p:nvPr>
        </p:nvSpPr>
        <p:spPr>
          <a:xfrm>
            <a:off x="463218" y="267774"/>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Podmínky splnění předmětu</a:t>
            </a:r>
            <a:endParaRPr/>
          </a:p>
          <a:p>
            <a:pPr indent="0" lvl="0" marL="0" rtl="0" algn="l">
              <a:lnSpc>
                <a:spcPct val="222222"/>
              </a:lnSpc>
              <a:spcBef>
                <a:spcPts val="0"/>
              </a:spcBef>
              <a:spcAft>
                <a:spcPts val="0"/>
              </a:spcAft>
              <a:buSzPts val="1100"/>
              <a:buNone/>
            </a:pPr>
            <a:r>
              <a:t/>
            </a:r>
            <a:endParaRPr/>
          </a:p>
        </p:txBody>
      </p:sp>
      <p:sp>
        <p:nvSpPr>
          <p:cNvPr id="136" name="Google Shape;136;p2"/>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lang="sk" sz="1800"/>
              <a:t>100% účast na přednáškách.</a:t>
            </a:r>
            <a:endParaRPr sz="1800"/>
          </a:p>
          <a:p>
            <a:pPr indent="-342900" lvl="0" marL="457200" rtl="0" algn="l">
              <a:lnSpc>
                <a:spcPct val="128571"/>
              </a:lnSpc>
              <a:spcBef>
                <a:spcPts val="0"/>
              </a:spcBef>
              <a:spcAft>
                <a:spcPts val="0"/>
              </a:spcAft>
              <a:buSzPts val="1800"/>
              <a:buChar char="●"/>
            </a:pPr>
            <a:r>
              <a:rPr lang="sk" sz="1800"/>
              <a:t>Splnění průběžných testů (každou hodinu) na seminářích - 4 otázky (</a:t>
            </a:r>
            <a:r>
              <a:rPr b="1" lang="sk" sz="1800"/>
              <a:t>2 teorie z přednášek,</a:t>
            </a:r>
            <a:r>
              <a:rPr lang="sk" sz="1800"/>
              <a:t> 2 ze seminářů) plus bonusová otázka, případně aktivita na hodině (kahoot).</a:t>
            </a:r>
            <a:endParaRPr sz="1800"/>
          </a:p>
          <a:p>
            <a:pPr indent="-342900" lvl="0" marL="457200" rtl="0" algn="l">
              <a:lnSpc>
                <a:spcPct val="128571"/>
              </a:lnSpc>
              <a:spcBef>
                <a:spcPts val="0"/>
              </a:spcBef>
              <a:spcAft>
                <a:spcPts val="0"/>
              </a:spcAft>
              <a:buSzPts val="1800"/>
              <a:buChar char="●"/>
            </a:pPr>
            <a:r>
              <a:rPr lang="sk" sz="1800"/>
              <a:t>Min. 70% z maxima bodů nejlepšího - </a:t>
            </a:r>
            <a:r>
              <a:rPr b="1" lang="sk" sz="1800"/>
              <a:t>praktická zkouška plus teorie </a:t>
            </a:r>
            <a:r>
              <a:rPr lang="sk" sz="1800"/>
              <a:t>s 3-člennou komisí (Chytilová, Kotlánová, Kršáková). Kdo nesplní, píše závěrečný test z vícero otázek (teorie i prax) a v případě dosažení min. 70% z plného počtu bodů, je připuštěn k absolvováni </a:t>
            </a:r>
            <a:r>
              <a:rPr b="1" lang="sk" sz="1800"/>
              <a:t>praktické zk. </a:t>
            </a:r>
            <a:br>
              <a:rPr b="1" lang="sk" sz="1000"/>
            </a:br>
            <a:r>
              <a:rPr lang="sk" sz="1100"/>
              <a:t> 							</a:t>
            </a:r>
            <a:endParaRPr sz="1100"/>
          </a:p>
          <a:p>
            <a:pPr indent="0" lvl="0" marL="0" rtl="0" algn="l">
              <a:lnSpc>
                <a:spcPct val="128571"/>
              </a:lnSpc>
              <a:spcBef>
                <a:spcPts val="0"/>
              </a:spcBef>
              <a:spcAft>
                <a:spcPts val="0"/>
              </a:spcAft>
              <a:buSzPts val="21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0"/>
          <p:cNvSpPr txBox="1"/>
          <p:nvPr>
            <p:ph type="title"/>
          </p:nvPr>
        </p:nvSpPr>
        <p:spPr>
          <a:xfrm>
            <a:off x="539550" y="211933"/>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Vyšetření kůže</a:t>
            </a:r>
            <a:endParaRPr/>
          </a:p>
        </p:txBody>
      </p:sp>
      <p:sp>
        <p:nvSpPr>
          <p:cNvPr id="263" name="Google Shape;263;p20"/>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b="1" lang="sk" sz="1800"/>
              <a:t>Metoda kožního tření (skin drag):</a:t>
            </a:r>
            <a:endParaRPr b="1" sz="1800"/>
          </a:p>
          <a:p>
            <a:pPr indent="0" lvl="0" marL="0" rtl="0" algn="l">
              <a:lnSpc>
                <a:spcPct val="128571"/>
              </a:lnSpc>
              <a:spcBef>
                <a:spcPts val="0"/>
              </a:spcBef>
              <a:spcAft>
                <a:spcPts val="0"/>
              </a:spcAft>
              <a:buSzPts val="2100"/>
              <a:buNone/>
            </a:pPr>
            <a:r>
              <a:rPr lang="sk" sz="1800"/>
              <a:t>Vyšetření „hlazením kůže“ kaudálním směrem – diagnostika povrchových HAZ. V místě HAZ se kůže více potí, a proto již při lehkém hlazení dochází ke </a:t>
            </a:r>
            <a:r>
              <a:rPr b="1" lang="sk" sz="1800"/>
              <a:t>zvýšenému tření. </a:t>
            </a:r>
            <a:r>
              <a:rPr lang="sk" sz="1800"/>
              <a:t>Tato technika je velmi rychlá a šetrná, umožňuje snadno určit celou plochu </a:t>
            </a:r>
            <a:r>
              <a:rPr b="1" lang="sk" sz="1800"/>
              <a:t>vegetativních změn. </a:t>
            </a:r>
            <a:r>
              <a:rPr lang="sk" sz="1800"/>
              <a:t>U dalších technik již uplatňujeme </a:t>
            </a:r>
            <a:r>
              <a:rPr b="1" lang="sk" sz="1800"/>
              <a:t>fenomén bariéry. </a:t>
            </a:r>
            <a:endParaRPr b="1" sz="1800"/>
          </a:p>
          <a:p>
            <a:pPr indent="0" lvl="0" marL="0" rtl="0" algn="l">
              <a:lnSpc>
                <a:spcPct val="115000"/>
              </a:lnSpc>
              <a:spcBef>
                <a:spcPts val="0"/>
              </a:spcBef>
              <a:spcAft>
                <a:spcPts val="0"/>
              </a:spcAft>
              <a:buClr>
                <a:schemeClr val="dk1"/>
              </a:buClr>
              <a:buSzPts val="1100"/>
              <a:buFont typeface="Arial"/>
              <a:buNone/>
            </a:pPr>
            <a:r>
              <a:rPr lang="sk" sz="1800"/>
              <a:t>				</a:t>
            </a:r>
            <a:endParaRPr sz="1800"/>
          </a:p>
          <a:p>
            <a:pPr indent="0" lvl="0" marL="0" rtl="0" algn="l">
              <a:lnSpc>
                <a:spcPct val="128571"/>
              </a:lnSpc>
              <a:spcBef>
                <a:spcPts val="0"/>
              </a:spcBef>
              <a:spcAft>
                <a:spcPts val="0"/>
              </a:spcAft>
              <a:buClr>
                <a:schemeClr val="dk1"/>
              </a:buClr>
              <a:buSzPts val="1100"/>
              <a:buFont typeface="Arial"/>
              <a:buNone/>
            </a:pPr>
            <a:r>
              <a:rPr lang="sk" sz="1800"/>
              <a:t>			</a:t>
            </a:r>
            <a:endParaRPr sz="1800"/>
          </a:p>
          <a:p>
            <a:pPr indent="0" lvl="0" marL="0" rtl="0" algn="l">
              <a:lnSpc>
                <a:spcPct val="128571"/>
              </a:lnSpc>
              <a:spcBef>
                <a:spcPts val="0"/>
              </a:spcBef>
              <a:spcAft>
                <a:spcPts val="0"/>
              </a:spcAft>
              <a:buClr>
                <a:schemeClr val="dk1"/>
              </a:buClr>
              <a:buSzPts val="1100"/>
              <a:buFont typeface="Arial"/>
              <a:buNone/>
            </a:pPr>
            <a:r>
              <a:rPr lang="sk" sz="1800"/>
              <a:t>		</a:t>
            </a:r>
            <a:endParaRPr sz="1800"/>
          </a:p>
          <a:p>
            <a:pPr indent="0" lvl="0" marL="0" rtl="0" algn="l">
              <a:lnSpc>
                <a:spcPct val="128571"/>
              </a:lnSpc>
              <a:spcBef>
                <a:spcPts val="0"/>
              </a:spcBef>
              <a:spcAft>
                <a:spcPts val="0"/>
              </a:spcAft>
              <a:buSzPts val="2100"/>
              <a:buNone/>
            </a:pPr>
            <a:r>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1"/>
          <p:cNvSpPr txBox="1"/>
          <p:nvPr>
            <p:ph type="title"/>
          </p:nvPr>
        </p:nvSpPr>
        <p:spPr>
          <a:xfrm>
            <a:off x="540000" y="37247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Vyšetření kůže a podkoží</a:t>
            </a:r>
            <a:endParaRPr/>
          </a:p>
        </p:txBody>
      </p:sp>
      <p:sp>
        <p:nvSpPr>
          <p:cNvPr id="269" name="Google Shape;269;p21"/>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lang="sk" sz="1800"/>
              <a:t>Kůže v místě </a:t>
            </a:r>
            <a:r>
              <a:rPr b="1" lang="sk" sz="1800"/>
              <a:t>reflexní změny </a:t>
            </a:r>
            <a:r>
              <a:rPr lang="sk" sz="1800"/>
              <a:t>je teplejší než v okolí u normální kůže, v místě prosáknutí je větší vazodilatace.</a:t>
            </a:r>
            <a:endParaRPr sz="1800"/>
          </a:p>
          <a:p>
            <a:pPr indent="-342900" lvl="0" marL="457200" rtl="0" algn="l">
              <a:lnSpc>
                <a:spcPct val="115000"/>
              </a:lnSpc>
              <a:spcBef>
                <a:spcPts val="0"/>
              </a:spcBef>
              <a:spcAft>
                <a:spcPts val="0"/>
              </a:spcAft>
              <a:buSzPts val="1800"/>
              <a:buChar char="●"/>
            </a:pPr>
            <a:r>
              <a:rPr lang="sk" sz="1800"/>
              <a:t>V místě reflexní změny je ↑ el.odpor kůže, ↑ dermografismus, ↑ potivost a změněná cévní reakce.</a:t>
            </a:r>
            <a:endParaRPr sz="1800"/>
          </a:p>
          <a:p>
            <a:pPr indent="-342900" lvl="0" marL="457200" rtl="0" algn="l">
              <a:lnSpc>
                <a:spcPct val="115000"/>
              </a:lnSpc>
              <a:spcBef>
                <a:spcPts val="0"/>
              </a:spcBef>
              <a:spcAft>
                <a:spcPts val="0"/>
              </a:spcAft>
              <a:buSzPts val="1800"/>
              <a:buChar char="●"/>
            </a:pPr>
            <a:r>
              <a:rPr lang="sk" sz="1800"/>
              <a:t>Při reflexních změnách kůže a podkoží se kožní řasa těžko tvoří, je tlustší, hůře se posunuje x spodině. Ztluštění kůže a podkoží je způsobeno prosáknutím těchto tkání, zmnožením extracelulární tekutiny. Při velkém prosáknutí někdy nelze kožní řasu vytvořit a na povrchu je reliéf “pomerančové kůže“. </a:t>
            </a:r>
            <a:r>
              <a:rPr lang="sk" sz="1100"/>
              <a:t>			</a:t>
            </a:r>
            <a:endParaRPr sz="1100"/>
          </a:p>
          <a:p>
            <a:pPr indent="0" lvl="0" marL="0" rtl="0" algn="l">
              <a:lnSpc>
                <a:spcPct val="128571"/>
              </a:lnSpc>
              <a:spcBef>
                <a:spcPts val="0"/>
              </a:spcBef>
              <a:spcAft>
                <a:spcPts val="0"/>
              </a:spcAft>
              <a:buClr>
                <a:schemeClr val="dk1"/>
              </a:buClr>
              <a:buSzPts val="1100"/>
              <a:buFont typeface="Arial"/>
              <a:buNone/>
            </a:pPr>
            <a:r>
              <a:rPr lang="sk" sz="1100"/>
              <a:t>		</a:t>
            </a:r>
            <a:endParaRPr sz="1100"/>
          </a:p>
          <a:p>
            <a:pPr indent="0" lvl="0" marL="0" rtl="0" algn="l">
              <a:lnSpc>
                <a:spcPct val="128571"/>
              </a:lnSpc>
              <a:spcBef>
                <a:spcPts val="0"/>
              </a:spcBef>
              <a:spcAft>
                <a:spcPts val="0"/>
              </a:spcAft>
              <a:buSzPts val="21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txBox="1"/>
          <p:nvPr>
            <p:ph type="title"/>
          </p:nvPr>
        </p:nvSpPr>
        <p:spPr>
          <a:xfrm>
            <a:off x="539550" y="35851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Vyšetření/Ošetření kůže a podkoží</a:t>
            </a:r>
            <a:endParaRPr/>
          </a:p>
        </p:txBody>
      </p:sp>
      <p:sp>
        <p:nvSpPr>
          <p:cNvPr id="275" name="Google Shape;275;p22"/>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Protažení měkkých tkání v řase</a:t>
            </a:r>
            <a:endParaRPr sz="1800"/>
          </a:p>
          <a:p>
            <a:pPr indent="-342900" lvl="0" marL="457200" rtl="0" algn="l">
              <a:lnSpc>
                <a:spcPct val="150000"/>
              </a:lnSpc>
              <a:spcBef>
                <a:spcPts val="0"/>
              </a:spcBef>
              <a:spcAft>
                <a:spcPts val="0"/>
              </a:spcAft>
              <a:buSzPts val="1800"/>
              <a:buChar char="●"/>
            </a:pPr>
            <a:r>
              <a:rPr lang="sk" sz="1800"/>
              <a:t>Vyšetření (palpace) palcem (na straně blíže k fyzioterapeutovi) kraniálně </a:t>
            </a:r>
            <a:endParaRPr sz="1800"/>
          </a:p>
          <a:p>
            <a:pPr indent="-342900" lvl="0" marL="457200" rtl="0" algn="l">
              <a:lnSpc>
                <a:spcPct val="150000"/>
              </a:lnSpc>
              <a:spcBef>
                <a:spcPts val="0"/>
              </a:spcBef>
              <a:spcAft>
                <a:spcPts val="0"/>
              </a:spcAft>
              <a:buSzPts val="1800"/>
              <a:buChar char="●"/>
            </a:pPr>
            <a:r>
              <a:rPr lang="sk" sz="1800"/>
              <a:t>Vyšetření (palpace) prsty (na opačné straně než terap.stojí) kraniálně (v obou typech stojíme bokem k hlavě pacienta)</a:t>
            </a:r>
            <a:endParaRPr sz="1800"/>
          </a:p>
          <a:p>
            <a:pPr indent="-342900" lvl="0" marL="457200" rtl="0" algn="l">
              <a:lnSpc>
                <a:spcPct val="150000"/>
              </a:lnSpc>
              <a:spcBef>
                <a:spcPts val="0"/>
              </a:spcBef>
              <a:spcAft>
                <a:spcPts val="0"/>
              </a:spcAft>
              <a:buSzPts val="1800"/>
              <a:buChar char="●"/>
            </a:pPr>
            <a:r>
              <a:rPr b="1" lang="sk" sz="1800"/>
              <a:t>Küblerova řasa</a:t>
            </a:r>
            <a:r>
              <a:rPr lang="sk" sz="1800"/>
              <a:t> - „nahrnutí kůže palci“ → vytvoření kožní řasy → „posun kožní řasy“ 2. a 3. prstem (diagnostika i terapie) – v místě reflexní změny ošetření „C“ do podkovy nebo „S“.</a:t>
            </a:r>
            <a:endParaRPr sz="18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SzPts val="21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3"/>
          <p:cNvSpPr txBox="1"/>
          <p:nvPr>
            <p:ph type="title"/>
          </p:nvPr>
        </p:nvSpPr>
        <p:spPr>
          <a:xfrm>
            <a:off x="540000" y="34005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Exteroreceptory v kůži</a:t>
            </a:r>
            <a:endParaRPr/>
          </a:p>
        </p:txBody>
      </p:sp>
      <p:sp>
        <p:nvSpPr>
          <p:cNvPr id="281" name="Google Shape;281;p2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Informace nezbytné pro svalovou činnost přicházejí jednak z </a:t>
            </a:r>
            <a:r>
              <a:rPr b="1" lang="sk" sz="1800"/>
              <a:t>exteroreceptorů</a:t>
            </a:r>
            <a:r>
              <a:rPr lang="sk" sz="1800"/>
              <a:t> uložených v kůži, jednak z </a:t>
            </a:r>
            <a:r>
              <a:rPr b="1" lang="sk" sz="1800"/>
              <a:t>proprioreceptorů </a:t>
            </a:r>
            <a:r>
              <a:rPr lang="sk" sz="1800"/>
              <a:t>ve svalech, šlachách a kloubech (Silbernagel &amp; Despopoulos, 2004).  </a:t>
            </a:r>
            <a:endParaRPr sz="1800"/>
          </a:p>
          <a:p>
            <a:pPr indent="-342900" lvl="0" marL="457200" rtl="0" algn="l">
              <a:lnSpc>
                <a:spcPct val="150000"/>
              </a:lnSpc>
              <a:spcBef>
                <a:spcPts val="0"/>
              </a:spcBef>
              <a:spcAft>
                <a:spcPts val="0"/>
              </a:spcAft>
              <a:buSzPts val="1800"/>
              <a:buChar char="●"/>
            </a:pPr>
            <a:r>
              <a:rPr lang="sk" sz="1800"/>
              <a:t>Receptory obecně jsou modifikovaná zakončení dendritů aferentních nervů nebo specializované buňky citlivé na určitý druh dráždění (Poděbradský &amp; Poděbradská, 2009). </a:t>
            </a:r>
            <a:endParaRPr sz="1800"/>
          </a:p>
          <a:p>
            <a:pPr indent="0" lvl="0" marL="0" rtl="0" algn="l">
              <a:lnSpc>
                <a:spcPct val="150000"/>
              </a:lnSpc>
              <a:spcBef>
                <a:spcPts val="0"/>
              </a:spcBef>
              <a:spcAft>
                <a:spcPts val="0"/>
              </a:spcAft>
              <a:buSzPts val="2100"/>
              <a:buNone/>
            </a:pPr>
            <a:r>
              <a:t/>
            </a:r>
            <a:endParaRPr sz="18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SzPts val="21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4"/>
          <p:cNvSpPr txBox="1"/>
          <p:nvPr>
            <p:ph type="title"/>
          </p:nvPr>
        </p:nvSpPr>
        <p:spPr>
          <a:xfrm>
            <a:off x="540000" y="31875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Exteroreceptory v kůži</a:t>
            </a:r>
            <a:endParaRPr/>
          </a:p>
        </p:txBody>
      </p:sp>
      <p:sp>
        <p:nvSpPr>
          <p:cNvPr id="287" name="Google Shape;287;p24"/>
          <p:cNvSpPr txBox="1"/>
          <p:nvPr>
            <p:ph idx="1" type="body"/>
          </p:nvPr>
        </p:nvSpPr>
        <p:spPr>
          <a:xfrm>
            <a:off x="540000" y="1269000"/>
            <a:ext cx="8064900" cy="3105000"/>
          </a:xfrm>
          <a:prstGeom prst="rect">
            <a:avLst/>
          </a:prstGeom>
          <a:noFill/>
          <a:ln>
            <a:noFill/>
          </a:ln>
        </p:spPr>
        <p:txBody>
          <a:bodyPr anchorCtr="0" anchor="t" bIns="0" lIns="0" spcFirstLastPara="1" rIns="0" wrap="square" tIns="0">
            <a:noAutofit/>
          </a:bodyPr>
          <a:lstStyle/>
          <a:p>
            <a:pPr indent="-311150" lvl="0" marL="457200" rtl="0" algn="l">
              <a:lnSpc>
                <a:spcPct val="128571"/>
              </a:lnSpc>
              <a:spcBef>
                <a:spcPts val="0"/>
              </a:spcBef>
              <a:spcAft>
                <a:spcPts val="0"/>
              </a:spcAft>
              <a:buSzPts val="1300"/>
              <a:buChar char="●"/>
            </a:pPr>
            <a:r>
              <a:rPr lang="sk" sz="1300"/>
              <a:t>Receptory </a:t>
            </a:r>
            <a:r>
              <a:rPr b="1" lang="sk" sz="1300"/>
              <a:t>mechanické </a:t>
            </a:r>
            <a:r>
              <a:rPr lang="sk" sz="1300"/>
              <a:t>a </a:t>
            </a:r>
            <a:r>
              <a:rPr b="1" lang="sk" sz="1300"/>
              <a:t>termické. </a:t>
            </a:r>
            <a:r>
              <a:rPr lang="sk" sz="1300"/>
              <a:t>Subjektivní vnímání dráždění označujeme jako </a:t>
            </a:r>
            <a:r>
              <a:rPr b="1" lang="sk" sz="1300"/>
              <a:t>hmat </a:t>
            </a:r>
            <a:r>
              <a:rPr lang="sk" sz="1300"/>
              <a:t>(Silbernagel &amp; Despopoulos, 2004). Neochlupená kůže obsahuje tyto mechanoreceptory:</a:t>
            </a:r>
            <a:endParaRPr sz="1300"/>
          </a:p>
          <a:p>
            <a:pPr indent="-311150" lvl="0" marL="457200" rtl="0" algn="l">
              <a:lnSpc>
                <a:spcPct val="115000"/>
              </a:lnSpc>
              <a:spcBef>
                <a:spcPts val="0"/>
              </a:spcBef>
              <a:spcAft>
                <a:spcPts val="0"/>
              </a:spcAft>
              <a:buSzPts val="1300"/>
              <a:buChar char="●"/>
            </a:pPr>
            <a:r>
              <a:rPr b="1" lang="sk" sz="1300"/>
              <a:t>Ruffiniho tělísko</a:t>
            </a:r>
            <a:r>
              <a:rPr lang="sk" sz="1300"/>
              <a:t> vřetenovitého tvaru, senzor tlaku</a:t>
            </a:r>
            <a:endParaRPr sz="1300"/>
          </a:p>
          <a:p>
            <a:pPr indent="-311150" lvl="0" marL="457200" rtl="0" algn="l">
              <a:lnSpc>
                <a:spcPct val="115000"/>
              </a:lnSpc>
              <a:spcBef>
                <a:spcPts val="0"/>
              </a:spcBef>
              <a:spcAft>
                <a:spcPts val="0"/>
              </a:spcAft>
              <a:buSzPts val="1300"/>
              <a:buChar char="●"/>
            </a:pPr>
            <a:r>
              <a:rPr b="1" lang="sk" sz="1300"/>
              <a:t>Merkelovy disky</a:t>
            </a:r>
            <a:r>
              <a:rPr lang="sk" sz="1300"/>
              <a:t> senzor, který měří tlak i rychlost změny tlaku</a:t>
            </a:r>
            <a:endParaRPr sz="1300"/>
          </a:p>
          <a:p>
            <a:pPr indent="-311150" lvl="0" marL="457200" rtl="0" algn="l">
              <a:lnSpc>
                <a:spcPct val="115000"/>
              </a:lnSpc>
              <a:spcBef>
                <a:spcPts val="0"/>
              </a:spcBef>
              <a:spcAft>
                <a:spcPts val="0"/>
              </a:spcAft>
              <a:buSzPts val="1300"/>
              <a:buChar char="●"/>
            </a:pPr>
            <a:r>
              <a:rPr b="1" lang="sk" sz="1300"/>
              <a:t>Komplex Meissnerových tělísek</a:t>
            </a:r>
            <a:r>
              <a:rPr lang="sk" sz="1300"/>
              <a:t> senzor citlivý na dotyky a vibrace f = 10–100Hz (ochlupená kůže tyto receptory nahrazuje receptory vlasových folikulů)</a:t>
            </a:r>
            <a:endParaRPr sz="1300"/>
          </a:p>
          <a:p>
            <a:pPr indent="-311150" lvl="0" marL="457200" rtl="0" algn="l">
              <a:lnSpc>
                <a:spcPct val="115000"/>
              </a:lnSpc>
              <a:spcBef>
                <a:spcPts val="0"/>
              </a:spcBef>
              <a:spcAft>
                <a:spcPts val="0"/>
              </a:spcAft>
              <a:buSzPts val="1300"/>
              <a:buChar char="●"/>
            </a:pPr>
            <a:r>
              <a:rPr b="1" lang="sk" sz="1300"/>
              <a:t>Vater-Paciniho tělíska </a:t>
            </a:r>
            <a:r>
              <a:rPr lang="sk" sz="1300"/>
              <a:t>reagující na tlak, specializované na vibrace f = 100–400Hz (uplatňují se i při propriocepci). </a:t>
            </a:r>
            <a:endParaRPr sz="1300"/>
          </a:p>
          <a:p>
            <a:pPr indent="0" lvl="0" marL="0" rtl="0" algn="l">
              <a:lnSpc>
                <a:spcPct val="115000"/>
              </a:lnSpc>
              <a:spcBef>
                <a:spcPts val="0"/>
              </a:spcBef>
              <a:spcAft>
                <a:spcPts val="0"/>
              </a:spcAft>
              <a:buClr>
                <a:schemeClr val="dk1"/>
              </a:buClr>
              <a:buSzPts val="1100"/>
              <a:buFont typeface="Arial"/>
              <a:buNone/>
            </a:pPr>
            <a:r>
              <a:rPr lang="sk" sz="900"/>
              <a:t>				</a:t>
            </a:r>
            <a:endParaRPr sz="900"/>
          </a:p>
          <a:p>
            <a:pPr indent="0" lvl="0" marL="0" rtl="0" algn="l">
              <a:lnSpc>
                <a:spcPct val="128571"/>
              </a:lnSpc>
              <a:spcBef>
                <a:spcPts val="0"/>
              </a:spcBef>
              <a:spcAft>
                <a:spcPts val="0"/>
              </a:spcAft>
              <a:buClr>
                <a:schemeClr val="dk1"/>
              </a:buClr>
              <a:buSzPts val="1100"/>
              <a:buFont typeface="Arial"/>
              <a:buNone/>
            </a:pPr>
            <a:r>
              <a:rPr lang="sk" sz="900"/>
              <a:t>			</a:t>
            </a:r>
            <a:endParaRPr sz="900"/>
          </a:p>
          <a:p>
            <a:pPr indent="0" lvl="0" marL="0" rtl="0" algn="l">
              <a:lnSpc>
                <a:spcPct val="128571"/>
              </a:lnSpc>
              <a:spcBef>
                <a:spcPts val="0"/>
              </a:spcBef>
              <a:spcAft>
                <a:spcPts val="0"/>
              </a:spcAft>
              <a:buClr>
                <a:schemeClr val="dk1"/>
              </a:buClr>
              <a:buSzPts val="1100"/>
              <a:buFont typeface="Arial"/>
              <a:buNone/>
            </a:pPr>
            <a:r>
              <a:rPr lang="sk" sz="900"/>
              <a:t>		</a:t>
            </a:r>
            <a:endParaRPr sz="900"/>
          </a:p>
          <a:p>
            <a:pPr indent="0" lvl="0" marL="0" rtl="0" algn="l">
              <a:lnSpc>
                <a:spcPct val="128571"/>
              </a:lnSpc>
              <a:spcBef>
                <a:spcPts val="0"/>
              </a:spcBef>
              <a:spcAft>
                <a:spcPts val="0"/>
              </a:spcAft>
              <a:buSzPts val="2100"/>
              <a:buNone/>
            </a:pPr>
            <a:r>
              <a:t/>
            </a:r>
            <a:endParaRPr sz="1900"/>
          </a:p>
        </p:txBody>
      </p:sp>
      <p:pic>
        <p:nvPicPr>
          <p:cNvPr id="288" name="Google Shape;288;p24"/>
          <p:cNvPicPr preferRelativeResize="0"/>
          <p:nvPr/>
        </p:nvPicPr>
        <p:blipFill rotWithShape="1">
          <a:blip r:embed="rId3">
            <a:alphaModFix/>
          </a:blip>
          <a:srcRect b="32122" l="24511" r="16961" t="34938"/>
          <a:stretch/>
        </p:blipFill>
        <p:spPr>
          <a:xfrm>
            <a:off x="2149525" y="2939150"/>
            <a:ext cx="5360451" cy="1885600"/>
          </a:xfrm>
          <a:prstGeom prst="rect">
            <a:avLst/>
          </a:prstGeom>
          <a:noFill/>
          <a:ln>
            <a:noFill/>
          </a:ln>
        </p:spPr>
      </p:pic>
      <p:sp>
        <p:nvSpPr>
          <p:cNvPr id="289" name="Google Shape;289;p24"/>
          <p:cNvSpPr txBox="1"/>
          <p:nvPr/>
        </p:nvSpPr>
        <p:spPr>
          <a:xfrm>
            <a:off x="3646328" y="4764300"/>
            <a:ext cx="2539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sk" sz="900" u="none" cap="none" strike="noStrike">
                <a:solidFill>
                  <a:schemeClr val="dk1"/>
                </a:solidFill>
                <a:latin typeface="Arial"/>
                <a:ea typeface="Arial"/>
                <a:cs typeface="Arial"/>
                <a:sym typeface="Arial"/>
              </a:rPr>
              <a:t>Zdroj: Silbernagel &amp; Despopoulos,2004 		</a:t>
            </a:r>
            <a:endParaRPr b="0" i="0" sz="9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5"/>
          <p:cNvSpPr txBox="1"/>
          <p:nvPr>
            <p:ph type="title"/>
          </p:nvPr>
        </p:nvSpPr>
        <p:spPr>
          <a:xfrm>
            <a:off x="540000" y="34005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Autonomní nervový systém</a:t>
            </a:r>
            <a:endParaRPr/>
          </a:p>
        </p:txBody>
      </p:sp>
      <p:sp>
        <p:nvSpPr>
          <p:cNvPr id="295" name="Google Shape;295;p25"/>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b="1" lang="sk" sz="1800"/>
              <a:t>Vegetativní či autonomní nervový systém (ANS) </a:t>
            </a:r>
            <a:r>
              <a:rPr lang="sk" sz="1800"/>
              <a:t>součást nervové soustavy, slouží k zachycení a zpracování podnětů působících na organizmus a zajišťuje odpovídající reakce na ně. </a:t>
            </a:r>
            <a:endParaRPr sz="1800"/>
          </a:p>
          <a:p>
            <a:pPr indent="-342900" lvl="0" marL="457200" rtl="0" algn="l">
              <a:lnSpc>
                <a:spcPct val="128571"/>
              </a:lnSpc>
              <a:spcBef>
                <a:spcPts val="0"/>
              </a:spcBef>
              <a:spcAft>
                <a:spcPts val="0"/>
              </a:spcAft>
              <a:buSzPts val="1800"/>
              <a:buChar char="●"/>
            </a:pPr>
            <a:r>
              <a:rPr lang="sk" sz="1800"/>
              <a:t>Součást periferního nervového systému 			</a:t>
            </a:r>
            <a:endParaRPr sz="1800"/>
          </a:p>
          <a:p>
            <a:pPr indent="-342900" lvl="0" marL="457200" rtl="0" algn="l">
              <a:lnSpc>
                <a:spcPct val="115000"/>
              </a:lnSpc>
              <a:spcBef>
                <a:spcPts val="0"/>
              </a:spcBef>
              <a:spcAft>
                <a:spcPts val="0"/>
              </a:spcAft>
              <a:buSzPts val="1800"/>
              <a:buChar char="●"/>
            </a:pPr>
            <a:r>
              <a:rPr lang="sk" sz="1800"/>
              <a:t>ANS zabezpečuje převod vzruchů mezi CNS a efektorovými tkáněmi nezávislými na kontrole vůlí, mezi něž patří hladká svalovina, myokard nebo exokrinní žlázy.				</a:t>
            </a:r>
            <a:endParaRPr sz="1800"/>
          </a:p>
          <a:p>
            <a:pPr indent="-342900" lvl="0" marL="457200" rtl="0" algn="l">
              <a:lnSpc>
                <a:spcPct val="115000"/>
              </a:lnSpc>
              <a:spcBef>
                <a:spcPts val="0"/>
              </a:spcBef>
              <a:spcAft>
                <a:spcPts val="0"/>
              </a:spcAft>
              <a:buSzPts val="1800"/>
              <a:buChar char="●"/>
            </a:pPr>
            <a:r>
              <a:rPr lang="sk" sz="1800"/>
              <a:t>ANS dělí na část eferentní (sympatikus a parasympatikus) a aferentní (homeostáza).  </a:t>
            </a:r>
            <a:endParaRPr sz="1800"/>
          </a:p>
          <a:p>
            <a:pPr indent="0" lvl="0" marL="0" rtl="0" algn="l">
              <a:lnSpc>
                <a:spcPct val="115000"/>
              </a:lnSpc>
              <a:spcBef>
                <a:spcPts val="1200"/>
              </a:spcBef>
              <a:spcAft>
                <a:spcPts val="0"/>
              </a:spcAft>
              <a:buClr>
                <a:schemeClr val="dk1"/>
              </a:buClr>
              <a:buSzPts val="1100"/>
              <a:buFont typeface="Arial"/>
              <a:buNone/>
            </a:pPr>
            <a:r>
              <a:rPr lang="sk" sz="1100"/>
              <a:t>				</a:t>
            </a:r>
            <a:endParaRPr sz="1100"/>
          </a:p>
          <a:p>
            <a:pPr indent="0" lvl="0" marL="0" rtl="0" algn="l">
              <a:lnSpc>
                <a:spcPct val="128571"/>
              </a:lnSpc>
              <a:spcBef>
                <a:spcPts val="0"/>
              </a:spcBef>
              <a:spcAft>
                <a:spcPts val="0"/>
              </a:spcAft>
              <a:buClr>
                <a:schemeClr val="dk1"/>
              </a:buClr>
              <a:buSzPts val="1100"/>
              <a:buFont typeface="Arial"/>
              <a:buNone/>
            </a:pPr>
            <a:r>
              <a:rPr lang="sk" sz="1100"/>
              <a:t>			</a:t>
            </a:r>
            <a:endParaRPr sz="1100"/>
          </a:p>
          <a:p>
            <a:pPr indent="0" lvl="0" marL="0" rtl="0" algn="l">
              <a:lnSpc>
                <a:spcPct val="128571"/>
              </a:lnSpc>
              <a:spcBef>
                <a:spcPts val="0"/>
              </a:spcBef>
              <a:spcAft>
                <a:spcPts val="0"/>
              </a:spcAft>
              <a:buClr>
                <a:schemeClr val="dk1"/>
              </a:buClr>
              <a:buSzPts val="1100"/>
              <a:buFont typeface="Arial"/>
              <a:buNone/>
            </a:pPr>
            <a:r>
              <a:rPr lang="sk" sz="1100"/>
              <a:t>		</a:t>
            </a:r>
            <a:endParaRPr sz="1100"/>
          </a:p>
          <a:p>
            <a:pPr indent="0" lvl="0" marL="0" rtl="0" algn="l">
              <a:lnSpc>
                <a:spcPct val="128571"/>
              </a:lnSpc>
              <a:spcBef>
                <a:spcPts val="0"/>
              </a:spcBef>
              <a:spcAft>
                <a:spcPts val="0"/>
              </a:spcAft>
              <a:buSzPts val="21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6"/>
          <p:cNvSpPr txBox="1"/>
          <p:nvPr>
            <p:ph type="title"/>
          </p:nvPr>
        </p:nvSpPr>
        <p:spPr>
          <a:xfrm>
            <a:off x="540000" y="4307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Sympatikus </a:t>
            </a:r>
            <a:endParaRPr/>
          </a:p>
        </p:txBody>
      </p:sp>
      <p:sp>
        <p:nvSpPr>
          <p:cNvPr id="301" name="Google Shape;301;p26"/>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1200"/>
              </a:spcBef>
              <a:spcAft>
                <a:spcPts val="0"/>
              </a:spcAft>
              <a:buSzPts val="1700"/>
              <a:buChar char="●"/>
            </a:pPr>
            <a:r>
              <a:rPr lang="sk" sz="1700"/>
              <a:t>Systém </a:t>
            </a:r>
            <a:r>
              <a:rPr b="1" lang="sk" sz="1700"/>
              <a:t>thorakolumbální </a:t>
            </a:r>
            <a:r>
              <a:rPr lang="sk" sz="1700"/>
              <a:t>(C8-L3, těla pregangliových neuronů sympatiku se nacházejí v postranních rozích šedé hmoty míšní v oblasti hrudních a bederních segmentů a jejich axony opouštějí míchu v odpovídajících segmentech). </a:t>
            </a:r>
            <a:endParaRPr sz="1700"/>
          </a:p>
          <a:p>
            <a:pPr indent="-336550" lvl="0" marL="457200" rtl="0" algn="l">
              <a:lnSpc>
                <a:spcPct val="150000"/>
              </a:lnSpc>
              <a:spcBef>
                <a:spcPts val="0"/>
              </a:spcBef>
              <a:spcAft>
                <a:spcPts val="0"/>
              </a:spcAft>
              <a:buSzPts val="1700"/>
              <a:buChar char="●"/>
            </a:pPr>
            <a:r>
              <a:rPr b="1" lang="sk" sz="1700"/>
              <a:t>Vegetativní ganglia sympatiku</a:t>
            </a:r>
            <a:r>
              <a:rPr lang="sk" sz="1700"/>
              <a:t> jsou dobře organizovaná a tvoří sympatický kmen sestávající ze dvou paravertebrálních řetězců podél páteře (Žaloudek, 1965; Silbernagel &amp; Despopoulos, 2004).</a:t>
            </a:r>
            <a:endParaRPr sz="1700"/>
          </a:p>
          <a:p>
            <a:pPr indent="-336550" lvl="0" marL="457200" rtl="0" algn="l">
              <a:lnSpc>
                <a:spcPct val="150000"/>
              </a:lnSpc>
              <a:spcBef>
                <a:spcPts val="0"/>
              </a:spcBef>
              <a:spcAft>
                <a:spcPts val="0"/>
              </a:spcAft>
              <a:buSzPts val="1700"/>
              <a:buChar char="●"/>
            </a:pPr>
            <a:r>
              <a:rPr lang="sk" sz="1700">
                <a:highlight>
                  <a:srgbClr val="FFFFFF"/>
                </a:highlight>
              </a:rPr>
              <a:t>Zvyšuje TK, rozš.zornice, zpomaluje motilitu střev, vazodilatace, vazokonstrikce cév, katabolismus, „husí kůže“, urychluje životní děje</a:t>
            </a:r>
            <a:r>
              <a:rPr lang="sk" sz="1700"/>
              <a:t>. </a:t>
            </a:r>
            <a:endParaRPr sz="1700"/>
          </a:p>
          <a:p>
            <a:pPr indent="0" lvl="0" marL="0" rtl="0" algn="l">
              <a:lnSpc>
                <a:spcPct val="115000"/>
              </a:lnSpc>
              <a:spcBef>
                <a:spcPts val="1200"/>
              </a:spcBef>
              <a:spcAft>
                <a:spcPts val="0"/>
              </a:spcAft>
              <a:buClr>
                <a:schemeClr val="dk1"/>
              </a:buClr>
              <a:buSzPts val="1100"/>
              <a:buFont typeface="Arial"/>
              <a:buNone/>
            </a:pPr>
            <a:r>
              <a:rPr lang="sk" sz="1300"/>
              <a:t>				</a:t>
            </a:r>
            <a:endParaRPr sz="1300"/>
          </a:p>
          <a:p>
            <a:pPr indent="0" lvl="0" marL="0" rtl="0" algn="l">
              <a:lnSpc>
                <a:spcPct val="128571"/>
              </a:lnSpc>
              <a:spcBef>
                <a:spcPts val="0"/>
              </a:spcBef>
              <a:spcAft>
                <a:spcPts val="0"/>
              </a:spcAft>
              <a:buClr>
                <a:schemeClr val="dk1"/>
              </a:buClr>
              <a:buSzPts val="1100"/>
              <a:buFont typeface="Arial"/>
              <a:buNone/>
            </a:pPr>
            <a:r>
              <a:rPr lang="sk" sz="1300"/>
              <a:t>			</a:t>
            </a:r>
            <a:endParaRPr sz="1300"/>
          </a:p>
          <a:p>
            <a:pPr indent="0" lvl="0" marL="0" rtl="0" algn="l">
              <a:lnSpc>
                <a:spcPct val="128571"/>
              </a:lnSpc>
              <a:spcBef>
                <a:spcPts val="0"/>
              </a:spcBef>
              <a:spcAft>
                <a:spcPts val="0"/>
              </a:spcAft>
              <a:buClr>
                <a:schemeClr val="dk1"/>
              </a:buClr>
              <a:buSzPts val="1100"/>
              <a:buFont typeface="Arial"/>
              <a:buNone/>
            </a:pPr>
            <a:r>
              <a:rPr lang="sk" sz="1300"/>
              <a:t>		</a:t>
            </a:r>
            <a:endParaRPr sz="1300"/>
          </a:p>
          <a:p>
            <a:pPr indent="0" lvl="0" marL="0" rtl="0" algn="l">
              <a:lnSpc>
                <a:spcPct val="128571"/>
              </a:lnSpc>
              <a:spcBef>
                <a:spcPts val="0"/>
              </a:spcBef>
              <a:spcAft>
                <a:spcPts val="0"/>
              </a:spcAft>
              <a:buSzPts val="2100"/>
              <a:buNone/>
            </a:pPr>
            <a:r>
              <a:t/>
            </a:r>
            <a:endParaRPr sz="23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7"/>
          <p:cNvSpPr txBox="1"/>
          <p:nvPr>
            <p:ph type="title"/>
          </p:nvPr>
        </p:nvSpPr>
        <p:spPr>
          <a:xfrm>
            <a:off x="540000" y="309655"/>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Sympatikus</a:t>
            </a:r>
            <a:endParaRPr/>
          </a:p>
        </p:txBody>
      </p:sp>
      <p:pic>
        <p:nvPicPr>
          <p:cNvPr descr="Kapitola 12 - 05-01" id="307" name="Google Shape;307;p27"/>
          <p:cNvPicPr preferRelativeResize="0"/>
          <p:nvPr/>
        </p:nvPicPr>
        <p:blipFill rotWithShape="1">
          <a:blip r:embed="rId3">
            <a:alphaModFix/>
          </a:blip>
          <a:srcRect b="0" l="0" r="0" t="0"/>
          <a:stretch/>
        </p:blipFill>
        <p:spPr>
          <a:xfrm>
            <a:off x="2798969" y="932131"/>
            <a:ext cx="4320787" cy="39017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8"/>
          <p:cNvSpPr txBox="1"/>
          <p:nvPr>
            <p:ph type="title"/>
          </p:nvPr>
        </p:nvSpPr>
        <p:spPr>
          <a:xfrm>
            <a:off x="540000" y="4307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Parasympatikus </a:t>
            </a:r>
            <a:endParaRPr/>
          </a:p>
          <a:p>
            <a:pPr indent="0" lvl="0" marL="0" rtl="0" algn="l">
              <a:lnSpc>
                <a:spcPct val="222222"/>
              </a:lnSpc>
              <a:spcBef>
                <a:spcPts val="0"/>
              </a:spcBef>
              <a:spcAft>
                <a:spcPts val="0"/>
              </a:spcAft>
              <a:buSzPts val="1100"/>
              <a:buNone/>
            </a:pPr>
            <a:r>
              <a:t/>
            </a:r>
            <a:endParaRPr/>
          </a:p>
        </p:txBody>
      </p:sp>
      <p:sp>
        <p:nvSpPr>
          <p:cNvPr id="313" name="Google Shape;313;p28"/>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55600" lvl="0" marL="457200" rtl="0" algn="l">
              <a:lnSpc>
                <a:spcPct val="128571"/>
              </a:lnSpc>
              <a:spcBef>
                <a:spcPts val="0"/>
              </a:spcBef>
              <a:spcAft>
                <a:spcPts val="0"/>
              </a:spcAft>
              <a:buSzPts val="2000"/>
              <a:buChar char="●"/>
            </a:pPr>
            <a:r>
              <a:rPr lang="sk" sz="2000"/>
              <a:t>Kraniosakrální systém</a:t>
            </a:r>
            <a:endParaRPr sz="2000"/>
          </a:p>
          <a:p>
            <a:pPr indent="-355600" lvl="0" marL="457200" rtl="0" algn="l">
              <a:lnSpc>
                <a:spcPct val="128571"/>
              </a:lnSpc>
              <a:spcBef>
                <a:spcPts val="0"/>
              </a:spcBef>
              <a:spcAft>
                <a:spcPts val="0"/>
              </a:spcAft>
              <a:buSzPts val="2000"/>
              <a:buChar char="●"/>
            </a:pPr>
            <a:r>
              <a:rPr lang="sk" sz="2000"/>
              <a:t>Pregangliová vlákna opouštějí CNS prostřednictvím III., VII., IX. a X. hlavového nervu a předních rohů míšních v oblasti segmentů S2– S4.</a:t>
            </a:r>
            <a:endParaRPr sz="2000"/>
          </a:p>
          <a:p>
            <a:pPr indent="-355600" lvl="0" marL="457200" rtl="0" algn="l">
              <a:lnSpc>
                <a:spcPct val="128571"/>
              </a:lnSpc>
              <a:spcBef>
                <a:spcPts val="0"/>
              </a:spcBef>
              <a:spcAft>
                <a:spcPts val="0"/>
              </a:spcAft>
              <a:buSzPts val="2000"/>
              <a:buChar char="●"/>
            </a:pPr>
            <a:r>
              <a:rPr lang="sk" sz="2000"/>
              <a:t>Vegetativní ganglia parasympatiku se nacházejí převážně ve stěně efektorových orgánů.</a:t>
            </a:r>
            <a:endParaRPr sz="2000"/>
          </a:p>
          <a:p>
            <a:pPr indent="-355600" lvl="0" marL="457200" rtl="0" algn="l">
              <a:lnSpc>
                <a:spcPct val="128571"/>
              </a:lnSpc>
              <a:spcBef>
                <a:spcPts val="0"/>
              </a:spcBef>
              <a:spcAft>
                <a:spcPts val="0"/>
              </a:spcAft>
              <a:buSzPts val="2000"/>
              <a:buChar char="●"/>
            </a:pPr>
            <a:r>
              <a:rPr lang="sk" sz="2000"/>
              <a:t>Většinou nejsou ganglia parasympatiku přesně organizována.</a:t>
            </a:r>
            <a:endParaRPr sz="2000"/>
          </a:p>
          <a:p>
            <a:pPr indent="0" lvl="0" marL="0" rtl="0" algn="l">
              <a:lnSpc>
                <a:spcPct val="115000"/>
              </a:lnSpc>
              <a:spcBef>
                <a:spcPts val="0"/>
              </a:spcBef>
              <a:spcAft>
                <a:spcPts val="0"/>
              </a:spcAft>
              <a:buClr>
                <a:schemeClr val="dk1"/>
              </a:buClr>
              <a:buSzPts val="1100"/>
              <a:buFont typeface="Arial"/>
              <a:buNone/>
            </a:pPr>
            <a:r>
              <a:rPr lang="sk" sz="2000"/>
              <a:t>				</a:t>
            </a:r>
            <a:endParaRPr sz="2000"/>
          </a:p>
          <a:p>
            <a:pPr indent="0" lvl="0" marL="0" rtl="0" algn="l">
              <a:lnSpc>
                <a:spcPct val="128571"/>
              </a:lnSpc>
              <a:spcBef>
                <a:spcPts val="0"/>
              </a:spcBef>
              <a:spcAft>
                <a:spcPts val="0"/>
              </a:spcAft>
              <a:buClr>
                <a:schemeClr val="dk1"/>
              </a:buClr>
              <a:buSzPts val="1100"/>
              <a:buFont typeface="Arial"/>
              <a:buNone/>
            </a:pPr>
            <a:r>
              <a:rPr lang="sk" sz="2000"/>
              <a:t>			</a:t>
            </a:r>
            <a:endParaRPr sz="2000"/>
          </a:p>
          <a:p>
            <a:pPr indent="0" lvl="0" marL="0" rtl="0" algn="l">
              <a:lnSpc>
                <a:spcPct val="128571"/>
              </a:lnSpc>
              <a:spcBef>
                <a:spcPts val="0"/>
              </a:spcBef>
              <a:spcAft>
                <a:spcPts val="0"/>
              </a:spcAft>
              <a:buClr>
                <a:schemeClr val="dk1"/>
              </a:buClr>
              <a:buSzPts val="1100"/>
              <a:buFont typeface="Arial"/>
              <a:buNone/>
            </a:pPr>
            <a:r>
              <a:rPr lang="sk" sz="2000"/>
              <a:t>		</a:t>
            </a:r>
            <a:endParaRPr sz="2000"/>
          </a:p>
          <a:p>
            <a:pPr indent="0" lvl="0" marL="0" rtl="0" algn="l">
              <a:lnSpc>
                <a:spcPct val="128571"/>
              </a:lnSpc>
              <a:spcBef>
                <a:spcPts val="0"/>
              </a:spcBef>
              <a:spcAft>
                <a:spcPts val="0"/>
              </a:spcAft>
              <a:buSzPts val="2100"/>
              <a:buNone/>
            </a:pPr>
            <a:r>
              <a:t/>
            </a: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9"/>
          <p:cNvSpPr txBox="1"/>
          <p:nvPr>
            <p:ph type="title"/>
          </p:nvPr>
        </p:nvSpPr>
        <p:spPr>
          <a:xfrm>
            <a:off x="540000" y="4307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Mediátory ANS</a:t>
            </a:r>
            <a:endParaRPr/>
          </a:p>
        </p:txBody>
      </p:sp>
      <p:sp>
        <p:nvSpPr>
          <p:cNvPr id="319" name="Google Shape;319;p29"/>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Font typeface="Roboto"/>
              <a:buChar char="●"/>
            </a:pPr>
            <a:r>
              <a:rPr lang="sk" sz="1800">
                <a:solidFill>
                  <a:srgbClr val="151515"/>
                </a:solidFill>
                <a:highlight>
                  <a:srgbClr val="FFFFFF"/>
                </a:highlight>
              </a:rPr>
              <a:t>Přenos vzruchů ANS působením chem. látek, kt. jsou uvolňovány vegetativními vlákny –</a:t>
            </a:r>
            <a:r>
              <a:rPr b="1" lang="sk" sz="1800">
                <a:solidFill>
                  <a:srgbClr val="151515"/>
                </a:solidFill>
                <a:highlight>
                  <a:srgbClr val="FFFFFF"/>
                </a:highlight>
              </a:rPr>
              <a:t> neurosekrece</a:t>
            </a:r>
            <a:endParaRPr b="1" sz="1800">
              <a:solidFill>
                <a:srgbClr val="151515"/>
              </a:solidFill>
              <a:highlight>
                <a:srgbClr val="FFFFFF"/>
              </a:highlight>
            </a:endParaRPr>
          </a:p>
          <a:p>
            <a:pPr indent="-342900" lvl="0" marL="457200" rtl="0" algn="l">
              <a:lnSpc>
                <a:spcPct val="128571"/>
              </a:lnSpc>
              <a:spcBef>
                <a:spcPts val="0"/>
              </a:spcBef>
              <a:spcAft>
                <a:spcPts val="0"/>
              </a:spcAft>
              <a:buSzPts val="1800"/>
              <a:buFont typeface="Roboto"/>
              <a:buChar char="●"/>
            </a:pPr>
            <a:r>
              <a:rPr b="1" lang="sk" sz="1800">
                <a:solidFill>
                  <a:srgbClr val="151515"/>
                </a:solidFill>
                <a:highlight>
                  <a:srgbClr val="FFFFFF"/>
                </a:highlight>
              </a:rPr>
              <a:t>Histamin</a:t>
            </a:r>
            <a:r>
              <a:rPr lang="sk" sz="1800">
                <a:solidFill>
                  <a:srgbClr val="151515"/>
                </a:solidFill>
                <a:highlight>
                  <a:srgbClr val="FFFFFF"/>
                </a:highlight>
              </a:rPr>
              <a:t>  (zčervenání, bělavý val, červený dvorec, hladina stoupá po poškození bb a tkk + dráždění nervů (histamínová reakce po reflexní masáži).</a:t>
            </a:r>
            <a:endParaRPr sz="1800">
              <a:solidFill>
                <a:srgbClr val="151515"/>
              </a:solidFill>
              <a:highlight>
                <a:srgbClr val="FFFFFF"/>
              </a:highlight>
            </a:endParaRPr>
          </a:p>
          <a:p>
            <a:pPr indent="-342900" lvl="0" marL="457200" rtl="0" algn="l">
              <a:lnSpc>
                <a:spcPct val="128571"/>
              </a:lnSpc>
              <a:spcBef>
                <a:spcPts val="0"/>
              </a:spcBef>
              <a:spcAft>
                <a:spcPts val="0"/>
              </a:spcAft>
              <a:buSzPts val="1800"/>
              <a:buFont typeface="Roboto"/>
              <a:buChar char="●"/>
            </a:pPr>
            <a:r>
              <a:rPr b="1" lang="sk" sz="1800">
                <a:solidFill>
                  <a:srgbClr val="151515"/>
                </a:solidFill>
                <a:highlight>
                  <a:srgbClr val="FFFFFF"/>
                </a:highlight>
              </a:rPr>
              <a:t>Adrenalin a Noradrenalin </a:t>
            </a:r>
            <a:r>
              <a:rPr lang="sk" sz="1800">
                <a:solidFill>
                  <a:srgbClr val="151515"/>
                </a:solidFill>
                <a:highlight>
                  <a:srgbClr val="FFFFFF"/>
                </a:highlight>
              </a:rPr>
              <a:t>(účinky dráždění S, efekt i v krvi na vzdálených místech).</a:t>
            </a:r>
            <a:endParaRPr b="1" sz="1800">
              <a:solidFill>
                <a:srgbClr val="151515"/>
              </a:solidFill>
              <a:highlight>
                <a:srgbClr val="FFFFFF"/>
              </a:highlight>
            </a:endParaRPr>
          </a:p>
          <a:p>
            <a:pPr indent="-342900" lvl="0" marL="457200" rtl="0" algn="l">
              <a:lnSpc>
                <a:spcPct val="128571"/>
              </a:lnSpc>
              <a:spcBef>
                <a:spcPts val="0"/>
              </a:spcBef>
              <a:spcAft>
                <a:spcPts val="0"/>
              </a:spcAft>
              <a:buSzPts val="1800"/>
              <a:buFont typeface="Roboto"/>
              <a:buChar char="●"/>
            </a:pPr>
            <a:r>
              <a:rPr b="1" lang="sk" sz="1800">
                <a:solidFill>
                  <a:srgbClr val="151515"/>
                </a:solidFill>
                <a:highlight>
                  <a:srgbClr val="FFFFFF"/>
                </a:highlight>
              </a:rPr>
              <a:t>Acetylcholin</a:t>
            </a:r>
            <a:r>
              <a:rPr lang="sk" sz="1800">
                <a:solidFill>
                  <a:srgbClr val="151515"/>
                </a:solidFill>
                <a:highlight>
                  <a:srgbClr val="FFFFFF"/>
                </a:highlight>
              </a:rPr>
              <a:t> (mediátor parasympatiku – přenos vzruchů na nervosvalové ploténce, rozšíř. cév, pokles TK a TF, spavost).</a:t>
            </a:r>
            <a:endParaRPr sz="1800">
              <a:solidFill>
                <a:srgbClr val="151515"/>
              </a:solidFill>
              <a:highlight>
                <a:srgbClr val="FFFFFF"/>
              </a:highlight>
            </a:endParaRPr>
          </a:p>
          <a:p>
            <a:pPr indent="0" lvl="0" marL="0" rtl="0" algn="l">
              <a:lnSpc>
                <a:spcPct val="128571"/>
              </a:lnSpc>
              <a:spcBef>
                <a:spcPts val="0"/>
              </a:spcBef>
              <a:spcAft>
                <a:spcPts val="0"/>
              </a:spcAft>
              <a:buSzPts val="21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
          <p:cNvSpPr txBox="1"/>
          <p:nvPr>
            <p:ph type="title"/>
          </p:nvPr>
        </p:nvSpPr>
        <p:spPr>
          <a:xfrm>
            <a:off x="539550" y="281734"/>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Obsah přednášek</a:t>
            </a:r>
            <a:endParaRPr/>
          </a:p>
        </p:txBody>
      </p:sp>
      <p:sp>
        <p:nvSpPr>
          <p:cNvPr id="142" name="Google Shape;142;p3"/>
          <p:cNvSpPr txBox="1"/>
          <p:nvPr>
            <p:ph idx="1" type="body"/>
          </p:nvPr>
        </p:nvSpPr>
        <p:spPr>
          <a:xfrm>
            <a:off x="521500" y="1113250"/>
            <a:ext cx="3916800" cy="3105000"/>
          </a:xfrm>
          <a:prstGeom prst="rect">
            <a:avLst/>
          </a:prstGeom>
          <a:noFill/>
          <a:ln>
            <a:noFill/>
          </a:ln>
        </p:spPr>
        <p:txBody>
          <a:bodyPr anchorCtr="0" anchor="t" bIns="0" lIns="0" spcFirstLastPara="1" rIns="0" wrap="square" tIns="0">
            <a:noAutofit/>
          </a:bodyPr>
          <a:lstStyle/>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 (12.9.2022)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Úvod, Kůže a podkoží teorie </a:t>
            </a:r>
            <a:endParaRPr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Anamnéza </a:t>
            </a:r>
            <a:endParaRPr sz="1000">
              <a:solidFill>
                <a:srgbClr val="0A0A0A"/>
              </a:solidFill>
            </a:endParaRPr>
          </a:p>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 (19.9.2022)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Ligamenta (teorie, stupně poranění a management poranění)</a:t>
            </a:r>
            <a:endParaRPr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Hypermobilita</a:t>
            </a:r>
            <a:endParaRPr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Fascie (teorie, tensegrity model)</a:t>
            </a:r>
            <a:endParaRPr sz="1000">
              <a:solidFill>
                <a:srgbClr val="0A0A0A"/>
              </a:solidFill>
            </a:endParaRPr>
          </a:p>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 (26.9.2022)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Jako 2. přednáška</a:t>
            </a:r>
            <a:endParaRPr sz="1000">
              <a:solidFill>
                <a:srgbClr val="0A0A0A"/>
              </a:solidFill>
            </a:endParaRPr>
          </a:p>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a:t>
            </a:r>
            <a:r>
              <a:rPr lang="sk" sz="1000">
                <a:solidFill>
                  <a:srgbClr val="0A0A0A"/>
                </a:solidFill>
              </a:rPr>
              <a:t> </a:t>
            </a:r>
            <a:r>
              <a:rPr b="1" lang="sk" sz="1000">
                <a:solidFill>
                  <a:srgbClr val="0A0A0A"/>
                </a:solidFill>
              </a:rPr>
              <a:t>(3.10.2022)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Svaly (teorie, fyziologie sv. kontrakce, tonus a trofika, etáže funkčních změn, fibromyalgie a Trigger points, Svalový test dle Jandy, techniky PIR,MET,AGR a další)</a:t>
            </a:r>
            <a:endParaRPr sz="1000">
              <a:solidFill>
                <a:srgbClr val="0A0A0A"/>
              </a:solidFill>
            </a:endParaRPr>
          </a:p>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 (10.10.2022)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Svaly </a:t>
            </a:r>
            <a:endParaRPr sz="1000">
              <a:solidFill>
                <a:srgbClr val="0A0A0A"/>
              </a:solidFill>
            </a:endParaRPr>
          </a:p>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 (17.10.2022)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Svaly </a:t>
            </a:r>
            <a:endParaRPr sz="1000">
              <a:solidFill>
                <a:srgbClr val="0A0A0A"/>
              </a:solidFill>
            </a:endParaRPr>
          </a:p>
          <a:p>
            <a:pPr indent="-292100" lvl="0" marL="457200" rtl="0" algn="l">
              <a:lnSpc>
                <a:spcPct val="115000"/>
              </a:lnSpc>
              <a:spcBef>
                <a:spcPts val="0"/>
              </a:spcBef>
              <a:spcAft>
                <a:spcPts val="0"/>
              </a:spcAft>
              <a:buClr>
                <a:srgbClr val="0A0A0A"/>
              </a:buClr>
              <a:buSzPts val="1000"/>
              <a:buAutoNum type="arabicPeriod"/>
            </a:pPr>
            <a:r>
              <a:rPr b="1" lang="sk" sz="1000">
                <a:solidFill>
                  <a:srgbClr val="0A0A0A"/>
                </a:solidFill>
              </a:rPr>
              <a:t>Přednáška</a:t>
            </a:r>
            <a:r>
              <a:rPr lang="sk" sz="1000">
                <a:solidFill>
                  <a:srgbClr val="0A0A0A"/>
                </a:solidFill>
              </a:rPr>
              <a:t> </a:t>
            </a:r>
            <a:r>
              <a:rPr b="1" lang="sk" sz="1000">
                <a:solidFill>
                  <a:srgbClr val="0A0A0A"/>
                </a:solidFill>
              </a:rPr>
              <a:t>(24.10.2022)</a:t>
            </a:r>
            <a:endParaRPr b="1" sz="1000">
              <a:solidFill>
                <a:srgbClr val="0A0A0A"/>
              </a:solidFill>
            </a:endParaRPr>
          </a:p>
          <a:p>
            <a:pPr indent="-292100" lvl="0" marL="457200" rtl="0" algn="l">
              <a:lnSpc>
                <a:spcPct val="115000"/>
              </a:lnSpc>
              <a:spcBef>
                <a:spcPts val="0"/>
              </a:spcBef>
              <a:spcAft>
                <a:spcPts val="0"/>
              </a:spcAft>
              <a:buClr>
                <a:srgbClr val="0A0A0A"/>
              </a:buClr>
              <a:buSzPts val="1000"/>
              <a:buChar char="-"/>
            </a:pPr>
            <a:r>
              <a:rPr lang="sk" sz="1000">
                <a:solidFill>
                  <a:srgbClr val="0A0A0A"/>
                </a:solidFill>
              </a:rPr>
              <a:t>Artrokinematika (klouby - typy, stupně volnosti, kloubní vzorce - extra a intraartikulární, pasivní, aktivní RP a JP, zápis SFTR metody a goniometrie, roviny, páteř.</a:t>
            </a:r>
            <a:endParaRPr/>
          </a:p>
        </p:txBody>
      </p:sp>
      <p:sp>
        <p:nvSpPr>
          <p:cNvPr id="143" name="Google Shape;143;p3"/>
          <p:cNvSpPr txBox="1"/>
          <p:nvPr/>
        </p:nvSpPr>
        <p:spPr>
          <a:xfrm>
            <a:off x="4438300" y="1057250"/>
            <a:ext cx="4653900" cy="2993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1" i="0" lang="sk" sz="1000" u="none" cap="none" strike="noStrike">
                <a:solidFill>
                  <a:srgbClr val="0A0A0A"/>
                </a:solidFill>
                <a:latin typeface="Arial"/>
                <a:ea typeface="Arial"/>
                <a:cs typeface="Arial"/>
                <a:sym typeface="Arial"/>
              </a:rPr>
              <a:t>8.	Přednáška (31.10.2022)</a:t>
            </a:r>
            <a:endParaRPr b="1"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Osteokinematika a chrupavka (teorie, typy,  teorie hojení chrupavka)</a:t>
            </a:r>
            <a:endParaRPr b="0" i="0" sz="1000" u="none" cap="none" strike="noStrike">
              <a:solidFill>
                <a:srgbClr val="0A0A0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sk" sz="1000" u="none" cap="none" strike="noStrike">
                <a:solidFill>
                  <a:srgbClr val="0A0A0A"/>
                </a:solidFill>
                <a:latin typeface="Arial"/>
                <a:ea typeface="Arial"/>
                <a:cs typeface="Arial"/>
                <a:sym typeface="Arial"/>
              </a:rPr>
              <a:t>9.	Přednáška (2 přednášky) (7.11.2022)</a:t>
            </a:r>
            <a:endParaRPr b="1"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Funkční testy (aspekce, dynamické stereotypy dle Jandy vs. DNS testování)</a:t>
            </a:r>
            <a:endParaRPr b="0"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Vyšetření Chůze (krokový cyklus - rozebrání, komprese kloubů a patologie chůzového cyklu dle typů různých dg.).</a:t>
            </a:r>
            <a:endParaRPr b="1" i="0" sz="1000" u="none" cap="none" strike="noStrike">
              <a:solidFill>
                <a:srgbClr val="0A0A0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sk" sz="1000" u="none" cap="none" strike="noStrike">
                <a:solidFill>
                  <a:srgbClr val="0A0A0A"/>
                </a:solidFill>
                <a:latin typeface="Arial"/>
                <a:ea typeface="Arial"/>
                <a:cs typeface="Arial"/>
                <a:sym typeface="Arial"/>
              </a:rPr>
              <a:t>10.	Přednáška (14.11.2022)</a:t>
            </a:r>
            <a:endParaRPr b="1"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Chůze</a:t>
            </a:r>
            <a:endParaRPr b="0" i="0" sz="1000" u="none" cap="none" strike="noStrike">
              <a:solidFill>
                <a:srgbClr val="0A0A0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sk" sz="1000" u="none" cap="none" strike="noStrike">
                <a:solidFill>
                  <a:srgbClr val="0A0A0A"/>
                </a:solidFill>
                <a:latin typeface="Arial"/>
                <a:ea typeface="Arial"/>
                <a:cs typeface="Arial"/>
                <a:sym typeface="Arial"/>
              </a:rPr>
              <a:t>11.	Přednáška</a:t>
            </a:r>
            <a:r>
              <a:rPr b="0" i="0" lang="sk" sz="1000" u="none" cap="none" strike="noStrike">
                <a:solidFill>
                  <a:srgbClr val="0A0A0A"/>
                </a:solidFill>
                <a:latin typeface="Arial"/>
                <a:ea typeface="Arial"/>
                <a:cs typeface="Arial"/>
                <a:sym typeface="Arial"/>
              </a:rPr>
              <a:t> </a:t>
            </a:r>
            <a:r>
              <a:rPr b="1" i="0" lang="sk" sz="1000" u="none" cap="none" strike="noStrike">
                <a:solidFill>
                  <a:srgbClr val="0A0A0A"/>
                </a:solidFill>
                <a:latin typeface="Arial"/>
                <a:ea typeface="Arial"/>
                <a:cs typeface="Arial"/>
                <a:sym typeface="Arial"/>
              </a:rPr>
              <a:t>(21.11.2022)</a:t>
            </a:r>
            <a:endParaRPr b="1"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EBM testování </a:t>
            </a:r>
            <a:endParaRPr b="0" i="0" sz="1000" u="none" cap="none" strike="noStrike">
              <a:solidFill>
                <a:srgbClr val="0A0A0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sk" sz="1000" u="none" cap="none" strike="noStrike">
                <a:solidFill>
                  <a:srgbClr val="0A0A0A"/>
                </a:solidFill>
                <a:latin typeface="Arial"/>
                <a:ea typeface="Arial"/>
                <a:cs typeface="Arial"/>
                <a:sym typeface="Arial"/>
              </a:rPr>
              <a:t>12</a:t>
            </a:r>
            <a:r>
              <a:rPr b="0" i="0" lang="sk" sz="1000" u="none" cap="none" strike="noStrike">
                <a:solidFill>
                  <a:srgbClr val="0A0A0A"/>
                </a:solidFill>
                <a:latin typeface="Arial"/>
                <a:ea typeface="Arial"/>
                <a:cs typeface="Arial"/>
                <a:sym typeface="Arial"/>
              </a:rPr>
              <a:t>. 	</a:t>
            </a:r>
            <a:r>
              <a:rPr b="1" i="0" lang="sk" sz="1000" u="none" cap="none" strike="noStrike">
                <a:solidFill>
                  <a:srgbClr val="0A0A0A"/>
                </a:solidFill>
                <a:latin typeface="Arial"/>
                <a:ea typeface="Arial"/>
                <a:cs typeface="Arial"/>
                <a:sym typeface="Arial"/>
              </a:rPr>
              <a:t>Přednáška (28.11.2022)</a:t>
            </a:r>
            <a:endParaRPr b="1"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Doplnění učiva</a:t>
            </a:r>
            <a:endParaRPr b="0" i="0" sz="1000" u="none" cap="none" strike="noStrike">
              <a:solidFill>
                <a:srgbClr val="0A0A0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sk" sz="1000" u="none" cap="none" strike="noStrike">
                <a:solidFill>
                  <a:srgbClr val="0A0A0A"/>
                </a:solidFill>
                <a:latin typeface="Arial"/>
                <a:ea typeface="Arial"/>
                <a:cs typeface="Arial"/>
                <a:sym typeface="Arial"/>
              </a:rPr>
              <a:t>13.	Přednáška (05.12.2022)</a:t>
            </a:r>
            <a:endParaRPr b="1" i="0" sz="1000" u="none" cap="none" strike="noStrike">
              <a:solidFill>
                <a:srgbClr val="0A0A0A"/>
              </a:solidFill>
              <a:latin typeface="Arial"/>
              <a:ea typeface="Arial"/>
              <a:cs typeface="Arial"/>
              <a:sym typeface="Arial"/>
            </a:endParaRPr>
          </a:p>
          <a:p>
            <a:pPr indent="-292100" lvl="0" marL="457200" marR="0" rtl="0" algn="l">
              <a:lnSpc>
                <a:spcPct val="115000"/>
              </a:lnSpc>
              <a:spcBef>
                <a:spcPts val="0"/>
              </a:spcBef>
              <a:spcAft>
                <a:spcPts val="0"/>
              </a:spcAft>
              <a:buClr>
                <a:srgbClr val="0A0A0A"/>
              </a:buClr>
              <a:buSzPts val="1000"/>
              <a:buFont typeface="Arial"/>
              <a:buChar char="-"/>
            </a:pPr>
            <a:r>
              <a:rPr b="0" i="0" lang="sk" sz="1000" u="none" cap="none" strike="noStrike">
                <a:solidFill>
                  <a:srgbClr val="0A0A0A"/>
                </a:solidFill>
                <a:latin typeface="Arial"/>
                <a:ea typeface="Arial"/>
                <a:cs typeface="Arial"/>
                <a:sym typeface="Arial"/>
              </a:rPr>
              <a:t>Opakování plus Kahoot (1. tři výherci obdrží bonusové body v rámci vyhodnocování procent testů na seminářích)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0"/>
          <p:cNvSpPr txBox="1"/>
          <p:nvPr>
            <p:ph type="title"/>
          </p:nvPr>
        </p:nvSpPr>
        <p:spPr>
          <a:xfrm>
            <a:off x="539550" y="174324"/>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Sympatikus a Parasympatikus</a:t>
            </a:r>
            <a:endParaRPr/>
          </a:p>
        </p:txBody>
      </p:sp>
      <p:pic>
        <p:nvPicPr>
          <p:cNvPr id="325" name="Google Shape;325;p30"/>
          <p:cNvPicPr preferRelativeResize="0"/>
          <p:nvPr/>
        </p:nvPicPr>
        <p:blipFill rotWithShape="1">
          <a:blip r:embed="rId3">
            <a:alphaModFix/>
          </a:blip>
          <a:srcRect b="0" l="0" r="0" t="0"/>
          <a:stretch/>
        </p:blipFill>
        <p:spPr>
          <a:xfrm>
            <a:off x="2343113" y="1009175"/>
            <a:ext cx="4457787" cy="3960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1"/>
          <p:cNvSpPr txBox="1"/>
          <p:nvPr>
            <p:ph type="title"/>
          </p:nvPr>
        </p:nvSpPr>
        <p:spPr>
          <a:xfrm>
            <a:off x="540000" y="1195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Dermografismus a histamínová reakce</a:t>
            </a:r>
            <a:endParaRPr/>
          </a:p>
        </p:txBody>
      </p:sp>
      <p:pic>
        <p:nvPicPr>
          <p:cNvPr id="331" name="Google Shape;331;p31"/>
          <p:cNvPicPr preferRelativeResize="0"/>
          <p:nvPr/>
        </p:nvPicPr>
        <p:blipFill rotWithShape="1">
          <a:blip r:embed="rId3">
            <a:alphaModFix/>
          </a:blip>
          <a:srcRect b="0" l="0" r="0" t="0"/>
          <a:stretch/>
        </p:blipFill>
        <p:spPr>
          <a:xfrm>
            <a:off x="540000" y="1064000"/>
            <a:ext cx="3814272" cy="3960000"/>
          </a:xfrm>
          <a:prstGeom prst="rect">
            <a:avLst/>
          </a:prstGeom>
          <a:noFill/>
          <a:ln>
            <a:noFill/>
          </a:ln>
        </p:spPr>
      </p:pic>
      <p:pic>
        <p:nvPicPr>
          <p:cNvPr id="332" name="Google Shape;332;p31"/>
          <p:cNvPicPr preferRelativeResize="0"/>
          <p:nvPr/>
        </p:nvPicPr>
        <p:blipFill rotWithShape="1">
          <a:blip r:embed="rId4">
            <a:alphaModFix/>
          </a:blip>
          <a:srcRect b="0" l="0" r="0" t="0"/>
          <a:stretch/>
        </p:blipFill>
        <p:spPr>
          <a:xfrm>
            <a:off x="5186622" y="1064000"/>
            <a:ext cx="2695575" cy="381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2"/>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grpSp>
        <p:nvGrpSpPr>
          <p:cNvPr id="338" name="Google Shape;338;p32"/>
          <p:cNvGrpSpPr/>
          <p:nvPr/>
        </p:nvGrpSpPr>
        <p:grpSpPr>
          <a:xfrm>
            <a:off x="2256567" y="600903"/>
            <a:ext cx="4036590" cy="3713070"/>
            <a:chOff x="2256567" y="677103"/>
            <a:chExt cx="4036590" cy="3713070"/>
          </a:xfrm>
        </p:grpSpPr>
        <p:sp>
          <p:nvSpPr>
            <p:cNvPr id="339" name="Google Shape;339;p32"/>
            <p:cNvSpPr/>
            <p:nvPr/>
          </p:nvSpPr>
          <p:spPr>
            <a:xfrm rot="-6596588">
              <a:off x="3726388" y="3510395"/>
              <a:ext cx="771357" cy="771357"/>
            </a:xfrm>
            <a:prstGeom prst="ellipse">
              <a:avLst/>
            </a:prstGeom>
            <a:solidFill>
              <a:srgbClr val="D686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32"/>
            <p:cNvSpPr/>
            <p:nvPr/>
          </p:nvSpPr>
          <p:spPr>
            <a:xfrm rot="-6599386">
              <a:off x="2318596" y="1407533"/>
              <a:ext cx="440541" cy="440541"/>
            </a:xfrm>
            <a:prstGeom prst="ellipse">
              <a:avLst/>
            </a:prstGeom>
            <a:solidFill>
              <a:srgbClr val="D686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32"/>
            <p:cNvSpPr/>
            <p:nvPr/>
          </p:nvSpPr>
          <p:spPr>
            <a:xfrm rot="-6598839">
              <a:off x="2887641" y="2346984"/>
              <a:ext cx="1199287" cy="1199287"/>
            </a:xfrm>
            <a:prstGeom prst="ellipse">
              <a:avLst/>
            </a:prstGeom>
            <a:solidFill>
              <a:srgbClr val="D686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32"/>
            <p:cNvSpPr/>
            <p:nvPr/>
          </p:nvSpPr>
          <p:spPr>
            <a:xfrm rot="-6598620">
              <a:off x="4374916" y="913763"/>
              <a:ext cx="1681581" cy="1681581"/>
            </a:xfrm>
            <a:prstGeom prst="ellipse">
              <a:avLst/>
            </a:prstGeom>
            <a:solidFill>
              <a:srgbClr val="D686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32"/>
            <p:cNvSpPr/>
            <p:nvPr/>
          </p:nvSpPr>
          <p:spPr>
            <a:xfrm rot="-6597866">
              <a:off x="2661829" y="2208216"/>
              <a:ext cx="629106" cy="629106"/>
            </a:xfrm>
            <a:prstGeom prst="ellipse">
              <a:avLst/>
            </a:prstGeom>
            <a:solidFill>
              <a:srgbClr val="701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32"/>
            <p:cNvSpPr/>
            <p:nvPr/>
          </p:nvSpPr>
          <p:spPr>
            <a:xfrm rot="-6597701">
              <a:off x="3267625" y="1113818"/>
              <a:ext cx="274172" cy="274172"/>
            </a:xfrm>
            <a:prstGeom prst="ellipse">
              <a:avLst/>
            </a:prstGeom>
            <a:solidFill>
              <a:srgbClr val="D686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5" name="Google Shape;345;p32"/>
          <p:cNvGrpSpPr/>
          <p:nvPr/>
        </p:nvGrpSpPr>
        <p:grpSpPr>
          <a:xfrm>
            <a:off x="4447194" y="1739566"/>
            <a:ext cx="2440200" cy="2440200"/>
            <a:chOff x="4447194" y="1815766"/>
            <a:chExt cx="2440200" cy="2440200"/>
          </a:xfrm>
        </p:grpSpPr>
        <p:sp>
          <p:nvSpPr>
            <p:cNvPr id="346" name="Google Shape;346;p32"/>
            <p:cNvSpPr/>
            <p:nvPr/>
          </p:nvSpPr>
          <p:spPr>
            <a:xfrm>
              <a:off x="4447194" y="1815766"/>
              <a:ext cx="2440200" cy="2440200"/>
            </a:xfrm>
            <a:prstGeom prst="ellipse">
              <a:avLst/>
            </a:prstGeom>
            <a:solidFill>
              <a:srgbClr val="551561"/>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32"/>
            <p:cNvSpPr txBox="1"/>
            <p:nvPr/>
          </p:nvSpPr>
          <p:spPr>
            <a:xfrm>
              <a:off x="4735950" y="2504275"/>
              <a:ext cx="1862700" cy="116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50"/>
                <a:buFont typeface="Arial"/>
                <a:buNone/>
              </a:pPr>
              <a:r>
                <a:rPr b="1" i="1" lang="sk" sz="1350" u="none" cap="none" strike="noStrike">
                  <a:solidFill>
                    <a:schemeClr val="lt1"/>
                  </a:solidFill>
                  <a:latin typeface="Arial"/>
                  <a:ea typeface="Arial"/>
                  <a:cs typeface="Arial"/>
                  <a:sym typeface="Arial"/>
                </a:rPr>
                <a:t>předchorobí je soubor informací potřebných k bližší analýze zdravotního stavu pacienta, a to zejména z jeho minulosti.</a:t>
              </a:r>
              <a:endParaRPr b="1" i="0" sz="1200" u="none" cap="none" strike="noStrike">
                <a:solidFill>
                  <a:schemeClr val="lt1"/>
                </a:solidFill>
                <a:latin typeface="Arial"/>
                <a:ea typeface="Arial"/>
                <a:cs typeface="Arial"/>
                <a:sym typeface="Arial"/>
              </a:endParaRPr>
            </a:p>
          </p:txBody>
        </p:sp>
      </p:grpSp>
      <p:grpSp>
        <p:nvGrpSpPr>
          <p:cNvPr id="348" name="Google Shape;348;p32"/>
          <p:cNvGrpSpPr/>
          <p:nvPr/>
        </p:nvGrpSpPr>
        <p:grpSpPr>
          <a:xfrm>
            <a:off x="3566937" y="1297853"/>
            <a:ext cx="1423800" cy="1423800"/>
            <a:chOff x="3490737" y="1374053"/>
            <a:chExt cx="1423800" cy="1423800"/>
          </a:xfrm>
        </p:grpSpPr>
        <p:sp>
          <p:nvSpPr>
            <p:cNvPr id="349" name="Google Shape;349;p32"/>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2"/>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sk" sz="1000" u="none" cap="none" strike="noStrike">
                  <a:solidFill>
                    <a:srgbClr val="FFFFFF"/>
                  </a:solidFill>
                  <a:latin typeface="Arial"/>
                  <a:ea typeface="Arial"/>
                  <a:cs typeface="Arial"/>
                  <a:sym typeface="Arial"/>
                </a:rPr>
                <a:t>řec. anamnésis = rozpomínánívzpomenutí</a:t>
              </a:r>
              <a:endParaRPr b="1" i="0" sz="1000" u="none" cap="none" strike="noStrike">
                <a:solidFill>
                  <a:srgbClr val="FFFFFF"/>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3"/>
          <p:cNvSpPr txBox="1"/>
          <p:nvPr>
            <p:ph type="title"/>
          </p:nvPr>
        </p:nvSpPr>
        <p:spPr>
          <a:xfrm>
            <a:off x="540000" y="37945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356" name="Google Shape;356;p3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b="1" lang="sk" sz="1800"/>
              <a:t>Přímá anamnéza </a:t>
            </a:r>
            <a:r>
              <a:rPr lang="sk" sz="1800"/>
              <a:t>(rozhovor fyzioterapeut a pacient)</a:t>
            </a:r>
            <a:endParaRPr sz="1800"/>
          </a:p>
          <a:p>
            <a:pPr indent="-342900" lvl="0" marL="457200" rtl="0" algn="l">
              <a:lnSpc>
                <a:spcPct val="128571"/>
              </a:lnSpc>
              <a:spcBef>
                <a:spcPts val="0"/>
              </a:spcBef>
              <a:spcAft>
                <a:spcPts val="0"/>
              </a:spcAft>
              <a:buSzPts val="1800"/>
              <a:buChar char="●"/>
            </a:pPr>
            <a:r>
              <a:rPr b="1" lang="sk" sz="1800"/>
              <a:t>Nepřímá anamnéza </a:t>
            </a:r>
            <a:r>
              <a:rPr lang="sk" sz="1800"/>
              <a:t>(</a:t>
            </a:r>
            <a:r>
              <a:rPr lang="sk" sz="1800">
                <a:solidFill>
                  <a:srgbClr val="151515"/>
                </a:solidFill>
              </a:rPr>
              <a:t>Zdrojem informací o pacientovi jsou jiné osoby-příbuzní, manželka, doprovod atd.Tato situace nastává často tehdy, pokud není s pacientem možný rozhovor, např. v pediatrii, pacient není schopen komunikace, např. bezvědomí, psychóza.)</a:t>
            </a:r>
            <a:endParaRPr sz="1800">
              <a:solidFill>
                <a:srgbClr val="151515"/>
              </a:solidFill>
            </a:endParaRPr>
          </a:p>
          <a:p>
            <a:pPr indent="-342900" lvl="0" marL="457200" rtl="0" algn="l">
              <a:lnSpc>
                <a:spcPct val="150000"/>
              </a:lnSpc>
              <a:spcBef>
                <a:spcPts val="0"/>
              </a:spcBef>
              <a:spcAft>
                <a:spcPts val="0"/>
              </a:spcAft>
              <a:buSzPts val="1800"/>
              <a:buChar char="●"/>
            </a:pPr>
            <a:r>
              <a:rPr lang="sk" sz="1800">
                <a:solidFill>
                  <a:srgbClr val="151515"/>
                </a:solidFill>
              </a:rPr>
              <a:t>Otázky klademe tak, abychom získali co nejvíce informací. </a:t>
            </a:r>
            <a:endParaRPr sz="1800">
              <a:solidFill>
                <a:srgbClr val="151515"/>
              </a:solidFill>
            </a:endParaRPr>
          </a:p>
          <a:p>
            <a:pPr indent="-342900" lvl="0" marL="457200" rtl="0" algn="l">
              <a:lnSpc>
                <a:spcPct val="150000"/>
              </a:lnSpc>
              <a:spcBef>
                <a:spcPts val="0"/>
              </a:spcBef>
              <a:spcAft>
                <a:spcPts val="0"/>
              </a:spcAft>
              <a:buSzPts val="1800"/>
              <a:buChar char="●"/>
            </a:pPr>
            <a:r>
              <a:rPr lang="sk" sz="1800">
                <a:solidFill>
                  <a:srgbClr val="151515"/>
                </a:solidFill>
              </a:rPr>
              <a:t>Nesmí být položeny zavádějícím způsobem (nebolí vás to spíše v noci? určitě je to tupá bolest, že?, apod.)</a:t>
            </a:r>
            <a:endParaRPr sz="1800">
              <a:solidFill>
                <a:srgbClr val="151515"/>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4"/>
          <p:cNvSpPr txBox="1"/>
          <p:nvPr>
            <p:ph type="title"/>
          </p:nvPr>
        </p:nvSpPr>
        <p:spPr>
          <a:xfrm>
            <a:off x="539550" y="484937"/>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362" name="Google Shape;362;p34"/>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700"/>
              </a:spcBef>
              <a:spcAft>
                <a:spcPts val="0"/>
              </a:spcAft>
              <a:buSzPts val="2100"/>
              <a:buNone/>
            </a:pPr>
            <a:r>
              <a:rPr b="1" lang="sk" sz="1300">
                <a:solidFill>
                  <a:srgbClr val="151515"/>
                </a:solidFill>
              </a:rPr>
              <a:t>Nejdůležitější oblasti, na které se v anamnéze zaměřujeme:</a:t>
            </a:r>
            <a:endParaRPr b="1" sz="1300">
              <a:solidFill>
                <a:srgbClr val="151515"/>
              </a:solidFill>
            </a:endParaRPr>
          </a:p>
          <a:p>
            <a:pPr indent="-311150" lvl="0" marL="457200" rtl="0" algn="l">
              <a:lnSpc>
                <a:spcPct val="115000"/>
              </a:lnSpc>
              <a:spcBef>
                <a:spcPts val="1700"/>
              </a:spcBef>
              <a:spcAft>
                <a:spcPts val="0"/>
              </a:spcAft>
              <a:buSzPts val="1300"/>
              <a:buChar char="●"/>
            </a:pPr>
            <a:r>
              <a:rPr b="1" lang="sk" sz="1300">
                <a:solidFill>
                  <a:srgbClr val="151515"/>
                </a:solidFill>
              </a:rPr>
              <a:t>Vznik a průběh potíží: </a:t>
            </a:r>
            <a:r>
              <a:rPr lang="sk" sz="1300">
                <a:solidFill>
                  <a:srgbClr val="151515"/>
                </a:solidFill>
              </a:rPr>
              <a:t>jak byly potíže vyvolány (např. prudkým pohybem, déle trvající polohou související s vykonáváním nezvyklé činnosti nebo naopak s činností známou), zda se jedná o potíže </a:t>
            </a:r>
            <a:r>
              <a:rPr b="1" lang="sk" sz="1300">
                <a:solidFill>
                  <a:srgbClr val="151515"/>
                </a:solidFill>
              </a:rPr>
              <a:t>chronické/akutní </a:t>
            </a:r>
            <a:r>
              <a:rPr lang="sk" sz="1300">
                <a:solidFill>
                  <a:srgbClr val="151515"/>
                </a:solidFill>
              </a:rPr>
              <a:t>či</a:t>
            </a:r>
            <a:r>
              <a:rPr b="1" lang="sk" sz="1300">
                <a:solidFill>
                  <a:srgbClr val="151515"/>
                </a:solidFill>
              </a:rPr>
              <a:t> kontinuální/intermitentní.</a:t>
            </a:r>
            <a:endParaRPr b="1" sz="1300">
              <a:solidFill>
                <a:srgbClr val="151515"/>
              </a:solidFill>
            </a:endParaRPr>
          </a:p>
          <a:p>
            <a:pPr indent="-311150" lvl="0" marL="457200" rtl="0" algn="l">
              <a:lnSpc>
                <a:spcPct val="115000"/>
              </a:lnSpc>
              <a:spcBef>
                <a:spcPts val="0"/>
              </a:spcBef>
              <a:spcAft>
                <a:spcPts val="0"/>
              </a:spcAft>
              <a:buSzPts val="1300"/>
              <a:buChar char="●"/>
            </a:pPr>
            <a:r>
              <a:rPr b="1" lang="sk" sz="1300">
                <a:solidFill>
                  <a:srgbClr val="151515"/>
                </a:solidFill>
              </a:rPr>
              <a:t>Bolest: </a:t>
            </a:r>
            <a:r>
              <a:rPr lang="sk" sz="1300">
                <a:solidFill>
                  <a:srgbClr val="151515"/>
                </a:solidFill>
              </a:rPr>
              <a:t>charakter bolesti a iradiace (ostrá, tupá, řezavá, pálivá, apod. kam vystřeluje), zda je ohraničená, vystřelující nebo trvale ohraničena do určitých částí těla.</a:t>
            </a:r>
            <a:endParaRPr sz="1300">
              <a:solidFill>
                <a:srgbClr val="151515"/>
              </a:solidFill>
            </a:endParaRPr>
          </a:p>
          <a:p>
            <a:pPr indent="-311150" lvl="0" marL="457200" rtl="0" algn="l">
              <a:lnSpc>
                <a:spcPct val="115000"/>
              </a:lnSpc>
              <a:spcBef>
                <a:spcPts val="0"/>
              </a:spcBef>
              <a:spcAft>
                <a:spcPts val="0"/>
              </a:spcAft>
              <a:buSzPts val="1300"/>
              <a:buChar char="●"/>
            </a:pPr>
            <a:r>
              <a:rPr b="1" lang="sk" sz="1300">
                <a:solidFill>
                  <a:srgbClr val="151515"/>
                </a:solidFill>
              </a:rPr>
              <a:t>Noční bolest: </a:t>
            </a:r>
            <a:r>
              <a:rPr lang="sk" sz="1300">
                <a:solidFill>
                  <a:srgbClr val="151515"/>
                </a:solidFill>
              </a:rPr>
              <a:t>zda se pacient budí v důsledku bolesti ze spánku při pohybu nebo v klidu. Bolest mezi třetí a čtvrtou hodinou ranní může ukazovat na zánětlivý proces v organismu (v této době je nejnižší hladina kortikoidů v krvi).</a:t>
            </a:r>
            <a:endParaRPr sz="1300">
              <a:solidFill>
                <a:srgbClr val="151515"/>
              </a:solidFill>
            </a:endParaRPr>
          </a:p>
          <a:p>
            <a:pPr indent="-311150" lvl="0" marL="457200" rtl="0" algn="l">
              <a:lnSpc>
                <a:spcPct val="115000"/>
              </a:lnSpc>
              <a:spcBef>
                <a:spcPts val="0"/>
              </a:spcBef>
              <a:spcAft>
                <a:spcPts val="0"/>
              </a:spcAft>
              <a:buSzPts val="1300"/>
              <a:buChar char="●"/>
            </a:pPr>
            <a:r>
              <a:rPr b="1" i="1" lang="sk" sz="1300">
                <a:solidFill>
                  <a:srgbClr val="151515"/>
                </a:solidFill>
              </a:rPr>
              <a:t>Iradiace bolesti: </a:t>
            </a:r>
            <a:r>
              <a:rPr lang="sk" sz="1300">
                <a:solidFill>
                  <a:srgbClr val="151515"/>
                </a:solidFill>
              </a:rPr>
              <a:t>do jaké končetiny vystřeluje, zda je difusní nebo ohraničená, po jaké straně končetiny (tj. na vnitřní, zevní, zadní, přední), jestli vyzařuje nad či pod koleno, nad či pod loket.</a:t>
            </a:r>
            <a:endParaRPr sz="1300">
              <a:solidFill>
                <a:srgbClr val="151515"/>
              </a:solidFill>
            </a:endParaRPr>
          </a:p>
          <a:p>
            <a:pPr indent="-311150" lvl="0" marL="457200" rtl="0" algn="l">
              <a:lnSpc>
                <a:spcPct val="115000"/>
              </a:lnSpc>
              <a:spcBef>
                <a:spcPts val="0"/>
              </a:spcBef>
              <a:spcAft>
                <a:spcPts val="0"/>
              </a:spcAft>
              <a:buSzPts val="1300"/>
              <a:buChar char="●"/>
            </a:pPr>
            <a:r>
              <a:rPr b="1" i="1" lang="sk" sz="1300">
                <a:solidFill>
                  <a:srgbClr val="151515"/>
                </a:solidFill>
              </a:rPr>
              <a:t>Bolest a pohyb: </a:t>
            </a:r>
            <a:r>
              <a:rPr lang="sk" sz="1300">
                <a:solidFill>
                  <a:srgbClr val="151515"/>
                </a:solidFill>
              </a:rPr>
              <a:t>zjišťujeme závislost bolesti na pohybu/klidu, který/á pohyb/poloha bolest provokuje či mírní, závislost na kašli, kýchnutí, otřesech, změnách intraabdominálního tlaku.</a:t>
            </a:r>
            <a:endParaRPr sz="1300">
              <a:solidFill>
                <a:srgbClr val="151515"/>
              </a:solidFill>
            </a:endParaRPr>
          </a:p>
          <a:p>
            <a:pPr indent="0" lvl="0" marL="0" rtl="0" algn="l">
              <a:lnSpc>
                <a:spcPct val="100000"/>
              </a:lnSpc>
              <a:spcBef>
                <a:spcPts val="1700"/>
              </a:spcBef>
              <a:spcAft>
                <a:spcPts val="0"/>
              </a:spcAft>
              <a:buSzPts val="2100"/>
              <a:buNone/>
            </a:pPr>
            <a:r>
              <a:t/>
            </a:r>
            <a:endParaRPr b="1" sz="1700">
              <a:solidFill>
                <a:schemeClr val="dk2"/>
              </a:solidFill>
            </a:endParaRPr>
          </a:p>
          <a:p>
            <a:pPr indent="0" lvl="0" marL="0" rtl="0" algn="l">
              <a:lnSpc>
                <a:spcPct val="115000"/>
              </a:lnSpc>
              <a:spcBef>
                <a:spcPts val="1700"/>
              </a:spcBef>
              <a:spcAft>
                <a:spcPts val="0"/>
              </a:spcAft>
              <a:buClr>
                <a:schemeClr val="dk1"/>
              </a:buClr>
              <a:buSzPts val="1100"/>
              <a:buFont typeface="Arial"/>
              <a:buNone/>
            </a:pPr>
            <a:r>
              <a:t/>
            </a:r>
            <a:endParaRPr sz="1000"/>
          </a:p>
          <a:p>
            <a:pPr indent="0" lvl="0" marL="0" rtl="0" algn="l">
              <a:lnSpc>
                <a:spcPct val="150000"/>
              </a:lnSpc>
              <a:spcBef>
                <a:spcPts val="0"/>
              </a:spcBef>
              <a:spcAft>
                <a:spcPts val="0"/>
              </a:spcAft>
              <a:buSzPts val="2100"/>
              <a:buNone/>
            </a:pPr>
            <a:r>
              <a:t/>
            </a:r>
            <a:endParaRPr sz="1700">
              <a:solidFill>
                <a:srgbClr val="151515"/>
              </a:solidFill>
            </a:endParaRPr>
          </a:p>
          <a:p>
            <a:pPr indent="0" lvl="0" marL="0" rtl="0" algn="l">
              <a:lnSpc>
                <a:spcPct val="128571"/>
              </a:lnSpc>
              <a:spcBef>
                <a:spcPts val="0"/>
              </a:spcBef>
              <a:spcAft>
                <a:spcPts val="0"/>
              </a:spcAft>
              <a:buSzPts val="2100"/>
              <a:buNone/>
            </a:pPr>
            <a:r>
              <a:t/>
            </a:r>
            <a:endParaRPr sz="1700">
              <a:solidFill>
                <a:srgbClr val="151515"/>
              </a:solidFill>
            </a:endParaRPr>
          </a:p>
        </p:txBody>
      </p:sp>
      <p:pic>
        <p:nvPicPr>
          <p:cNvPr id="363" name="Google Shape;363;p34"/>
          <p:cNvPicPr preferRelativeResize="0"/>
          <p:nvPr/>
        </p:nvPicPr>
        <p:blipFill rotWithShape="1">
          <a:blip r:embed="rId3">
            <a:alphaModFix/>
          </a:blip>
          <a:srcRect b="0" l="0" r="0" t="0"/>
          <a:stretch/>
        </p:blipFill>
        <p:spPr>
          <a:xfrm>
            <a:off x="6387375" y="0"/>
            <a:ext cx="1647275" cy="1647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369" name="Google Shape;369;p35"/>
          <p:cNvSpPr txBox="1"/>
          <p:nvPr>
            <p:ph idx="1" type="body"/>
          </p:nvPr>
        </p:nvSpPr>
        <p:spPr>
          <a:xfrm>
            <a:off x="540000" y="1269000"/>
            <a:ext cx="6766200" cy="3105000"/>
          </a:xfrm>
          <a:prstGeom prst="rect">
            <a:avLst/>
          </a:prstGeom>
          <a:noFill/>
          <a:ln>
            <a:noFill/>
          </a:ln>
        </p:spPr>
        <p:txBody>
          <a:bodyPr anchorCtr="0" anchor="t" bIns="0" lIns="0" spcFirstLastPara="1" rIns="0" wrap="square" tIns="0">
            <a:noAutofit/>
          </a:bodyPr>
          <a:lstStyle/>
          <a:p>
            <a:pPr indent="-323850" lvl="0" marL="457200" rtl="0" algn="l">
              <a:lnSpc>
                <a:spcPct val="115000"/>
              </a:lnSpc>
              <a:spcBef>
                <a:spcPts val="3700"/>
              </a:spcBef>
              <a:spcAft>
                <a:spcPts val="0"/>
              </a:spcAft>
              <a:buSzPts val="1500"/>
              <a:buChar char="●"/>
            </a:pPr>
            <a:r>
              <a:rPr b="1" lang="sk" sz="1500">
                <a:solidFill>
                  <a:srgbClr val="151515"/>
                </a:solidFill>
              </a:rPr>
              <a:t>Úrazy v anamnéze:</a:t>
            </a:r>
            <a:r>
              <a:rPr lang="sk" sz="1500">
                <a:solidFill>
                  <a:srgbClr val="151515"/>
                </a:solidFill>
              </a:rPr>
              <a:t> pacient často považuje úraz pouze za děj, který vyvolává bezprostřední bolestivou reakci. Podceňují dobrá traumata, např. distorze (opakované - problém), uklouznutí, pády na kostrč (důležité u žen!). Mnohdy také zcela zapomenou na autonehody. Nezapomínat, že sebemenší náraz je provázen pohybem páteře, který ji může poškodit. Zcela zvláštní skupinou jsou úrazy hlavy a Cp. Zjistit info o způsobu léčení a ukončení léčby.</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Operace: </a:t>
            </a:r>
            <a:r>
              <a:rPr lang="sk" sz="1500">
                <a:solidFill>
                  <a:srgbClr val="151515"/>
                </a:solidFill>
              </a:rPr>
              <a:t>jaké a kdy. Zajímat se o pooperační průběh, způsob hojení jizev, bolestivost jizev (i staré jizvy ovlivňují sval, nejčastěji ve smyslu jeho inhibice).</a:t>
            </a:r>
            <a:endParaRPr sz="1500">
              <a:solidFill>
                <a:srgbClr val="151515"/>
              </a:solidFill>
            </a:endParaRPr>
          </a:p>
          <a:p>
            <a:pPr indent="0" lvl="0" marL="0" rtl="0" algn="l">
              <a:lnSpc>
                <a:spcPct val="128571"/>
              </a:lnSpc>
              <a:spcBef>
                <a:spcPts val="3700"/>
              </a:spcBef>
              <a:spcAft>
                <a:spcPts val="0"/>
              </a:spcAft>
              <a:buSzPts val="2100"/>
              <a:buNone/>
            </a:pPr>
            <a:r>
              <a:t/>
            </a:r>
            <a:endParaRPr/>
          </a:p>
        </p:txBody>
      </p:sp>
      <p:pic>
        <p:nvPicPr>
          <p:cNvPr id="370" name="Google Shape;370;p35"/>
          <p:cNvPicPr preferRelativeResize="0"/>
          <p:nvPr/>
        </p:nvPicPr>
        <p:blipFill rotWithShape="1">
          <a:blip r:embed="rId3">
            <a:alphaModFix/>
          </a:blip>
          <a:srcRect b="0" l="0" r="0" t="0"/>
          <a:stretch/>
        </p:blipFill>
        <p:spPr>
          <a:xfrm>
            <a:off x="7386775" y="78475"/>
            <a:ext cx="1647275" cy="1647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6"/>
          <p:cNvSpPr txBox="1"/>
          <p:nvPr>
            <p:ph type="title"/>
          </p:nvPr>
        </p:nvSpPr>
        <p:spPr>
          <a:xfrm>
            <a:off x="539550" y="337575"/>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376" name="Google Shape;376;p36"/>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b="1" lang="sk">
                <a:solidFill>
                  <a:schemeClr val="accent2"/>
                </a:solidFill>
              </a:rPr>
              <a:t>Red flags: </a:t>
            </a:r>
            <a:endParaRPr b="1">
              <a:solidFill>
                <a:schemeClr val="accent2"/>
              </a:solidFill>
            </a:endParaRPr>
          </a:p>
          <a:p>
            <a:pPr indent="-361950" lvl="0" marL="457200" rtl="0" algn="l">
              <a:lnSpc>
                <a:spcPct val="128571"/>
              </a:lnSpc>
              <a:spcBef>
                <a:spcPts val="0"/>
              </a:spcBef>
              <a:spcAft>
                <a:spcPts val="0"/>
              </a:spcAft>
              <a:buClr>
                <a:schemeClr val="accent2"/>
              </a:buClr>
              <a:buSzPts val="2100"/>
              <a:buChar char="●"/>
            </a:pPr>
            <a:r>
              <a:rPr lang="sk">
                <a:solidFill>
                  <a:schemeClr val="accent2"/>
                </a:solidFill>
              </a:rPr>
              <a:t>Zaveden systém varovných příznaků – tzv. </a:t>
            </a:r>
            <a:r>
              <a:rPr b="1" lang="sk">
                <a:solidFill>
                  <a:schemeClr val="accent2"/>
                </a:solidFill>
              </a:rPr>
              <a:t>red flags, </a:t>
            </a:r>
            <a:r>
              <a:rPr lang="sk">
                <a:solidFill>
                  <a:schemeClr val="accent2"/>
                </a:solidFill>
              </a:rPr>
              <a:t>které mají poukázat na možnost přítomnosti závažnějšího stavu, než jsou prosté nespecifické bolesti zad. Tyto příznaky mohou upozornit na zvýšené riziko onemocnění páteře nedegenerativní povahy či riziko náhlého neurologického postižení.</a:t>
            </a:r>
            <a:endParaRPr>
              <a:solidFill>
                <a:schemeClr val="accen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7"/>
          <p:cNvSpPr txBox="1"/>
          <p:nvPr>
            <p:ph type="title"/>
          </p:nvPr>
        </p:nvSpPr>
        <p:spPr>
          <a:xfrm>
            <a:off x="539550" y="42365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 - Red flags</a:t>
            </a:r>
            <a:endParaRPr/>
          </a:p>
        </p:txBody>
      </p:sp>
      <p:pic>
        <p:nvPicPr>
          <p:cNvPr id="382" name="Google Shape;382;p37"/>
          <p:cNvPicPr preferRelativeResize="0"/>
          <p:nvPr/>
        </p:nvPicPr>
        <p:blipFill rotWithShape="1">
          <a:blip r:embed="rId3">
            <a:alphaModFix/>
          </a:blip>
          <a:srcRect b="0" l="0" r="0" t="0"/>
          <a:stretch/>
        </p:blipFill>
        <p:spPr>
          <a:xfrm>
            <a:off x="5714975" y="0"/>
            <a:ext cx="3429024" cy="5143500"/>
          </a:xfrm>
          <a:prstGeom prst="rect">
            <a:avLst/>
          </a:prstGeom>
          <a:noFill/>
          <a:ln>
            <a:noFill/>
          </a:ln>
        </p:spPr>
      </p:pic>
      <p:sp>
        <p:nvSpPr>
          <p:cNvPr id="383" name="Google Shape;383;p37"/>
          <p:cNvSpPr txBox="1"/>
          <p:nvPr/>
        </p:nvSpPr>
        <p:spPr>
          <a:xfrm>
            <a:off x="524325" y="1186000"/>
            <a:ext cx="5190600" cy="3955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1. Věk nad 50 a pod 20 let (!tumorózní postižení páteře), noční bolesti.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2. Věk nad 70 let (traumatické postižení – např. patologická fraktura).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3. Onkologické onemocnění v anamnéze – karcinom prostaty, prsu, plic, ledvin, myelom, lymfom.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4. Bolesti páteře spojené s úbytkem váhy a nevysvětlitelnými teplotami.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5. Bolesti mimořádně velké intenzity trvající po dobu delší než 1 měsíc bez úlevy, klidové. Výrazná palpační bolestivost obratle (!tumorózní a zánětlivé poškození páteře).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8"/>
          <p:cNvSpPr txBox="1"/>
          <p:nvPr>
            <p:ph type="title"/>
          </p:nvPr>
        </p:nvSpPr>
        <p:spPr>
          <a:xfrm>
            <a:off x="539550" y="4308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 - Red flags</a:t>
            </a:r>
            <a:endParaRPr/>
          </a:p>
        </p:txBody>
      </p:sp>
      <p:sp>
        <p:nvSpPr>
          <p:cNvPr id="389" name="Google Shape;389;p38"/>
          <p:cNvSpPr txBox="1"/>
          <p:nvPr>
            <p:ph idx="1" type="body"/>
          </p:nvPr>
        </p:nvSpPr>
        <p:spPr>
          <a:xfrm>
            <a:off x="540000" y="1269000"/>
            <a:ext cx="4466100" cy="3105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lang="sk" sz="1600"/>
              <a:t>6. Neřešený úraz v anamnéze. </a:t>
            </a:r>
            <a:endParaRPr sz="1600"/>
          </a:p>
          <a:p>
            <a:pPr indent="0" lvl="0" marL="0" rtl="0" algn="l">
              <a:lnSpc>
                <a:spcPct val="150000"/>
              </a:lnSpc>
              <a:spcBef>
                <a:spcPts val="0"/>
              </a:spcBef>
              <a:spcAft>
                <a:spcPts val="0"/>
              </a:spcAft>
              <a:buClr>
                <a:schemeClr val="dk1"/>
              </a:buClr>
              <a:buSzPts val="1100"/>
              <a:buFont typeface="Arial"/>
              <a:buNone/>
            </a:pPr>
            <a:r>
              <a:rPr lang="sk" sz="1600"/>
              <a:t>7. Intravenózní aplikace drog v anamnéze (infekční onemocnění páteře). </a:t>
            </a:r>
            <a:endParaRPr sz="1600"/>
          </a:p>
          <a:p>
            <a:pPr indent="0" lvl="0" marL="0" rtl="0" algn="l">
              <a:lnSpc>
                <a:spcPct val="150000"/>
              </a:lnSpc>
              <a:spcBef>
                <a:spcPts val="0"/>
              </a:spcBef>
              <a:spcAft>
                <a:spcPts val="0"/>
              </a:spcAft>
              <a:buClr>
                <a:schemeClr val="dk1"/>
              </a:buClr>
              <a:buSzPts val="1100"/>
              <a:buFont typeface="Arial"/>
              <a:buNone/>
            </a:pPr>
            <a:r>
              <a:rPr lang="sk" sz="1600"/>
              <a:t>8. Operace páteře či jiný invazivní výkon (lumbální punkce, epidurální katetr – zánětlivé onemocnění páteře) </a:t>
            </a:r>
            <a:endParaRPr sz="1600"/>
          </a:p>
          <a:p>
            <a:pPr indent="0" lvl="0" marL="0" rtl="0" algn="l">
              <a:lnSpc>
                <a:spcPct val="150000"/>
              </a:lnSpc>
              <a:spcBef>
                <a:spcPts val="0"/>
              </a:spcBef>
              <a:spcAft>
                <a:spcPts val="0"/>
              </a:spcAft>
              <a:buClr>
                <a:schemeClr val="dk1"/>
              </a:buClr>
              <a:buSzPts val="1100"/>
              <a:buFont typeface="Arial"/>
              <a:buNone/>
            </a:pPr>
            <a:r>
              <a:rPr lang="sk" sz="1600"/>
              <a:t>9. Rychlý rozvoj paretických příznaků, přítomnost sfinkterových obtíží (riziko náhlého rozvoje trvalého neurologického deficitu).</a:t>
            </a:r>
            <a:endParaRPr sz="1600"/>
          </a:p>
        </p:txBody>
      </p:sp>
      <p:pic>
        <p:nvPicPr>
          <p:cNvPr id="390" name="Google Shape;390;p38"/>
          <p:cNvPicPr preferRelativeResize="0"/>
          <p:nvPr/>
        </p:nvPicPr>
        <p:blipFill rotWithShape="1">
          <a:blip r:embed="rId3">
            <a:alphaModFix/>
          </a:blip>
          <a:srcRect b="0" l="0" r="0" t="0"/>
          <a:stretch/>
        </p:blipFill>
        <p:spPr>
          <a:xfrm>
            <a:off x="5714975" y="0"/>
            <a:ext cx="342902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9"/>
          <p:cNvSpPr txBox="1"/>
          <p:nvPr>
            <p:ph type="title"/>
          </p:nvPr>
        </p:nvSpPr>
        <p:spPr>
          <a:xfrm>
            <a:off x="540000" y="4307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Osobní anamnéza</a:t>
            </a:r>
            <a:endParaRPr/>
          </a:p>
        </p:txBody>
      </p:sp>
      <p:sp>
        <p:nvSpPr>
          <p:cNvPr id="396" name="Google Shape;396;p39"/>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700"/>
              </a:spcBef>
              <a:spcAft>
                <a:spcPts val="0"/>
              </a:spcAft>
              <a:buSzPts val="2100"/>
              <a:buNone/>
            </a:pPr>
            <a:r>
              <a:rPr b="1" lang="sk" sz="1600"/>
              <a:t>Osobní údaje pacienta</a:t>
            </a:r>
            <a:endParaRPr b="1" sz="1600"/>
          </a:p>
          <a:p>
            <a:pPr indent="0" lvl="0" marL="0" rtl="0" algn="l">
              <a:lnSpc>
                <a:spcPct val="115000"/>
              </a:lnSpc>
              <a:spcBef>
                <a:spcPts val="1800"/>
              </a:spcBef>
              <a:spcAft>
                <a:spcPts val="0"/>
              </a:spcAft>
              <a:buClr>
                <a:schemeClr val="dk1"/>
              </a:buClr>
              <a:buSzPts val="1100"/>
              <a:buFont typeface="Arial"/>
              <a:buNone/>
            </a:pPr>
            <a:r>
              <a:rPr lang="sk" sz="1600"/>
              <a:t>Slouží k základní identifikaci pacienta (jméno, příjmení, titul, rodné číslo, adresa bydliště, PSČ, telefonní kontakt, emailová adresa, zdravotní pojišťovna), ev. jméno a adresa lékaře, který vyšetření doporučil, údaje o případné pracovní neschopnosti.</a:t>
            </a:r>
            <a:endParaRPr sz="1600"/>
          </a:p>
          <a:p>
            <a:pPr indent="0" lvl="0" marL="0" rtl="0" algn="l">
              <a:lnSpc>
                <a:spcPct val="133333"/>
              </a:lnSpc>
              <a:spcBef>
                <a:spcPts val="1800"/>
              </a:spcBef>
              <a:spcAft>
                <a:spcPts val="0"/>
              </a:spcAft>
              <a:buClr>
                <a:schemeClr val="dk1"/>
              </a:buClr>
              <a:buSzPts val="1100"/>
              <a:buFont typeface="Arial"/>
              <a:buNone/>
            </a:pPr>
            <a:r>
              <a:rPr b="1" lang="sk" sz="1600"/>
              <a:t>Osobní anamnéza</a:t>
            </a:r>
            <a:endParaRPr b="1" sz="1600"/>
          </a:p>
          <a:p>
            <a:pPr indent="0" lvl="0" marL="0" rtl="0" algn="l">
              <a:lnSpc>
                <a:spcPct val="115000"/>
              </a:lnSpc>
              <a:spcBef>
                <a:spcPts val="1800"/>
              </a:spcBef>
              <a:spcAft>
                <a:spcPts val="0"/>
              </a:spcAft>
              <a:buClr>
                <a:schemeClr val="dk1"/>
              </a:buClr>
              <a:buSzPts val="1100"/>
              <a:buFont typeface="Arial"/>
              <a:buNone/>
            </a:pPr>
            <a:r>
              <a:rPr lang="sk" sz="1600"/>
              <a:t>Zjišťujeme údaje o chorobách, které pacient prodělal a pro které je v současné době léčen a sledován u praktického lékaře nebo v odborných ambulancích. Součástí osobní anamnézy jsou také údaje o operacích a úrazech.</a:t>
            </a:r>
            <a:endParaRPr sz="1600"/>
          </a:p>
          <a:p>
            <a:pPr indent="0" lvl="0" marL="0" rtl="0" algn="l">
              <a:lnSpc>
                <a:spcPct val="128571"/>
              </a:lnSpc>
              <a:spcBef>
                <a:spcPts val="1800"/>
              </a:spcBef>
              <a:spcAft>
                <a:spcPts val="0"/>
              </a:spcAft>
              <a:buSzPts val="21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4"/>
          <p:cNvSpPr txBox="1"/>
          <p:nvPr>
            <p:ph type="title"/>
          </p:nvPr>
        </p:nvSpPr>
        <p:spPr>
          <a:xfrm>
            <a:off x="539550" y="35153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Důležité pojmy ve fyzioterapii</a:t>
            </a:r>
            <a:endParaRPr/>
          </a:p>
        </p:txBody>
      </p:sp>
      <p:sp>
        <p:nvSpPr>
          <p:cNvPr id="149" name="Google Shape;149;p4"/>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b="1" lang="sk" sz="1500"/>
              <a:t>Aspekce </a:t>
            </a:r>
            <a:endParaRPr sz="1500"/>
          </a:p>
          <a:p>
            <a:pPr indent="-323850" lvl="0" marL="457200" rtl="0" algn="l">
              <a:lnSpc>
                <a:spcPct val="128571"/>
              </a:lnSpc>
              <a:spcBef>
                <a:spcPts val="0"/>
              </a:spcBef>
              <a:spcAft>
                <a:spcPts val="0"/>
              </a:spcAft>
              <a:buSzPts val="1500"/>
              <a:buChar char="●"/>
            </a:pPr>
            <a:r>
              <a:rPr lang="sk" sz="1500">
                <a:solidFill>
                  <a:srgbClr val="151515"/>
                </a:solidFill>
              </a:rPr>
              <a:t>Vyšetření pohledem, umožní během krátké doby nashromáždit velmi užitečné poznatky o stavu pacienta a pomáhá při utváření komplexního obrazu o jeho osobě i nemoci. Začíná již v čekárně, protože si můžeme všímat přirozeného a nekorigovaného pohybového chování pacienta. Získáváme tak cenné informace o držení těla, chůzi, antalgickém chování atd.)</a:t>
            </a:r>
            <a:endParaRPr sz="1500">
              <a:solidFill>
                <a:srgbClr val="151515"/>
              </a:solidFill>
            </a:endParaRPr>
          </a:p>
          <a:p>
            <a:pPr indent="0" lvl="0" marL="0" rtl="0" algn="l">
              <a:lnSpc>
                <a:spcPct val="128571"/>
              </a:lnSpc>
              <a:spcBef>
                <a:spcPts val="0"/>
              </a:spcBef>
              <a:spcAft>
                <a:spcPts val="0"/>
              </a:spcAft>
              <a:buSzPts val="2100"/>
              <a:buNone/>
            </a:pPr>
            <a:r>
              <a:rPr lang="sk" sz="1500">
                <a:solidFill>
                  <a:srgbClr val="151515"/>
                </a:solidFill>
              </a:rPr>
              <a:t>Rozeznáváme:</a:t>
            </a:r>
            <a:endParaRPr sz="1500">
              <a:solidFill>
                <a:srgbClr val="151515"/>
              </a:solidFill>
            </a:endParaRPr>
          </a:p>
          <a:p>
            <a:pPr indent="-323850" lvl="0" marL="457200" rtl="0" algn="l">
              <a:lnSpc>
                <a:spcPct val="128571"/>
              </a:lnSpc>
              <a:spcBef>
                <a:spcPts val="0"/>
              </a:spcBef>
              <a:spcAft>
                <a:spcPts val="0"/>
              </a:spcAft>
              <a:buSzPts val="1500"/>
              <a:buChar char="●"/>
            </a:pPr>
            <a:r>
              <a:rPr b="1" lang="sk" sz="1500">
                <a:solidFill>
                  <a:srgbClr val="151515"/>
                </a:solidFill>
              </a:rPr>
              <a:t>Aspekce stoje</a:t>
            </a:r>
            <a:r>
              <a:rPr lang="sk" sz="1500">
                <a:solidFill>
                  <a:srgbClr val="151515"/>
                </a:solidFill>
              </a:rPr>
              <a:t> (zezadu, zboku, zepředu), modifikovaný stoj - Trenedelenburgova zkouška (ukázka kvality stabilizace pánve ve frontální rovině), stoj na 2 vahách, apod.</a:t>
            </a:r>
            <a:endParaRPr sz="1500">
              <a:solidFill>
                <a:srgbClr val="151515"/>
              </a:solidFill>
            </a:endParaRPr>
          </a:p>
          <a:p>
            <a:pPr indent="-323850" lvl="0" marL="457200" rtl="0" algn="l">
              <a:lnSpc>
                <a:spcPct val="128571"/>
              </a:lnSpc>
              <a:spcBef>
                <a:spcPts val="0"/>
              </a:spcBef>
              <a:spcAft>
                <a:spcPts val="0"/>
              </a:spcAft>
              <a:buSzPts val="1500"/>
              <a:buChar char="●"/>
            </a:pPr>
            <a:r>
              <a:rPr b="1" lang="sk" sz="1500">
                <a:solidFill>
                  <a:srgbClr val="151515"/>
                </a:solidFill>
              </a:rPr>
              <a:t>Aspekce dynamických pohybových stereotypů </a:t>
            </a:r>
            <a:r>
              <a:rPr lang="sk" sz="1500">
                <a:solidFill>
                  <a:srgbClr val="151515"/>
                </a:solidFill>
              </a:rPr>
              <a:t>(chůze/modifikovaná, dynamické pohybové stereotypy dle Jandy - abdukce ramene, abdukce v kyčli, extenze v kyčelním kloubu, testování hlubokého stabilizačního systému páteře dle DNS - test elevace paží, flexe krku, apod.)</a:t>
            </a:r>
            <a:endParaRPr sz="1500">
              <a:solidFill>
                <a:srgbClr val="151515"/>
              </a:solidFill>
            </a:endParaRPr>
          </a:p>
          <a:p>
            <a:pPr indent="0" lvl="0" marL="0" rtl="0" algn="l">
              <a:lnSpc>
                <a:spcPct val="128571"/>
              </a:lnSpc>
              <a:spcBef>
                <a:spcPts val="0"/>
              </a:spcBef>
              <a:spcAft>
                <a:spcPts val="0"/>
              </a:spcAft>
              <a:buSzPts val="2100"/>
              <a:buNone/>
            </a:pPr>
            <a:r>
              <a:t/>
            </a:r>
            <a:endParaRPr sz="1500"/>
          </a:p>
          <a:p>
            <a:pPr indent="0" lvl="0" marL="0" rtl="0" algn="l">
              <a:lnSpc>
                <a:spcPct val="128571"/>
              </a:lnSpc>
              <a:spcBef>
                <a:spcPts val="0"/>
              </a:spcBef>
              <a:spcAft>
                <a:spcPts val="0"/>
              </a:spcAft>
              <a:buSzPts val="2100"/>
              <a:buNone/>
            </a:pPr>
            <a:r>
              <a:t/>
            </a:r>
            <a:endParaRPr sz="1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0"/>
          <p:cNvSpPr txBox="1"/>
          <p:nvPr>
            <p:ph type="title"/>
          </p:nvPr>
        </p:nvSpPr>
        <p:spPr>
          <a:xfrm>
            <a:off x="540000" y="4307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Rodinná anamnéza</a:t>
            </a:r>
            <a:endParaRPr/>
          </a:p>
        </p:txBody>
      </p:sp>
      <p:sp>
        <p:nvSpPr>
          <p:cNvPr id="402" name="Google Shape;402;p40"/>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800"/>
              </a:spcBef>
              <a:spcAft>
                <a:spcPts val="0"/>
              </a:spcAft>
              <a:buClr>
                <a:schemeClr val="dk1"/>
              </a:buClr>
              <a:buSzPts val="1100"/>
              <a:buFont typeface="Arial"/>
              <a:buNone/>
            </a:pPr>
            <a:r>
              <a:rPr lang="sk" sz="1500"/>
              <a:t>Choroby nejbližších přímých rodinných příslušníků; ptáme se na onemocnění rodičů a sourozenců. U dětí zjišťujeme počet sourozenců.</a:t>
            </a:r>
            <a:endParaRPr sz="1500"/>
          </a:p>
          <a:p>
            <a:pPr indent="0" lvl="0" marL="0" rtl="0" algn="l">
              <a:lnSpc>
                <a:spcPct val="115000"/>
              </a:lnSpc>
              <a:spcBef>
                <a:spcPts val="1800"/>
              </a:spcBef>
              <a:spcAft>
                <a:spcPts val="0"/>
              </a:spcAft>
              <a:buSzPts val="2100"/>
              <a:buNone/>
            </a:pPr>
            <a:r>
              <a:rPr lang="sk" sz="1500"/>
              <a:t>Ptát se pacientů na rodinný výskyt následující onemocnění:</a:t>
            </a:r>
            <a:endParaRPr sz="1500"/>
          </a:p>
          <a:p>
            <a:pPr indent="-323850" lvl="0" marL="457200" rtl="0" algn="l">
              <a:lnSpc>
                <a:spcPct val="115000"/>
              </a:lnSpc>
              <a:spcBef>
                <a:spcPts val="1800"/>
              </a:spcBef>
              <a:spcAft>
                <a:spcPts val="0"/>
              </a:spcAft>
              <a:buSzPts val="1500"/>
              <a:buChar char="●"/>
            </a:pPr>
            <a:r>
              <a:rPr lang="sk" sz="1500"/>
              <a:t>hypertenze (HY)</a:t>
            </a:r>
            <a:endParaRPr sz="1500"/>
          </a:p>
          <a:p>
            <a:pPr indent="-323850" lvl="0" marL="457200" rtl="0" algn="l">
              <a:lnSpc>
                <a:spcPct val="115000"/>
              </a:lnSpc>
              <a:spcBef>
                <a:spcPts val="0"/>
              </a:spcBef>
              <a:spcAft>
                <a:spcPts val="0"/>
              </a:spcAft>
              <a:buSzPts val="1500"/>
              <a:buChar char="●"/>
            </a:pPr>
            <a:r>
              <a:rPr lang="sk" sz="1500"/>
              <a:t>infarkt myokardu (IM)</a:t>
            </a:r>
            <a:endParaRPr sz="1500"/>
          </a:p>
          <a:p>
            <a:pPr indent="-323850" lvl="0" marL="457200" rtl="0" algn="l">
              <a:lnSpc>
                <a:spcPct val="115000"/>
              </a:lnSpc>
              <a:spcBef>
                <a:spcPts val="0"/>
              </a:spcBef>
              <a:spcAft>
                <a:spcPts val="0"/>
              </a:spcAft>
              <a:buSzPts val="1500"/>
              <a:buChar char="●"/>
            </a:pPr>
            <a:r>
              <a:rPr lang="sk" sz="1500"/>
              <a:t>cévní mozková příhoda (CMP nebo iktus)</a:t>
            </a:r>
            <a:endParaRPr sz="1500"/>
          </a:p>
          <a:p>
            <a:pPr indent="-323850" lvl="0" marL="457200" rtl="0" algn="l">
              <a:lnSpc>
                <a:spcPct val="115000"/>
              </a:lnSpc>
              <a:spcBef>
                <a:spcPts val="0"/>
              </a:spcBef>
              <a:spcAft>
                <a:spcPts val="0"/>
              </a:spcAft>
              <a:buSzPts val="1500"/>
              <a:buChar char="●"/>
            </a:pPr>
            <a:r>
              <a:rPr lang="sk" sz="1500"/>
              <a:t>nádorové onemocnění (CA)</a:t>
            </a:r>
            <a:endParaRPr sz="1500"/>
          </a:p>
          <a:p>
            <a:pPr indent="-323850" lvl="0" marL="457200" rtl="0" algn="l">
              <a:lnSpc>
                <a:spcPct val="115000"/>
              </a:lnSpc>
              <a:spcBef>
                <a:spcPts val="0"/>
              </a:spcBef>
              <a:spcAft>
                <a:spcPts val="0"/>
              </a:spcAft>
              <a:buSzPts val="1500"/>
              <a:buChar char="●"/>
            </a:pPr>
            <a:r>
              <a:rPr lang="sk" sz="1500"/>
              <a:t>diabetes mellitus (DM)</a:t>
            </a:r>
            <a:endParaRPr sz="1500"/>
          </a:p>
          <a:p>
            <a:pPr indent="0" lvl="0" marL="0" rtl="0" algn="l">
              <a:lnSpc>
                <a:spcPct val="128571"/>
              </a:lnSpc>
              <a:spcBef>
                <a:spcPts val="1800"/>
              </a:spcBef>
              <a:spcAft>
                <a:spcPts val="0"/>
              </a:spcAft>
              <a:buSzPts val="21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Pracovní a sociální anamnéza</a:t>
            </a:r>
            <a:endParaRPr/>
          </a:p>
        </p:txBody>
      </p:sp>
      <p:sp>
        <p:nvSpPr>
          <p:cNvPr id="408" name="Google Shape;408;p41"/>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304800" lvl="0" marL="457200" rtl="0" algn="l">
              <a:lnSpc>
                <a:spcPct val="150000"/>
              </a:lnSpc>
              <a:spcBef>
                <a:spcPts val="1800"/>
              </a:spcBef>
              <a:spcAft>
                <a:spcPts val="0"/>
              </a:spcAft>
              <a:buClr>
                <a:srgbClr val="151515"/>
              </a:buClr>
              <a:buSzPts val="1200"/>
              <a:buChar char="●"/>
            </a:pPr>
            <a:r>
              <a:rPr lang="sk" sz="1200">
                <a:solidFill>
                  <a:srgbClr val="151515"/>
                </a:solidFill>
              </a:rPr>
              <a:t>Charakter zaměstnání, pracovního prostředí. Stereotypní/různorodá, nejčastější pracovní poloha, práce ve stoji/vsedě, nejčastější pohybové stereotypy. Fyzicky náročná práce (zvedání břemen, statická práce ve vynucených polohách atd.)</a:t>
            </a:r>
            <a:endParaRPr sz="1200">
              <a:solidFill>
                <a:srgbClr val="151515"/>
              </a:solidFill>
            </a:endParaRPr>
          </a:p>
          <a:p>
            <a:pPr indent="-304800" lvl="0" marL="457200" rtl="0" algn="l">
              <a:lnSpc>
                <a:spcPct val="150000"/>
              </a:lnSpc>
              <a:spcBef>
                <a:spcPts val="0"/>
              </a:spcBef>
              <a:spcAft>
                <a:spcPts val="0"/>
              </a:spcAft>
              <a:buClr>
                <a:srgbClr val="151515"/>
              </a:buClr>
              <a:buSzPts val="1200"/>
              <a:buChar char="●"/>
            </a:pPr>
            <a:r>
              <a:rPr lang="sk" sz="1200">
                <a:solidFill>
                  <a:srgbClr val="151515"/>
                </a:solidFill>
              </a:rPr>
              <a:t>Pracovní podmínky a rizika výskytu profesionálních chorob v souvislosti s pracovním zařazením (např. silikosa, azbestosa, hepatitida B). Posouzení stresu a pracovního vypětí (kolik hodin denně sedí např. u počítače, jestli je často ve stresu, zda je ve vedoucí funkci atd.)</a:t>
            </a:r>
            <a:endParaRPr sz="1200">
              <a:solidFill>
                <a:srgbClr val="151515"/>
              </a:solidFill>
            </a:endParaRPr>
          </a:p>
          <a:p>
            <a:pPr indent="-304800" lvl="0" marL="457200" rtl="0" algn="l">
              <a:lnSpc>
                <a:spcPct val="150000"/>
              </a:lnSpc>
              <a:spcBef>
                <a:spcPts val="0"/>
              </a:spcBef>
              <a:spcAft>
                <a:spcPts val="0"/>
              </a:spcAft>
              <a:buClr>
                <a:srgbClr val="151515"/>
              </a:buClr>
              <a:buSzPts val="1200"/>
              <a:buChar char="●"/>
            </a:pPr>
            <a:r>
              <a:rPr lang="sk" sz="1200">
                <a:solidFill>
                  <a:srgbClr val="151515"/>
                </a:solidFill>
              </a:rPr>
              <a:t>Informace o rodinných poměrech a partnerském vztahu pacienta, zjišťujeme spokojenost v partnerském vztahu a rodině, počet dětí, finanční situaci a hmotné zabezpečení pacienta a rodiny jako celku. Ptáme se pacientovy mimopracovní aktivity.</a:t>
            </a:r>
            <a:endParaRPr sz="1200">
              <a:solidFill>
                <a:srgbClr val="151515"/>
              </a:solidFill>
            </a:endParaRPr>
          </a:p>
          <a:p>
            <a:pPr indent="-304800" lvl="0" marL="457200" rtl="0" algn="l">
              <a:lnSpc>
                <a:spcPct val="150000"/>
              </a:lnSpc>
              <a:spcBef>
                <a:spcPts val="0"/>
              </a:spcBef>
              <a:spcAft>
                <a:spcPts val="0"/>
              </a:spcAft>
              <a:buClr>
                <a:srgbClr val="151515"/>
              </a:buClr>
              <a:buSzPts val="1200"/>
              <a:buChar char="●"/>
            </a:pPr>
            <a:r>
              <a:rPr lang="sk" sz="1200">
                <a:solidFill>
                  <a:srgbClr val="151515"/>
                </a:solidFill>
              </a:rPr>
              <a:t>V sociální anamnéze zjišťujeme a hodnotíme životní podmínky nemocného. Podstatné je zaznamenat, kde a s kým bydlí, zda v domě, nebo bytě. (Je soběstačný? Má schody? Přizpůsobení zdrav.omezení v domácnosti - pomůcky, madla, apod., především u pacientů vyššího věku.)</a:t>
            </a:r>
            <a:endParaRPr sz="1200">
              <a:solidFill>
                <a:srgbClr val="151515"/>
              </a:solidFill>
            </a:endParaRPr>
          </a:p>
          <a:p>
            <a:pPr indent="0" lvl="0" marL="0" rtl="0" algn="l">
              <a:lnSpc>
                <a:spcPct val="128571"/>
              </a:lnSpc>
              <a:spcBef>
                <a:spcPts val="1800"/>
              </a:spcBef>
              <a:spcAft>
                <a:spcPts val="0"/>
              </a:spcAft>
              <a:buSzPts val="2100"/>
              <a:buNone/>
            </a:pPr>
            <a:r>
              <a:t/>
            </a:r>
            <a:endParaRPr sz="23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2"/>
          <p:cNvSpPr txBox="1"/>
          <p:nvPr>
            <p:ph type="title"/>
          </p:nvPr>
        </p:nvSpPr>
        <p:spPr>
          <a:xfrm>
            <a:off x="539550" y="6288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414" name="Google Shape;414;p42"/>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700"/>
              </a:spcBef>
              <a:spcAft>
                <a:spcPts val="0"/>
              </a:spcAft>
              <a:buClr>
                <a:schemeClr val="dk1"/>
              </a:buClr>
              <a:buSzPts val="1100"/>
              <a:buFont typeface="Arial"/>
              <a:buNone/>
            </a:pPr>
            <a:r>
              <a:rPr b="1" lang="sk" sz="1200">
                <a:solidFill>
                  <a:srgbClr val="151515"/>
                </a:solidFill>
              </a:rPr>
              <a:t>Sportovní anamnéza</a:t>
            </a:r>
            <a:endParaRPr b="1" sz="1200">
              <a:solidFill>
                <a:srgbClr val="151515"/>
              </a:solidFill>
            </a:endParaRPr>
          </a:p>
          <a:p>
            <a:pPr indent="0" lvl="0" marL="0" rtl="0" algn="l">
              <a:lnSpc>
                <a:spcPct val="100000"/>
              </a:lnSpc>
              <a:spcBef>
                <a:spcPts val="1800"/>
              </a:spcBef>
              <a:spcAft>
                <a:spcPts val="0"/>
              </a:spcAft>
              <a:buClr>
                <a:schemeClr val="dk1"/>
              </a:buClr>
              <a:buSzPts val="1100"/>
              <a:buFont typeface="Arial"/>
              <a:buNone/>
            </a:pPr>
            <a:r>
              <a:rPr lang="sk" sz="1200">
                <a:solidFill>
                  <a:srgbClr val="151515"/>
                </a:solidFill>
              </a:rPr>
              <a:t>Druh sportu, jaký pacient dělá, od kdy aktivně sportuje, na tréninky (jak často, kolik hodin), klub v kterém je angažován, zátěžové testy (kdy a kde byly naposledy provedeny), jméno trenéra (event. kontakt).</a:t>
            </a:r>
            <a:endParaRPr sz="1200">
              <a:solidFill>
                <a:srgbClr val="151515"/>
              </a:solidFill>
            </a:endParaRPr>
          </a:p>
          <a:p>
            <a:pPr indent="0" lvl="0" marL="0" rtl="0" algn="l">
              <a:lnSpc>
                <a:spcPct val="100000"/>
              </a:lnSpc>
              <a:spcBef>
                <a:spcPts val="1800"/>
              </a:spcBef>
              <a:spcAft>
                <a:spcPts val="0"/>
              </a:spcAft>
              <a:buClr>
                <a:schemeClr val="dk1"/>
              </a:buClr>
              <a:buSzPts val="1100"/>
              <a:buFont typeface="Arial"/>
              <a:buNone/>
            </a:pPr>
            <a:r>
              <a:rPr b="1" lang="sk" sz="1200">
                <a:solidFill>
                  <a:srgbClr val="151515"/>
                </a:solidFill>
              </a:rPr>
              <a:t>Rehabilitační anamnéza</a:t>
            </a:r>
            <a:endParaRPr b="1" sz="1200">
              <a:solidFill>
                <a:srgbClr val="151515"/>
              </a:solidFill>
            </a:endParaRPr>
          </a:p>
          <a:p>
            <a:pPr indent="0" lvl="0" marL="0" rtl="0" algn="l">
              <a:lnSpc>
                <a:spcPct val="100000"/>
              </a:lnSpc>
              <a:spcBef>
                <a:spcPts val="1800"/>
              </a:spcBef>
              <a:spcAft>
                <a:spcPts val="0"/>
              </a:spcAft>
              <a:buClr>
                <a:schemeClr val="dk1"/>
              </a:buClr>
              <a:buSzPts val="1100"/>
              <a:buFont typeface="Arial"/>
              <a:buNone/>
            </a:pPr>
            <a:r>
              <a:rPr lang="sk" sz="1200">
                <a:solidFill>
                  <a:srgbClr val="151515"/>
                </a:solidFill>
              </a:rPr>
              <a:t>Zahrnuje informace o předchozích rehabilitacích, postupech a procedurách.</a:t>
            </a:r>
            <a:endParaRPr sz="1200">
              <a:solidFill>
                <a:srgbClr val="151515"/>
              </a:solidFill>
            </a:endParaRPr>
          </a:p>
          <a:p>
            <a:pPr indent="0" lvl="0" marL="0" rtl="0" algn="l">
              <a:lnSpc>
                <a:spcPct val="100000"/>
              </a:lnSpc>
              <a:spcBef>
                <a:spcPts val="1800"/>
              </a:spcBef>
              <a:spcAft>
                <a:spcPts val="0"/>
              </a:spcAft>
              <a:buClr>
                <a:schemeClr val="dk1"/>
              </a:buClr>
              <a:buSzPts val="1100"/>
              <a:buFont typeface="Arial"/>
              <a:buNone/>
            </a:pPr>
            <a:r>
              <a:rPr b="1" lang="sk" sz="1200">
                <a:solidFill>
                  <a:srgbClr val="151515"/>
                </a:solidFill>
              </a:rPr>
              <a:t>Alergologická anamnéza</a:t>
            </a:r>
            <a:endParaRPr b="1" sz="1200">
              <a:solidFill>
                <a:srgbClr val="151515"/>
              </a:solidFill>
            </a:endParaRPr>
          </a:p>
          <a:p>
            <a:pPr indent="0" lvl="0" marL="0" rtl="0" algn="l">
              <a:lnSpc>
                <a:spcPct val="100000"/>
              </a:lnSpc>
              <a:spcBef>
                <a:spcPts val="1800"/>
              </a:spcBef>
              <a:spcAft>
                <a:spcPts val="0"/>
              </a:spcAft>
              <a:buClr>
                <a:schemeClr val="dk1"/>
              </a:buClr>
              <a:buSzPts val="1100"/>
              <a:buFont typeface="Arial"/>
              <a:buNone/>
            </a:pPr>
            <a:r>
              <a:rPr lang="sk" sz="1200">
                <a:solidFill>
                  <a:srgbClr val="151515"/>
                </a:solidFill>
              </a:rPr>
              <a:t>Zjišťujeme alergii na léky a kontrastní látky, typ alergické odpovědi – kožní reakce, dechové potíže až anafylaktický šok.</a:t>
            </a:r>
            <a:endParaRPr sz="1200">
              <a:solidFill>
                <a:srgbClr val="151515"/>
              </a:solidFill>
            </a:endParaRPr>
          </a:p>
          <a:p>
            <a:pPr indent="0" lvl="0" marL="0" rtl="0" algn="l">
              <a:lnSpc>
                <a:spcPct val="100000"/>
              </a:lnSpc>
              <a:spcBef>
                <a:spcPts val="1800"/>
              </a:spcBef>
              <a:spcAft>
                <a:spcPts val="0"/>
              </a:spcAft>
              <a:buSzPts val="2100"/>
              <a:buNone/>
            </a:pPr>
            <a:r>
              <a:rPr b="1" lang="sk" sz="1200">
                <a:solidFill>
                  <a:srgbClr val="151515"/>
                </a:solidFill>
              </a:rPr>
              <a:t>Farmakologická anamnéza</a:t>
            </a:r>
            <a:endParaRPr b="1" sz="1200">
              <a:solidFill>
                <a:srgbClr val="151515"/>
              </a:solidFill>
            </a:endParaRPr>
          </a:p>
          <a:p>
            <a:pPr indent="0" lvl="0" marL="0" rtl="0" algn="l">
              <a:lnSpc>
                <a:spcPct val="100000"/>
              </a:lnSpc>
              <a:spcBef>
                <a:spcPts val="1700"/>
              </a:spcBef>
              <a:spcAft>
                <a:spcPts val="0"/>
              </a:spcAft>
              <a:buClr>
                <a:schemeClr val="dk1"/>
              </a:buClr>
              <a:buSzPts val="1100"/>
              <a:buFont typeface="Arial"/>
              <a:buNone/>
            </a:pPr>
            <a:r>
              <a:rPr lang="sk" sz="1200">
                <a:solidFill>
                  <a:srgbClr val="151515"/>
                </a:solidFill>
              </a:rPr>
              <a:t>Zjišťujeme, které léky pacient chronicky užívá. Ptáme se na název léku, dávkování, na to, zda lék bývá užíván pravidelně nebo podle potřeby, zda nebyla v poslední době změněna dávka léků. Ptáme se také na to, kdo lék indikoval.</a:t>
            </a:r>
            <a:endParaRPr sz="1200">
              <a:solidFill>
                <a:srgbClr val="151515"/>
              </a:solidFill>
            </a:endParaRPr>
          </a:p>
          <a:p>
            <a:pPr indent="0" lvl="0" marL="0" rtl="0" algn="l">
              <a:lnSpc>
                <a:spcPct val="128571"/>
              </a:lnSpc>
              <a:spcBef>
                <a:spcPts val="1700"/>
              </a:spcBef>
              <a:spcAft>
                <a:spcPts val="0"/>
              </a:spcAft>
              <a:buSzPts val="21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3"/>
          <p:cNvSpPr txBox="1"/>
          <p:nvPr>
            <p:ph type="title"/>
          </p:nvPr>
        </p:nvSpPr>
        <p:spPr>
          <a:xfrm>
            <a:off x="540000" y="4307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Gynekologická anamnéza</a:t>
            </a:r>
            <a:endParaRPr/>
          </a:p>
        </p:txBody>
      </p:sp>
      <p:sp>
        <p:nvSpPr>
          <p:cNvPr id="420" name="Google Shape;420;p4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33333"/>
              </a:lnSpc>
              <a:spcBef>
                <a:spcPts val="1700"/>
              </a:spcBef>
              <a:spcAft>
                <a:spcPts val="0"/>
              </a:spcAft>
              <a:buSzPts val="2100"/>
              <a:buNone/>
            </a:pPr>
            <a:r>
              <a:rPr lang="sk" sz="1400"/>
              <a:t>Nezbytná součást u žen.</a:t>
            </a:r>
            <a:endParaRPr sz="1400"/>
          </a:p>
          <a:p>
            <a:pPr indent="-317500" lvl="0" marL="457200" rtl="0" algn="l">
              <a:lnSpc>
                <a:spcPct val="150000"/>
              </a:lnSpc>
              <a:spcBef>
                <a:spcPts val="1700"/>
              </a:spcBef>
              <a:spcAft>
                <a:spcPts val="0"/>
              </a:spcAft>
              <a:buSzPts val="1400"/>
              <a:buChar char="●"/>
            </a:pPr>
            <a:r>
              <a:rPr lang="sk" sz="1400"/>
              <a:t>menstruační cyklus (první menstruace-menarche, pravidelnost cyklu a délka jeho trvání, datum poslední menstruace, u žen ve fertilním věku je nutný dotaz na graviditu)</a:t>
            </a:r>
            <a:endParaRPr sz="1400"/>
          </a:p>
          <a:p>
            <a:pPr indent="-317500" lvl="0" marL="457200" rtl="0" algn="l">
              <a:lnSpc>
                <a:spcPct val="150000"/>
              </a:lnSpc>
              <a:spcBef>
                <a:spcPts val="0"/>
              </a:spcBef>
              <a:spcAft>
                <a:spcPts val="0"/>
              </a:spcAft>
              <a:buSzPts val="1400"/>
              <a:buChar char="●"/>
            </a:pPr>
            <a:r>
              <a:rPr lang="sk" sz="1400"/>
              <a:t>klimakterium v kolika letech, ev. hormonální substituce – počet porodů (per vias naturales, sectio caesarea, komplikace)</a:t>
            </a:r>
            <a:endParaRPr sz="1400"/>
          </a:p>
          <a:p>
            <a:pPr indent="-317500" lvl="0" marL="457200" rtl="0" algn="l">
              <a:lnSpc>
                <a:spcPct val="150000"/>
              </a:lnSpc>
              <a:spcBef>
                <a:spcPts val="0"/>
              </a:spcBef>
              <a:spcAft>
                <a:spcPts val="0"/>
              </a:spcAft>
              <a:buSzPts val="1400"/>
              <a:buChar char="●"/>
            </a:pPr>
            <a:r>
              <a:rPr lang="sk" sz="1400"/>
              <a:t>potraty (počet, spontánní X umělé)</a:t>
            </a:r>
            <a:endParaRPr sz="1400"/>
          </a:p>
          <a:p>
            <a:pPr indent="-317500" lvl="0" marL="457200" rtl="0" algn="l">
              <a:lnSpc>
                <a:spcPct val="150000"/>
              </a:lnSpc>
              <a:spcBef>
                <a:spcPts val="0"/>
              </a:spcBef>
              <a:spcAft>
                <a:spcPts val="0"/>
              </a:spcAft>
              <a:buSzPts val="1400"/>
              <a:buChar char="●"/>
            </a:pPr>
            <a:r>
              <a:rPr lang="sk" sz="1400"/>
              <a:t>gynekologické operace</a:t>
            </a:r>
            <a:endParaRPr sz="1400"/>
          </a:p>
          <a:p>
            <a:pPr indent="-317500" lvl="0" marL="457200" rtl="0" algn="l">
              <a:lnSpc>
                <a:spcPct val="150000"/>
              </a:lnSpc>
              <a:spcBef>
                <a:spcPts val="0"/>
              </a:spcBef>
              <a:spcAft>
                <a:spcPts val="0"/>
              </a:spcAft>
              <a:buSzPts val="1400"/>
              <a:buChar char="●"/>
            </a:pPr>
            <a:r>
              <a:rPr lang="sk" sz="1400"/>
              <a:t>hormonální antikoncepce</a:t>
            </a:r>
            <a:endParaRPr sz="1400"/>
          </a:p>
          <a:p>
            <a:pPr indent="0" lvl="0" marL="0" rtl="0" algn="l">
              <a:lnSpc>
                <a:spcPct val="128571"/>
              </a:lnSpc>
              <a:spcBef>
                <a:spcPts val="1700"/>
              </a:spcBef>
              <a:spcAft>
                <a:spcPts val="0"/>
              </a:spcAft>
              <a:buSzPts val="2100"/>
              <a:buNone/>
            </a:pPr>
            <a:r>
              <a:t/>
            </a:r>
            <a:endParaRPr sz="2300"/>
          </a:p>
        </p:txBody>
      </p:sp>
      <p:pic>
        <p:nvPicPr>
          <p:cNvPr id="421" name="Google Shape;421;p43"/>
          <p:cNvPicPr preferRelativeResize="0"/>
          <p:nvPr/>
        </p:nvPicPr>
        <p:blipFill rotWithShape="1">
          <a:blip r:embed="rId3">
            <a:alphaModFix/>
          </a:blip>
          <a:srcRect b="0" l="0" r="0" t="0"/>
          <a:stretch/>
        </p:blipFill>
        <p:spPr>
          <a:xfrm>
            <a:off x="3910600" y="2771498"/>
            <a:ext cx="3920450" cy="2212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4"/>
          <p:cNvSpPr txBox="1"/>
          <p:nvPr>
            <p:ph type="title"/>
          </p:nvPr>
        </p:nvSpPr>
        <p:spPr>
          <a:xfrm>
            <a:off x="539550" y="628898"/>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427" name="Google Shape;427;p44"/>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700"/>
              </a:spcBef>
              <a:spcAft>
                <a:spcPts val="0"/>
              </a:spcAft>
              <a:buSzPts val="2100"/>
              <a:buNone/>
            </a:pPr>
            <a:r>
              <a:rPr b="1" lang="sk" sz="1550"/>
              <a:t>Abusus</a:t>
            </a:r>
            <a:endParaRPr b="1" sz="1550"/>
          </a:p>
          <a:p>
            <a:pPr indent="0" lvl="0" marL="0" rtl="0" algn="l">
              <a:lnSpc>
                <a:spcPct val="115000"/>
              </a:lnSpc>
              <a:spcBef>
                <a:spcPts val="1700"/>
              </a:spcBef>
              <a:spcAft>
                <a:spcPts val="0"/>
              </a:spcAft>
              <a:buSzPts val="2100"/>
              <a:buNone/>
            </a:pPr>
            <a:r>
              <a:rPr b="1" lang="sk" sz="1400"/>
              <a:t>Zjišťujeme užívání návykových látek:</a:t>
            </a:r>
            <a:r>
              <a:rPr lang="sk" sz="1400"/>
              <a:t> </a:t>
            </a:r>
            <a:endParaRPr sz="1400"/>
          </a:p>
          <a:p>
            <a:pPr indent="-317500" lvl="0" marL="457200" rtl="0" algn="l">
              <a:lnSpc>
                <a:spcPct val="115000"/>
              </a:lnSpc>
              <a:spcBef>
                <a:spcPts val="1700"/>
              </a:spcBef>
              <a:spcAft>
                <a:spcPts val="0"/>
              </a:spcAft>
              <a:buSzPts val="1400"/>
              <a:buChar char="●"/>
            </a:pPr>
            <a:r>
              <a:rPr lang="sk" sz="1400"/>
              <a:t>kouření – u kuřáka nás zajímá, jaký druh tabákových výrobků kouří (cigarety, dýmka, doutník), délka užívání (počet let), denní spotřeba (např. 20 cig/den). V případě, že již dotyčný s kouřením úspěšně přestal, ptáme se na dobu, po kterou kouřil i příslušné množství denní spotřeby.</a:t>
            </a:r>
            <a:endParaRPr sz="1400"/>
          </a:p>
          <a:p>
            <a:pPr indent="-317500" lvl="0" marL="457200" rtl="0" algn="l">
              <a:lnSpc>
                <a:spcPct val="115000"/>
              </a:lnSpc>
              <a:spcBef>
                <a:spcPts val="0"/>
              </a:spcBef>
              <a:spcAft>
                <a:spcPts val="0"/>
              </a:spcAft>
              <a:buSzPts val="1400"/>
              <a:buChar char="●"/>
            </a:pPr>
            <a:r>
              <a:rPr lang="sk" sz="1400"/>
              <a:t>alkohol – vždy je nutné specifikovat denní spotřebu i typ alkoholu (destilát, víno, pivo)</a:t>
            </a:r>
            <a:endParaRPr sz="1400"/>
          </a:p>
          <a:p>
            <a:pPr indent="-317500" lvl="0" marL="457200" rtl="0" algn="l">
              <a:lnSpc>
                <a:spcPct val="115000"/>
              </a:lnSpc>
              <a:spcBef>
                <a:spcPts val="0"/>
              </a:spcBef>
              <a:spcAft>
                <a:spcPts val="0"/>
              </a:spcAft>
              <a:buSzPts val="1400"/>
              <a:buChar char="●"/>
            </a:pPr>
            <a:r>
              <a:rPr lang="sk" sz="1400"/>
              <a:t>káva – množství vypité kávy za den</a:t>
            </a:r>
            <a:endParaRPr sz="1400"/>
          </a:p>
          <a:p>
            <a:pPr indent="-317500" lvl="0" marL="457200" rtl="0" algn="l">
              <a:lnSpc>
                <a:spcPct val="115000"/>
              </a:lnSpc>
              <a:spcBef>
                <a:spcPts val="0"/>
              </a:spcBef>
              <a:spcAft>
                <a:spcPts val="0"/>
              </a:spcAft>
              <a:buSzPts val="1400"/>
              <a:buChar char="●"/>
            </a:pPr>
            <a:r>
              <a:rPr lang="sk" sz="1400"/>
              <a:t>léky – závislost na lécích je poměrně rozšířená, mezi nejčastěji zneužívaná farmaka patří analgetika, benzodiazepiny, hypnotika a psychofarmaka</a:t>
            </a:r>
            <a:endParaRPr sz="1400"/>
          </a:p>
          <a:p>
            <a:pPr indent="-317500" lvl="0" marL="457200" rtl="0" algn="l">
              <a:lnSpc>
                <a:spcPct val="115000"/>
              </a:lnSpc>
              <a:spcBef>
                <a:spcPts val="0"/>
              </a:spcBef>
              <a:spcAft>
                <a:spcPts val="0"/>
              </a:spcAft>
              <a:buSzPts val="1400"/>
              <a:buChar char="●"/>
            </a:pPr>
            <a:r>
              <a:rPr lang="sk" sz="1400"/>
              <a:t>drogy – na užívání drog od tanečních přes konopí až po nitrožilně aplikované drogy se vždy cíleně dotazujeme a odpověď zaznamenáváme. Na užívání drog nás mohou upozornit i vpichy na kůži, které odhalíme při fyzikálním vyšetření. </a:t>
            </a:r>
            <a:endParaRPr sz="1400"/>
          </a:p>
          <a:p>
            <a:pPr indent="0" lvl="0" marL="0" rtl="0" algn="l">
              <a:lnSpc>
                <a:spcPct val="128571"/>
              </a:lnSpc>
              <a:spcBef>
                <a:spcPts val="1700"/>
              </a:spcBef>
              <a:spcAft>
                <a:spcPts val="0"/>
              </a:spcAft>
              <a:buSzPts val="2100"/>
              <a:buNone/>
            </a:pPr>
            <a:r>
              <a:t/>
            </a: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5"/>
          <p:cNvSpPr txBox="1"/>
          <p:nvPr>
            <p:ph type="title"/>
          </p:nvPr>
        </p:nvSpPr>
        <p:spPr>
          <a:xfrm>
            <a:off x="539550" y="51906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Anamnéza</a:t>
            </a:r>
            <a:endParaRPr/>
          </a:p>
        </p:txBody>
      </p:sp>
      <p:sp>
        <p:nvSpPr>
          <p:cNvPr id="433" name="Google Shape;433;p45"/>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33333"/>
              </a:lnSpc>
              <a:spcBef>
                <a:spcPts val="1700"/>
              </a:spcBef>
              <a:spcAft>
                <a:spcPts val="0"/>
              </a:spcAft>
              <a:buClr>
                <a:schemeClr val="dk1"/>
              </a:buClr>
              <a:buSzPts val="1100"/>
              <a:buFont typeface="Arial"/>
              <a:buNone/>
            </a:pPr>
            <a:r>
              <a:rPr b="1" lang="sk" sz="1800">
                <a:solidFill>
                  <a:srgbClr val="000000"/>
                </a:solidFill>
              </a:rPr>
              <a:t>Fyziologické funkce</a:t>
            </a:r>
            <a:endParaRPr b="1" sz="1800">
              <a:solidFill>
                <a:srgbClr val="000000"/>
              </a:solidFill>
            </a:endParaRPr>
          </a:p>
          <a:p>
            <a:pPr indent="0" lvl="0" marL="0" rtl="0" algn="l">
              <a:lnSpc>
                <a:spcPct val="115000"/>
              </a:lnSpc>
              <a:spcBef>
                <a:spcPts val="1800"/>
              </a:spcBef>
              <a:spcAft>
                <a:spcPts val="0"/>
              </a:spcAft>
              <a:buClr>
                <a:schemeClr val="dk1"/>
              </a:buClr>
              <a:buSzPts val="1100"/>
              <a:buFont typeface="Arial"/>
              <a:buNone/>
            </a:pPr>
            <a:r>
              <a:rPr lang="sk" sz="1800">
                <a:solidFill>
                  <a:srgbClr val="000000"/>
                </a:solidFill>
              </a:rPr>
              <a:t>Zahrnuje problémy s močením, stolicí, spánkem, chutí k jídlu, úbytek/přírůstek na váze apod.</a:t>
            </a:r>
            <a:endParaRPr sz="1800">
              <a:solidFill>
                <a:srgbClr val="000000"/>
              </a:solidFill>
            </a:endParaRPr>
          </a:p>
          <a:p>
            <a:pPr indent="0" lvl="0" marL="0" rtl="0" algn="l">
              <a:lnSpc>
                <a:spcPct val="133333"/>
              </a:lnSpc>
              <a:spcBef>
                <a:spcPts val="1800"/>
              </a:spcBef>
              <a:spcAft>
                <a:spcPts val="0"/>
              </a:spcAft>
              <a:buClr>
                <a:schemeClr val="dk1"/>
              </a:buClr>
              <a:buSzPts val="1100"/>
              <a:buFont typeface="Arial"/>
              <a:buNone/>
            </a:pPr>
            <a:r>
              <a:rPr b="1" lang="sk" sz="1800">
                <a:solidFill>
                  <a:srgbClr val="000000"/>
                </a:solidFill>
              </a:rPr>
              <a:t>Anamnéza nynějšího onemocnění</a:t>
            </a:r>
            <a:endParaRPr b="1" sz="1800">
              <a:solidFill>
                <a:srgbClr val="000000"/>
              </a:solidFill>
            </a:endParaRPr>
          </a:p>
          <a:p>
            <a:pPr indent="0" lvl="0" marL="0" rtl="0" algn="l">
              <a:lnSpc>
                <a:spcPct val="115000"/>
              </a:lnSpc>
              <a:spcBef>
                <a:spcPts val="1800"/>
              </a:spcBef>
              <a:spcAft>
                <a:spcPts val="0"/>
              </a:spcAft>
              <a:buClr>
                <a:schemeClr val="dk1"/>
              </a:buClr>
              <a:buSzPts val="1100"/>
              <a:buFont typeface="Arial"/>
              <a:buNone/>
            </a:pPr>
            <a:r>
              <a:rPr lang="sk" sz="1800">
                <a:solidFill>
                  <a:srgbClr val="000000"/>
                </a:solidFill>
              </a:rPr>
              <a:t>Ptáme se na vznik a průběh potíží, bolest a další nynější subjektivní obtíže (ztuhlost, závrať).</a:t>
            </a:r>
            <a:endParaRPr sz="1800">
              <a:solidFill>
                <a:srgbClr val="000000"/>
              </a:solidFill>
            </a:endParaRPr>
          </a:p>
          <a:p>
            <a:pPr indent="0" lvl="0" marL="0" rtl="0" algn="l">
              <a:lnSpc>
                <a:spcPct val="115000"/>
              </a:lnSpc>
              <a:spcBef>
                <a:spcPts val="1800"/>
              </a:spcBef>
              <a:spcAft>
                <a:spcPts val="0"/>
              </a:spcAft>
              <a:buClr>
                <a:schemeClr val="dk1"/>
              </a:buClr>
              <a:buSzPts val="1100"/>
              <a:buFont typeface="Arial"/>
              <a:buNone/>
            </a:pPr>
            <a:r>
              <a:t/>
            </a:r>
            <a:endParaRPr sz="1100"/>
          </a:p>
          <a:p>
            <a:pPr indent="0" lvl="0" marL="0" rtl="0" algn="l">
              <a:lnSpc>
                <a:spcPct val="128571"/>
              </a:lnSpc>
              <a:spcBef>
                <a:spcPts val="0"/>
              </a:spcBef>
              <a:spcAft>
                <a:spcPts val="0"/>
              </a:spcAft>
              <a:buSzPts val="21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6"/>
          <p:cNvSpPr txBox="1"/>
          <p:nvPr>
            <p:ph type="title"/>
          </p:nvPr>
        </p:nvSpPr>
        <p:spPr>
          <a:xfrm>
            <a:off x="540000" y="37495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Zdroje</a:t>
            </a:r>
            <a:endParaRPr/>
          </a:p>
        </p:txBody>
      </p:sp>
      <p:sp>
        <p:nvSpPr>
          <p:cNvPr id="439" name="Google Shape;439;p46"/>
          <p:cNvSpPr txBox="1"/>
          <p:nvPr>
            <p:ph idx="1" type="body"/>
          </p:nvPr>
        </p:nvSpPr>
        <p:spPr>
          <a:xfrm>
            <a:off x="540000" y="1063827"/>
            <a:ext cx="8064900" cy="3105000"/>
          </a:xfrm>
          <a:prstGeom prst="rect">
            <a:avLst/>
          </a:prstGeom>
          <a:noFill/>
          <a:ln>
            <a:noFill/>
          </a:ln>
        </p:spPr>
        <p:txBody>
          <a:bodyPr anchorCtr="0" anchor="t" bIns="0" lIns="0" spcFirstLastPara="1" rIns="0" wrap="square" tIns="0">
            <a:noAutofit/>
          </a:bodyPr>
          <a:lstStyle/>
          <a:p>
            <a:pPr indent="-330200" lvl="0" marL="457200" rtl="0" algn="l">
              <a:lnSpc>
                <a:spcPct val="128571"/>
              </a:lnSpc>
              <a:spcBef>
                <a:spcPts val="0"/>
              </a:spcBef>
              <a:spcAft>
                <a:spcPts val="0"/>
              </a:spcAft>
              <a:buSzPts val="1600"/>
              <a:buChar char="●"/>
            </a:pPr>
            <a:r>
              <a:rPr lang="sk" sz="1600">
                <a:solidFill>
                  <a:srgbClr val="222222"/>
                </a:solidFill>
                <a:highlight>
                  <a:srgbClr val="FFFFFF"/>
                </a:highlight>
              </a:rPr>
              <a:t>Bernhard, R. (2021). </a:t>
            </a:r>
            <a:r>
              <a:rPr i="1" lang="sk" sz="1600">
                <a:solidFill>
                  <a:srgbClr val="222222"/>
                </a:solidFill>
                <a:highlight>
                  <a:srgbClr val="FFFFFF"/>
                </a:highlight>
              </a:rPr>
              <a:t>Palpační techniky: povrchová anatomie pro fyzioterapeuty</a:t>
            </a:r>
            <a:r>
              <a:rPr lang="sk" sz="1600">
                <a:solidFill>
                  <a:srgbClr val="222222"/>
                </a:solidFill>
                <a:highlight>
                  <a:srgbClr val="FFFFFF"/>
                </a:highlight>
              </a:rPr>
              <a:t>. Grada Publishing as.</a:t>
            </a:r>
            <a:endParaRPr sz="1600">
              <a:solidFill>
                <a:srgbClr val="222222"/>
              </a:solidFill>
              <a:highlight>
                <a:srgbClr val="FFFFFF"/>
              </a:highlight>
            </a:endParaRPr>
          </a:p>
          <a:p>
            <a:pPr indent="-330200" lvl="0" marL="457200" rtl="0" algn="l">
              <a:lnSpc>
                <a:spcPct val="115000"/>
              </a:lnSpc>
              <a:spcBef>
                <a:spcPts val="0"/>
              </a:spcBef>
              <a:spcAft>
                <a:spcPts val="0"/>
              </a:spcAft>
              <a:buSzPts val="1600"/>
              <a:buChar char="●"/>
            </a:pPr>
            <a:r>
              <a:rPr lang="sk" sz="1600">
                <a:solidFill>
                  <a:srgbClr val="151515"/>
                </a:solidFill>
              </a:rPr>
              <a:t>Dobeš, M., &amp; Michková, M. (1997). </a:t>
            </a:r>
            <a:r>
              <a:rPr i="1" lang="sk" sz="1600">
                <a:solidFill>
                  <a:srgbClr val="151515"/>
                </a:solidFill>
              </a:rPr>
              <a:t>Učební text k základnímu kurzu diagnostiky a terapie funkčních poruch pohybového aparátu: měkké a mobilizační techniky.</a:t>
            </a:r>
            <a:r>
              <a:rPr lang="sk" sz="1600">
                <a:solidFill>
                  <a:srgbClr val="151515"/>
                </a:solidFill>
              </a:rPr>
              <a:t> Havířov, Czech Republic: DOMIGA.</a:t>
            </a:r>
            <a:endParaRPr sz="1600">
              <a:solidFill>
                <a:srgbClr val="151515"/>
              </a:solidFill>
            </a:endParaRPr>
          </a:p>
          <a:p>
            <a:pPr indent="-330200" lvl="0" marL="457200" rtl="0" algn="l">
              <a:lnSpc>
                <a:spcPct val="115000"/>
              </a:lnSpc>
              <a:spcBef>
                <a:spcPts val="0"/>
              </a:spcBef>
              <a:spcAft>
                <a:spcPts val="0"/>
              </a:spcAft>
              <a:buSzPts val="1600"/>
              <a:buChar char="●"/>
            </a:pPr>
            <a:r>
              <a:rPr lang="sk" sz="1600">
                <a:solidFill>
                  <a:srgbClr val="151515"/>
                </a:solidFill>
              </a:rPr>
              <a:t>Dylevský, I. (2009). </a:t>
            </a:r>
            <a:r>
              <a:rPr i="1" lang="sk" sz="1600">
                <a:solidFill>
                  <a:srgbClr val="151515"/>
                </a:solidFill>
              </a:rPr>
              <a:t>Speciální kineziologie.</a:t>
            </a:r>
            <a:r>
              <a:rPr lang="sk" sz="1600">
                <a:solidFill>
                  <a:srgbClr val="151515"/>
                </a:solidFill>
              </a:rPr>
              <a:t> Praha, Czech Republic: Grada.</a:t>
            </a:r>
            <a:endParaRPr sz="1600">
              <a:solidFill>
                <a:srgbClr val="151515"/>
              </a:solidFill>
            </a:endParaRPr>
          </a:p>
          <a:p>
            <a:pPr indent="-330200" lvl="0" marL="457200" rtl="0" algn="l">
              <a:lnSpc>
                <a:spcPct val="115000"/>
              </a:lnSpc>
              <a:spcBef>
                <a:spcPts val="0"/>
              </a:spcBef>
              <a:spcAft>
                <a:spcPts val="0"/>
              </a:spcAft>
              <a:buSzPts val="1600"/>
              <a:buChar char="●"/>
            </a:pPr>
            <a:r>
              <a:rPr lang="sk" sz="1600">
                <a:solidFill>
                  <a:srgbClr val="151515"/>
                </a:solidFill>
              </a:rPr>
              <a:t>Grim, M., &amp; Druga, R. (2001). </a:t>
            </a:r>
            <a:r>
              <a:rPr i="1" lang="sk" sz="1600">
                <a:solidFill>
                  <a:srgbClr val="151515"/>
                </a:solidFill>
              </a:rPr>
              <a:t>Základy anatomie.</a:t>
            </a:r>
            <a:r>
              <a:rPr lang="sk" sz="1600">
                <a:solidFill>
                  <a:srgbClr val="151515"/>
                </a:solidFill>
              </a:rPr>
              <a:t> Praha, Czech Republic: Galén.</a:t>
            </a:r>
            <a:endParaRPr sz="1600">
              <a:solidFill>
                <a:srgbClr val="222222"/>
              </a:solidFill>
              <a:highlight>
                <a:srgbClr val="FFFFFF"/>
              </a:highlight>
            </a:endParaRPr>
          </a:p>
          <a:p>
            <a:pPr indent="-330200" lvl="0" marL="457200" rtl="0" algn="l">
              <a:lnSpc>
                <a:spcPct val="128571"/>
              </a:lnSpc>
              <a:spcBef>
                <a:spcPts val="0"/>
              </a:spcBef>
              <a:spcAft>
                <a:spcPts val="0"/>
              </a:spcAft>
              <a:buSzPts val="1600"/>
              <a:buChar char="●"/>
            </a:pPr>
            <a:r>
              <a:rPr lang="sk" sz="1600">
                <a:solidFill>
                  <a:srgbClr val="222222"/>
                </a:solidFill>
                <a:highlight>
                  <a:srgbClr val="FFFFFF"/>
                </a:highlight>
              </a:rPr>
              <a:t>Gross, J. M., Fetto, J., Supnick, E. R., Zemanová, M., &amp; Vacek, J. (2005). Vyšetření pohybového aparátu: překlad druhého anglického vydání. </a:t>
            </a:r>
            <a:endParaRPr sz="1600">
              <a:solidFill>
                <a:srgbClr val="222222"/>
              </a:solidFill>
              <a:highlight>
                <a:srgbClr val="FFFFFF"/>
              </a:highlight>
            </a:endParaRPr>
          </a:p>
          <a:p>
            <a:pPr indent="-330200" lvl="0" marL="457200" rtl="0" algn="l">
              <a:lnSpc>
                <a:spcPct val="124000"/>
              </a:lnSpc>
              <a:spcBef>
                <a:spcPts val="0"/>
              </a:spcBef>
              <a:spcAft>
                <a:spcPts val="0"/>
              </a:spcAft>
              <a:buSzPts val="1600"/>
              <a:buChar char="●"/>
            </a:pPr>
            <a:r>
              <a:rPr lang="sk" sz="1600">
                <a:solidFill>
                  <a:srgbClr val="151515"/>
                </a:solidFill>
              </a:rPr>
              <a:t>Haladová, E., &amp; Nechvátalová, L. (2010). </a:t>
            </a:r>
            <a:r>
              <a:rPr i="1" lang="sk" sz="1600">
                <a:solidFill>
                  <a:srgbClr val="151515"/>
                </a:solidFill>
              </a:rPr>
              <a:t>Vyšetřovací metody hybného systému</a:t>
            </a:r>
            <a:r>
              <a:rPr lang="sk" sz="1600">
                <a:solidFill>
                  <a:srgbClr val="151515"/>
                </a:solidFill>
              </a:rPr>
              <a:t> (3</a:t>
            </a:r>
            <a:r>
              <a:rPr baseline="30000" lang="sk" sz="1600">
                <a:solidFill>
                  <a:srgbClr val="151515"/>
                </a:solidFill>
              </a:rPr>
              <a:t>rd</a:t>
            </a:r>
            <a:r>
              <a:rPr lang="sk" sz="1600">
                <a:solidFill>
                  <a:srgbClr val="151515"/>
                </a:solidFill>
              </a:rPr>
              <a:t> ed.). Brno, Czech Republic: NCONZO.</a:t>
            </a:r>
            <a:endParaRPr sz="1600">
              <a:solidFill>
                <a:srgbClr val="222222"/>
              </a:solidFill>
              <a:highlight>
                <a:srgbClr val="FFFFFF"/>
              </a:highlight>
            </a:endParaRPr>
          </a:p>
          <a:p>
            <a:pPr indent="-330200" lvl="0" marL="457200" rtl="0" algn="l">
              <a:lnSpc>
                <a:spcPct val="124000"/>
              </a:lnSpc>
              <a:spcBef>
                <a:spcPts val="0"/>
              </a:spcBef>
              <a:spcAft>
                <a:spcPts val="0"/>
              </a:spcAft>
              <a:buSzPts val="1600"/>
              <a:buChar char="●"/>
            </a:pPr>
            <a:r>
              <a:rPr lang="sk" sz="1600">
                <a:highlight>
                  <a:srgbClr val="FFFFFF"/>
                </a:highlight>
              </a:rPr>
              <a:t>Žaloudek, K. (1965). </a:t>
            </a:r>
            <a:r>
              <a:rPr i="1" lang="sk" sz="1600">
                <a:highlight>
                  <a:srgbClr val="FFFFFF"/>
                </a:highlight>
              </a:rPr>
              <a:t>Masáž: Příručka pro stř. zdravot. pracovníky</a:t>
            </a:r>
            <a:r>
              <a:rPr lang="sk" sz="1600">
                <a:highlight>
                  <a:srgbClr val="FFFFFF"/>
                </a:highlight>
              </a:rPr>
              <a:t>. SZdN.</a:t>
            </a:r>
            <a:endParaRPr sz="1600">
              <a:highlight>
                <a:srgbClr val="FFFFFF"/>
              </a:highlight>
            </a:endParaRPr>
          </a:p>
          <a:p>
            <a:pPr indent="0" lvl="0" marL="0" rtl="0" algn="l">
              <a:lnSpc>
                <a:spcPct val="128571"/>
              </a:lnSpc>
              <a:spcBef>
                <a:spcPts val="0"/>
              </a:spcBef>
              <a:spcAft>
                <a:spcPts val="0"/>
              </a:spcAft>
              <a:buSzPts val="2100"/>
              <a:buNone/>
            </a:pPr>
            <a:r>
              <a:t/>
            </a:r>
            <a:endParaRPr sz="1000">
              <a:solidFill>
                <a:srgbClr val="222222"/>
              </a:solidFill>
              <a:highlight>
                <a:srgbClr val="FFFFFF"/>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7"/>
          <p:cNvSpPr txBox="1"/>
          <p:nvPr>
            <p:ph type="title"/>
          </p:nvPr>
        </p:nvSpPr>
        <p:spPr>
          <a:xfrm>
            <a:off x="539550" y="1848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100"/>
              <a:buNone/>
            </a:pPr>
            <a:r>
              <a:rPr lang="sk"/>
              <a:t>Děkuji za pozornosť! </a:t>
            </a:r>
            <a:endParaRPr/>
          </a:p>
        </p:txBody>
      </p:sp>
      <p:pic>
        <p:nvPicPr>
          <p:cNvPr id="445" name="Google Shape;445;p47"/>
          <p:cNvPicPr preferRelativeResize="0"/>
          <p:nvPr/>
        </p:nvPicPr>
        <p:blipFill rotWithShape="1">
          <a:blip r:embed="rId3">
            <a:alphaModFix/>
          </a:blip>
          <a:srcRect b="0" l="0" r="0" t="0"/>
          <a:stretch/>
        </p:blipFill>
        <p:spPr>
          <a:xfrm>
            <a:off x="1686500" y="998700"/>
            <a:ext cx="5771887" cy="396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5"/>
          <p:cNvSpPr txBox="1"/>
          <p:nvPr>
            <p:ph type="title"/>
          </p:nvPr>
        </p:nvSpPr>
        <p:spPr>
          <a:xfrm>
            <a:off x="539550" y="430800"/>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Důležité pojmy ve fyzioterapii</a:t>
            </a:r>
            <a:endParaRPr/>
          </a:p>
          <a:p>
            <a:pPr indent="0" lvl="0" marL="0" rtl="0" algn="l">
              <a:lnSpc>
                <a:spcPct val="222222"/>
              </a:lnSpc>
              <a:spcBef>
                <a:spcPts val="0"/>
              </a:spcBef>
              <a:spcAft>
                <a:spcPts val="0"/>
              </a:spcAft>
              <a:buSzPts val="1100"/>
              <a:buNone/>
            </a:pPr>
            <a:r>
              <a:t/>
            </a:r>
            <a:endParaRPr/>
          </a:p>
        </p:txBody>
      </p:sp>
      <p:sp>
        <p:nvSpPr>
          <p:cNvPr id="155" name="Google Shape;155;p5"/>
          <p:cNvSpPr txBox="1"/>
          <p:nvPr>
            <p:ph idx="1" type="body"/>
          </p:nvPr>
        </p:nvSpPr>
        <p:spPr>
          <a:xfrm>
            <a:off x="540000" y="1269000"/>
            <a:ext cx="4943400" cy="31050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b="1" lang="sk" sz="1200"/>
              <a:t>Palpace:</a:t>
            </a:r>
            <a:endParaRPr b="1" sz="1200"/>
          </a:p>
          <a:p>
            <a:pPr indent="-304800" lvl="0" marL="457200" rtl="0" algn="l">
              <a:lnSpc>
                <a:spcPct val="128571"/>
              </a:lnSpc>
              <a:spcBef>
                <a:spcPts val="0"/>
              </a:spcBef>
              <a:spcAft>
                <a:spcPts val="0"/>
              </a:spcAft>
              <a:buSzPts val="1200"/>
              <a:buChar char="●"/>
            </a:pPr>
            <a:r>
              <a:rPr lang="sk" sz="1200"/>
              <a:t>Cílem palpace je získat co nejlepší orientaci v lokálních strukturách, která umožní jejich následné přesné vyšetření a správné zacílení terapie. </a:t>
            </a:r>
            <a:r>
              <a:rPr lang="sk" sz="1200">
                <a:solidFill>
                  <a:srgbClr val="151515"/>
                </a:solidFill>
              </a:rPr>
              <a:t>Palpací vzniká zpětná vazba mezi terapeutem a pacientem, která je nereprodukovatelná. </a:t>
            </a:r>
            <a:endParaRPr sz="1200">
              <a:solidFill>
                <a:srgbClr val="151515"/>
              </a:solidFill>
            </a:endParaRPr>
          </a:p>
          <a:p>
            <a:pPr indent="-304800" lvl="0" marL="457200" rtl="0" algn="l">
              <a:lnSpc>
                <a:spcPct val="128571"/>
              </a:lnSpc>
              <a:spcBef>
                <a:spcPts val="0"/>
              </a:spcBef>
              <a:spcAft>
                <a:spcPts val="0"/>
              </a:spcAft>
              <a:buSzPts val="1200"/>
              <a:buChar char="●"/>
            </a:pPr>
            <a:r>
              <a:rPr lang="sk" sz="1200">
                <a:solidFill>
                  <a:srgbClr val="151515"/>
                </a:solidFill>
              </a:rPr>
              <a:t>Terapeut by měl při palpaci vycházet z míst, které zná nejlépe. Obecně je dobré začínat palpací známých a snadno přístupných struktur (např. os sacrum) a svalů (např. m.biceps brachii) a teprve poté se přesouvat k palpačně hůře přístupným strukturám. </a:t>
            </a:r>
            <a:endParaRPr sz="1200">
              <a:solidFill>
                <a:srgbClr val="151515"/>
              </a:solidFill>
            </a:endParaRPr>
          </a:p>
          <a:p>
            <a:pPr indent="-304800" lvl="0" marL="457200" rtl="0" algn="l">
              <a:lnSpc>
                <a:spcPct val="128571"/>
              </a:lnSpc>
              <a:spcBef>
                <a:spcPts val="0"/>
              </a:spcBef>
              <a:spcAft>
                <a:spcPts val="0"/>
              </a:spcAft>
              <a:buSzPts val="1200"/>
              <a:buChar char="●"/>
            </a:pPr>
            <a:r>
              <a:rPr lang="sk" sz="1200">
                <a:solidFill>
                  <a:schemeClr val="dk2"/>
                </a:solidFill>
              </a:rPr>
              <a:t>“Nemůžete správně hmatat to, co neznáte.”</a:t>
            </a:r>
            <a:endParaRPr sz="1200">
              <a:solidFill>
                <a:schemeClr val="dk2"/>
              </a:solidFill>
            </a:endParaRPr>
          </a:p>
          <a:p>
            <a:pPr indent="-304800" lvl="0" marL="457200" rtl="0" algn="l">
              <a:lnSpc>
                <a:spcPct val="128571"/>
              </a:lnSpc>
              <a:spcBef>
                <a:spcPts val="0"/>
              </a:spcBef>
              <a:spcAft>
                <a:spcPts val="0"/>
              </a:spcAft>
              <a:buClr>
                <a:schemeClr val="dk2"/>
              </a:buClr>
              <a:buSzPts val="1200"/>
              <a:buChar char="●"/>
            </a:pPr>
            <a:r>
              <a:rPr lang="sk" sz="1200">
                <a:solidFill>
                  <a:schemeClr val="dk2"/>
                </a:solidFill>
              </a:rPr>
              <a:t>“Vyhmátnout, vomakat, pochopit.” prof. Karel Lewit:</a:t>
            </a:r>
            <a:endParaRPr sz="1200">
              <a:solidFill>
                <a:schemeClr val="dk2"/>
              </a:solidFill>
            </a:endParaRPr>
          </a:p>
          <a:p>
            <a:pPr indent="0" lvl="0" marL="0" rtl="0" algn="l">
              <a:lnSpc>
                <a:spcPct val="128571"/>
              </a:lnSpc>
              <a:spcBef>
                <a:spcPts val="0"/>
              </a:spcBef>
              <a:spcAft>
                <a:spcPts val="0"/>
              </a:spcAft>
              <a:buSzPts val="2100"/>
              <a:buNone/>
            </a:pPr>
            <a:r>
              <a:rPr lang="sk" sz="1200" u="sng">
                <a:solidFill>
                  <a:schemeClr val="hlink"/>
                </a:solidFill>
                <a:hlinkClick r:id="rId3"/>
              </a:rPr>
              <a:t>https://www.youtube.com/watch?v=44131f42dBo&amp;t=4s&amp;ab_channel=AlesUrbanczik</a:t>
            </a:r>
            <a:r>
              <a:rPr lang="sk" sz="1200">
                <a:solidFill>
                  <a:schemeClr val="dk2"/>
                </a:solidFill>
              </a:rPr>
              <a:t> </a:t>
            </a:r>
            <a:endParaRPr sz="1200">
              <a:solidFill>
                <a:schemeClr val="dk2"/>
              </a:solidFill>
            </a:endParaRPr>
          </a:p>
          <a:p>
            <a:pPr indent="0" lvl="0" marL="0" rtl="0" algn="l">
              <a:lnSpc>
                <a:spcPct val="128571"/>
              </a:lnSpc>
              <a:spcBef>
                <a:spcPts val="0"/>
              </a:spcBef>
              <a:spcAft>
                <a:spcPts val="0"/>
              </a:spcAft>
              <a:buSzPts val="2100"/>
              <a:buNone/>
            </a:pPr>
            <a:r>
              <a:t/>
            </a:r>
            <a:endParaRPr sz="1200">
              <a:solidFill>
                <a:srgbClr val="151515"/>
              </a:solidFill>
            </a:endParaRPr>
          </a:p>
        </p:txBody>
      </p:sp>
      <p:pic>
        <p:nvPicPr>
          <p:cNvPr id="156" name="Google Shape;156;p5"/>
          <p:cNvPicPr preferRelativeResize="0"/>
          <p:nvPr/>
        </p:nvPicPr>
        <p:blipFill rotWithShape="1">
          <a:blip r:embed="rId4">
            <a:alphaModFix/>
          </a:blip>
          <a:srcRect b="0" l="0" r="0" t="0"/>
          <a:stretch/>
        </p:blipFill>
        <p:spPr>
          <a:xfrm>
            <a:off x="5635800" y="1269000"/>
            <a:ext cx="3355799" cy="24365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txBox="1"/>
          <p:nvPr>
            <p:ph type="title"/>
          </p:nvPr>
        </p:nvSpPr>
        <p:spPr>
          <a:xfrm>
            <a:off x="539550" y="39645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Důležité pojmy ve fyzioterapii</a:t>
            </a:r>
            <a:endParaRPr/>
          </a:p>
          <a:p>
            <a:pPr indent="0" lvl="0" marL="0" rtl="0" algn="l">
              <a:lnSpc>
                <a:spcPct val="222222"/>
              </a:lnSpc>
              <a:spcBef>
                <a:spcPts val="0"/>
              </a:spcBef>
              <a:spcAft>
                <a:spcPts val="0"/>
              </a:spcAft>
              <a:buSzPts val="1100"/>
              <a:buNone/>
            </a:pPr>
            <a:r>
              <a:t/>
            </a:r>
            <a:endParaRPr/>
          </a:p>
        </p:txBody>
      </p:sp>
      <p:sp>
        <p:nvSpPr>
          <p:cNvPr id="162" name="Google Shape;162;p6"/>
          <p:cNvSpPr txBox="1"/>
          <p:nvPr>
            <p:ph idx="1" type="body"/>
          </p:nvPr>
        </p:nvSpPr>
        <p:spPr>
          <a:xfrm>
            <a:off x="540000" y="1269000"/>
            <a:ext cx="8064900" cy="21264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lang="sk" sz="1700"/>
              <a:t>Hlavní zásady při palpaci:</a:t>
            </a:r>
            <a:endParaRPr sz="1700"/>
          </a:p>
          <a:p>
            <a:pPr indent="-336550" lvl="0" marL="457200" rtl="0" algn="l">
              <a:lnSpc>
                <a:spcPct val="128571"/>
              </a:lnSpc>
              <a:spcBef>
                <a:spcPts val="0"/>
              </a:spcBef>
              <a:spcAft>
                <a:spcPts val="0"/>
              </a:spcAft>
              <a:buSzPts val="1700"/>
              <a:buChar char="●"/>
            </a:pPr>
            <a:r>
              <a:rPr lang="sk" sz="1700"/>
              <a:t>Použití vhodné palpační techniky</a:t>
            </a:r>
            <a:endParaRPr sz="1700"/>
          </a:p>
          <a:p>
            <a:pPr indent="-336550" lvl="0" marL="457200" rtl="0" algn="l">
              <a:lnSpc>
                <a:spcPct val="128571"/>
              </a:lnSpc>
              <a:spcBef>
                <a:spcPts val="0"/>
              </a:spcBef>
              <a:spcAft>
                <a:spcPts val="0"/>
              </a:spcAft>
              <a:buSzPts val="1700"/>
              <a:buChar char="●"/>
            </a:pPr>
            <a:r>
              <a:rPr lang="sk" sz="1700"/>
              <a:t>Očekávaná konzistence tkáně</a:t>
            </a:r>
            <a:endParaRPr sz="1700"/>
          </a:p>
          <a:p>
            <a:pPr indent="-336550" lvl="0" marL="457200" rtl="0" algn="l">
              <a:lnSpc>
                <a:spcPct val="128571"/>
              </a:lnSpc>
              <a:spcBef>
                <a:spcPts val="0"/>
              </a:spcBef>
              <a:spcAft>
                <a:spcPts val="0"/>
              </a:spcAft>
              <a:buSzPts val="1700"/>
              <a:buChar char="●"/>
            </a:pPr>
            <a:r>
              <a:rPr lang="sk" sz="1700"/>
              <a:t>Rozlišení odporu, který struktury při palpaci kladou</a:t>
            </a:r>
            <a:endParaRPr sz="1700"/>
          </a:p>
          <a:p>
            <a:pPr indent="-336550" lvl="0" marL="457200" rtl="0" algn="l">
              <a:lnSpc>
                <a:spcPct val="128571"/>
              </a:lnSpc>
              <a:spcBef>
                <a:spcPts val="0"/>
              </a:spcBef>
              <a:spcAft>
                <a:spcPts val="0"/>
              </a:spcAft>
              <a:buSzPts val="1700"/>
              <a:buChar char="●"/>
            </a:pPr>
            <a:r>
              <a:rPr b="1" lang="sk" sz="1700"/>
              <a:t>Množství aplikovaného tlaku by mělo být jen tak velké, jak je nutné, a tak malé, jak je jen možné.</a:t>
            </a:r>
            <a:endParaRPr b="1" sz="1700"/>
          </a:p>
        </p:txBody>
      </p:sp>
      <p:grpSp>
        <p:nvGrpSpPr>
          <p:cNvPr id="163" name="Google Shape;163;p6"/>
          <p:cNvGrpSpPr/>
          <p:nvPr/>
        </p:nvGrpSpPr>
        <p:grpSpPr>
          <a:xfrm>
            <a:off x="6454815" y="540012"/>
            <a:ext cx="1854000" cy="1854000"/>
            <a:chOff x="4303290" y="1676962"/>
            <a:chExt cx="1854000" cy="1854000"/>
          </a:xfrm>
        </p:grpSpPr>
        <p:sp>
          <p:nvSpPr>
            <p:cNvPr id="164" name="Google Shape;164;p6"/>
            <p:cNvSpPr/>
            <p:nvPr/>
          </p:nvSpPr>
          <p:spPr>
            <a:xfrm>
              <a:off x="4303290" y="1676962"/>
              <a:ext cx="1854000" cy="1854000"/>
            </a:xfrm>
            <a:prstGeom prst="ellipse">
              <a:avLst/>
            </a:prstGeom>
            <a:solidFill>
              <a:srgbClr val="0E9453"/>
            </a:solidFill>
            <a:ln cap="flat" cmpd="sng" w="28575">
              <a:solidFill>
                <a:srgbClr val="65F0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6"/>
            <p:cNvSpPr txBox="1"/>
            <p:nvPr/>
          </p:nvSpPr>
          <p:spPr>
            <a:xfrm>
              <a:off x="5010351" y="2455615"/>
              <a:ext cx="1075200" cy="521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sk" sz="1100" u="none" cap="none" strike="noStrike">
                  <a:solidFill>
                    <a:srgbClr val="FFFFFF"/>
                  </a:solidFill>
                  <a:latin typeface="Roboto"/>
                  <a:ea typeface="Roboto"/>
                  <a:cs typeface="Roboto"/>
                  <a:sym typeface="Roboto"/>
                </a:rPr>
                <a:t>tvrdá tkáň  = rychleji, vjem tuhosti</a:t>
              </a:r>
              <a:endParaRPr b="0" i="0" sz="1100" u="none" cap="none" strike="noStrike">
                <a:solidFill>
                  <a:srgbClr val="FFFFFF"/>
                </a:solidFill>
                <a:latin typeface="Roboto"/>
                <a:ea typeface="Roboto"/>
                <a:cs typeface="Roboto"/>
                <a:sym typeface="Roboto"/>
              </a:endParaRPr>
            </a:p>
          </p:txBody>
        </p:sp>
      </p:grpSp>
      <p:grpSp>
        <p:nvGrpSpPr>
          <p:cNvPr id="166" name="Google Shape;166;p6"/>
          <p:cNvGrpSpPr/>
          <p:nvPr/>
        </p:nvGrpSpPr>
        <p:grpSpPr>
          <a:xfrm>
            <a:off x="3502162" y="3066487"/>
            <a:ext cx="1854000" cy="1854000"/>
            <a:chOff x="2986712" y="1867462"/>
            <a:chExt cx="1854000" cy="1854000"/>
          </a:xfrm>
        </p:grpSpPr>
        <p:sp>
          <p:nvSpPr>
            <p:cNvPr id="167" name="Google Shape;167;p6"/>
            <p:cNvSpPr/>
            <p:nvPr/>
          </p:nvSpPr>
          <p:spPr>
            <a:xfrm>
              <a:off x="2986712" y="1867462"/>
              <a:ext cx="1854000" cy="1854000"/>
            </a:xfrm>
            <a:prstGeom prst="ellipse">
              <a:avLst/>
            </a:prstGeom>
            <a:solidFill>
              <a:srgbClr val="0B7743"/>
            </a:solidFill>
            <a:ln cap="flat" cmpd="sng" w="28575">
              <a:solidFill>
                <a:srgbClr val="65F0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6"/>
            <p:cNvSpPr txBox="1"/>
            <p:nvPr/>
          </p:nvSpPr>
          <p:spPr>
            <a:xfrm>
              <a:off x="3134207" y="2455625"/>
              <a:ext cx="1706400" cy="521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sk" sz="1100" u="none" cap="none" strike="noStrike">
                  <a:solidFill>
                    <a:srgbClr val="FFFFFF"/>
                  </a:solidFill>
                  <a:latin typeface="Roboto"/>
                  <a:ea typeface="Roboto"/>
                  <a:cs typeface="Roboto"/>
                  <a:sym typeface="Roboto"/>
                </a:rPr>
                <a:t>měkká, elastická tkáň = pomalu, vjem pružnosti</a:t>
              </a:r>
              <a:endParaRPr b="0" i="0" sz="1100" u="none" cap="none" strike="noStrike">
                <a:solidFill>
                  <a:srgbClr val="FFFFFF"/>
                </a:solidFill>
                <a:latin typeface="Roboto"/>
                <a:ea typeface="Roboto"/>
                <a:cs typeface="Roboto"/>
                <a:sym typeface="Robo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7"/>
          <p:cNvSpPr txBox="1"/>
          <p:nvPr>
            <p:ph type="title"/>
          </p:nvPr>
        </p:nvSpPr>
        <p:spPr>
          <a:xfrm>
            <a:off x="539550" y="372476"/>
            <a:ext cx="8064900" cy="3387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Důležité pojmy ve fyzioterapii</a:t>
            </a:r>
            <a:endParaRPr/>
          </a:p>
          <a:p>
            <a:pPr indent="0" lvl="0" marL="0" rtl="0" algn="l">
              <a:lnSpc>
                <a:spcPct val="222222"/>
              </a:lnSpc>
              <a:spcBef>
                <a:spcPts val="0"/>
              </a:spcBef>
              <a:spcAft>
                <a:spcPts val="0"/>
              </a:spcAft>
              <a:buSzPts val="1100"/>
              <a:buNone/>
            </a:pPr>
            <a:r>
              <a:t/>
            </a:r>
            <a:endParaRPr/>
          </a:p>
        </p:txBody>
      </p:sp>
      <p:sp>
        <p:nvSpPr>
          <p:cNvPr id="174" name="Google Shape;174;p7"/>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p>
            <a:pPr indent="0" lvl="0" marL="0" rtl="0" algn="l">
              <a:lnSpc>
                <a:spcPct val="128571"/>
              </a:lnSpc>
              <a:spcBef>
                <a:spcPts val="0"/>
              </a:spcBef>
              <a:spcAft>
                <a:spcPts val="0"/>
              </a:spcAft>
              <a:buSzPts val="2100"/>
              <a:buNone/>
            </a:pPr>
            <a:r>
              <a:rPr b="1" lang="sk" sz="1700"/>
              <a:t>Auskultace</a:t>
            </a:r>
            <a:endParaRPr b="1" sz="1700"/>
          </a:p>
          <a:p>
            <a:pPr indent="-336550" lvl="0" marL="457200" rtl="0" algn="l">
              <a:lnSpc>
                <a:spcPct val="128571"/>
              </a:lnSpc>
              <a:spcBef>
                <a:spcPts val="0"/>
              </a:spcBef>
              <a:spcAft>
                <a:spcPts val="0"/>
              </a:spcAft>
              <a:buSzPts val="1700"/>
              <a:buChar char="●"/>
            </a:pPr>
            <a:r>
              <a:rPr lang="sk" sz="1700">
                <a:solidFill>
                  <a:srgbClr val="151515"/>
                </a:solidFill>
              </a:rPr>
              <a:t>Vyšetření </a:t>
            </a:r>
            <a:r>
              <a:rPr b="1" lang="sk" sz="1700">
                <a:solidFill>
                  <a:srgbClr val="151515"/>
                </a:solidFill>
              </a:rPr>
              <a:t>poslechem, </a:t>
            </a:r>
            <a:r>
              <a:rPr lang="sk" sz="1700">
                <a:solidFill>
                  <a:srgbClr val="151515"/>
                </a:solidFill>
              </a:rPr>
              <a:t>využití u vyšetření kloubů (krepitace, drásoty a lupavé zvuky), při mobilizacích (fenomén lupnutí při uvolnění blokády), peristaltické ozvy (svědčí o motilitě určitého úseku dutých orgánů břišních), vyšetření respiračního systému (při respirační fyzioterapii – kašel, sípavé zvuky, bublavé zvuky informují o lokalizaci a množství hlenu v dýchacích cestách).</a:t>
            </a:r>
            <a:endParaRPr sz="1700">
              <a:solidFill>
                <a:srgbClr val="151515"/>
              </a:solidFill>
            </a:endParaRPr>
          </a:p>
          <a:p>
            <a:pPr indent="0" lvl="0" marL="0" rtl="0" algn="l">
              <a:lnSpc>
                <a:spcPct val="128571"/>
              </a:lnSpc>
              <a:spcBef>
                <a:spcPts val="0"/>
              </a:spcBef>
              <a:spcAft>
                <a:spcPts val="0"/>
              </a:spcAft>
              <a:buSzPts val="2100"/>
              <a:buNone/>
            </a:pPr>
            <a:r>
              <a:rPr b="1" lang="sk" sz="1700">
                <a:solidFill>
                  <a:srgbClr val="151515"/>
                </a:solidFill>
              </a:rPr>
              <a:t>Perkuse</a:t>
            </a:r>
            <a:endParaRPr b="1" sz="1700">
              <a:solidFill>
                <a:srgbClr val="151515"/>
              </a:solidFill>
            </a:endParaRPr>
          </a:p>
          <a:p>
            <a:pPr indent="-336550" lvl="0" marL="457200" rtl="0" algn="l">
              <a:lnSpc>
                <a:spcPct val="128571"/>
              </a:lnSpc>
              <a:spcBef>
                <a:spcPts val="0"/>
              </a:spcBef>
              <a:spcAft>
                <a:spcPts val="0"/>
              </a:spcAft>
              <a:buSzPts val="1700"/>
              <a:buChar char="●"/>
            </a:pPr>
            <a:r>
              <a:rPr lang="sk" sz="1700">
                <a:solidFill>
                  <a:srgbClr val="151515"/>
                </a:solidFill>
              </a:rPr>
              <a:t>Vyšetření </a:t>
            </a:r>
            <a:r>
              <a:rPr b="1" lang="sk" sz="1700">
                <a:solidFill>
                  <a:srgbClr val="151515"/>
                </a:solidFill>
              </a:rPr>
              <a:t>poklepem, </a:t>
            </a:r>
            <a:r>
              <a:rPr lang="sk" sz="1700">
                <a:solidFill>
                  <a:srgbClr val="151515"/>
                </a:solidFill>
              </a:rPr>
              <a:t>např. poklep trnových výběžků obratlů.</a:t>
            </a:r>
            <a:endParaRPr sz="1700">
              <a:solidFill>
                <a:srgbClr val="151515"/>
              </a:solidFill>
            </a:endParaRPr>
          </a:p>
          <a:p>
            <a:pPr indent="0" lvl="0" marL="0" rtl="0" algn="l">
              <a:lnSpc>
                <a:spcPct val="115000"/>
              </a:lnSpc>
              <a:spcBef>
                <a:spcPts val="0"/>
              </a:spcBef>
              <a:spcAft>
                <a:spcPts val="0"/>
              </a:spcAft>
              <a:buSzPts val="2100"/>
              <a:buNone/>
            </a:pPr>
            <a:r>
              <a:t/>
            </a:r>
            <a:endParaRPr b="1" sz="16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sk" sz="2500"/>
              <a:t>Důležité pojmy ve fyzioterapii - anatomické rozdělení směru a polohy na trupu a končetinách</a:t>
            </a:r>
            <a:endParaRPr sz="2500"/>
          </a:p>
        </p:txBody>
      </p:sp>
      <p:sp>
        <p:nvSpPr>
          <p:cNvPr id="180" name="Google Shape;180;p8"/>
          <p:cNvSpPr txBox="1"/>
          <p:nvPr>
            <p:ph idx="1" type="body"/>
          </p:nvPr>
        </p:nvSpPr>
        <p:spPr>
          <a:xfrm>
            <a:off x="522300" y="1387150"/>
            <a:ext cx="8064900" cy="3105000"/>
          </a:xfrm>
          <a:prstGeom prst="rect">
            <a:avLst/>
          </a:prstGeom>
          <a:noFill/>
          <a:ln>
            <a:noFill/>
          </a:ln>
        </p:spPr>
        <p:txBody>
          <a:bodyPr anchorCtr="0" anchor="t" bIns="0" lIns="0" spcFirstLastPara="1" rIns="0" wrap="square" tIns="0">
            <a:noAutofit/>
          </a:bodyPr>
          <a:lstStyle/>
          <a:p>
            <a:pPr indent="-323850" lvl="0" marL="457200" rtl="0" algn="l">
              <a:lnSpc>
                <a:spcPct val="100000"/>
              </a:lnSpc>
              <a:spcBef>
                <a:spcPts val="3700"/>
              </a:spcBef>
              <a:spcAft>
                <a:spcPts val="0"/>
              </a:spcAft>
              <a:buSzPts val="1500"/>
              <a:buChar char="●"/>
            </a:pPr>
            <a:r>
              <a:rPr b="1" lang="sk" sz="1500">
                <a:solidFill>
                  <a:srgbClr val="151515"/>
                </a:solidFill>
              </a:rPr>
              <a:t>superior</a:t>
            </a:r>
            <a:r>
              <a:rPr lang="sk" sz="1500">
                <a:solidFill>
                  <a:srgbClr val="151515"/>
                </a:solidFill>
              </a:rPr>
              <a:t> – horní</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cranialis</a:t>
            </a:r>
            <a:r>
              <a:rPr lang="sk" sz="1500">
                <a:solidFill>
                  <a:srgbClr val="151515"/>
                </a:solidFill>
              </a:rPr>
              <a:t> – směrem k hlavě</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anterior</a:t>
            </a:r>
            <a:r>
              <a:rPr lang="sk" sz="1500">
                <a:solidFill>
                  <a:srgbClr val="151515"/>
                </a:solidFill>
              </a:rPr>
              <a:t> – přední</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ventralis</a:t>
            </a:r>
            <a:r>
              <a:rPr lang="sk" sz="1500">
                <a:solidFill>
                  <a:srgbClr val="151515"/>
                </a:solidFill>
              </a:rPr>
              <a:t> – směrem k břichu</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internus</a:t>
            </a:r>
            <a:r>
              <a:rPr lang="sk" sz="1500">
                <a:solidFill>
                  <a:srgbClr val="151515"/>
                </a:solidFill>
              </a:rPr>
              <a:t> – vnitřní</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profundus</a:t>
            </a:r>
            <a:r>
              <a:rPr lang="sk" sz="1500">
                <a:solidFill>
                  <a:srgbClr val="151515"/>
                </a:solidFill>
              </a:rPr>
              <a:t> – hluboký</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medialis</a:t>
            </a:r>
            <a:r>
              <a:rPr lang="sk" sz="1500">
                <a:solidFill>
                  <a:srgbClr val="151515"/>
                </a:solidFill>
              </a:rPr>
              <a:t> – směr ke střední rovině</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dexter</a:t>
            </a:r>
            <a:r>
              <a:rPr lang="sk" sz="1500">
                <a:solidFill>
                  <a:srgbClr val="151515"/>
                </a:solidFill>
              </a:rPr>
              <a:t> – pravý</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proximalis</a:t>
            </a:r>
            <a:r>
              <a:rPr lang="sk" sz="1500">
                <a:solidFill>
                  <a:srgbClr val="151515"/>
                </a:solidFill>
              </a:rPr>
              <a:t> – bližší k trupu (u končetin)</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ulnaris</a:t>
            </a:r>
            <a:r>
              <a:rPr lang="sk" sz="1500">
                <a:solidFill>
                  <a:srgbClr val="151515"/>
                </a:solidFill>
              </a:rPr>
              <a:t> – vnitřní (na předloktí a ruce)</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palmaris (volaris)</a:t>
            </a:r>
            <a:r>
              <a:rPr lang="sk" sz="1500">
                <a:solidFill>
                  <a:srgbClr val="151515"/>
                </a:solidFill>
              </a:rPr>
              <a:t> – dlaňový (na ruce)</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plantaris</a:t>
            </a:r>
            <a:r>
              <a:rPr lang="sk" sz="1500">
                <a:solidFill>
                  <a:srgbClr val="151515"/>
                </a:solidFill>
              </a:rPr>
              <a:t> – chodidlový (na noze)</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inferior</a:t>
            </a:r>
            <a:r>
              <a:rPr lang="sk" sz="1500">
                <a:solidFill>
                  <a:srgbClr val="151515"/>
                </a:solidFill>
              </a:rPr>
              <a:t> – dolní</a:t>
            </a:r>
            <a:endParaRPr sz="1500">
              <a:solidFill>
                <a:srgbClr val="151515"/>
              </a:solidFill>
            </a:endParaRPr>
          </a:p>
          <a:p>
            <a:pPr indent="0" lvl="0" marL="0" rtl="0" algn="l">
              <a:lnSpc>
                <a:spcPct val="115000"/>
              </a:lnSpc>
              <a:spcBef>
                <a:spcPts val="3700"/>
              </a:spcBef>
              <a:spcAft>
                <a:spcPts val="3700"/>
              </a:spcAft>
              <a:buSzPts val="21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500"/>
              <a:t>Důležité pojmy ve fyzioterapii - anatomické rozdělení směru a polohy na trupu a končetinách</a:t>
            </a:r>
            <a:endParaRPr/>
          </a:p>
          <a:p>
            <a:pPr indent="0" lvl="0" marL="0" rtl="0" algn="l">
              <a:lnSpc>
                <a:spcPct val="222222"/>
              </a:lnSpc>
              <a:spcBef>
                <a:spcPts val="0"/>
              </a:spcBef>
              <a:spcAft>
                <a:spcPts val="0"/>
              </a:spcAft>
              <a:buSzPts val="1100"/>
              <a:buNone/>
            </a:pPr>
            <a:r>
              <a:t/>
            </a:r>
            <a:endParaRPr/>
          </a:p>
        </p:txBody>
      </p:sp>
      <p:sp>
        <p:nvSpPr>
          <p:cNvPr id="186" name="Google Shape;186;p9"/>
          <p:cNvSpPr txBox="1"/>
          <p:nvPr>
            <p:ph idx="1" type="body"/>
          </p:nvPr>
        </p:nvSpPr>
        <p:spPr>
          <a:xfrm>
            <a:off x="539550" y="1438690"/>
            <a:ext cx="8064900" cy="3105000"/>
          </a:xfrm>
          <a:prstGeom prst="rect">
            <a:avLst/>
          </a:prstGeom>
          <a:noFill/>
          <a:ln>
            <a:noFill/>
          </a:ln>
        </p:spPr>
        <p:txBody>
          <a:bodyPr anchorCtr="0" anchor="t" bIns="0" lIns="0" spcFirstLastPara="1" rIns="0" wrap="square" tIns="0">
            <a:noAutofit/>
          </a:bodyPr>
          <a:lstStyle/>
          <a:p>
            <a:pPr indent="-323850" lvl="0" marL="457200" rtl="0" algn="l">
              <a:lnSpc>
                <a:spcPct val="115000"/>
              </a:lnSpc>
              <a:spcBef>
                <a:spcPts val="3700"/>
              </a:spcBef>
              <a:spcAft>
                <a:spcPts val="0"/>
              </a:spcAft>
              <a:buSzPts val="1500"/>
              <a:buChar char="●"/>
            </a:pPr>
            <a:r>
              <a:rPr b="1" lang="sk" sz="1500">
                <a:solidFill>
                  <a:srgbClr val="151515"/>
                </a:solidFill>
              </a:rPr>
              <a:t>caudalis</a:t>
            </a:r>
            <a:r>
              <a:rPr lang="sk" sz="1500">
                <a:solidFill>
                  <a:srgbClr val="151515"/>
                </a:solidFill>
              </a:rPr>
              <a:t> – směrem k dolní části trupu („ocasu“)</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posterior</a:t>
            </a:r>
            <a:r>
              <a:rPr lang="sk" sz="1500">
                <a:solidFill>
                  <a:srgbClr val="151515"/>
                </a:solidFill>
              </a:rPr>
              <a:t> – zadní</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dorsalis</a:t>
            </a:r>
            <a:r>
              <a:rPr lang="sk" sz="1500">
                <a:solidFill>
                  <a:srgbClr val="151515"/>
                </a:solidFill>
              </a:rPr>
              <a:t> – směrem k zádům</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externus</a:t>
            </a:r>
            <a:r>
              <a:rPr lang="sk" sz="1500">
                <a:solidFill>
                  <a:srgbClr val="151515"/>
                </a:solidFill>
              </a:rPr>
              <a:t> – vnější, zevní</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superficialis</a:t>
            </a:r>
            <a:r>
              <a:rPr lang="sk" sz="1500">
                <a:solidFill>
                  <a:srgbClr val="151515"/>
                </a:solidFill>
              </a:rPr>
              <a:t> – povrchový</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lateralis</a:t>
            </a:r>
            <a:r>
              <a:rPr lang="sk" sz="1500">
                <a:solidFill>
                  <a:srgbClr val="151515"/>
                </a:solidFill>
              </a:rPr>
              <a:t> – směr od střední roviny</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sinister</a:t>
            </a:r>
            <a:r>
              <a:rPr lang="sk" sz="1500">
                <a:solidFill>
                  <a:srgbClr val="151515"/>
                </a:solidFill>
              </a:rPr>
              <a:t> – levý</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distalis</a:t>
            </a:r>
            <a:r>
              <a:rPr lang="sk" sz="1500">
                <a:solidFill>
                  <a:srgbClr val="151515"/>
                </a:solidFill>
              </a:rPr>
              <a:t> – vzdálenější od trupu (u končetin)</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radialis</a:t>
            </a:r>
            <a:r>
              <a:rPr lang="sk" sz="1500">
                <a:solidFill>
                  <a:srgbClr val="151515"/>
                </a:solidFill>
              </a:rPr>
              <a:t> – vnější (na předloktí a ruce)</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dorsalis</a:t>
            </a:r>
            <a:r>
              <a:rPr lang="sk" sz="1500">
                <a:solidFill>
                  <a:srgbClr val="151515"/>
                </a:solidFill>
              </a:rPr>
              <a:t> – hřbetní (u ruky i nohy)</a:t>
            </a:r>
            <a:endParaRPr sz="1500">
              <a:solidFill>
                <a:srgbClr val="151515"/>
              </a:solidFill>
            </a:endParaRPr>
          </a:p>
          <a:p>
            <a:pPr indent="-323850" lvl="0" marL="457200" rtl="0" algn="l">
              <a:lnSpc>
                <a:spcPct val="115000"/>
              </a:lnSpc>
              <a:spcBef>
                <a:spcPts val="0"/>
              </a:spcBef>
              <a:spcAft>
                <a:spcPts val="0"/>
              </a:spcAft>
              <a:buSzPts val="1500"/>
              <a:buChar char="●"/>
            </a:pPr>
            <a:r>
              <a:rPr b="1" lang="sk" sz="1500">
                <a:solidFill>
                  <a:srgbClr val="151515"/>
                </a:solidFill>
              </a:rPr>
              <a:t>dorsalis</a:t>
            </a:r>
            <a:r>
              <a:rPr lang="sk" sz="1500">
                <a:solidFill>
                  <a:srgbClr val="151515"/>
                </a:solidFill>
              </a:rPr>
              <a:t> – hřbetní (viz výše)</a:t>
            </a:r>
            <a:endParaRPr sz="1500">
              <a:solidFill>
                <a:srgbClr val="151515"/>
              </a:solidFill>
            </a:endParaRPr>
          </a:p>
          <a:p>
            <a:pPr indent="0" lvl="0" marL="0" rtl="0" algn="l">
              <a:lnSpc>
                <a:spcPct val="115000"/>
              </a:lnSpc>
              <a:spcBef>
                <a:spcPts val="3700"/>
              </a:spcBef>
              <a:spcAft>
                <a:spcPts val="0"/>
              </a:spcAft>
              <a:buSzPts val="21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Zuzana Kršáková</dc:creator>
</cp:coreProperties>
</file>