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12192000"/>
  <p:notesSz cx="6858000" cy="9144000"/>
  <p:embeddedFontLst>
    <p:embeddedFont>
      <p:font typeface="Tahoma"/>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428">
          <p15:clr>
            <a:srgbClr val="A4A3A4"/>
          </p15:clr>
        </p15:guide>
        <p15:guide id="7" pos="7224">
          <p15:clr>
            <a:srgbClr val="A4A3A4"/>
          </p15:clr>
        </p15:guide>
        <p15:guide id="8" pos="909">
          <p15:clr>
            <a:srgbClr val="A4A3A4"/>
          </p15:clr>
        </p15:guide>
        <p15:guide id="9" pos="3688">
          <p15:clr>
            <a:srgbClr val="A4A3A4"/>
          </p15:clr>
        </p15:guide>
        <p15:guide id="10" pos="39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6BA64F7-7C2D-40C1-91EA-8DA012B16511}">
  <a:tblStyle styleId="{36BA64F7-7C2D-40C1-91EA-8DA012B1651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20" orient="horz"/>
        <p:guide pos="1272" orient="horz"/>
        <p:guide pos="715" orient="horz"/>
        <p:guide pos="3861" orient="horz"/>
        <p:guide pos="3944" orient="horz"/>
        <p:guide pos="428"/>
        <p:guide pos="7224"/>
        <p:guide pos="909"/>
        <p:guide pos="3688"/>
        <p:guide pos="39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Tahoma-regular.fntdata"/><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Tahoma-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cs-C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Mezoderm" TargetMode="External"/><Relationship Id="rId3" Type="http://schemas.openxmlformats.org/officeDocument/2006/relationships/hyperlink" Target="https://www.wikiskripta.eu/w/Hladk%C3%A1_svalovina" TargetMode="External"/><Relationship Id="rId4" Type="http://schemas.openxmlformats.org/officeDocument/2006/relationships/hyperlink" Target="https://www.wikiskripta.eu/w/Krvetvorba" TargetMode="External"/><Relationship Id="rId5" Type="http://schemas.openxmlformats.org/officeDocument/2006/relationships/hyperlink" Target="https://www.wikiskripta.eu/index.php?title=Sarkom&amp;action=edit&amp;redlink=1"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bc208b9f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bc208b9f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spcBef>
                <a:spcPts val="360"/>
              </a:spcBef>
              <a:spcAft>
                <a:spcPts val="0"/>
              </a:spcAft>
              <a:buNone/>
            </a:pPr>
            <a:r>
              <a:t/>
            </a:r>
            <a:endParaRPr sz="1050">
              <a:solidFill>
                <a:srgbClr val="202122"/>
              </a:solidFill>
              <a:highlight>
                <a:srgbClr val="FFFFFF"/>
              </a:highlight>
            </a:endParaRPr>
          </a:p>
        </p:txBody>
      </p:sp>
      <p:sp>
        <p:nvSpPr>
          <p:cNvPr id="127" name="Google Shape;127;g15bc208b9f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672e437d5f867cab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672e437d5f867cab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7" name="Google Shape;207;g672e437d5f867cab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63fda78c37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63fda78c37_0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6" name="Google Shape;216;g163fda78c37_0_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5e20c143ff_3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5e20c143ff_3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6" name="Google Shape;226;g15e20c143ff_3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5e20c143ff_3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5e20c143ff_3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cs-CZ" sz="1100"/>
              <a:t>“</a:t>
            </a:r>
            <a:r>
              <a:rPr lang="cs-CZ"/>
              <a:t>Vlákna I. typu jsou charakteristická menší velikostí, obsahují větší množství mitochondrií a myoglobinu, větší množství kapilár, nižší množství glykogenu. U vláken II. typu lze konstatovat opačný stav. Proto jsou patrné odlišnosti také v oxidativním nebo laktátovém metabolismu. Vlákna I. typu dále disponují nižším potenciálem k hypertrofii, produkci síly a rychlosti kontrakce (Plotkin et al., 2021). Vzhledem k morfologickým a metabolickým odlišnostem vlákna I. typu odolávají lépe delšímu zatížení spíše v nižší intenzitě, což zahrnuje i statické polohy.”</a:t>
            </a:r>
            <a:endParaRPr/>
          </a:p>
        </p:txBody>
      </p:sp>
      <p:sp>
        <p:nvSpPr>
          <p:cNvPr id="234" name="Google Shape;234;g15e20c143ff_3_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5e20c143ff_3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5e20c143ff_3_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2" name="Google Shape;242;g15e20c143ff_3_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5e20c143ff_3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5e20c143ff_3_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0" name="Google Shape;250;g15e20c143ff_3_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7" name="Google Shape;2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8" name="Google Shape;2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8" name="Google Shape;2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9592e0f27e4b4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9592e0f27e4b46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7" name="Google Shape;287;g9592e0f27e4b46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cs-CZ" sz="1100">
                <a:highlight>
                  <a:srgbClr val="FFFFFF"/>
                </a:highlight>
              </a:rPr>
              <a:t>Jedná se o řídkou vazivovou tkáň lidského zárodku (embrya), která je tvořena buňkami podobnými fibroblastům a mezibuněčnou hmotou. Mezenchym vznikl především z </a:t>
            </a:r>
            <a:r>
              <a:rPr lang="cs-CZ" sz="1100">
                <a:highlight>
                  <a:srgbClr val="FFFFFF"/>
                </a:highlight>
                <a:uFill>
                  <a:noFill/>
                </a:uFill>
                <a:hlinkClick r:id="rId2"/>
              </a:rPr>
              <a:t>mezodermu</a:t>
            </a:r>
            <a:r>
              <a:rPr lang="cs-CZ" sz="1100">
                <a:highlight>
                  <a:srgbClr val="FFFFFF"/>
                </a:highlight>
              </a:rPr>
              <a:t>. Během vývoje z něj vznikají další pojivové tkáně, cévní systém, </a:t>
            </a:r>
            <a:r>
              <a:rPr lang="cs-CZ" sz="1100">
                <a:highlight>
                  <a:srgbClr val="FFFFFF"/>
                </a:highlight>
                <a:uFill>
                  <a:noFill/>
                </a:uFill>
                <a:hlinkClick r:id="rId3"/>
              </a:rPr>
              <a:t>hladká svalovina</a:t>
            </a:r>
            <a:r>
              <a:rPr lang="cs-CZ" sz="1100">
                <a:highlight>
                  <a:srgbClr val="FFFFFF"/>
                </a:highlight>
              </a:rPr>
              <a:t> a </a:t>
            </a:r>
            <a:r>
              <a:rPr lang="cs-CZ" sz="1100">
                <a:highlight>
                  <a:srgbClr val="FFFFFF"/>
                </a:highlight>
                <a:uFill>
                  <a:noFill/>
                </a:uFill>
                <a:hlinkClick r:id="rId4"/>
              </a:rPr>
              <a:t>krvetvorná tkáň</a:t>
            </a:r>
            <a:r>
              <a:rPr lang="cs-CZ" sz="1100">
                <a:highlight>
                  <a:srgbClr val="FFFFFF"/>
                </a:highlight>
              </a:rPr>
              <a:t>. Zhoubné nádory vznikající z této tkáně se označují jako </a:t>
            </a:r>
            <a:r>
              <a:rPr lang="cs-CZ" sz="1100">
                <a:highlight>
                  <a:srgbClr val="FFFFFF"/>
                </a:highlight>
                <a:uFill>
                  <a:noFill/>
                </a:uFill>
                <a:hlinkClick r:id="rId5"/>
              </a:rPr>
              <a:t>sarkomy</a:t>
            </a:r>
            <a:r>
              <a:rPr lang="cs-CZ" sz="1100">
                <a:highlight>
                  <a:srgbClr val="FFFFFF"/>
                </a:highlight>
              </a:rPr>
              <a:t>.</a:t>
            </a:r>
            <a:endParaRPr/>
          </a:p>
        </p:txBody>
      </p:sp>
      <p:sp>
        <p:nvSpPr>
          <p:cNvPr id="135" name="Google Shape;13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4" name="Google Shape;2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2" name="Google Shape;3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0" name="Google Shape;31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9" name="Google Shape;31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7" name="Google Shape;32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5" name="Google Shape;33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63fda78c37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63fda78c37_0_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 name="Google Shape;345;g163fda78c37_0_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63fda78c37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63fda78c37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 name="Google Shape;353;g163fda78c37_0_5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63fda78c37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63fda78c37_0_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0" name="Google Shape;360;g163fda78c37_0_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63fda78c37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63fda78c37_0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7" name="Google Shape;367;g163fda78c37_0_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672e437d5f867cab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72e437d5f867cab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6" name="Google Shape;146;g672e437d5f867cab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63fda78c37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63fda78c37_0_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4" name="Google Shape;374;g163fda78c37_0_8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63fda78c37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63fda78c37_0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g163fda78c37_0_9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5bb9357454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5bb9357454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8" name="Google Shape;388;g15bb9357454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5e20c143ff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5e20c143ff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7" name="Google Shape;397;g15e20c143ff_0_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5" name="Google Shape;40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3" name="Google Shape;41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5be8874eca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5be8874eca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1" name="Google Shape;421;g15be8874eca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5be8874eca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5be8874eca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1" name="Google Shape;431;g15be8874eca_0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5be8874eca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5be8874eca_0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8" name="Google Shape;438;g15be8874eca_0_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5be8874eca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15be8874eca_0_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8" name="Google Shape;448;g15be8874eca_0_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63fda78c37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63fda78c37_0_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4" name="Google Shape;154;g163fda78c37_0_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5be8874eca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5be8874eca_0_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5" name="Google Shape;455;g15be8874eca_0_7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63fda78c37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63fda78c37_0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2" name="Google Shape;462;g163fda78c37_0_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63fda78c37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63fda78c37_0_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0" name="Google Shape;470;g163fda78c37_0_10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63fda78c37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63fda78c37_0_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1" name="Google Shape;481;g163fda78c37_0_1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63fda78c37_0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63fda78c37_0_1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5" name="Google Shape;495;g163fda78c37_0_14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5e20c143ff_3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5e20c143ff_3_1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3" name="Google Shape;503;g15e20c143ff_3_1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63fda78c37_0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63fda78c37_0_1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11" name="Google Shape;511;g163fda78c37_0_1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63fda78c37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63fda78c37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2" name="Google Shape;162;g163fda78c37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5d4db8504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5d4db85045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0" name="Google Shape;170;g15d4db85045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5d4db85045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5d4db85045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8" name="Google Shape;178;g15d4db85045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5d4db85045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5d4db85045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7" name="Google Shape;187;g15d4db85045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672e437d5f867cab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72e437d5f867cab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5" name="Google Shape;195;g672e437d5f867cab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cs-CZ"/>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4" name="Shape 14"/>
        <p:cNvGrpSpPr/>
        <p:nvPr/>
      </p:nvGrpSpPr>
      <p:grpSpPr>
        <a:xfrm>
          <a:off x="0" y="0"/>
          <a:ext cx="0" cy="0"/>
          <a:chOff x="0" y="0"/>
          <a:chExt cx="0" cy="0"/>
        </a:xfrm>
      </p:grpSpPr>
      <p:sp>
        <p:nvSpPr>
          <p:cNvPr id="15" name="Google Shape;15;p2"/>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
        <p:nvSpPr>
          <p:cNvPr id="17" name="Google Shape;17;p2"/>
          <p:cNvSpPr txBox="1"/>
          <p:nvPr>
            <p:ph type="title"/>
          </p:nvPr>
        </p:nvSpPr>
        <p:spPr>
          <a:xfrm>
            <a:off x="398502" y="2900365"/>
            <a:ext cx="11361600"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 type="subTitle"/>
          </p:nvPr>
        </p:nvSpPr>
        <p:spPr>
          <a:xfrm>
            <a:off x="398502" y="4116402"/>
            <a:ext cx="11361600"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dk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pic>
        <p:nvPicPr>
          <p:cNvPr id="19" name="Google Shape;19;p2"/>
          <p:cNvPicPr preferRelativeResize="0"/>
          <p:nvPr/>
        </p:nvPicPr>
        <p:blipFill rotWithShape="1">
          <a:blip r:embed="rId2">
            <a:alphaModFix/>
          </a:blip>
          <a:srcRect b="0" l="0" r="0" t="0"/>
          <a:stretch/>
        </p:blipFill>
        <p:spPr>
          <a:xfrm>
            <a:off x="413999" y="414000"/>
            <a:ext cx="2019358" cy="1065600"/>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81" name="Shape 81"/>
        <p:cNvGrpSpPr/>
        <p:nvPr/>
      </p:nvGrpSpPr>
      <p:grpSpPr>
        <a:xfrm>
          <a:off x="0" y="0"/>
          <a:ext cx="0" cy="0"/>
          <a:chOff x="0" y="0"/>
          <a:chExt cx="0" cy="0"/>
        </a:xfrm>
      </p:grpSpPr>
      <p:sp>
        <p:nvSpPr>
          <p:cNvPr id="82" name="Google Shape;82;p11"/>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84" name="Google Shape;84;p11"/>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5" name="Google Shape;85;p11"/>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86" name="Shape 86"/>
        <p:cNvGrpSpPr/>
        <p:nvPr/>
      </p:nvGrpSpPr>
      <p:grpSpPr>
        <a:xfrm>
          <a:off x="0" y="0"/>
          <a:ext cx="0" cy="0"/>
          <a:chOff x="0" y="0"/>
          <a:chExt cx="0" cy="0"/>
        </a:xfrm>
      </p:grpSpPr>
      <p:sp>
        <p:nvSpPr>
          <p:cNvPr id="87" name="Google Shape;87;p12"/>
          <p:cNvSpPr txBox="1"/>
          <p:nvPr>
            <p:ph idx="1" type="body"/>
          </p:nvPr>
        </p:nvSpPr>
        <p:spPr>
          <a:xfrm>
            <a:off x="719997" y="718712"/>
            <a:ext cx="5220001" cy="320400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8" name="Google Shape;88;p12"/>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90" name="Google Shape;90;p12"/>
          <p:cNvSpPr txBox="1"/>
          <p:nvPr>
            <p:ph idx="2" type="body"/>
          </p:nvPr>
        </p:nvSpPr>
        <p:spPr>
          <a:xfrm>
            <a:off x="719999" y="4500000"/>
            <a:ext cx="5220000" cy="1331998"/>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91" name="Google Shape;91;p12"/>
          <p:cNvSpPr txBox="1"/>
          <p:nvPr>
            <p:ph idx="3" type="body"/>
          </p:nvPr>
        </p:nvSpPr>
        <p:spPr>
          <a:xfrm>
            <a:off x="720724" y="4068000"/>
            <a:ext cx="5220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Font typeface="Arial"/>
              <a:buNone/>
              <a:defRPr b="1" sz="11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92" name="Google Shape;92;p12"/>
          <p:cNvSpPr txBox="1"/>
          <p:nvPr>
            <p:ph idx="4" type="body"/>
          </p:nvPr>
        </p:nvSpPr>
        <p:spPr>
          <a:xfrm>
            <a:off x="6251278" y="4500000"/>
            <a:ext cx="5220000" cy="1331998"/>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93" name="Google Shape;93;p12"/>
          <p:cNvSpPr txBox="1"/>
          <p:nvPr>
            <p:ph idx="5" type="body"/>
          </p:nvPr>
        </p:nvSpPr>
        <p:spPr>
          <a:xfrm>
            <a:off x="6252003" y="4068000"/>
            <a:ext cx="5220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Font typeface="Arial"/>
              <a:buNone/>
              <a:defRPr b="1" sz="11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94" name="Google Shape;94;p12"/>
          <p:cNvSpPr txBox="1"/>
          <p:nvPr>
            <p:ph idx="6" type="body"/>
          </p:nvPr>
        </p:nvSpPr>
        <p:spPr>
          <a:xfrm>
            <a:off x="6251278" y="718712"/>
            <a:ext cx="5220001" cy="320400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95" name="Google Shape;95;p12"/>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6" name="Shape 96"/>
        <p:cNvGrpSpPr/>
        <p:nvPr/>
      </p:nvGrpSpPr>
      <p:grpSpPr>
        <a:xfrm>
          <a:off x="0" y="0"/>
          <a:ext cx="0" cy="0"/>
          <a:chOff x="0" y="0"/>
          <a:chExt cx="0" cy="0"/>
        </a:xfrm>
      </p:grpSpPr>
      <p:sp>
        <p:nvSpPr>
          <p:cNvPr id="97" name="Google Shape;97;p1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
        <p:nvSpPr>
          <p:cNvPr id="98" name="Google Shape;98;p13"/>
          <p:cNvSpPr txBox="1"/>
          <p:nvPr>
            <p:ph type="title"/>
          </p:nvPr>
        </p:nvSpPr>
        <p:spPr>
          <a:xfrm>
            <a:off x="398502" y="2900365"/>
            <a:ext cx="5246518"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rgbClr val="0000D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3"/>
          <p:cNvSpPr txBox="1"/>
          <p:nvPr>
            <p:ph idx="1" type="subTitle"/>
          </p:nvPr>
        </p:nvSpPr>
        <p:spPr>
          <a:xfrm>
            <a:off x="398502" y="4116402"/>
            <a:ext cx="5246518"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rgbClr val="0000DC"/>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sp>
        <p:nvSpPr>
          <p:cNvPr id="100" name="Google Shape;100;p13"/>
          <p:cNvSpPr/>
          <p:nvPr>
            <p:ph idx="2" type="pic"/>
          </p:nvPr>
        </p:nvSpPr>
        <p:spPr>
          <a:xfrm>
            <a:off x="6096000" y="0"/>
            <a:ext cx="6096000" cy="6857999"/>
          </a:xfrm>
          <a:prstGeom prst="rect">
            <a:avLst/>
          </a:prstGeom>
          <a:noFill/>
          <a:ln>
            <a:noFill/>
          </a:ln>
        </p:spPr>
      </p:sp>
      <p:sp>
        <p:nvSpPr>
          <p:cNvPr id="101" name="Google Shape;101;p13"/>
          <p:cNvSpPr txBox="1"/>
          <p:nvPr>
            <p:ph idx="11" type="ftr"/>
          </p:nvPr>
        </p:nvSpPr>
        <p:spPr>
          <a:xfrm>
            <a:off x="720000" y="6228000"/>
            <a:ext cx="492502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2" name="Google Shape;102;p13"/>
          <p:cNvPicPr preferRelativeResize="0"/>
          <p:nvPr/>
        </p:nvPicPr>
        <p:blipFill rotWithShape="1">
          <a:blip r:embed="rId2">
            <a:alphaModFix/>
          </a:blip>
          <a:srcRect b="0" l="0" r="0" t="0"/>
          <a:stretch/>
        </p:blipFill>
        <p:spPr>
          <a:xfrm>
            <a:off x="413999" y="414000"/>
            <a:ext cx="2019358" cy="1065600"/>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103" name="Shape 103"/>
        <p:cNvGrpSpPr/>
        <p:nvPr/>
      </p:nvGrpSpPr>
      <p:grpSpPr>
        <a:xfrm>
          <a:off x="0" y="0"/>
          <a:ext cx="0" cy="0"/>
          <a:chOff x="0" y="0"/>
          <a:chExt cx="0" cy="0"/>
        </a:xfrm>
      </p:grpSpPr>
      <p:sp>
        <p:nvSpPr>
          <p:cNvPr id="104" name="Google Shape;104;p14"/>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06" name="Google Shape;106;p14"/>
          <p:cNvSpPr txBox="1"/>
          <p:nvPr>
            <p:ph type="title"/>
          </p:nvPr>
        </p:nvSpPr>
        <p:spPr>
          <a:xfrm>
            <a:off x="398502" y="2900365"/>
            <a:ext cx="11361600"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4"/>
          <p:cNvSpPr txBox="1"/>
          <p:nvPr>
            <p:ph idx="1" type="subTitle"/>
          </p:nvPr>
        </p:nvSpPr>
        <p:spPr>
          <a:xfrm>
            <a:off x="398502" y="4116402"/>
            <a:ext cx="11361600"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lt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pic>
        <p:nvPicPr>
          <p:cNvPr id="108" name="Google Shape;108;p14"/>
          <p:cNvPicPr preferRelativeResize="0"/>
          <p:nvPr/>
        </p:nvPicPr>
        <p:blipFill rotWithShape="1">
          <a:blip r:embed="rId2">
            <a:alphaModFix/>
          </a:blip>
          <a:srcRect b="0" l="0" r="0" t="0"/>
          <a:stretch/>
        </p:blipFill>
        <p:spPr>
          <a:xfrm>
            <a:off x="413999" y="415848"/>
            <a:ext cx="2019358" cy="1061903"/>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9" name="Shape 109"/>
        <p:cNvGrpSpPr/>
        <p:nvPr/>
      </p:nvGrpSpPr>
      <p:grpSpPr>
        <a:xfrm>
          <a:off x="0" y="0"/>
          <a:ext cx="0" cy="0"/>
          <a:chOff x="0" y="0"/>
          <a:chExt cx="0" cy="0"/>
        </a:xfrm>
      </p:grpSpPr>
      <p:sp>
        <p:nvSpPr>
          <p:cNvPr id="110" name="Google Shape;110;p1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11" name="Google Shape;111;p15"/>
          <p:cNvSpPr txBox="1"/>
          <p:nvPr>
            <p:ph type="title"/>
          </p:nvPr>
        </p:nvSpPr>
        <p:spPr>
          <a:xfrm>
            <a:off x="398502" y="2900365"/>
            <a:ext cx="5246518"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5"/>
          <p:cNvSpPr txBox="1"/>
          <p:nvPr>
            <p:ph idx="1" type="subTitle"/>
          </p:nvPr>
        </p:nvSpPr>
        <p:spPr>
          <a:xfrm>
            <a:off x="398502" y="4116402"/>
            <a:ext cx="5246518"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lt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sp>
        <p:nvSpPr>
          <p:cNvPr id="113" name="Google Shape;113;p15"/>
          <p:cNvSpPr/>
          <p:nvPr>
            <p:ph idx="2" type="pic"/>
          </p:nvPr>
        </p:nvSpPr>
        <p:spPr>
          <a:xfrm>
            <a:off x="6096000" y="0"/>
            <a:ext cx="6096000" cy="6857999"/>
          </a:xfrm>
          <a:prstGeom prst="rect">
            <a:avLst/>
          </a:prstGeom>
          <a:noFill/>
          <a:ln>
            <a:noFill/>
          </a:ln>
        </p:spPr>
      </p:sp>
      <p:sp>
        <p:nvSpPr>
          <p:cNvPr id="114" name="Google Shape;114;p15"/>
          <p:cNvSpPr txBox="1"/>
          <p:nvPr>
            <p:ph idx="11" type="ftr"/>
          </p:nvPr>
        </p:nvSpPr>
        <p:spPr>
          <a:xfrm>
            <a:off x="720000" y="6228000"/>
            <a:ext cx="492502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15" name="Google Shape;115;p15"/>
          <p:cNvPicPr preferRelativeResize="0"/>
          <p:nvPr/>
        </p:nvPicPr>
        <p:blipFill rotWithShape="1">
          <a:blip r:embed="rId2">
            <a:alphaModFix/>
          </a:blip>
          <a:srcRect b="0" l="0" r="0" t="0"/>
          <a:stretch/>
        </p:blipFill>
        <p:spPr>
          <a:xfrm>
            <a:off x="413999" y="415848"/>
            <a:ext cx="2019358" cy="1061903"/>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6" name="Shape 116"/>
        <p:cNvGrpSpPr/>
        <p:nvPr/>
      </p:nvGrpSpPr>
      <p:grpSpPr>
        <a:xfrm>
          <a:off x="0" y="0"/>
          <a:ext cx="0" cy="0"/>
          <a:chOff x="0" y="0"/>
          <a:chExt cx="0" cy="0"/>
        </a:xfrm>
      </p:grpSpPr>
      <p:sp>
        <p:nvSpPr>
          <p:cNvPr id="117" name="Google Shape;117;p16"/>
          <p:cNvSpPr/>
          <p:nvPr>
            <p:ph idx="2" type="pic"/>
          </p:nvPr>
        </p:nvSpPr>
        <p:spPr>
          <a:xfrm>
            <a:off x="0" y="1"/>
            <a:ext cx="12192000" cy="5842000"/>
          </a:xfrm>
          <a:prstGeom prst="rect">
            <a:avLst/>
          </a:prstGeom>
          <a:noFill/>
          <a:ln>
            <a:noFill/>
          </a:ln>
        </p:spPr>
      </p:sp>
      <p:sp>
        <p:nvSpPr>
          <p:cNvPr id="118" name="Google Shape;118;p16"/>
          <p:cNvSpPr txBox="1"/>
          <p:nvPr>
            <p:ph idx="1" type="body"/>
          </p:nvPr>
        </p:nvSpPr>
        <p:spPr>
          <a:xfrm>
            <a:off x="720000" y="6040795"/>
            <a:ext cx="8555976" cy="510831"/>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500"/>
              <a:buFont typeface="Arial"/>
              <a:buNone/>
              <a:defRPr b="0" sz="1500">
                <a:solidFill>
                  <a:schemeClr val="lt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119" name="Google Shape;119;p16"/>
          <p:cNvPicPr preferRelativeResize="0"/>
          <p:nvPr/>
        </p:nvPicPr>
        <p:blipFill rotWithShape="1">
          <a:blip r:embed="rId2">
            <a:alphaModFix/>
          </a:blip>
          <a:srcRect b="0" l="0" r="0" t="0"/>
          <a:stretch/>
        </p:blipFill>
        <p:spPr>
          <a:xfrm>
            <a:off x="10881277" y="6048247"/>
            <a:ext cx="1132477" cy="59710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2">
            <a:alphaModFix/>
          </a:blip>
          <a:srcRect b="0" l="0" r="0" t="0"/>
          <a:stretch/>
        </p:blipFill>
        <p:spPr>
          <a:xfrm>
            <a:off x="3412678" y="2014200"/>
            <a:ext cx="5366645" cy="2829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22" name="Shape 122"/>
        <p:cNvGrpSpPr/>
        <p:nvPr/>
      </p:nvGrpSpPr>
      <p:grpSpPr>
        <a:xfrm>
          <a:off x="0" y="0"/>
          <a:ext cx="0" cy="0"/>
          <a:chOff x="0" y="0"/>
          <a:chExt cx="0" cy="0"/>
        </a:xfrm>
      </p:grpSpPr>
      <p:pic>
        <p:nvPicPr>
          <p:cNvPr id="123" name="Google Shape;123;p18"/>
          <p:cNvPicPr preferRelativeResize="0"/>
          <p:nvPr/>
        </p:nvPicPr>
        <p:blipFill rotWithShape="1">
          <a:blip r:embed="rId2">
            <a:alphaModFix/>
          </a:blip>
          <a:srcRect b="0" l="0" r="0" t="0"/>
          <a:stretch/>
        </p:blipFill>
        <p:spPr>
          <a:xfrm>
            <a:off x="1650956" y="2298933"/>
            <a:ext cx="8725020" cy="22601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20" name="Shape 20"/>
        <p:cNvGrpSpPr/>
        <p:nvPr/>
      </p:nvGrpSpPr>
      <p:grpSpPr>
        <a:xfrm>
          <a:off x="0" y="0"/>
          <a:ext cx="0" cy="0"/>
          <a:chOff x="0" y="0"/>
          <a:chExt cx="0" cy="0"/>
        </a:xfrm>
      </p:grpSpPr>
      <p:sp>
        <p:nvSpPr>
          <p:cNvPr id="21" name="Google Shape;21;p3"/>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23" name="Google Shape;23;p3"/>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25" name="Google Shape;25;p3"/>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6" name="Shape 26"/>
        <p:cNvGrpSpPr/>
        <p:nvPr/>
      </p:nvGrpSpPr>
      <p:grpSpPr>
        <a:xfrm>
          <a:off x="0" y="0"/>
          <a:ext cx="0" cy="0"/>
          <a:chOff x="0" y="0"/>
          <a:chExt cx="0" cy="0"/>
        </a:xfrm>
      </p:grpSpPr>
      <p:sp>
        <p:nvSpPr>
          <p:cNvPr id="27" name="Google Shape;27;p4"/>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29" name="Google Shape;29;p4"/>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 type="body"/>
          </p:nvPr>
        </p:nvSpPr>
        <p:spPr>
          <a:xfrm>
            <a:off x="720000" y="1701505"/>
            <a:ext cx="5219998"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31" name="Google Shape;31;p4"/>
          <p:cNvSpPr txBox="1"/>
          <p:nvPr>
            <p:ph idx="2" type="body"/>
          </p:nvPr>
        </p:nvSpPr>
        <p:spPr>
          <a:xfrm>
            <a:off x="6251280" y="1701505"/>
            <a:ext cx="5219998"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32" name="Google Shape;32;p4"/>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3657">
          <p15:clr>
            <a:srgbClr val="FBAE40"/>
          </p15:clr>
        </p15:guide>
        <p15:guide id="2" pos="72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33" name="Shape 33"/>
        <p:cNvGrpSpPr/>
        <p:nvPr/>
      </p:nvGrpSpPr>
      <p:grpSpPr>
        <a:xfrm>
          <a:off x="0" y="0"/>
          <a:ext cx="0" cy="0"/>
          <a:chOff x="0" y="0"/>
          <a:chExt cx="0" cy="0"/>
        </a:xfrm>
      </p:grpSpPr>
      <p:sp>
        <p:nvSpPr>
          <p:cNvPr id="34" name="Google Shape;34;p5"/>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pic>
        <p:nvPicPr>
          <p:cNvPr id="36" name="Google Shape;36;p5"/>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37" name="Shape 37"/>
        <p:cNvGrpSpPr/>
        <p:nvPr/>
      </p:nvGrpSpPr>
      <p:grpSpPr>
        <a:xfrm>
          <a:off x="0" y="0"/>
          <a:ext cx="0" cy="0"/>
          <a:chOff x="0" y="0"/>
          <a:chExt cx="0" cy="0"/>
        </a:xfrm>
      </p:grpSpPr>
      <p:sp>
        <p:nvSpPr>
          <p:cNvPr id="38" name="Google Shape;38;p6"/>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40" name="Google Shape;40;p6"/>
          <p:cNvSpPr txBox="1"/>
          <p:nvPr>
            <p:ph idx="1" type="body"/>
          </p:nvPr>
        </p:nvSpPr>
        <p:spPr>
          <a:xfrm>
            <a:off x="720725" y="1296001"/>
            <a:ext cx="10752138"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41" name="Google Shape;41;p6"/>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2" type="body"/>
          </p:nvPr>
        </p:nvSpPr>
        <p:spPr>
          <a:xfrm>
            <a:off x="720000" y="1692002"/>
            <a:ext cx="10753200"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43" name="Google Shape;43;p6"/>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44" name="Shape 44"/>
        <p:cNvGrpSpPr/>
        <p:nvPr/>
      </p:nvGrpSpPr>
      <p:grpSpPr>
        <a:xfrm>
          <a:off x="0" y="0"/>
          <a:ext cx="0" cy="0"/>
          <a:chOff x="0" y="0"/>
          <a:chExt cx="0" cy="0"/>
        </a:xfrm>
      </p:grpSpPr>
      <p:sp>
        <p:nvSpPr>
          <p:cNvPr id="45" name="Google Shape;45;p7"/>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47" name="Google Shape;47;p7"/>
          <p:cNvSpPr txBox="1"/>
          <p:nvPr>
            <p:ph idx="1" type="body"/>
          </p:nvPr>
        </p:nvSpPr>
        <p:spPr>
          <a:xfrm>
            <a:off x="720725" y="1296001"/>
            <a:ext cx="5220000"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48" name="Google Shape;48;p7"/>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2" type="body"/>
          </p:nvPr>
        </p:nvSpPr>
        <p:spPr>
          <a:xfrm>
            <a:off x="6251278" y="1290515"/>
            <a:ext cx="5220000"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0" name="Google Shape;50;p7"/>
          <p:cNvSpPr txBox="1"/>
          <p:nvPr>
            <p:ph idx="3" type="body"/>
          </p:nvPr>
        </p:nvSpPr>
        <p:spPr>
          <a:xfrm>
            <a:off x="720000" y="1701505"/>
            <a:ext cx="5219998"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1" name="Google Shape;51;p7"/>
          <p:cNvSpPr txBox="1"/>
          <p:nvPr>
            <p:ph idx="4" type="body"/>
          </p:nvPr>
        </p:nvSpPr>
        <p:spPr>
          <a:xfrm>
            <a:off x="6251280" y="1701505"/>
            <a:ext cx="5219998"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52" name="Google Shape;52;p7"/>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288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53" name="Shape 53"/>
        <p:cNvGrpSpPr/>
        <p:nvPr/>
      </p:nvGrpSpPr>
      <p:grpSpPr>
        <a:xfrm>
          <a:off x="0" y="0"/>
          <a:ext cx="0" cy="0"/>
          <a:chOff x="0" y="0"/>
          <a:chExt cx="0" cy="0"/>
        </a:xfrm>
      </p:grpSpPr>
      <p:sp>
        <p:nvSpPr>
          <p:cNvPr id="54" name="Google Shape;54;p8"/>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cs-CZ"/>
              <a:t>‹#›</a:t>
            </a:fld>
            <a:endParaRPr/>
          </a:p>
        </p:txBody>
      </p:sp>
      <p:sp>
        <p:nvSpPr>
          <p:cNvPr id="57" name="Google Shape;57;p8"/>
          <p:cNvSpPr txBox="1"/>
          <p:nvPr>
            <p:ph idx="1" type="body"/>
          </p:nvPr>
        </p:nvSpPr>
        <p:spPr>
          <a:xfrm>
            <a:off x="7347735" y="2596845"/>
            <a:ext cx="4125465" cy="3208441"/>
          </a:xfrm>
          <a:prstGeom prst="rect">
            <a:avLst/>
          </a:prstGeom>
          <a:noFill/>
          <a:ln>
            <a:noFill/>
          </a:ln>
        </p:spPr>
        <p:txBody>
          <a:bodyPr anchorCtr="0" anchor="t" bIns="0" lIns="0" spcFirstLastPara="1" rIns="0" wrap="square" tIns="0">
            <a:noAutofit/>
          </a:bodyPr>
          <a:lstStyle>
            <a:lvl1pPr indent="-355600" lvl="0" marL="457200" algn="l">
              <a:lnSpc>
                <a:spcPct val="180000"/>
              </a:lnSpc>
              <a:spcBef>
                <a:spcPts val="0"/>
              </a:spcBef>
              <a:spcAft>
                <a:spcPts val="0"/>
              </a:spcAft>
              <a:buClr>
                <a:schemeClr val="dk2"/>
              </a:buClr>
              <a:buSzPts val="2000"/>
              <a:buFont typeface="Arial"/>
              <a:buChar char="̶"/>
              <a:defRPr b="0" sz="200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8" name="Google Shape;58;p8"/>
          <p:cNvSpPr/>
          <p:nvPr>
            <p:ph idx="2" type="pic"/>
          </p:nvPr>
        </p:nvSpPr>
        <p:spPr>
          <a:xfrm>
            <a:off x="729509" y="1665288"/>
            <a:ext cx="6207791" cy="4139998"/>
          </a:xfrm>
          <a:prstGeom prst="rect">
            <a:avLst/>
          </a:prstGeom>
          <a:noFill/>
          <a:ln>
            <a:noFill/>
          </a:ln>
        </p:spPr>
      </p:sp>
      <p:sp>
        <p:nvSpPr>
          <p:cNvPr id="59" name="Google Shape;59;p8"/>
          <p:cNvSpPr txBox="1"/>
          <p:nvPr>
            <p:ph idx="3" type="body"/>
          </p:nvPr>
        </p:nvSpPr>
        <p:spPr>
          <a:xfrm>
            <a:off x="720725" y="1296001"/>
            <a:ext cx="10752138"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60" name="Google Shape;60;p8"/>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61" name="Shape 61"/>
        <p:cNvGrpSpPr/>
        <p:nvPr/>
      </p:nvGrpSpPr>
      <p:grpSpPr>
        <a:xfrm>
          <a:off x="0" y="0"/>
          <a:ext cx="0" cy="0"/>
          <a:chOff x="0" y="0"/>
          <a:chExt cx="0" cy="0"/>
        </a:xfrm>
      </p:grpSpPr>
      <p:sp>
        <p:nvSpPr>
          <p:cNvPr id="62" name="Google Shape;62;p9"/>
          <p:cNvSpPr txBox="1"/>
          <p:nvPr>
            <p:ph idx="1" type="body"/>
          </p:nvPr>
        </p:nvSpPr>
        <p:spPr>
          <a:xfrm>
            <a:off x="4440000" y="1692002"/>
            <a:ext cx="3311525" cy="223071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3" name="Google Shape;63;p9"/>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65" name="Google Shape;65;p9"/>
          <p:cNvSpPr txBox="1"/>
          <p:nvPr>
            <p:ph idx="2" type="body"/>
          </p:nvPr>
        </p:nvSpPr>
        <p:spPr>
          <a:xfrm>
            <a:off x="719999" y="4414271"/>
            <a:ext cx="3312000" cy="142773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6" name="Google Shape;66;p9"/>
          <p:cNvSpPr txBox="1"/>
          <p:nvPr>
            <p:ph idx="3" type="body"/>
          </p:nvPr>
        </p:nvSpPr>
        <p:spPr>
          <a:xfrm>
            <a:off x="4440000" y="4414271"/>
            <a:ext cx="3312000" cy="142773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7" name="Google Shape;67;p9"/>
          <p:cNvSpPr txBox="1"/>
          <p:nvPr>
            <p:ph idx="4" type="body"/>
          </p:nvPr>
        </p:nvSpPr>
        <p:spPr>
          <a:xfrm>
            <a:off x="8161200" y="4414270"/>
            <a:ext cx="3312000" cy="142773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8" name="Google Shape;68;p9"/>
          <p:cNvSpPr txBox="1"/>
          <p:nvPr>
            <p:ph idx="5" type="body"/>
          </p:nvPr>
        </p:nvSpPr>
        <p:spPr>
          <a:xfrm>
            <a:off x="720725" y="4025136"/>
            <a:ext cx="3311525"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9" name="Google Shape;69;p9"/>
          <p:cNvSpPr txBox="1"/>
          <p:nvPr>
            <p:ph idx="6" type="body"/>
          </p:nvPr>
        </p:nvSpPr>
        <p:spPr>
          <a:xfrm>
            <a:off x="4440475" y="4025136"/>
            <a:ext cx="3311525"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0" name="Google Shape;70;p9"/>
          <p:cNvSpPr txBox="1"/>
          <p:nvPr>
            <p:ph idx="7" type="body"/>
          </p:nvPr>
        </p:nvSpPr>
        <p:spPr>
          <a:xfrm>
            <a:off x="8161436" y="4025136"/>
            <a:ext cx="3311525"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1" name="Google Shape;71;p9"/>
          <p:cNvSpPr txBox="1"/>
          <p:nvPr>
            <p:ph idx="8" type="body"/>
          </p:nvPr>
        </p:nvSpPr>
        <p:spPr>
          <a:xfrm>
            <a:off x="719999" y="1692002"/>
            <a:ext cx="3311525" cy="223071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2" name="Google Shape;72;p9"/>
          <p:cNvSpPr txBox="1"/>
          <p:nvPr>
            <p:ph idx="9" type="body"/>
          </p:nvPr>
        </p:nvSpPr>
        <p:spPr>
          <a:xfrm>
            <a:off x="8160001" y="1692002"/>
            <a:ext cx="3311525" cy="223071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3" name="Google Shape;73;p9"/>
          <p:cNvSpPr txBox="1"/>
          <p:nvPr>
            <p:ph idx="13" type="body"/>
          </p:nvPr>
        </p:nvSpPr>
        <p:spPr>
          <a:xfrm>
            <a:off x="720725" y="1296001"/>
            <a:ext cx="10752138"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4" name="Google Shape;74;p9"/>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5" name="Google Shape;75;p9"/>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1049">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76" name="Shape 76"/>
        <p:cNvGrpSpPr/>
        <p:nvPr/>
      </p:nvGrpSpPr>
      <p:grpSpPr>
        <a:xfrm>
          <a:off x="0" y="0"/>
          <a:ext cx="0" cy="0"/>
          <a:chOff x="0" y="0"/>
          <a:chExt cx="0" cy="0"/>
        </a:xfrm>
      </p:grpSpPr>
      <p:sp>
        <p:nvSpPr>
          <p:cNvPr id="77" name="Google Shape;77;p10"/>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79" name="Google Shape;79;p10"/>
          <p:cNvSpPr txBox="1"/>
          <p:nvPr>
            <p:ph idx="1" type="body"/>
          </p:nvPr>
        </p:nvSpPr>
        <p:spPr>
          <a:xfrm>
            <a:off x="720000" y="692150"/>
            <a:ext cx="10753200" cy="513985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800"/>
              <a:buFont typeface="Arial"/>
              <a:buNone/>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80" name="Google Shape;80;p10"/>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436">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11" name="Google Shape;11;p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12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12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12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12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12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12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12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12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2" name="Google Shape;12;p1"/>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2pPr>
            <a:lvl3pPr lvl="2"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3pPr>
            <a:lvl4pPr lvl="3"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4pPr>
            <a:lvl5pPr lvl="4"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5pPr>
            <a:lvl6pPr lvl="5"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6pPr>
            <a:lvl7pPr lvl="6"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7pPr>
            <a:lvl8pPr lvl="7"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8pPr>
            <a:lvl9pPr lvl="8" marR="0" rtl="0" algn="l">
              <a:spcBef>
                <a:spcPts val="0"/>
              </a:spcBef>
              <a:spcAft>
                <a:spcPts val="0"/>
              </a:spcAft>
              <a:buSzPts val="1400"/>
              <a:buNone/>
              <a:defRPr b="1" i="0" sz="2400" u="none" cap="none" strike="noStrike">
                <a:solidFill>
                  <a:srgbClr val="00287D"/>
                </a:solidFill>
                <a:latin typeface="Tahoma"/>
                <a:ea typeface="Tahoma"/>
                <a:cs typeface="Tahoma"/>
                <a:sym typeface="Tahoma"/>
              </a:defRPr>
            </a:lvl9pPr>
          </a:lstStyle>
          <a:p/>
        </p:txBody>
      </p:sp>
      <p:sp>
        <p:nvSpPr>
          <p:cNvPr id="13" name="Google Shape;13;p1"/>
          <p:cNvSpPr txBox="1"/>
          <p:nvPr>
            <p:ph idx="1" type="body"/>
          </p:nvPr>
        </p:nvSpPr>
        <p:spPr>
          <a:xfrm>
            <a:off x="718800" y="1872000"/>
            <a:ext cx="10753200" cy="396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800"/>
              <a:buFont typeface="Arial"/>
              <a:buNone/>
              <a:defRPr b="0" i="0" sz="28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500"/>
              <a:buFont typeface="Arial"/>
              <a:buNone/>
              <a:defRPr b="0" i="0" sz="15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1200"/>
              <a:buFont typeface="Arial"/>
              <a:buNone/>
              <a:defRPr b="0" i="0" sz="15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350"/>
              <a:buFont typeface="Arial"/>
              <a:buNone/>
              <a:defRPr b="0" i="0" sz="15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935">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is.muni.cz/el/fsps/podzim2014/bp1138/Vladimir-Janda---Funkcni-Svalovy-Test.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researchgate.net/publication/360241192_Analyza_teorie_tonickych_a_fazickych_svalu_-morfologicke_a_funkcni_vlastnosti" TargetMode="External"/><Relationship Id="rId4" Type="http://schemas.openxmlformats.org/officeDocument/2006/relationships/hyperlink" Target="http://fblt.cz/skripta/iv-pohybova-soustava/6-svalova-kontrakce/" TargetMode="External"/><Relationship Id="rId5" Type="http://schemas.openxmlformats.org/officeDocument/2006/relationships/hyperlink" Target="https://www.kme.zcu.cz/kmet/bio/svtypy.php" TargetMode="External"/><Relationship Id="rId6" Type="http://schemas.openxmlformats.org/officeDocument/2006/relationships/hyperlink" Target="https://ftvs.cuni.cz/FTVS-1430.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BVcgO4p88AA"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30" name="Google Shape;130;p19"/>
          <p:cNvSpPr txBox="1"/>
          <p:nvPr>
            <p:ph type="title"/>
          </p:nvPr>
        </p:nvSpPr>
        <p:spPr>
          <a:xfrm>
            <a:off x="398502" y="2900365"/>
            <a:ext cx="5246400" cy="11715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Font typeface="Arial"/>
              <a:buNone/>
            </a:pPr>
            <a:r>
              <a:rPr lang="cs-CZ">
                <a:solidFill>
                  <a:schemeClr val="dk2"/>
                </a:solidFill>
              </a:rPr>
              <a:t>Svaly-vyšetření a terapie</a:t>
            </a:r>
            <a:endParaRPr sz="4000">
              <a:solidFill>
                <a:schemeClr val="dk2"/>
              </a:solidFill>
            </a:endParaRPr>
          </a:p>
          <a:p>
            <a:pPr indent="0" lvl="0" marL="0" rtl="0" algn="l">
              <a:spcBef>
                <a:spcPts val="0"/>
              </a:spcBef>
              <a:spcAft>
                <a:spcPts val="0"/>
              </a:spcAft>
              <a:buNone/>
            </a:pPr>
            <a:r>
              <a:t/>
            </a:r>
            <a:endParaRPr/>
          </a:p>
        </p:txBody>
      </p:sp>
      <p:sp>
        <p:nvSpPr>
          <p:cNvPr id="131" name="Google Shape;131;p19"/>
          <p:cNvSpPr txBox="1"/>
          <p:nvPr>
            <p:ph idx="1" type="subTitle"/>
          </p:nvPr>
        </p:nvSpPr>
        <p:spPr>
          <a:xfrm>
            <a:off x="398502" y="4329527"/>
            <a:ext cx="5246400" cy="698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cs-CZ" sz="1600">
                <a:solidFill>
                  <a:schemeClr val="dk2"/>
                </a:solidFill>
              </a:rPr>
              <a:t>bp4803 Kineziologie, algeziologie a odvozené techniky diagnostiky a terapie 1</a:t>
            </a:r>
            <a:endParaRPr b="1" sz="1600">
              <a:solidFill>
                <a:schemeClr val="dk2"/>
              </a:solidFill>
            </a:endParaRPr>
          </a:p>
          <a:p>
            <a:pPr indent="0" lvl="0" marL="0" rtl="0" algn="l">
              <a:spcBef>
                <a:spcPts val="0"/>
              </a:spcBef>
              <a:spcAft>
                <a:spcPts val="0"/>
              </a:spcAft>
              <a:buClr>
                <a:schemeClr val="dk1"/>
              </a:buClr>
              <a:buSzPts val="1100"/>
              <a:buFont typeface="Arial"/>
              <a:buNone/>
            </a:pPr>
            <a:r>
              <a:rPr lang="cs-CZ" sz="1600">
                <a:solidFill>
                  <a:schemeClr val="dk2"/>
                </a:solidFill>
              </a:rPr>
              <a:t>Mgr. Zuzana Kršáková</a:t>
            </a:r>
            <a:endParaRPr sz="1600">
              <a:solidFill>
                <a:schemeClr val="dk1"/>
              </a:solidFill>
            </a:endParaRPr>
          </a:p>
          <a:p>
            <a:pPr indent="0" lvl="0" marL="0" rtl="0" algn="l">
              <a:spcBef>
                <a:spcPts val="0"/>
              </a:spcBef>
              <a:spcAft>
                <a:spcPts val="0"/>
              </a:spcAft>
              <a:buClr>
                <a:schemeClr val="dk1"/>
              </a:buClr>
              <a:buSzPts val="2400"/>
              <a:buFont typeface="Arial"/>
              <a:buNone/>
            </a:pPr>
            <a:r>
              <a:t/>
            </a:r>
            <a:endParaRPr sz="1600">
              <a:solidFill>
                <a:schemeClr val="dk1"/>
              </a:solidFill>
            </a:endParaRPr>
          </a:p>
        </p:txBody>
      </p:sp>
      <p:pic>
        <p:nvPicPr>
          <p:cNvPr id="132" name="Google Shape;132;p19"/>
          <p:cNvPicPr preferRelativeResize="0"/>
          <p:nvPr/>
        </p:nvPicPr>
        <p:blipFill>
          <a:blip r:embed="rId3">
            <a:alphaModFix/>
          </a:blip>
          <a:stretch>
            <a:fillRect/>
          </a:stretch>
        </p:blipFill>
        <p:spPr>
          <a:xfrm>
            <a:off x="7345679" y="0"/>
            <a:ext cx="484632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10" name="Google Shape;210;p2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Typy svalových vláken</a:t>
            </a:r>
            <a:endParaRPr/>
          </a:p>
        </p:txBody>
      </p:sp>
      <p:graphicFrame>
        <p:nvGraphicFramePr>
          <p:cNvPr id="211" name="Google Shape;211;p28"/>
          <p:cNvGraphicFramePr/>
          <p:nvPr/>
        </p:nvGraphicFramePr>
        <p:xfrm>
          <a:off x="666000" y="2090468"/>
          <a:ext cx="3000000" cy="3000000"/>
        </p:xfrm>
        <a:graphic>
          <a:graphicData uri="http://schemas.openxmlformats.org/drawingml/2006/table">
            <a:tbl>
              <a:tblPr>
                <a:noFill/>
                <a:tableStyleId>{36BA64F7-7C2D-40C1-91EA-8DA012B16511}</a:tableStyleId>
              </a:tblPr>
              <a:tblGrid>
                <a:gridCol w="2688300"/>
                <a:gridCol w="2688300"/>
                <a:gridCol w="2688300"/>
                <a:gridCol w="2688300"/>
              </a:tblGrid>
              <a:tr h="804650">
                <a:tc>
                  <a:txBody>
                    <a:bodyPr/>
                    <a:lstStyle/>
                    <a:p>
                      <a:pPr indent="0" lvl="0" marL="0" rtl="0" algn="ctr">
                        <a:spcBef>
                          <a:spcPts val="0"/>
                        </a:spcBef>
                        <a:spcAft>
                          <a:spcPts val="0"/>
                        </a:spcAft>
                        <a:buNone/>
                      </a:pPr>
                      <a:r>
                        <a:rPr b="1" lang="cs-CZ"/>
                        <a:t>Typ I., SO</a:t>
                      </a:r>
                      <a:endParaRPr b="1"/>
                    </a:p>
                  </a:txBody>
                  <a:tcPr marT="91425" marB="91425" marR="91425" marL="91425"/>
                </a:tc>
                <a:tc>
                  <a:txBody>
                    <a:bodyPr/>
                    <a:lstStyle/>
                    <a:p>
                      <a:pPr indent="0" lvl="0" marL="0" rtl="0" algn="ctr">
                        <a:spcBef>
                          <a:spcPts val="0"/>
                        </a:spcBef>
                        <a:spcAft>
                          <a:spcPts val="0"/>
                        </a:spcAft>
                        <a:buNone/>
                      </a:pPr>
                      <a:r>
                        <a:rPr lang="cs-CZ"/>
                        <a:t>pomalá červená vlákna</a:t>
                      </a:r>
                      <a:endParaRPr/>
                    </a:p>
                  </a:txBody>
                  <a:tcPr marT="91425" marB="91425" marR="91425" marL="91425"/>
                </a:tc>
                <a:tc>
                  <a:txBody>
                    <a:bodyPr/>
                    <a:lstStyle/>
                    <a:p>
                      <a:pPr indent="0" lvl="0" marL="0" rtl="0" algn="ctr">
                        <a:spcBef>
                          <a:spcPts val="0"/>
                        </a:spcBef>
                        <a:spcAft>
                          <a:spcPts val="0"/>
                        </a:spcAft>
                        <a:buNone/>
                      </a:pPr>
                      <a:r>
                        <a:rPr lang="cs-CZ"/>
                        <a:t>velmi tenká a bohatě kapilarizovaná</a:t>
                      </a:r>
                      <a:endParaRPr/>
                    </a:p>
                  </a:txBody>
                  <a:tcPr marT="91425" marB="91425" marR="91425" marL="91425"/>
                </a:tc>
                <a:tc>
                  <a:txBody>
                    <a:bodyPr/>
                    <a:lstStyle/>
                    <a:p>
                      <a:pPr indent="0" lvl="0" marL="0" rtl="0" algn="ctr">
                        <a:spcBef>
                          <a:spcPts val="0"/>
                        </a:spcBef>
                        <a:spcAft>
                          <a:spcPts val="0"/>
                        </a:spcAft>
                        <a:buNone/>
                      </a:pPr>
                      <a:r>
                        <a:rPr lang="cs-CZ"/>
                        <a:t>statické a pomalé pohyby, polohové funkce</a:t>
                      </a:r>
                      <a:endParaRPr/>
                    </a:p>
                  </a:txBody>
                  <a:tcPr marT="91425" marB="91425" marR="91425" marL="91425"/>
                </a:tc>
              </a:tr>
              <a:tr h="523000">
                <a:tc>
                  <a:txBody>
                    <a:bodyPr/>
                    <a:lstStyle/>
                    <a:p>
                      <a:pPr indent="0" lvl="0" marL="0" rtl="0" algn="ctr">
                        <a:spcBef>
                          <a:spcPts val="0"/>
                        </a:spcBef>
                        <a:spcAft>
                          <a:spcPts val="0"/>
                        </a:spcAft>
                        <a:buNone/>
                      </a:pPr>
                      <a:r>
                        <a:rPr b="1" lang="cs-CZ"/>
                        <a:t>Typ II.A, FOG</a:t>
                      </a:r>
                      <a:endParaRPr b="1"/>
                    </a:p>
                  </a:txBody>
                  <a:tcPr marT="91425" marB="91425" marR="91425" marL="91425"/>
                </a:tc>
                <a:tc>
                  <a:txBody>
                    <a:bodyPr/>
                    <a:lstStyle/>
                    <a:p>
                      <a:pPr indent="0" lvl="0" marL="0" rtl="0" algn="ctr">
                        <a:spcBef>
                          <a:spcPts val="0"/>
                        </a:spcBef>
                        <a:spcAft>
                          <a:spcPts val="0"/>
                        </a:spcAft>
                        <a:buNone/>
                      </a:pPr>
                      <a:r>
                        <a:rPr lang="cs-CZ"/>
                        <a:t>rychlá bílá vlákna</a:t>
                      </a:r>
                      <a:endParaRPr/>
                    </a:p>
                  </a:txBody>
                  <a:tcPr marT="91425" marB="91425" marR="91425" marL="91425"/>
                </a:tc>
                <a:tc>
                  <a:txBody>
                    <a:bodyPr/>
                    <a:lstStyle/>
                    <a:p>
                      <a:pPr indent="0" lvl="0" marL="0" rtl="0" algn="ctr">
                        <a:spcBef>
                          <a:spcPts val="0"/>
                        </a:spcBef>
                        <a:spcAft>
                          <a:spcPts val="0"/>
                        </a:spcAft>
                        <a:buNone/>
                      </a:pPr>
                      <a:r>
                        <a:rPr lang="cs-CZ"/>
                        <a:t>středně silná a kapilarizovaná</a:t>
                      </a:r>
                      <a:endParaRPr/>
                    </a:p>
                  </a:txBody>
                  <a:tcPr marT="91425" marB="91425" marR="91425" marL="91425"/>
                </a:tc>
                <a:tc>
                  <a:txBody>
                    <a:bodyPr/>
                    <a:lstStyle/>
                    <a:p>
                      <a:pPr indent="0" lvl="0" marL="0" rtl="0" algn="ctr">
                        <a:spcBef>
                          <a:spcPts val="0"/>
                        </a:spcBef>
                        <a:spcAft>
                          <a:spcPts val="0"/>
                        </a:spcAft>
                        <a:buNone/>
                      </a:pPr>
                      <a:r>
                        <a:rPr lang="cs-CZ"/>
                        <a:t>rychlý a silový pohyb</a:t>
                      </a:r>
                      <a:endParaRPr/>
                    </a:p>
                  </a:txBody>
                  <a:tcPr marT="91425" marB="91425" marR="91425" marL="91425"/>
                </a:tc>
              </a:tr>
              <a:tr h="804650">
                <a:tc>
                  <a:txBody>
                    <a:bodyPr/>
                    <a:lstStyle/>
                    <a:p>
                      <a:pPr indent="0" lvl="0" marL="0" rtl="0" algn="ctr">
                        <a:spcBef>
                          <a:spcPts val="0"/>
                        </a:spcBef>
                        <a:spcAft>
                          <a:spcPts val="0"/>
                        </a:spcAft>
                        <a:buNone/>
                      </a:pPr>
                      <a:r>
                        <a:rPr b="1" lang="cs-CZ"/>
                        <a:t>Typ II.B, FG</a:t>
                      </a:r>
                      <a:endParaRPr b="1"/>
                    </a:p>
                  </a:txBody>
                  <a:tcPr marT="91425" marB="91425" marR="91425" marL="91425"/>
                </a:tc>
                <a:tc>
                  <a:txBody>
                    <a:bodyPr/>
                    <a:lstStyle/>
                    <a:p>
                      <a:pPr indent="0" lvl="0" marL="0" rtl="0" algn="ctr">
                        <a:spcBef>
                          <a:spcPts val="0"/>
                        </a:spcBef>
                        <a:spcAft>
                          <a:spcPts val="0"/>
                        </a:spcAft>
                        <a:buNone/>
                      </a:pPr>
                      <a:r>
                        <a:rPr lang="cs-CZ"/>
                        <a:t>rychlá červená vlákna</a:t>
                      </a:r>
                      <a:endParaRPr/>
                    </a:p>
                  </a:txBody>
                  <a:tcPr marT="91425" marB="91425" marR="91425" marL="91425"/>
                </a:tc>
                <a:tc>
                  <a:txBody>
                    <a:bodyPr/>
                    <a:lstStyle/>
                    <a:p>
                      <a:pPr indent="0" lvl="0" marL="0" rtl="0" algn="ctr">
                        <a:spcBef>
                          <a:spcPts val="0"/>
                        </a:spcBef>
                        <a:spcAft>
                          <a:spcPts val="0"/>
                        </a:spcAft>
                        <a:buNone/>
                      </a:pPr>
                      <a:r>
                        <a:rPr lang="cs-CZ"/>
                        <a:t>velmi silná a málo kapilarizovaná</a:t>
                      </a:r>
                      <a:endParaRPr/>
                    </a:p>
                  </a:txBody>
                  <a:tcPr marT="91425" marB="91425" marR="91425" marL="91425"/>
                </a:tc>
                <a:tc>
                  <a:txBody>
                    <a:bodyPr/>
                    <a:lstStyle/>
                    <a:p>
                      <a:pPr indent="0" lvl="0" marL="0" rtl="0" algn="ctr">
                        <a:spcBef>
                          <a:spcPts val="0"/>
                        </a:spcBef>
                        <a:spcAft>
                          <a:spcPts val="0"/>
                        </a:spcAft>
                        <a:buNone/>
                      </a:pPr>
                      <a:r>
                        <a:rPr lang="cs-CZ"/>
                        <a:t>maximální silový pohyb</a:t>
                      </a:r>
                      <a:endParaRPr/>
                    </a:p>
                  </a:txBody>
                  <a:tcPr marT="91425" marB="91425" marR="91425" marL="91425"/>
                </a:tc>
              </a:tr>
              <a:tr h="1086275">
                <a:tc>
                  <a:txBody>
                    <a:bodyPr/>
                    <a:lstStyle/>
                    <a:p>
                      <a:pPr indent="0" lvl="0" marL="0" rtl="0" algn="ctr">
                        <a:spcBef>
                          <a:spcPts val="0"/>
                        </a:spcBef>
                        <a:spcAft>
                          <a:spcPts val="0"/>
                        </a:spcAft>
                        <a:buNone/>
                      </a:pPr>
                      <a:r>
                        <a:rPr b="1" lang="cs-CZ"/>
                        <a:t>Typ III.</a:t>
                      </a:r>
                      <a:endParaRPr b="1"/>
                    </a:p>
                  </a:txBody>
                  <a:tcPr marT="91425" marB="91425" marR="91425" marL="91425"/>
                </a:tc>
                <a:tc>
                  <a:txBody>
                    <a:bodyPr/>
                    <a:lstStyle/>
                    <a:p>
                      <a:pPr indent="0" lvl="0" marL="0" rtl="0" algn="ctr">
                        <a:spcBef>
                          <a:spcPts val="0"/>
                        </a:spcBef>
                        <a:spcAft>
                          <a:spcPts val="0"/>
                        </a:spcAft>
                        <a:buNone/>
                      </a:pPr>
                      <a:r>
                        <a:rPr lang="cs-CZ"/>
                        <a:t>přechodná vlákna</a:t>
                      </a:r>
                      <a:endParaRPr/>
                    </a:p>
                  </a:txBody>
                  <a:tcPr marT="91425" marB="91425" marR="91425" marL="91425"/>
                </a:tc>
                <a:tc>
                  <a:txBody>
                    <a:bodyPr/>
                    <a:lstStyle/>
                    <a:p>
                      <a:pPr indent="0" lvl="0" marL="0" rtl="0" algn="ctr">
                        <a:spcBef>
                          <a:spcPts val="0"/>
                        </a:spcBef>
                        <a:spcAft>
                          <a:spcPts val="0"/>
                        </a:spcAft>
                        <a:buNone/>
                      </a:pPr>
                      <a:r>
                        <a:rPr lang="cs-CZ"/>
                        <a:t>nediferencovaná </a:t>
                      </a:r>
                      <a:endParaRPr/>
                    </a:p>
                  </a:txBody>
                  <a:tcPr marT="91425" marB="91425" marR="91425" marL="91425"/>
                </a:tc>
                <a:tc>
                  <a:txBody>
                    <a:bodyPr/>
                    <a:lstStyle/>
                    <a:p>
                      <a:pPr indent="0" lvl="0" marL="0" rtl="0" algn="ctr">
                        <a:spcBef>
                          <a:spcPts val="0"/>
                        </a:spcBef>
                        <a:spcAft>
                          <a:spcPts val="0"/>
                        </a:spcAft>
                        <a:buNone/>
                      </a:pPr>
                      <a:r>
                        <a:rPr lang="cs-CZ"/>
                        <a:t>není známa, zřejmě potenciální zdroj předchozích tří typů vláken</a:t>
                      </a:r>
                      <a:endParaRPr/>
                    </a:p>
                  </a:txBody>
                  <a:tcPr marT="91425" marB="91425" marR="91425" marL="91425"/>
                </a:tc>
              </a:tr>
            </a:tbl>
          </a:graphicData>
        </a:graphic>
      </p:graphicFrame>
      <p:sp>
        <p:nvSpPr>
          <p:cNvPr id="212" name="Google Shape;212;p28"/>
          <p:cNvSpPr txBox="1"/>
          <p:nvPr/>
        </p:nvSpPr>
        <p:spPr>
          <a:xfrm>
            <a:off x="4542600" y="53090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https://ftvs.cuni.cz/FTVS-1430.html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19" name="Google Shape;219;p29"/>
          <p:cNvSpPr txBox="1"/>
          <p:nvPr>
            <p:ph type="title"/>
          </p:nvPr>
        </p:nvSpPr>
        <p:spPr>
          <a:xfrm>
            <a:off x="720000" y="720000"/>
            <a:ext cx="73233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sz="3000"/>
              <a:t>Rozdělení svalů dle převládající funkce</a:t>
            </a:r>
            <a:endParaRPr sz="3000"/>
          </a:p>
        </p:txBody>
      </p:sp>
      <p:sp>
        <p:nvSpPr>
          <p:cNvPr id="220" name="Google Shape;220;p29"/>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cs-CZ" sz="2400"/>
              <a:t>Svaly  tonické: </a:t>
            </a:r>
            <a:endParaRPr b="1" sz="2400"/>
          </a:p>
          <a:p>
            <a:pPr indent="-381000" lvl="1" marL="914400" rtl="0" algn="l">
              <a:lnSpc>
                <a:spcPct val="115000"/>
              </a:lnSpc>
              <a:spcBef>
                <a:spcPts val="1600"/>
              </a:spcBef>
              <a:spcAft>
                <a:spcPts val="0"/>
              </a:spcAft>
              <a:buSzPts val="2400"/>
              <a:buChar char="●"/>
            </a:pPr>
            <a:r>
              <a:rPr lang="cs-CZ" sz="2400"/>
              <a:t>posturální svalovina</a:t>
            </a:r>
            <a:endParaRPr sz="2400"/>
          </a:p>
          <a:p>
            <a:pPr indent="-381000" lvl="1" marL="914400" rtl="0" algn="l">
              <a:lnSpc>
                <a:spcPct val="115000"/>
              </a:lnSpc>
              <a:spcBef>
                <a:spcPts val="0"/>
              </a:spcBef>
              <a:spcAft>
                <a:spcPts val="0"/>
              </a:spcAft>
              <a:buSzPts val="2400"/>
              <a:buChar char="●"/>
            </a:pPr>
            <a:r>
              <a:rPr lang="cs-CZ" sz="2400"/>
              <a:t>tendence ke zkrácení</a:t>
            </a:r>
            <a:endParaRPr sz="2400"/>
          </a:p>
          <a:p>
            <a:pPr indent="-381000" lvl="1" marL="914400" rtl="0" algn="l">
              <a:lnSpc>
                <a:spcPct val="115000"/>
              </a:lnSpc>
              <a:spcBef>
                <a:spcPts val="0"/>
              </a:spcBef>
              <a:spcAft>
                <a:spcPts val="0"/>
              </a:spcAft>
              <a:buSzPts val="2400"/>
              <a:buChar char="●"/>
            </a:pPr>
            <a:r>
              <a:rPr lang="cs-CZ" sz="2400"/>
              <a:t>vydrží dlouhodobou kontrakci s malou únavou</a:t>
            </a:r>
            <a:endParaRPr sz="2400"/>
          </a:p>
          <a:p>
            <a:pPr indent="-381000" lvl="1" marL="914400" rtl="0" algn="l">
              <a:lnSpc>
                <a:spcPct val="115000"/>
              </a:lnSpc>
              <a:spcBef>
                <a:spcPts val="0"/>
              </a:spcBef>
              <a:spcAft>
                <a:spcPts val="0"/>
              </a:spcAft>
              <a:buSzPts val="2400"/>
              <a:buChar char="●"/>
            </a:pPr>
            <a:r>
              <a:rPr lang="cs-CZ" sz="2400"/>
              <a:t>kontrakce pomalá</a:t>
            </a:r>
            <a:endParaRPr sz="2400"/>
          </a:p>
          <a:p>
            <a:pPr indent="0" lvl="0" marL="0" rtl="0" algn="l">
              <a:lnSpc>
                <a:spcPct val="115000"/>
              </a:lnSpc>
              <a:spcBef>
                <a:spcPts val="2000"/>
              </a:spcBef>
              <a:spcAft>
                <a:spcPts val="0"/>
              </a:spcAft>
              <a:buNone/>
            </a:pPr>
            <a:r>
              <a:rPr b="1" lang="cs-CZ" sz="2400"/>
              <a:t>Svaly fázické: </a:t>
            </a:r>
            <a:endParaRPr b="1" sz="2400"/>
          </a:p>
          <a:p>
            <a:pPr indent="-381000" lvl="1" marL="914400" rtl="0" algn="l">
              <a:lnSpc>
                <a:spcPct val="115000"/>
              </a:lnSpc>
              <a:spcBef>
                <a:spcPts val="1600"/>
              </a:spcBef>
              <a:spcAft>
                <a:spcPts val="0"/>
              </a:spcAft>
              <a:buSzPts val="2400"/>
              <a:buChar char="●"/>
            </a:pPr>
            <a:r>
              <a:rPr lang="cs-CZ" sz="2400"/>
              <a:t>tendence k oslabení </a:t>
            </a:r>
            <a:endParaRPr sz="2400"/>
          </a:p>
          <a:p>
            <a:pPr indent="-381000" lvl="1" marL="914400" rtl="0" algn="l">
              <a:lnSpc>
                <a:spcPct val="115000"/>
              </a:lnSpc>
              <a:spcBef>
                <a:spcPts val="0"/>
              </a:spcBef>
              <a:spcAft>
                <a:spcPts val="0"/>
              </a:spcAft>
              <a:buSzPts val="2400"/>
              <a:buChar char="●"/>
            </a:pPr>
            <a:r>
              <a:rPr lang="cs-CZ" sz="2400"/>
              <a:t>kontrakce rychlá, silná, ale krátkou dobu</a:t>
            </a:r>
            <a:endParaRPr sz="2400"/>
          </a:p>
          <a:p>
            <a:pPr indent="-381000" lvl="1" marL="914400" rtl="0" algn="l">
              <a:lnSpc>
                <a:spcPct val="115000"/>
              </a:lnSpc>
              <a:spcBef>
                <a:spcPts val="0"/>
              </a:spcBef>
              <a:spcAft>
                <a:spcPts val="0"/>
              </a:spcAft>
              <a:buSzPts val="2400"/>
              <a:buChar char="●"/>
            </a:pPr>
            <a:r>
              <a:rPr lang="cs-CZ" sz="2400"/>
              <a:t>např. Okohybné svaly, svalovina ruky...</a:t>
            </a:r>
            <a:endParaRPr sz="2400"/>
          </a:p>
          <a:p>
            <a:pPr indent="0" lvl="0" marL="0" rtl="0" algn="l">
              <a:spcBef>
                <a:spcPts val="1200"/>
              </a:spcBef>
              <a:spcAft>
                <a:spcPts val="0"/>
              </a:spcAft>
              <a:buNone/>
            </a:pPr>
            <a:r>
              <a:t/>
            </a:r>
            <a:endParaRPr sz="3400"/>
          </a:p>
        </p:txBody>
      </p:sp>
      <p:pic>
        <p:nvPicPr>
          <p:cNvPr id="221" name="Google Shape;221;p29"/>
          <p:cNvPicPr preferRelativeResize="0"/>
          <p:nvPr/>
        </p:nvPicPr>
        <p:blipFill>
          <a:blip r:embed="rId3">
            <a:alphaModFix/>
          </a:blip>
          <a:stretch>
            <a:fillRect/>
          </a:stretch>
        </p:blipFill>
        <p:spPr>
          <a:xfrm>
            <a:off x="7799850" y="180000"/>
            <a:ext cx="4392158" cy="6498001"/>
          </a:xfrm>
          <a:prstGeom prst="rect">
            <a:avLst/>
          </a:prstGeom>
          <a:noFill/>
          <a:ln>
            <a:noFill/>
          </a:ln>
        </p:spPr>
      </p:pic>
      <p:sp>
        <p:nvSpPr>
          <p:cNvPr id="222" name="Google Shape;222;p29"/>
          <p:cNvSpPr txBox="1"/>
          <p:nvPr/>
        </p:nvSpPr>
        <p:spPr>
          <a:xfrm>
            <a:off x="3994225" y="6129350"/>
            <a:ext cx="394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https://cs-cz.facebook.com/SvetFyzioterapie/photos/č%C3%ADm-to-že-určité-svaly-maj%C3%AD-tendenci-ke-zkracován%C3%AD-a-hyperaktivitě-a-jiné-naopak/825727790843685/</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29" name="Google Shape;229;p3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Tonické vs. fázické svaly?</a:t>
            </a:r>
            <a:endParaRPr/>
          </a:p>
        </p:txBody>
      </p:sp>
      <p:sp>
        <p:nvSpPr>
          <p:cNvPr id="230" name="Google Shape;230;p30"/>
          <p:cNvSpPr txBox="1"/>
          <p:nvPr>
            <p:ph idx="1" type="body"/>
          </p:nvPr>
        </p:nvSpPr>
        <p:spPr>
          <a:xfrm>
            <a:off x="720000" y="2205252"/>
            <a:ext cx="10753200" cy="41400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b="1" i="1" lang="cs-CZ" sz="2900"/>
              <a:t>"We absolutely must leave room for doubt or there is no progress and there is no learning. There is no learning without having to pose a question. And a question requires doubt."</a:t>
            </a:r>
            <a:endParaRPr b="1" i="1" sz="2900"/>
          </a:p>
          <a:p>
            <a:pPr indent="0" lvl="0" marL="0" rtl="0" algn="ctr">
              <a:lnSpc>
                <a:spcPct val="115000"/>
              </a:lnSpc>
              <a:spcBef>
                <a:spcPts val="1200"/>
              </a:spcBef>
              <a:spcAft>
                <a:spcPts val="0"/>
              </a:spcAft>
              <a:buClr>
                <a:schemeClr val="dk1"/>
              </a:buClr>
              <a:buSzPts val="1100"/>
              <a:buFont typeface="Arial"/>
              <a:buNone/>
            </a:pPr>
            <a:r>
              <a:rPr b="1" i="1" lang="cs-CZ" sz="2900"/>
              <a:t>R. Feynman </a:t>
            </a:r>
            <a:endParaRPr b="1" i="1" sz="2900"/>
          </a:p>
          <a:p>
            <a:pPr indent="0" lvl="0" marL="0" rtl="0" algn="ctr">
              <a:lnSpc>
                <a:spcPct val="115000"/>
              </a:lnSpc>
              <a:spcBef>
                <a:spcPts val="1200"/>
              </a:spcBef>
              <a:spcAft>
                <a:spcPts val="0"/>
              </a:spcAft>
              <a:buClr>
                <a:schemeClr val="dk1"/>
              </a:buClr>
              <a:buSzPts val="1100"/>
              <a:buFont typeface="Arial"/>
              <a:buNone/>
            </a:pPr>
            <a:r>
              <a:rPr lang="cs-CZ" sz="1500"/>
              <a:t>				</a:t>
            </a:r>
            <a:endParaRPr sz="1500"/>
          </a:p>
          <a:p>
            <a:pPr indent="0" lvl="0" marL="0" rtl="0" algn="ctr">
              <a:spcBef>
                <a:spcPts val="0"/>
              </a:spcBef>
              <a:spcAft>
                <a:spcPts val="0"/>
              </a:spcAft>
              <a:buClr>
                <a:schemeClr val="dk1"/>
              </a:buClr>
              <a:buSzPts val="1100"/>
              <a:buFont typeface="Arial"/>
              <a:buNone/>
            </a:pPr>
            <a:r>
              <a:rPr lang="cs-CZ" sz="1500"/>
              <a:t>			</a:t>
            </a:r>
            <a:endParaRPr sz="1500"/>
          </a:p>
          <a:p>
            <a:pPr indent="0" lvl="0" marL="0" rtl="0" algn="ctr">
              <a:spcBef>
                <a:spcPts val="0"/>
              </a:spcBef>
              <a:spcAft>
                <a:spcPts val="0"/>
              </a:spcAft>
              <a:buClr>
                <a:schemeClr val="dk1"/>
              </a:buClr>
              <a:buSzPts val="1100"/>
              <a:buFont typeface="Arial"/>
              <a:buNone/>
            </a:pPr>
            <a:r>
              <a:rPr lang="cs-CZ" sz="1500"/>
              <a:t>		</a:t>
            </a:r>
            <a:endParaRPr sz="1500"/>
          </a:p>
          <a:p>
            <a:pPr indent="0" lvl="0" marL="0" rtl="0" algn="ctr">
              <a:spcBef>
                <a:spcPts val="0"/>
              </a:spcBef>
              <a:spcAft>
                <a:spcPts val="0"/>
              </a:spcAft>
              <a:buNone/>
            </a:pPr>
            <a:r>
              <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37" name="Google Shape;237;p3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Tonické vs. fázické svaly?</a:t>
            </a:r>
            <a:endParaRPr/>
          </a:p>
        </p:txBody>
      </p:sp>
      <p:sp>
        <p:nvSpPr>
          <p:cNvPr id="238" name="Google Shape;238;p31"/>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74650" lvl="0" marL="457200" rtl="0" algn="l">
              <a:spcBef>
                <a:spcPts val="0"/>
              </a:spcBef>
              <a:spcAft>
                <a:spcPts val="0"/>
              </a:spcAft>
              <a:buSzPts val="2300"/>
              <a:buChar char="●"/>
            </a:pPr>
            <a:r>
              <a:rPr lang="cs-CZ" sz="2300"/>
              <a:t>Kategorizace do skupin dle autorů není jednotná a liší se autor od autora</a:t>
            </a:r>
            <a:endParaRPr sz="2300"/>
          </a:p>
          <a:p>
            <a:pPr indent="-374650" lvl="0" marL="457200" rtl="0" algn="l">
              <a:spcBef>
                <a:spcPts val="0"/>
              </a:spcBef>
              <a:spcAft>
                <a:spcPts val="0"/>
              </a:spcAft>
              <a:buSzPts val="2300"/>
              <a:buChar char="●"/>
            </a:pPr>
            <a:r>
              <a:rPr lang="cs-CZ" sz="2300"/>
              <a:t>Kategorie založené pouze na empirii				</a:t>
            </a:r>
            <a:endParaRPr sz="2300"/>
          </a:p>
          <a:p>
            <a:pPr indent="-374650" lvl="0" marL="457200" rtl="0" algn="l">
              <a:lnSpc>
                <a:spcPct val="115000"/>
              </a:lnSpc>
              <a:spcBef>
                <a:spcPts val="0"/>
              </a:spcBef>
              <a:spcAft>
                <a:spcPts val="0"/>
              </a:spcAft>
              <a:buSzPts val="2300"/>
              <a:buChar char="●"/>
            </a:pPr>
            <a:r>
              <a:rPr lang="cs-CZ" sz="2300"/>
              <a:t>Cituji: “Svalové biopsie vybraných tonických svalů ukazují na významné rozdíly u jednotlivých svalů i mezi svalovými skupinami. Poměr vláken v některých případech vykazuje dokonce opačnou tendenci, než by se očekávalo. Pokud by fázické svaly měly mít související vlastnost (tendence k oslabení), nutně by musela nabývat velkých individuálních rozdílů (Schlegl, 2022).”</a:t>
            </a:r>
            <a:endParaRPr sz="2300"/>
          </a:p>
          <a:p>
            <a:pPr indent="0" lvl="0" marL="0" rtl="0" algn="l">
              <a:lnSpc>
                <a:spcPct val="115000"/>
              </a:lnSpc>
              <a:spcBef>
                <a:spcPts val="1200"/>
              </a:spcBef>
              <a:spcAft>
                <a:spcPts val="0"/>
              </a:spcAft>
              <a:buNone/>
            </a:pPr>
            <a:r>
              <a:t/>
            </a:r>
            <a:endParaRPr sz="2300"/>
          </a:p>
          <a:p>
            <a:pPr indent="0" lvl="0" marL="0" rtl="0" algn="l">
              <a:spcBef>
                <a:spcPts val="1200"/>
              </a:spcBef>
              <a:spcAft>
                <a:spcPts val="0"/>
              </a:spcAft>
              <a:buNone/>
            </a:pPr>
            <a:r>
              <a:t/>
            </a:r>
            <a:endParaRPr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45" name="Google Shape;245;p3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Tonické vs. fázické svaly?</a:t>
            </a:r>
            <a:endParaRPr/>
          </a:p>
        </p:txBody>
      </p:sp>
      <p:sp>
        <p:nvSpPr>
          <p:cNvPr id="246" name="Google Shape;246;p32"/>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cs-CZ" sz="2200"/>
              <a:t>Parametry v poměru svalových vláken se v rámci výzkumů nezhodují.</a:t>
            </a:r>
            <a:endParaRPr sz="2200"/>
          </a:p>
          <a:p>
            <a:pPr indent="0" lvl="0" marL="0" rtl="0" algn="l">
              <a:spcBef>
                <a:spcPts val="0"/>
              </a:spcBef>
              <a:spcAft>
                <a:spcPts val="0"/>
              </a:spcAft>
              <a:buNone/>
            </a:pPr>
            <a:r>
              <a:rPr b="1" lang="cs-CZ" sz="2200"/>
              <a:t>Signifikantní odlišnosti poměru sv. vláken u výkonnostních a elitních sportovců:</a:t>
            </a:r>
            <a:endParaRPr b="1" sz="2200"/>
          </a:p>
          <a:p>
            <a:pPr indent="-368300" lvl="0" marL="457200" rtl="0" algn="l">
              <a:spcBef>
                <a:spcPts val="0"/>
              </a:spcBef>
              <a:spcAft>
                <a:spcPts val="0"/>
              </a:spcAft>
              <a:buSzPts val="2200"/>
              <a:buChar char="●"/>
            </a:pPr>
            <a:r>
              <a:rPr lang="cs-CZ" sz="2200"/>
              <a:t>Siloví/rychlostní sportovci (m. vastus lateralis jen 24-40% vláken I. typu a odlišnosti byly nalezeny i u vláken II. typu (D’Antona et al., 2006; Serrano et al., 2019; Trappe et al., 2015). 					</a:t>
            </a:r>
            <a:endParaRPr sz="2200"/>
          </a:p>
          <a:p>
            <a:pPr indent="-368300" lvl="0" marL="457200" rtl="0" algn="l">
              <a:lnSpc>
                <a:spcPct val="115000"/>
              </a:lnSpc>
              <a:spcBef>
                <a:spcPts val="0"/>
              </a:spcBef>
              <a:spcAft>
                <a:spcPts val="0"/>
              </a:spcAft>
              <a:buSzPts val="2200"/>
              <a:buChar char="●"/>
            </a:pPr>
            <a:r>
              <a:rPr lang="cs-CZ" sz="2200"/>
              <a:t>Cituji: “Vytrvalci” se od běžné (pohybově aktivní) populace v poměru zastoupení vláken I. typu příliš neliší (Inbar et al., 1981; Prince et al., 1976).</a:t>
            </a:r>
            <a:endParaRPr sz="2200"/>
          </a:p>
          <a:p>
            <a:pPr indent="-368300" lvl="0" marL="457200" rtl="0" algn="l">
              <a:lnSpc>
                <a:spcPct val="115000"/>
              </a:lnSpc>
              <a:spcBef>
                <a:spcPts val="0"/>
              </a:spcBef>
              <a:spcAft>
                <a:spcPts val="0"/>
              </a:spcAft>
              <a:buSzPts val="2200"/>
              <a:buChar char="●"/>
            </a:pPr>
            <a:r>
              <a:rPr lang="cs-CZ" sz="2200"/>
              <a:t>Oslabení fázických sv. nemá také logický podklad (břišní svaly oslabení - sedavý způsob života vs. oslabení?</a:t>
            </a:r>
            <a:endParaRPr sz="2200"/>
          </a:p>
          <a:p>
            <a:pPr indent="0" lvl="0" marL="0" rtl="0" algn="l">
              <a:spcBef>
                <a:spcPts val="1200"/>
              </a:spcBef>
              <a:spcAft>
                <a:spcPts val="0"/>
              </a:spcAft>
              <a:buNone/>
            </a:pPr>
            <a:r>
              <a:t/>
            </a:r>
            <a:endParaRPr sz="2200"/>
          </a:p>
          <a:p>
            <a:pPr indent="0" lvl="0" marL="457200" rtl="0" algn="l">
              <a:spcBef>
                <a:spcPts val="0"/>
              </a:spcBef>
              <a:spcAft>
                <a:spcPts val="0"/>
              </a:spcAft>
              <a:buNone/>
            </a:pPr>
            <a:r>
              <a:t/>
            </a:r>
            <a:endParaRPr sz="2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53" name="Google Shape;253;p3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Tonické vs. fázické svaly?</a:t>
            </a:r>
            <a:endParaRPr/>
          </a:p>
        </p:txBody>
      </p:sp>
      <p:sp>
        <p:nvSpPr>
          <p:cNvPr id="254" name="Google Shape;254;p33"/>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81000" lvl="0" marL="457200" rtl="0" algn="l">
              <a:spcBef>
                <a:spcPts val="0"/>
              </a:spcBef>
              <a:spcAft>
                <a:spcPts val="0"/>
              </a:spcAft>
              <a:buSzPts val="2400"/>
              <a:buChar char="●"/>
            </a:pPr>
            <a:r>
              <a:rPr lang="cs-CZ" sz="2400"/>
              <a:t>Poměr sv. vláken je odlišný i v jednotlivých částech svalu</a:t>
            </a:r>
            <a:endParaRPr sz="2400"/>
          </a:p>
          <a:p>
            <a:pPr indent="-381000" lvl="0" marL="457200" rtl="0" algn="l">
              <a:spcBef>
                <a:spcPts val="0"/>
              </a:spcBef>
              <a:spcAft>
                <a:spcPts val="0"/>
              </a:spcAft>
              <a:buSzPts val="2400"/>
              <a:buChar char="●"/>
            </a:pPr>
            <a:r>
              <a:rPr lang="cs-CZ" sz="2400"/>
              <a:t>Poměr zastoupení sv. vláken se mění v čase, nejvýrazněji dochází k jejich konverzi v průběhu puberty, a to v prospěch vláken typu II.</a:t>
            </a:r>
            <a:endParaRPr sz="2400"/>
          </a:p>
          <a:p>
            <a:pPr indent="-381000" lvl="0" marL="457200" rtl="0" algn="l">
              <a:spcBef>
                <a:spcPts val="0"/>
              </a:spcBef>
              <a:spcAft>
                <a:spcPts val="0"/>
              </a:spcAft>
              <a:buSzPts val="2400"/>
              <a:buChar char="●"/>
            </a:pPr>
            <a:r>
              <a:rPr lang="cs-CZ" sz="2400"/>
              <a:t>V průběhu stárnutí mezi 40.-70. rokem života, se naopak zvyšuje poměr vláken I. typu.				</a:t>
            </a:r>
            <a:endParaRPr sz="2400"/>
          </a:p>
          <a:p>
            <a:pPr indent="-381000" lvl="0" marL="457200" rtl="0" algn="l">
              <a:lnSpc>
                <a:spcPct val="115000"/>
              </a:lnSpc>
              <a:spcBef>
                <a:spcPts val="0"/>
              </a:spcBef>
              <a:spcAft>
                <a:spcPts val="0"/>
              </a:spcAft>
              <a:buSzPts val="2400"/>
              <a:buChar char="●"/>
            </a:pPr>
            <a:r>
              <a:rPr lang="cs-CZ" sz="2400"/>
              <a:t>Cituji: “Poměr svalových vláken není konstantní, ale přizpůsobuje se životnímu stylu (pohybovému režimu) a zároveň se mění v průběhu stárnutí. V případě, že by poměr svalových vláken měl podpořit vlastnosti tonických a fázických svalů (a vyplývající tendence), je nutné zohlednit zmíněná fakta. Není znám zdroj, který by s těmito proměnnými pracoval </a:t>
            </a:r>
            <a:r>
              <a:rPr lang="cs-CZ" sz="2200"/>
              <a:t>(Schlegl, 2022).”</a:t>
            </a:r>
            <a:endParaRPr sz="2200"/>
          </a:p>
          <a:p>
            <a:pPr indent="0" lvl="0" marL="0" rtl="0" algn="l">
              <a:lnSpc>
                <a:spcPct val="115000"/>
              </a:lnSpc>
              <a:spcBef>
                <a:spcPts val="1200"/>
              </a:spcBef>
              <a:spcAft>
                <a:spcPts val="0"/>
              </a:spcAft>
              <a:buNone/>
            </a:pPr>
            <a:r>
              <a:t/>
            </a:r>
            <a:endParaRPr sz="2400"/>
          </a:p>
          <a:p>
            <a:pPr indent="0" lvl="0" marL="0" rtl="0" algn="l">
              <a:spcBef>
                <a:spcPts val="1200"/>
              </a:spcBef>
              <a:spcAft>
                <a:spcPts val="0"/>
              </a:spcAft>
              <a:buNone/>
            </a:pPr>
            <a:r>
              <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260" name="Google Shape;260;p3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261" name="Google Shape;261;p34"/>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Hodnocení svalů dle parametrů: </a:t>
            </a:r>
            <a:endParaRPr/>
          </a:p>
        </p:txBody>
      </p:sp>
      <p:sp>
        <p:nvSpPr>
          <p:cNvPr id="262" name="Google Shape;262;p34"/>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179999" lvl="0" marL="252000" rtl="0" algn="l">
              <a:lnSpc>
                <a:spcPct val="128571"/>
              </a:lnSpc>
              <a:spcBef>
                <a:spcPts val="0"/>
              </a:spcBef>
              <a:spcAft>
                <a:spcPts val="0"/>
              </a:spcAft>
              <a:buClr>
                <a:schemeClr val="dk2"/>
              </a:buClr>
              <a:buSzPts val="2800"/>
              <a:buFont typeface="Arial"/>
              <a:buChar char="●"/>
            </a:pPr>
            <a:r>
              <a:rPr lang="cs-CZ"/>
              <a:t>Trofiky</a:t>
            </a:r>
            <a:endParaRPr/>
          </a:p>
          <a:p>
            <a:pPr indent="-179999" lvl="0" marL="252000" rtl="0" algn="l">
              <a:lnSpc>
                <a:spcPct val="128571"/>
              </a:lnSpc>
              <a:spcBef>
                <a:spcPts val="0"/>
              </a:spcBef>
              <a:spcAft>
                <a:spcPts val="0"/>
              </a:spcAft>
              <a:buClr>
                <a:schemeClr val="dk2"/>
              </a:buClr>
              <a:buSzPts val="2800"/>
              <a:buFont typeface="Arial"/>
              <a:buChar char="●"/>
            </a:pPr>
            <a:r>
              <a:rPr lang="cs-CZ"/>
              <a:t>Antropometrie (obvod), teploty</a:t>
            </a:r>
            <a:endParaRPr/>
          </a:p>
          <a:p>
            <a:pPr indent="-179999" lvl="0" marL="252000" rtl="0" algn="l">
              <a:lnSpc>
                <a:spcPct val="128571"/>
              </a:lnSpc>
              <a:spcBef>
                <a:spcPts val="0"/>
              </a:spcBef>
              <a:spcAft>
                <a:spcPts val="0"/>
              </a:spcAft>
              <a:buClr>
                <a:schemeClr val="dk2"/>
              </a:buClr>
              <a:buSzPts val="2800"/>
              <a:buFont typeface="Arial"/>
              <a:buChar char="●"/>
            </a:pPr>
            <a:r>
              <a:rPr lang="cs-CZ"/>
              <a:t>Konzistence</a:t>
            </a:r>
            <a:endParaRPr/>
          </a:p>
          <a:p>
            <a:pPr indent="-179999" lvl="0" marL="252000" rtl="0" algn="l">
              <a:lnSpc>
                <a:spcPct val="128571"/>
              </a:lnSpc>
              <a:spcBef>
                <a:spcPts val="0"/>
              </a:spcBef>
              <a:spcAft>
                <a:spcPts val="0"/>
              </a:spcAft>
              <a:buClr>
                <a:schemeClr val="dk2"/>
              </a:buClr>
              <a:buSzPts val="2800"/>
              <a:buFont typeface="Arial"/>
              <a:buChar char="●"/>
            </a:pPr>
            <a:r>
              <a:rPr lang="cs-CZ"/>
              <a:t>Tonusu</a:t>
            </a:r>
            <a:endParaRPr/>
          </a:p>
          <a:p>
            <a:pPr indent="-179999" lvl="0" marL="252000" rtl="0" algn="l">
              <a:lnSpc>
                <a:spcPct val="128571"/>
              </a:lnSpc>
              <a:spcBef>
                <a:spcPts val="0"/>
              </a:spcBef>
              <a:spcAft>
                <a:spcPts val="0"/>
              </a:spcAft>
              <a:buClr>
                <a:schemeClr val="dk2"/>
              </a:buClr>
              <a:buSzPts val="2800"/>
              <a:buFont typeface="Arial"/>
              <a:buChar char="●"/>
            </a:pPr>
            <a:r>
              <a:rPr lang="cs-CZ"/>
              <a:t>Svalové síly</a:t>
            </a:r>
            <a:endParaRPr/>
          </a:p>
          <a:p>
            <a:pPr indent="-2199" lvl="0" marL="252000" rtl="0" algn="l">
              <a:lnSpc>
                <a:spcPct val="128571"/>
              </a:lnSpc>
              <a:spcBef>
                <a:spcPts val="0"/>
              </a:spcBef>
              <a:spcAft>
                <a:spcPts val="0"/>
              </a:spcAft>
              <a:buClr>
                <a:schemeClr val="dk2"/>
              </a:buClr>
              <a:buSzPts val="2800"/>
              <a:buFont typeface="Arial"/>
              <a:buNone/>
            </a:pPr>
            <a:r>
              <a:t/>
            </a:r>
            <a:endParaRPr/>
          </a:p>
          <a:p>
            <a:pPr indent="-2199" lvl="0" marL="252000" rtl="0" algn="l">
              <a:lnSpc>
                <a:spcPct val="128571"/>
              </a:lnSpc>
              <a:spcBef>
                <a:spcPts val="0"/>
              </a:spcBef>
              <a:spcAft>
                <a:spcPts val="0"/>
              </a:spcAft>
              <a:buClr>
                <a:schemeClr val="dk2"/>
              </a:buClr>
              <a:buSzPts val="2800"/>
              <a:buFont typeface="Arial"/>
              <a:buNone/>
            </a:pPr>
            <a:r>
              <a:t/>
            </a:r>
            <a:endParaRPr/>
          </a:p>
        </p:txBody>
      </p:sp>
      <p:pic>
        <p:nvPicPr>
          <p:cNvPr id="263" name="Google Shape;263;p34"/>
          <p:cNvPicPr preferRelativeResize="0"/>
          <p:nvPr/>
        </p:nvPicPr>
        <p:blipFill>
          <a:blip r:embed="rId3">
            <a:alphaModFix/>
          </a:blip>
          <a:stretch>
            <a:fillRect/>
          </a:stretch>
        </p:blipFill>
        <p:spPr>
          <a:xfrm>
            <a:off x="7917375" y="1363425"/>
            <a:ext cx="4068475" cy="3741399"/>
          </a:xfrm>
          <a:prstGeom prst="rect">
            <a:avLst/>
          </a:prstGeom>
          <a:noFill/>
          <a:ln>
            <a:noFill/>
          </a:ln>
        </p:spPr>
      </p:pic>
      <p:pic>
        <p:nvPicPr>
          <p:cNvPr id="264" name="Google Shape;264;p34"/>
          <p:cNvPicPr preferRelativeResize="0"/>
          <p:nvPr/>
        </p:nvPicPr>
        <p:blipFill>
          <a:blip r:embed="rId4">
            <a:alphaModFix/>
          </a:blip>
          <a:stretch>
            <a:fillRect/>
          </a:stretch>
        </p:blipFill>
        <p:spPr>
          <a:xfrm>
            <a:off x="3077725" y="3098279"/>
            <a:ext cx="5562276" cy="3129721"/>
          </a:xfrm>
          <a:prstGeom prst="rect">
            <a:avLst/>
          </a:prstGeom>
          <a:noFill/>
          <a:ln>
            <a:noFill/>
          </a:ln>
        </p:spPr>
      </p:pic>
      <p:sp>
        <p:nvSpPr>
          <p:cNvPr id="265" name="Google Shape;265;p34"/>
          <p:cNvSpPr txBox="1"/>
          <p:nvPr/>
        </p:nvSpPr>
        <p:spPr>
          <a:xfrm>
            <a:off x="4917375" y="62611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https://fitnessvolt.com/muscle-atrophy/</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5"/>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271" name="Google Shape;271;p3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272" name="Google Shape;272;p35"/>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Vyšetření svalu - trofika</a:t>
            </a:r>
            <a:endParaRPr/>
          </a:p>
        </p:txBody>
      </p:sp>
      <p:sp>
        <p:nvSpPr>
          <p:cNvPr id="273" name="Google Shape;273;p35"/>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0" lvl="0" marL="72000" rtl="0" algn="l">
              <a:lnSpc>
                <a:spcPct val="128571"/>
              </a:lnSpc>
              <a:spcBef>
                <a:spcPts val="0"/>
              </a:spcBef>
              <a:spcAft>
                <a:spcPts val="0"/>
              </a:spcAft>
              <a:buSzPts val="2800"/>
              <a:buNone/>
            </a:pPr>
            <a:r>
              <a:rPr lang="cs-CZ"/>
              <a:t>- hmotnost svalu, prokrvení, teplota, výživa svalu</a:t>
            </a:r>
            <a:endParaRPr/>
          </a:p>
          <a:p>
            <a:pPr indent="0" lvl="0" marL="72000" rtl="0" algn="l">
              <a:lnSpc>
                <a:spcPct val="128571"/>
              </a:lnSpc>
              <a:spcBef>
                <a:spcPts val="0"/>
              </a:spcBef>
              <a:spcAft>
                <a:spcPts val="0"/>
              </a:spcAft>
              <a:buSzPts val="2800"/>
              <a:buNone/>
            </a:pPr>
            <a:r>
              <a:t/>
            </a:r>
            <a:endParaRPr/>
          </a:p>
          <a:p>
            <a:pPr indent="0" lvl="0" marL="72000" rtl="0" algn="l">
              <a:lnSpc>
                <a:spcPct val="128571"/>
              </a:lnSpc>
              <a:spcBef>
                <a:spcPts val="0"/>
              </a:spcBef>
              <a:spcAft>
                <a:spcPts val="0"/>
              </a:spcAft>
              <a:buSzPts val="2800"/>
              <a:buNone/>
            </a:pPr>
            <a:r>
              <a:rPr b="1" lang="cs-CZ">
                <a:solidFill>
                  <a:srgbClr val="5AC8AF"/>
                </a:solidFill>
              </a:rPr>
              <a:t>Kvantitativní hodnocení trofiky: </a:t>
            </a:r>
            <a:endParaRPr/>
          </a:p>
          <a:p>
            <a:pPr indent="-179999" lvl="0" marL="252000" rtl="0" algn="l">
              <a:lnSpc>
                <a:spcPct val="128571"/>
              </a:lnSpc>
              <a:spcBef>
                <a:spcPts val="0"/>
              </a:spcBef>
              <a:spcAft>
                <a:spcPts val="0"/>
              </a:spcAft>
              <a:buSzPts val="2800"/>
              <a:buFont typeface="Arial"/>
              <a:buChar char="•"/>
            </a:pPr>
            <a:r>
              <a:rPr lang="cs-CZ"/>
              <a:t>0 – Ageneze svalu (vrozená vada, nepřítomnost svalu) </a:t>
            </a:r>
            <a:endParaRPr/>
          </a:p>
          <a:p>
            <a:pPr indent="-179999" lvl="0" marL="252000" rtl="0" algn="l">
              <a:lnSpc>
                <a:spcPct val="128571"/>
              </a:lnSpc>
              <a:spcBef>
                <a:spcPts val="0"/>
              </a:spcBef>
              <a:spcAft>
                <a:spcPts val="0"/>
              </a:spcAft>
              <a:buSzPts val="2800"/>
              <a:buFont typeface="Arial"/>
              <a:buChar char="•"/>
            </a:pPr>
            <a:r>
              <a:rPr lang="cs-CZ"/>
              <a:t>1 – Atrofie (velký úbytek objemu, více než 50%) </a:t>
            </a:r>
            <a:endParaRPr/>
          </a:p>
          <a:p>
            <a:pPr indent="-179999" lvl="0" marL="252000" rtl="0" algn="l">
              <a:lnSpc>
                <a:spcPct val="128571"/>
              </a:lnSpc>
              <a:spcBef>
                <a:spcPts val="0"/>
              </a:spcBef>
              <a:spcAft>
                <a:spcPts val="0"/>
              </a:spcAft>
              <a:buSzPts val="2800"/>
              <a:buFont typeface="Arial"/>
              <a:buChar char="•"/>
            </a:pPr>
            <a:r>
              <a:rPr lang="cs-CZ"/>
              <a:t>2 – Hypotrofie (zřetelný úbytek objemu, méně než 50%) </a:t>
            </a:r>
            <a:endParaRPr/>
          </a:p>
          <a:p>
            <a:pPr indent="-179999" lvl="0" marL="252000" rtl="0" algn="l">
              <a:lnSpc>
                <a:spcPct val="128571"/>
              </a:lnSpc>
              <a:spcBef>
                <a:spcPts val="0"/>
              </a:spcBef>
              <a:spcAft>
                <a:spcPts val="0"/>
              </a:spcAft>
              <a:buSzPts val="2800"/>
              <a:buFont typeface="Arial"/>
              <a:buChar char="•"/>
            </a:pPr>
            <a:r>
              <a:rPr lang="cs-CZ"/>
              <a:t>3 – Eutrofie (přiměřená trofika, 100% norma) </a:t>
            </a:r>
            <a:endParaRPr/>
          </a:p>
          <a:p>
            <a:pPr indent="-179999" lvl="0" marL="252000" rtl="0" algn="l">
              <a:lnSpc>
                <a:spcPct val="128571"/>
              </a:lnSpc>
              <a:spcBef>
                <a:spcPts val="0"/>
              </a:spcBef>
              <a:spcAft>
                <a:spcPts val="0"/>
              </a:spcAft>
              <a:buSzPts val="2800"/>
              <a:buFont typeface="Arial"/>
              <a:buChar char="•"/>
            </a:pPr>
            <a:r>
              <a:rPr lang="cs-CZ"/>
              <a:t>4 – Hypetrofie (zvýšení objemu)</a:t>
            </a:r>
            <a:endParaRPr/>
          </a:p>
        </p:txBody>
      </p:sp>
      <p:pic>
        <p:nvPicPr>
          <p:cNvPr descr="Za objem svalů mohou geny, ukázal nový výzkum — ČT24 — Česká televize" id="274" name="Google Shape;274;p35"/>
          <p:cNvPicPr preferRelativeResize="0"/>
          <p:nvPr/>
        </p:nvPicPr>
        <p:blipFill rotWithShape="1">
          <a:blip r:embed="rId3">
            <a:alphaModFix/>
          </a:blip>
          <a:srcRect b="0" l="0" r="0" t="0"/>
          <a:stretch/>
        </p:blipFill>
        <p:spPr>
          <a:xfrm>
            <a:off x="9955608" y="4148821"/>
            <a:ext cx="2202932" cy="1237768"/>
          </a:xfrm>
          <a:prstGeom prst="rect">
            <a:avLst/>
          </a:prstGeom>
          <a:noFill/>
          <a:ln>
            <a:noFill/>
          </a:ln>
        </p:spPr>
      </p:pic>
      <p:pic>
        <p:nvPicPr>
          <p:cNvPr descr="Ana&quot; je stále mezi námi - Slečna.info" id="275" name="Google Shape;275;p35"/>
          <p:cNvPicPr preferRelativeResize="0"/>
          <p:nvPr/>
        </p:nvPicPr>
        <p:blipFill rotWithShape="1">
          <a:blip r:embed="rId4">
            <a:alphaModFix/>
          </a:blip>
          <a:srcRect b="0" l="0" r="0" t="0"/>
          <a:stretch/>
        </p:blipFill>
        <p:spPr>
          <a:xfrm>
            <a:off x="9955608" y="1556077"/>
            <a:ext cx="2162175" cy="2114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6"/>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281" name="Google Shape;281;p36"/>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282" name="Google Shape;282;p36"/>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Vyšetření svalu – antropometrie, teplota </a:t>
            </a:r>
            <a:endParaRPr/>
          </a:p>
        </p:txBody>
      </p:sp>
      <p:sp>
        <p:nvSpPr>
          <p:cNvPr id="283" name="Google Shape;283;p36"/>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0" lvl="0" marL="72000" rtl="0" algn="l">
              <a:lnSpc>
                <a:spcPct val="128571"/>
              </a:lnSpc>
              <a:spcBef>
                <a:spcPts val="0"/>
              </a:spcBef>
              <a:spcAft>
                <a:spcPts val="0"/>
              </a:spcAft>
              <a:buSzPts val="2800"/>
              <a:buNone/>
            </a:pPr>
            <a:r>
              <a:rPr lang="cs-CZ"/>
              <a:t>(měření obvodu končetiny) poskytuje pouze orientační hodnoty, protože zahrnuje jak svalovinu, tak podkožní tuk, event. otok.</a:t>
            </a:r>
            <a:endParaRPr/>
          </a:p>
          <a:p>
            <a:pPr indent="0" lvl="0" marL="72000" rtl="0" algn="l">
              <a:lnSpc>
                <a:spcPct val="128571"/>
              </a:lnSpc>
              <a:spcBef>
                <a:spcPts val="0"/>
              </a:spcBef>
              <a:spcAft>
                <a:spcPts val="0"/>
              </a:spcAft>
              <a:buSzPts val="2800"/>
              <a:buNone/>
            </a:pPr>
            <a:r>
              <a:rPr b="1" lang="cs-CZ">
                <a:solidFill>
                  <a:srgbClr val="FF0000"/>
                </a:solidFill>
              </a:rPr>
              <a:t>Srovnání P / L ! (zejména po OP)</a:t>
            </a:r>
            <a:endParaRPr/>
          </a:p>
          <a:p>
            <a:pPr indent="0" lvl="0" marL="72000" rtl="0" algn="l">
              <a:lnSpc>
                <a:spcPct val="128571"/>
              </a:lnSpc>
              <a:spcBef>
                <a:spcPts val="0"/>
              </a:spcBef>
              <a:spcAft>
                <a:spcPts val="0"/>
              </a:spcAft>
              <a:buSzPts val="2800"/>
              <a:buNone/>
            </a:pPr>
            <a:r>
              <a:t/>
            </a:r>
            <a:endParaRPr b="1"/>
          </a:p>
          <a:p>
            <a:pPr indent="0" lvl="0" marL="72000" rtl="0" algn="l">
              <a:lnSpc>
                <a:spcPct val="128571"/>
              </a:lnSpc>
              <a:spcBef>
                <a:spcPts val="0"/>
              </a:spcBef>
              <a:spcAft>
                <a:spcPts val="0"/>
              </a:spcAft>
              <a:buSzPts val="2800"/>
              <a:buNone/>
            </a:pPr>
            <a:r>
              <a:rPr b="1" lang="cs-CZ">
                <a:solidFill>
                  <a:srgbClr val="5AC8AF"/>
                </a:solidFill>
              </a:rPr>
              <a:t>Kvantitativní hodnocení cirkulace a teploty: </a:t>
            </a:r>
            <a:endParaRPr/>
          </a:p>
          <a:p>
            <a:pPr indent="-180000" lvl="0" marL="252000" rtl="0" algn="l">
              <a:lnSpc>
                <a:spcPct val="100000"/>
              </a:lnSpc>
              <a:spcBef>
                <a:spcPts val="0"/>
              </a:spcBef>
              <a:spcAft>
                <a:spcPts val="0"/>
              </a:spcAft>
              <a:buSzPts val="2000"/>
              <a:buFont typeface="Arial"/>
              <a:buChar char="•"/>
            </a:pPr>
            <a:r>
              <a:rPr lang="cs-CZ" sz="2000"/>
              <a:t>0 – Úplná zástava cirkulace vedoucí ke gangréně </a:t>
            </a:r>
            <a:endParaRPr/>
          </a:p>
          <a:p>
            <a:pPr indent="-180000" lvl="0" marL="252000" rtl="0" algn="l">
              <a:lnSpc>
                <a:spcPct val="100000"/>
              </a:lnSpc>
              <a:spcBef>
                <a:spcPts val="0"/>
              </a:spcBef>
              <a:spcAft>
                <a:spcPts val="0"/>
              </a:spcAft>
              <a:buSzPts val="2000"/>
              <a:buFont typeface="Arial"/>
              <a:buChar char="•"/>
            </a:pPr>
            <a:r>
              <a:rPr lang="cs-CZ" sz="2000"/>
              <a:t>1 – Těžká porucha cirkulace s lividním nebo voskovým zabarvením pokožky</a:t>
            </a:r>
            <a:endParaRPr/>
          </a:p>
          <a:p>
            <a:pPr indent="-180000" lvl="0" marL="252000" rtl="0" algn="l">
              <a:lnSpc>
                <a:spcPct val="100000"/>
              </a:lnSpc>
              <a:spcBef>
                <a:spcPts val="0"/>
              </a:spcBef>
              <a:spcAft>
                <a:spcPts val="0"/>
              </a:spcAft>
              <a:buSzPts val="2000"/>
              <a:buFont typeface="Arial"/>
              <a:buChar char="•"/>
            </a:pPr>
            <a:r>
              <a:rPr lang="cs-CZ" sz="2000"/>
              <a:t>2 – Lehčí porucha cirkulace se sníženou povrchovou teplotou např. proti druhé straně </a:t>
            </a:r>
            <a:endParaRPr/>
          </a:p>
          <a:p>
            <a:pPr indent="-180000" lvl="0" marL="252000" rtl="0" algn="l">
              <a:lnSpc>
                <a:spcPct val="100000"/>
              </a:lnSpc>
              <a:spcBef>
                <a:spcPts val="0"/>
              </a:spcBef>
              <a:spcAft>
                <a:spcPts val="0"/>
              </a:spcAft>
              <a:buSzPts val="2000"/>
              <a:buFont typeface="Arial"/>
              <a:buChar char="•"/>
            </a:pPr>
            <a:r>
              <a:rPr lang="cs-CZ" sz="2000"/>
              <a:t>3 – Normální stav </a:t>
            </a:r>
            <a:endParaRPr/>
          </a:p>
          <a:p>
            <a:pPr indent="-180000" lvl="0" marL="252000" rtl="0" algn="l">
              <a:lnSpc>
                <a:spcPct val="100000"/>
              </a:lnSpc>
              <a:spcBef>
                <a:spcPts val="0"/>
              </a:spcBef>
              <a:spcAft>
                <a:spcPts val="0"/>
              </a:spcAft>
              <a:buSzPts val="2000"/>
              <a:buFont typeface="Arial"/>
              <a:buChar char="•"/>
            </a:pPr>
            <a:r>
              <a:rPr lang="cs-CZ" sz="2000"/>
              <a:t>4 – Lokálně zvýšená teplota (např. při zánětlivé infiltraci – místní hypertermie)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290" name="Google Shape;290;p3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Vyšetření svalu - antropometrie</a:t>
            </a:r>
            <a:endParaRPr/>
          </a:p>
        </p:txBody>
      </p:sp>
      <p:pic>
        <p:nvPicPr>
          <p:cNvPr id="291" name="Google Shape;291;p37"/>
          <p:cNvPicPr preferRelativeResize="0"/>
          <p:nvPr/>
        </p:nvPicPr>
        <p:blipFill rotWithShape="1">
          <a:blip r:embed="rId3">
            <a:alphaModFix/>
          </a:blip>
          <a:srcRect b="26372" l="14426" r="23974" t="25962"/>
          <a:stretch/>
        </p:blipFill>
        <p:spPr>
          <a:xfrm>
            <a:off x="576363" y="1593375"/>
            <a:ext cx="10104018" cy="4886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138" name="Google Shape;138;p2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139" name="Google Shape;139;p20"/>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Sval, stavba </a:t>
            </a:r>
            <a:endParaRPr/>
          </a:p>
        </p:txBody>
      </p:sp>
      <p:sp>
        <p:nvSpPr>
          <p:cNvPr id="140" name="Google Shape;140;p20"/>
          <p:cNvSpPr txBox="1"/>
          <p:nvPr>
            <p:ph idx="1" type="body"/>
          </p:nvPr>
        </p:nvSpPr>
        <p:spPr>
          <a:xfrm>
            <a:off x="720000" y="1692000"/>
            <a:ext cx="7033800" cy="4065900"/>
          </a:xfrm>
          <a:prstGeom prst="rect">
            <a:avLst/>
          </a:prstGeom>
          <a:noFill/>
          <a:ln>
            <a:noFill/>
          </a:ln>
        </p:spPr>
        <p:txBody>
          <a:bodyPr anchorCtr="0" anchor="t" bIns="0" lIns="0" spcFirstLastPara="1" rIns="0" wrap="square" tIns="0">
            <a:noAutofit/>
          </a:bodyPr>
          <a:lstStyle/>
          <a:p>
            <a:pPr indent="-368300" lvl="0" marL="457200" rtl="0" algn="l">
              <a:lnSpc>
                <a:spcPct val="128571"/>
              </a:lnSpc>
              <a:spcBef>
                <a:spcPts val="0"/>
              </a:spcBef>
              <a:spcAft>
                <a:spcPts val="0"/>
              </a:spcAft>
              <a:buSzPts val="2200"/>
              <a:buChar char="●"/>
            </a:pPr>
            <a:r>
              <a:rPr lang="cs-CZ" sz="2200">
                <a:solidFill>
                  <a:srgbClr val="212529"/>
                </a:solidFill>
                <a:highlight>
                  <a:srgbClr val="FFFFFF"/>
                </a:highlight>
              </a:rPr>
              <a:t>kosterní svaly jsou složeny z tkáně </a:t>
            </a:r>
            <a:r>
              <a:rPr b="1" lang="cs-CZ" sz="2200">
                <a:solidFill>
                  <a:srgbClr val="212529"/>
                </a:solidFill>
                <a:highlight>
                  <a:srgbClr val="FFFFFF"/>
                </a:highlight>
              </a:rPr>
              <a:t>mezenchymového původu</a:t>
            </a:r>
            <a:endParaRPr sz="2200">
              <a:solidFill>
                <a:srgbClr val="212529"/>
              </a:solidFill>
              <a:highlight>
                <a:srgbClr val="FFFFFF"/>
              </a:highlight>
            </a:endParaRPr>
          </a:p>
          <a:p>
            <a:pPr indent="-368300" lvl="0" marL="457200" rtl="0" algn="l">
              <a:lnSpc>
                <a:spcPct val="128571"/>
              </a:lnSpc>
              <a:spcBef>
                <a:spcPts val="0"/>
              </a:spcBef>
              <a:spcAft>
                <a:spcPts val="0"/>
              </a:spcAft>
              <a:buSzPts val="2200"/>
              <a:buChar char="●"/>
            </a:pPr>
            <a:r>
              <a:rPr lang="cs-CZ" sz="2200">
                <a:solidFill>
                  <a:srgbClr val="212529"/>
                </a:solidFill>
                <a:highlight>
                  <a:srgbClr val="FFFFFF"/>
                </a:highlight>
              </a:rPr>
              <a:t>obsahují specializované typy buněk </a:t>
            </a:r>
            <a:endParaRPr sz="2200">
              <a:solidFill>
                <a:srgbClr val="212529"/>
              </a:solidFill>
              <a:highlight>
                <a:srgbClr val="FFFFFF"/>
              </a:highlight>
            </a:endParaRPr>
          </a:p>
          <a:p>
            <a:pPr indent="-368300" lvl="0" marL="457200" rtl="0" algn="l">
              <a:lnSpc>
                <a:spcPct val="128571"/>
              </a:lnSpc>
              <a:spcBef>
                <a:spcPts val="0"/>
              </a:spcBef>
              <a:spcAft>
                <a:spcPts val="0"/>
              </a:spcAft>
              <a:buSzPts val="2200"/>
              <a:buChar char="●"/>
            </a:pPr>
            <a:r>
              <a:rPr lang="cs-CZ" sz="2200">
                <a:solidFill>
                  <a:srgbClr val="212529"/>
                </a:solidFill>
                <a:highlight>
                  <a:srgbClr val="FFFFFF"/>
                </a:highlight>
              </a:rPr>
              <a:t>jednotlivé svalové struktury jsou pospojovány </a:t>
            </a:r>
            <a:r>
              <a:rPr b="1" lang="cs-CZ" sz="2200">
                <a:solidFill>
                  <a:srgbClr val="212529"/>
                </a:solidFill>
                <a:highlight>
                  <a:srgbClr val="FFFFFF"/>
                </a:highlight>
              </a:rPr>
              <a:t>vazivem</a:t>
            </a:r>
            <a:endParaRPr b="1" sz="2200">
              <a:solidFill>
                <a:srgbClr val="212529"/>
              </a:solidFill>
              <a:highlight>
                <a:srgbClr val="FFFFFF"/>
              </a:highlight>
            </a:endParaRPr>
          </a:p>
          <a:p>
            <a:pPr indent="-368300" lvl="0" marL="457200" rtl="0" algn="l">
              <a:lnSpc>
                <a:spcPct val="128571"/>
              </a:lnSpc>
              <a:spcBef>
                <a:spcPts val="0"/>
              </a:spcBef>
              <a:spcAft>
                <a:spcPts val="0"/>
              </a:spcAft>
              <a:buSzPts val="2200"/>
              <a:buChar char="●"/>
            </a:pPr>
            <a:r>
              <a:rPr lang="cs-CZ" sz="2200">
                <a:solidFill>
                  <a:srgbClr val="212529"/>
                </a:solidFill>
                <a:highlight>
                  <a:srgbClr val="FFFFFF"/>
                </a:highlight>
              </a:rPr>
              <a:t>rozlišujeme svaly pomalé = s </a:t>
            </a:r>
            <a:r>
              <a:rPr b="1" lang="cs-CZ" sz="2200">
                <a:solidFill>
                  <a:srgbClr val="5AC8AF"/>
                </a:solidFill>
                <a:highlight>
                  <a:srgbClr val="FFFFFF"/>
                </a:highlight>
              </a:rPr>
              <a:t>převahou posturální funkce</a:t>
            </a:r>
            <a:r>
              <a:rPr lang="cs-CZ" sz="2200">
                <a:solidFill>
                  <a:srgbClr val="212529"/>
                </a:solidFill>
                <a:highlight>
                  <a:srgbClr val="FFFFFF"/>
                </a:highlight>
              </a:rPr>
              <a:t> (konající statickou práci, méně výkonné, méně unavitelné) </a:t>
            </a:r>
            <a:endParaRPr sz="2200">
              <a:solidFill>
                <a:srgbClr val="212529"/>
              </a:solidFill>
              <a:highlight>
                <a:srgbClr val="FFFFFF"/>
              </a:highlight>
            </a:endParaRPr>
          </a:p>
          <a:p>
            <a:pPr indent="-368300" lvl="0" marL="457200" rtl="0" algn="l">
              <a:lnSpc>
                <a:spcPct val="128571"/>
              </a:lnSpc>
              <a:spcBef>
                <a:spcPts val="0"/>
              </a:spcBef>
              <a:spcAft>
                <a:spcPts val="0"/>
              </a:spcAft>
              <a:buSzPts val="2200"/>
              <a:buChar char="●"/>
            </a:pPr>
            <a:r>
              <a:rPr lang="cs-CZ" sz="2200">
                <a:solidFill>
                  <a:srgbClr val="212529"/>
                </a:solidFill>
                <a:highlight>
                  <a:srgbClr val="FFFFFF"/>
                </a:highlight>
              </a:rPr>
              <a:t>rychlé = </a:t>
            </a:r>
            <a:r>
              <a:rPr b="1" lang="cs-CZ" sz="2200">
                <a:solidFill>
                  <a:srgbClr val="5AC8AF"/>
                </a:solidFill>
                <a:highlight>
                  <a:srgbClr val="FFFFFF"/>
                </a:highlight>
              </a:rPr>
              <a:t>s převahou fázické funkce</a:t>
            </a:r>
            <a:r>
              <a:rPr lang="cs-CZ" sz="2200">
                <a:solidFill>
                  <a:srgbClr val="212529"/>
                </a:solidFill>
                <a:highlight>
                  <a:srgbClr val="FFFFFF"/>
                </a:highlight>
              </a:rPr>
              <a:t> (umožňují rychlý, intenzivní, ale krátkodobý výkon – např. biceps)</a:t>
            </a:r>
            <a:endParaRPr sz="2200"/>
          </a:p>
        </p:txBody>
      </p:sp>
      <p:pic>
        <p:nvPicPr>
          <p:cNvPr id="141" name="Google Shape;141;p20"/>
          <p:cNvPicPr preferRelativeResize="0"/>
          <p:nvPr/>
        </p:nvPicPr>
        <p:blipFill>
          <a:blip r:embed="rId3">
            <a:alphaModFix/>
          </a:blip>
          <a:stretch>
            <a:fillRect/>
          </a:stretch>
        </p:blipFill>
        <p:spPr>
          <a:xfrm>
            <a:off x="7613825" y="1484326"/>
            <a:ext cx="4133400" cy="2824791"/>
          </a:xfrm>
          <a:prstGeom prst="rect">
            <a:avLst/>
          </a:prstGeom>
          <a:noFill/>
          <a:ln>
            <a:noFill/>
          </a:ln>
        </p:spPr>
      </p:pic>
      <p:sp>
        <p:nvSpPr>
          <p:cNvPr id="142" name="Google Shape;142;p20"/>
          <p:cNvSpPr txBox="1"/>
          <p:nvPr/>
        </p:nvSpPr>
        <p:spPr>
          <a:xfrm>
            <a:off x="8285600" y="46218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https://www.fsps.muni.cz/emuni/data/reader/book-3/03.html</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8"/>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297" name="Google Shape;297;p3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298" name="Google Shape;298;p38"/>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Vyšetření svalu - konzistence</a:t>
            </a:r>
            <a:endParaRPr/>
          </a:p>
        </p:txBody>
      </p:sp>
      <p:sp>
        <p:nvSpPr>
          <p:cNvPr id="299" name="Google Shape;299;p38"/>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179999" lvl="0" marL="252000" rtl="0" algn="l">
              <a:lnSpc>
                <a:spcPct val="128571"/>
              </a:lnSpc>
              <a:spcBef>
                <a:spcPts val="0"/>
              </a:spcBef>
              <a:spcAft>
                <a:spcPts val="0"/>
              </a:spcAft>
              <a:buSzPts val="2800"/>
              <a:buFont typeface="Arial"/>
              <a:buChar char="•"/>
            </a:pPr>
            <a:r>
              <a:rPr lang="cs-CZ"/>
              <a:t>elasticita měkkých tkání (především svalů a vaziva) </a:t>
            </a:r>
            <a:r>
              <a:rPr b="1" lang="cs-CZ"/>
              <a:t>nezávislá</a:t>
            </a:r>
            <a:r>
              <a:rPr lang="cs-CZ"/>
              <a:t> na funkci CNS</a:t>
            </a:r>
            <a:endParaRPr/>
          </a:p>
          <a:p>
            <a:pPr indent="-179999" lvl="0" marL="252000" rtl="0" algn="l">
              <a:lnSpc>
                <a:spcPct val="128571"/>
              </a:lnSpc>
              <a:spcBef>
                <a:spcPts val="0"/>
              </a:spcBef>
              <a:spcAft>
                <a:spcPts val="0"/>
              </a:spcAft>
              <a:buSzPts val="2800"/>
              <a:buFont typeface="Arial"/>
              <a:buChar char="•"/>
            </a:pPr>
            <a:r>
              <a:rPr lang="cs-CZ"/>
              <a:t>zhodnocení je palpací, informace jsou subjektivní, označujeme jako </a:t>
            </a:r>
            <a:r>
              <a:rPr b="1" lang="cs-CZ">
                <a:solidFill>
                  <a:srgbClr val="5AC8AF"/>
                </a:solidFill>
              </a:rPr>
              <a:t>konzistenci </a:t>
            </a:r>
            <a:r>
              <a:rPr lang="cs-CZ"/>
              <a:t>svalové tkáně</a:t>
            </a:r>
            <a:endParaRPr/>
          </a:p>
          <a:p>
            <a:pPr indent="0" lvl="0" marL="72000" rtl="0" algn="l">
              <a:lnSpc>
                <a:spcPct val="128571"/>
              </a:lnSpc>
              <a:spcBef>
                <a:spcPts val="0"/>
              </a:spcBef>
              <a:spcAft>
                <a:spcPts val="0"/>
              </a:spcAft>
              <a:buSzPts val="2800"/>
              <a:buNone/>
            </a:pPr>
            <a:r>
              <a:t/>
            </a:r>
            <a:endParaRPr b="1">
              <a:solidFill>
                <a:srgbClr val="5AC8AF"/>
              </a:solidFill>
            </a:endParaRPr>
          </a:p>
          <a:p>
            <a:pPr indent="0" lvl="0" marL="72000" rtl="0" algn="l">
              <a:lnSpc>
                <a:spcPct val="128571"/>
              </a:lnSpc>
              <a:spcBef>
                <a:spcPts val="0"/>
              </a:spcBef>
              <a:spcAft>
                <a:spcPts val="0"/>
              </a:spcAft>
              <a:buSzPts val="2800"/>
              <a:buNone/>
            </a:pPr>
            <a:r>
              <a:rPr b="1" lang="cs-CZ">
                <a:solidFill>
                  <a:srgbClr val="5AC8AF"/>
                </a:solidFill>
              </a:rPr>
              <a:t>Kvantitativní hodnocení konzistence: </a:t>
            </a:r>
            <a:endParaRPr/>
          </a:p>
          <a:p>
            <a:pPr indent="0" lvl="0" marL="251999" rtl="0" algn="l">
              <a:lnSpc>
                <a:spcPct val="100000"/>
              </a:lnSpc>
              <a:spcBef>
                <a:spcPts val="0"/>
              </a:spcBef>
              <a:spcAft>
                <a:spcPts val="0"/>
              </a:spcAft>
              <a:buNone/>
            </a:pPr>
            <a:r>
              <a:rPr lang="cs-CZ"/>
              <a:t>1. hadrovitá 									3. normální, pružná</a:t>
            </a:r>
            <a:endParaRPr/>
          </a:p>
          <a:p>
            <a:pPr indent="0" lvl="0" marL="251999" rtl="0" algn="l">
              <a:lnSpc>
                <a:spcPct val="100000"/>
              </a:lnSpc>
              <a:spcBef>
                <a:spcPts val="0"/>
              </a:spcBef>
              <a:spcAft>
                <a:spcPts val="0"/>
              </a:spcAft>
              <a:buNone/>
            </a:pPr>
            <a:r>
              <a:rPr lang="cs-CZ"/>
              <a:t>2. ochablá 									4. tuhá </a:t>
            </a:r>
            <a:endParaRPr/>
          </a:p>
          <a:p>
            <a:pPr indent="0" lvl="0" marL="251999" rtl="0" algn="l">
              <a:lnSpc>
                <a:spcPct val="100000"/>
              </a:lnSpc>
              <a:spcBef>
                <a:spcPts val="0"/>
              </a:spcBef>
              <a:spcAft>
                <a:spcPts val="0"/>
              </a:spcAft>
              <a:buNone/>
            </a:pPr>
            <a:r>
              <a:t/>
            </a:r>
            <a:endParaRPr/>
          </a:p>
          <a:p>
            <a:pPr indent="0" lvl="0" marL="251999" rtl="0" algn="l">
              <a:lnSpc>
                <a:spcPct val="100000"/>
              </a:lnSpc>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9"/>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305" name="Google Shape;305;p39"/>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306" name="Google Shape;306;p39"/>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Vyšetření svalu – tonus </a:t>
            </a:r>
            <a:endParaRPr/>
          </a:p>
        </p:txBody>
      </p:sp>
      <p:sp>
        <p:nvSpPr>
          <p:cNvPr id="307" name="Google Shape;307;p39"/>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179999" lvl="0" marL="252000" rtl="0" algn="l">
              <a:lnSpc>
                <a:spcPct val="128571"/>
              </a:lnSpc>
              <a:spcBef>
                <a:spcPts val="0"/>
              </a:spcBef>
              <a:spcAft>
                <a:spcPts val="0"/>
              </a:spcAft>
              <a:buSzPts val="2800"/>
              <a:buFont typeface="Arial"/>
              <a:buChar char="•"/>
            </a:pPr>
            <a:r>
              <a:rPr lang="cs-CZ"/>
              <a:t>proměnlivá svalová elasticita </a:t>
            </a:r>
            <a:r>
              <a:rPr b="1" lang="cs-CZ"/>
              <a:t>závislá </a:t>
            </a:r>
            <a:r>
              <a:rPr lang="cs-CZ"/>
              <a:t>na funkci CNS </a:t>
            </a:r>
            <a:endParaRPr/>
          </a:p>
          <a:p>
            <a:pPr indent="-179999" lvl="0" marL="252000" rtl="0" algn="l">
              <a:lnSpc>
                <a:spcPct val="128571"/>
              </a:lnSpc>
              <a:spcBef>
                <a:spcPts val="0"/>
              </a:spcBef>
              <a:spcAft>
                <a:spcPts val="0"/>
              </a:spcAft>
              <a:buSzPts val="2800"/>
              <a:buFont typeface="Arial"/>
              <a:buChar char="•"/>
            </a:pPr>
            <a:r>
              <a:rPr lang="cs-CZ"/>
              <a:t>úzce souvisí s konzistencí</a:t>
            </a:r>
            <a:endParaRPr/>
          </a:p>
          <a:p>
            <a:pPr indent="-179999" lvl="0" marL="252000" rtl="0" algn="l">
              <a:lnSpc>
                <a:spcPct val="128571"/>
              </a:lnSpc>
              <a:spcBef>
                <a:spcPts val="0"/>
              </a:spcBef>
              <a:spcAft>
                <a:spcPts val="0"/>
              </a:spcAft>
              <a:buSzPts val="2800"/>
              <a:buFont typeface="Arial"/>
              <a:buChar char="•"/>
            </a:pPr>
            <a:r>
              <a:rPr lang="cs-CZ"/>
              <a:t>v některých případech je obtížné rozlišení tonusu a konzistence</a:t>
            </a:r>
            <a:endParaRPr/>
          </a:p>
          <a:p>
            <a:pPr indent="0" lvl="0" marL="72000" rtl="0" algn="l">
              <a:lnSpc>
                <a:spcPct val="128571"/>
              </a:lnSpc>
              <a:spcBef>
                <a:spcPts val="0"/>
              </a:spcBef>
              <a:spcAft>
                <a:spcPts val="0"/>
              </a:spcAft>
              <a:buSzPts val="2800"/>
              <a:buNone/>
            </a:pPr>
            <a:r>
              <a:t/>
            </a:r>
            <a:endParaRPr b="1">
              <a:solidFill>
                <a:srgbClr val="5AC8AF"/>
              </a:solidFill>
            </a:endParaRPr>
          </a:p>
          <a:p>
            <a:pPr indent="0" lvl="0" marL="72000" rtl="0" algn="l">
              <a:lnSpc>
                <a:spcPct val="128571"/>
              </a:lnSpc>
              <a:spcBef>
                <a:spcPts val="0"/>
              </a:spcBef>
              <a:spcAft>
                <a:spcPts val="0"/>
              </a:spcAft>
              <a:buSzPts val="2800"/>
              <a:buNone/>
            </a:pPr>
            <a:r>
              <a:rPr b="1" lang="cs-CZ">
                <a:solidFill>
                  <a:srgbClr val="5AC8AF"/>
                </a:solidFill>
              </a:rPr>
              <a:t>Kvantitativní hodnocení svalového tonu: </a:t>
            </a:r>
            <a:endParaRPr/>
          </a:p>
          <a:p>
            <a:pPr indent="-179999" lvl="0" marL="252000" rtl="0" algn="l">
              <a:lnSpc>
                <a:spcPct val="100000"/>
              </a:lnSpc>
              <a:spcBef>
                <a:spcPts val="0"/>
              </a:spcBef>
              <a:spcAft>
                <a:spcPts val="0"/>
              </a:spcAft>
              <a:buSzPts val="2800"/>
              <a:buFont typeface="Arial"/>
              <a:buChar char="•"/>
            </a:pPr>
            <a:r>
              <a:rPr lang="cs-CZ"/>
              <a:t>1. atonie </a:t>
            </a:r>
            <a:endParaRPr/>
          </a:p>
          <a:p>
            <a:pPr indent="-179999" lvl="0" marL="252000" rtl="0" algn="l">
              <a:lnSpc>
                <a:spcPct val="100000"/>
              </a:lnSpc>
              <a:spcBef>
                <a:spcPts val="0"/>
              </a:spcBef>
              <a:spcAft>
                <a:spcPts val="0"/>
              </a:spcAft>
              <a:buSzPts val="2800"/>
              <a:buFont typeface="Arial"/>
              <a:buChar char="•"/>
            </a:pPr>
            <a:r>
              <a:rPr lang="cs-CZ"/>
              <a:t>2. hypotonie (snížení svalového tonu) </a:t>
            </a:r>
            <a:endParaRPr/>
          </a:p>
          <a:p>
            <a:pPr indent="-179999" lvl="0" marL="252000" rtl="0" algn="l">
              <a:lnSpc>
                <a:spcPct val="100000"/>
              </a:lnSpc>
              <a:spcBef>
                <a:spcPts val="0"/>
              </a:spcBef>
              <a:spcAft>
                <a:spcPts val="0"/>
              </a:spcAft>
              <a:buSzPts val="2800"/>
              <a:buFont typeface="Arial"/>
              <a:buChar char="•"/>
            </a:pPr>
            <a:r>
              <a:rPr lang="cs-CZ"/>
              <a:t>3. eutonie (normální tonus) </a:t>
            </a:r>
            <a:endParaRPr/>
          </a:p>
          <a:p>
            <a:pPr indent="-179999" lvl="0" marL="252000" rtl="0" algn="l">
              <a:lnSpc>
                <a:spcPct val="100000"/>
              </a:lnSpc>
              <a:spcBef>
                <a:spcPts val="0"/>
              </a:spcBef>
              <a:spcAft>
                <a:spcPts val="0"/>
              </a:spcAft>
              <a:buSzPts val="2800"/>
              <a:buFont typeface="Arial"/>
              <a:buChar char="•"/>
            </a:pPr>
            <a:r>
              <a:rPr lang="cs-CZ"/>
              <a:t>4. hypertonie (zvýšený tonus) – dle úrovně řízení</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0"/>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313" name="Google Shape;313;p4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314" name="Google Shape;314;p40"/>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Vyšetření svalu – svalová síla</a:t>
            </a:r>
            <a:endParaRPr/>
          </a:p>
        </p:txBody>
      </p:sp>
      <p:sp>
        <p:nvSpPr>
          <p:cNvPr id="315" name="Google Shape;315;p40"/>
          <p:cNvSpPr txBox="1"/>
          <p:nvPr>
            <p:ph idx="1" type="body"/>
          </p:nvPr>
        </p:nvSpPr>
        <p:spPr>
          <a:xfrm>
            <a:off x="720000" y="1692000"/>
            <a:ext cx="11356500" cy="4140000"/>
          </a:xfrm>
          <a:prstGeom prst="rect">
            <a:avLst/>
          </a:prstGeom>
          <a:noFill/>
          <a:ln>
            <a:noFill/>
          </a:ln>
        </p:spPr>
        <p:txBody>
          <a:bodyPr anchorCtr="0" anchor="t" bIns="0" lIns="0" spcFirstLastPara="1" rIns="0" wrap="square" tIns="0">
            <a:noAutofit/>
          </a:bodyPr>
          <a:lstStyle/>
          <a:p>
            <a:pPr indent="-167299" lvl="0" marL="252000" rtl="0" algn="l">
              <a:lnSpc>
                <a:spcPct val="128571"/>
              </a:lnSpc>
              <a:spcBef>
                <a:spcPts val="0"/>
              </a:spcBef>
              <a:spcAft>
                <a:spcPts val="0"/>
              </a:spcAft>
              <a:buSzPts val="2600"/>
              <a:buFont typeface="Arial"/>
              <a:buChar char="•"/>
            </a:pPr>
            <a:r>
              <a:rPr lang="cs-CZ" sz="2600"/>
              <a:t>měření svalové síly </a:t>
            </a:r>
            <a:r>
              <a:rPr b="1" lang="cs-CZ" sz="2600"/>
              <a:t>svalovým testem </a:t>
            </a:r>
            <a:r>
              <a:rPr lang="cs-CZ" sz="2600"/>
              <a:t>(Janda, Kendall) nebo </a:t>
            </a:r>
            <a:r>
              <a:rPr b="1" lang="cs-CZ" sz="2600"/>
              <a:t>dynamometrií</a:t>
            </a:r>
            <a:r>
              <a:rPr lang="cs-CZ" sz="2600"/>
              <a:t> (izometrická/ izokinetická)</a:t>
            </a:r>
            <a:endParaRPr sz="2600"/>
          </a:p>
          <a:p>
            <a:pPr indent="-167299" lvl="0" marL="252000" rtl="0" algn="l">
              <a:lnSpc>
                <a:spcPct val="128571"/>
              </a:lnSpc>
              <a:spcBef>
                <a:spcPts val="0"/>
              </a:spcBef>
              <a:spcAft>
                <a:spcPts val="0"/>
              </a:spcAft>
              <a:buSzPts val="2600"/>
              <a:buFont typeface="Arial"/>
              <a:buChar char="•"/>
            </a:pPr>
            <a:r>
              <a:rPr lang="cs-CZ" sz="2600"/>
              <a:t>svalový test </a:t>
            </a:r>
            <a:r>
              <a:rPr b="1" lang="cs-CZ" sz="2600">
                <a:solidFill>
                  <a:srgbClr val="5AC8AF"/>
                </a:solidFill>
              </a:rPr>
              <a:t>analyticky vyšetřuje aktivní svalovou hybnost</a:t>
            </a:r>
            <a:r>
              <a:rPr lang="cs-CZ" sz="2600"/>
              <a:t> v anatomických rovinách jednotlivých kloubů </a:t>
            </a:r>
            <a:endParaRPr sz="2600"/>
          </a:p>
          <a:p>
            <a:pPr indent="-167299" lvl="0" marL="252000" rtl="0" algn="l">
              <a:lnSpc>
                <a:spcPct val="128571"/>
              </a:lnSpc>
              <a:spcBef>
                <a:spcPts val="0"/>
              </a:spcBef>
              <a:spcAft>
                <a:spcPts val="0"/>
              </a:spcAft>
              <a:buSzPts val="2600"/>
              <a:buFont typeface="Arial"/>
              <a:buChar char="•"/>
            </a:pPr>
            <a:r>
              <a:rPr lang="cs-CZ" sz="2600"/>
              <a:t>kvantifikace úrovně svalové síly je do šesti stupňů 0-5. </a:t>
            </a:r>
            <a:endParaRPr sz="2600"/>
          </a:p>
          <a:p>
            <a:pPr indent="-167299" lvl="0" marL="252000" rtl="0" algn="l">
              <a:lnSpc>
                <a:spcPct val="128571"/>
              </a:lnSpc>
              <a:spcBef>
                <a:spcPts val="0"/>
              </a:spcBef>
              <a:spcAft>
                <a:spcPts val="0"/>
              </a:spcAft>
              <a:buSzPts val="2600"/>
              <a:buFont typeface="Arial"/>
              <a:buChar char="•"/>
            </a:pPr>
            <a:r>
              <a:rPr lang="cs-CZ" sz="2600"/>
              <a:t>vyšetření aktivních pohybů poskytuje </a:t>
            </a:r>
            <a:r>
              <a:rPr b="1" lang="cs-CZ" sz="2600"/>
              <a:t>informaci o stavu kontraktilních i nekontraktilních struktur</a:t>
            </a:r>
            <a:r>
              <a:rPr lang="cs-CZ" sz="2600"/>
              <a:t> určitého kloubu</a:t>
            </a:r>
            <a:endParaRPr sz="2600"/>
          </a:p>
          <a:p>
            <a:pPr indent="-167299" lvl="0" marL="252000" rtl="0" algn="l">
              <a:lnSpc>
                <a:spcPct val="128571"/>
              </a:lnSpc>
              <a:spcBef>
                <a:spcPts val="0"/>
              </a:spcBef>
              <a:spcAft>
                <a:spcPts val="0"/>
              </a:spcAft>
              <a:buSzPts val="2600"/>
              <a:buFont typeface="Arial"/>
              <a:buChar char="•"/>
            </a:pPr>
            <a:r>
              <a:rPr lang="cs-CZ" sz="2600"/>
              <a:t>hodnotí se nejen kvantita pohybu (rozsah), ale také kvalita (plynulost, rychlost, koordinace)</a:t>
            </a:r>
            <a:endParaRPr sz="2600"/>
          </a:p>
        </p:txBody>
      </p:sp>
      <p:pic>
        <p:nvPicPr>
          <p:cNvPr descr="Diagnostika výkonu | FSpS MU" id="316" name="Google Shape;316;p40"/>
          <p:cNvPicPr preferRelativeResize="0"/>
          <p:nvPr/>
        </p:nvPicPr>
        <p:blipFill rotWithShape="1">
          <a:blip r:embed="rId3">
            <a:alphaModFix/>
          </a:blip>
          <a:srcRect b="0" l="0" r="0" t="0"/>
          <a:stretch/>
        </p:blipFill>
        <p:spPr>
          <a:xfrm>
            <a:off x="10247890" y="145732"/>
            <a:ext cx="1828699" cy="16001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1"/>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322" name="Google Shape;322;p4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323" name="Google Shape;323;p41"/>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Svalové zkrácení – definice </a:t>
            </a:r>
            <a:endParaRPr/>
          </a:p>
        </p:txBody>
      </p:sp>
      <p:sp>
        <p:nvSpPr>
          <p:cNvPr id="324" name="Google Shape;324;p41"/>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179999" lvl="0" marL="252000" rtl="0" algn="l">
              <a:lnSpc>
                <a:spcPct val="128571"/>
              </a:lnSpc>
              <a:spcBef>
                <a:spcPts val="0"/>
              </a:spcBef>
              <a:spcAft>
                <a:spcPts val="0"/>
              </a:spcAft>
              <a:buSzPts val="2800"/>
              <a:buFont typeface="Arial"/>
              <a:buChar char="•"/>
            </a:pPr>
            <a:r>
              <a:rPr lang="cs-CZ"/>
              <a:t>stav, kdy dojde z nejrůznějších příčin ke </a:t>
            </a:r>
            <a:r>
              <a:rPr b="1" lang="cs-CZ"/>
              <a:t>klidovému zkrácení délky</a:t>
            </a:r>
            <a:r>
              <a:rPr lang="cs-CZ"/>
              <a:t> svalových vláken</a:t>
            </a:r>
            <a:endParaRPr/>
          </a:p>
          <a:p>
            <a:pPr indent="-179999" lvl="0" marL="252000" rtl="0" algn="l">
              <a:lnSpc>
                <a:spcPct val="128571"/>
              </a:lnSpc>
              <a:spcBef>
                <a:spcPts val="0"/>
              </a:spcBef>
              <a:spcAft>
                <a:spcPts val="0"/>
              </a:spcAft>
              <a:buSzPts val="2800"/>
              <a:buFont typeface="Arial"/>
              <a:buChar char="•"/>
            </a:pPr>
            <a:r>
              <a:rPr lang="cs-CZ"/>
              <a:t>sval </a:t>
            </a:r>
            <a:r>
              <a:rPr b="1" lang="cs-CZ"/>
              <a:t>neumožňuje při pasivním protažení plný </a:t>
            </a:r>
            <a:r>
              <a:rPr lang="cs-CZ"/>
              <a:t>(fyziologický) </a:t>
            </a:r>
            <a:r>
              <a:rPr b="1" lang="cs-CZ"/>
              <a:t>rozsah</a:t>
            </a:r>
            <a:r>
              <a:rPr lang="cs-CZ"/>
              <a:t> pohybu</a:t>
            </a:r>
            <a:endParaRPr/>
          </a:p>
          <a:p>
            <a:pPr indent="-179999" lvl="0" marL="251999" rtl="0" algn="l">
              <a:lnSpc>
                <a:spcPct val="128571"/>
              </a:lnSpc>
              <a:spcBef>
                <a:spcPts val="0"/>
              </a:spcBef>
              <a:spcAft>
                <a:spcPts val="0"/>
              </a:spcAft>
              <a:buSzPts val="2800"/>
              <a:buFont typeface="Arial"/>
              <a:buChar char="•"/>
            </a:pPr>
            <a:r>
              <a:rPr lang="cs-CZ"/>
              <a:t>zkrácené svaly výrazně </a:t>
            </a:r>
            <a:r>
              <a:rPr b="1" lang="cs-CZ"/>
              <a:t>ovlivňují funkci</a:t>
            </a:r>
            <a:r>
              <a:rPr lang="cs-CZ"/>
              <a:t> pohybového aparátu</a:t>
            </a:r>
            <a:endParaRPr/>
          </a:p>
          <a:p>
            <a:pPr indent="-179999" lvl="0" marL="252000" rtl="0" algn="l">
              <a:lnSpc>
                <a:spcPct val="128571"/>
              </a:lnSpc>
              <a:spcBef>
                <a:spcPts val="0"/>
              </a:spcBef>
              <a:spcAft>
                <a:spcPts val="0"/>
              </a:spcAft>
              <a:buSzPts val="2800"/>
              <a:buChar char="•"/>
            </a:pPr>
            <a:r>
              <a:rPr lang="cs-CZ"/>
              <a:t>přístup tzv. Pražské školy: </a:t>
            </a:r>
            <a:r>
              <a:rPr b="1" lang="cs-CZ">
                <a:solidFill>
                  <a:srgbClr val="5AC8AF"/>
                </a:solidFill>
              </a:rPr>
              <a:t>“nejprve protahuj zkrácené, poté aktivuj oslabené”</a:t>
            </a:r>
            <a:endParaRPr b="1">
              <a:solidFill>
                <a:srgbClr val="5AC8A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2"/>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330" name="Google Shape;330;p4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331" name="Google Shape;331;p42"/>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Zkrácený sval vs. rigidita vs. spasticita </a:t>
            </a:r>
            <a:endParaRPr/>
          </a:p>
        </p:txBody>
      </p:sp>
      <p:sp>
        <p:nvSpPr>
          <p:cNvPr id="332" name="Google Shape;332;p42"/>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393700" lvl="0" marL="457200" rtl="0" algn="l">
              <a:lnSpc>
                <a:spcPct val="128571"/>
              </a:lnSpc>
              <a:spcBef>
                <a:spcPts val="0"/>
              </a:spcBef>
              <a:spcAft>
                <a:spcPts val="0"/>
              </a:spcAft>
              <a:buSzPts val="2600"/>
              <a:buChar char="●"/>
            </a:pPr>
            <a:r>
              <a:rPr b="1" lang="cs-CZ" sz="2600"/>
              <a:t>Zkrácený sval: </a:t>
            </a:r>
            <a:r>
              <a:rPr lang="cs-CZ" sz="2600"/>
              <a:t>porucha lokální, reverzibilní. Léčbou je strečink či jiné MET</a:t>
            </a:r>
            <a:endParaRPr sz="2600"/>
          </a:p>
          <a:p>
            <a:pPr indent="-393700" lvl="0" marL="457200" rtl="0" algn="l">
              <a:lnSpc>
                <a:spcPct val="128571"/>
              </a:lnSpc>
              <a:spcBef>
                <a:spcPts val="0"/>
              </a:spcBef>
              <a:spcAft>
                <a:spcPts val="0"/>
              </a:spcAft>
              <a:buSzPts val="2600"/>
              <a:buChar char="●"/>
            </a:pPr>
            <a:r>
              <a:rPr b="1" lang="cs-CZ" sz="2600"/>
              <a:t>Rigidita svalu: </a:t>
            </a:r>
            <a:r>
              <a:rPr lang="cs-CZ" sz="2600"/>
              <a:t>zkrácení svalů v celém průběhu, při práci se svalem </a:t>
            </a:r>
            <a:r>
              <a:rPr b="1" lang="cs-CZ" sz="2600">
                <a:solidFill>
                  <a:srgbClr val="5AC8AF"/>
                </a:solidFill>
              </a:rPr>
              <a:t>“fenomén ozubeného kola” </a:t>
            </a:r>
            <a:r>
              <a:rPr lang="cs-CZ" sz="2600"/>
              <a:t>- přeskakování. Porucha je centrální, léčba dle příčiny - nejč. m. Parkinson nebo parkinsonský syndrom (např. polékový)</a:t>
            </a:r>
            <a:endParaRPr sz="2600"/>
          </a:p>
          <a:p>
            <a:pPr indent="-393700" lvl="0" marL="457200" rtl="0" algn="l">
              <a:lnSpc>
                <a:spcPct val="128571"/>
              </a:lnSpc>
              <a:spcBef>
                <a:spcPts val="0"/>
              </a:spcBef>
              <a:spcAft>
                <a:spcPts val="0"/>
              </a:spcAft>
              <a:buSzPts val="2600"/>
              <a:buChar char="●"/>
            </a:pPr>
            <a:r>
              <a:rPr b="1" lang="cs-CZ" sz="2600"/>
              <a:t>Spasticita svalu:</a:t>
            </a:r>
            <a:r>
              <a:rPr lang="cs-CZ" sz="2600"/>
              <a:t> prudce vznikající, často bolestivá kontrakce svalu vzniká na podkladě ztráty inhibičních vlivů míchy. Popisuje se jako </a:t>
            </a:r>
            <a:r>
              <a:rPr b="1" lang="cs-CZ" sz="2600">
                <a:solidFill>
                  <a:srgbClr val="5AC8AF"/>
                </a:solidFill>
              </a:rPr>
              <a:t>“fenomén sklapovacího nože”</a:t>
            </a:r>
            <a:r>
              <a:rPr lang="cs-CZ" sz="2600"/>
              <a:t>. Léčba je např. baklofenovou pumpou. </a:t>
            </a:r>
            <a:endParaRPr sz="2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3"/>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338" name="Google Shape;338;p4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339" name="Google Shape;339;p43"/>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Paréza svalu</a:t>
            </a:r>
            <a:endParaRPr/>
          </a:p>
        </p:txBody>
      </p:sp>
      <p:sp>
        <p:nvSpPr>
          <p:cNvPr id="340" name="Google Shape;340;p43"/>
          <p:cNvSpPr txBox="1"/>
          <p:nvPr>
            <p:ph idx="1" type="body"/>
          </p:nvPr>
        </p:nvSpPr>
        <p:spPr>
          <a:xfrm>
            <a:off x="720000" y="1692000"/>
            <a:ext cx="7129200" cy="4140000"/>
          </a:xfrm>
          <a:prstGeom prst="rect">
            <a:avLst/>
          </a:prstGeom>
          <a:noFill/>
          <a:ln>
            <a:noFill/>
          </a:ln>
        </p:spPr>
        <p:txBody>
          <a:bodyPr anchorCtr="0" anchor="t" bIns="0" lIns="0" spcFirstLastPara="1" rIns="0" wrap="square" tIns="0">
            <a:noAutofit/>
          </a:bodyPr>
          <a:lstStyle/>
          <a:p>
            <a:pPr indent="-406400" lvl="0" marL="457200" rtl="0" algn="l">
              <a:lnSpc>
                <a:spcPct val="128571"/>
              </a:lnSpc>
              <a:spcBef>
                <a:spcPts val="0"/>
              </a:spcBef>
              <a:spcAft>
                <a:spcPts val="0"/>
              </a:spcAft>
              <a:buSzPts val="2800"/>
              <a:buChar char="-"/>
            </a:pPr>
            <a:r>
              <a:rPr lang="cs-CZ"/>
              <a:t>“svalová obrna”</a:t>
            </a:r>
            <a:endParaRPr/>
          </a:p>
          <a:p>
            <a:pPr indent="-406400" lvl="0" marL="457200" rtl="0" algn="l">
              <a:lnSpc>
                <a:spcPct val="128571"/>
              </a:lnSpc>
              <a:spcBef>
                <a:spcPts val="0"/>
              </a:spcBef>
              <a:spcAft>
                <a:spcPts val="0"/>
              </a:spcAft>
              <a:buSzPts val="2800"/>
              <a:buChar char="-"/>
            </a:pPr>
            <a:r>
              <a:rPr lang="cs-CZ"/>
              <a:t>ztráta hybnosti svalu po poškození periferního nervu</a:t>
            </a:r>
            <a:endParaRPr/>
          </a:p>
          <a:p>
            <a:pPr indent="-406400" lvl="0" marL="457200" rtl="0" algn="l">
              <a:lnSpc>
                <a:spcPct val="128571"/>
              </a:lnSpc>
              <a:spcBef>
                <a:spcPts val="0"/>
              </a:spcBef>
              <a:spcAft>
                <a:spcPts val="0"/>
              </a:spcAft>
              <a:buSzPts val="2800"/>
              <a:buChar char="-"/>
            </a:pPr>
            <a:r>
              <a:rPr lang="cs-CZ"/>
              <a:t>př. paréza brachiálního plexu, “opilecká” či “milenecká” paréza (“saturday night palsy”- paréza n. radialis)</a:t>
            </a:r>
            <a:endParaRPr/>
          </a:p>
          <a:p>
            <a:pPr indent="-406400" lvl="0" marL="457200" rtl="0" algn="l">
              <a:lnSpc>
                <a:spcPct val="128571"/>
              </a:lnSpc>
              <a:spcBef>
                <a:spcPts val="0"/>
              </a:spcBef>
              <a:spcAft>
                <a:spcPts val="0"/>
              </a:spcAft>
              <a:buSzPts val="2800"/>
              <a:buChar char="-"/>
            </a:pPr>
            <a:r>
              <a:rPr lang="cs-CZ"/>
              <a:t>může být reverzibiní (“přeležená ruka”) i ireverzibilní</a:t>
            </a:r>
            <a:endParaRPr/>
          </a:p>
        </p:txBody>
      </p:sp>
      <p:pic>
        <p:nvPicPr>
          <p:cNvPr id="341" name="Google Shape;341;p43"/>
          <p:cNvPicPr preferRelativeResize="0"/>
          <p:nvPr/>
        </p:nvPicPr>
        <p:blipFill>
          <a:blip r:embed="rId3">
            <a:alphaModFix/>
          </a:blip>
          <a:stretch>
            <a:fillRect/>
          </a:stretch>
        </p:blipFill>
        <p:spPr>
          <a:xfrm>
            <a:off x="7956350" y="2796395"/>
            <a:ext cx="3757950" cy="25007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348" name="Google Shape;348;p4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Svalová síla</a:t>
            </a:r>
            <a:endParaRPr/>
          </a:p>
        </p:txBody>
      </p:sp>
      <p:sp>
        <p:nvSpPr>
          <p:cNvPr id="349" name="Google Shape;349;p44"/>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cs-CZ" sz="1800"/>
              <a:t>Měření svalové síly provádíme svalovým testem (Janda) nebo dynamometrií (izometrická/izokinetická). Svalový test analyticky vyšetřuje aktivní svalovou hybnost v anatomických rovinách jednotlivých kloubů.</a:t>
            </a:r>
            <a:endParaRPr sz="1800"/>
          </a:p>
          <a:p>
            <a:pPr indent="0" lvl="0" marL="0" rtl="0" algn="l">
              <a:spcBef>
                <a:spcPts val="0"/>
              </a:spcBef>
              <a:spcAft>
                <a:spcPts val="0"/>
              </a:spcAft>
              <a:buNone/>
            </a:pPr>
            <a:r>
              <a:rPr lang="cs-CZ" sz="1800"/>
              <a:t>Kvantifikace úrovně svalové síly je do </a:t>
            </a:r>
            <a:r>
              <a:rPr b="1" lang="cs-CZ" sz="1800"/>
              <a:t>šesti stupňů 0 – 5: </a:t>
            </a:r>
            <a:endParaRPr b="1" sz="1800"/>
          </a:p>
          <a:p>
            <a:pPr indent="0" lvl="0" marL="0" rtl="0" algn="l">
              <a:spcBef>
                <a:spcPts val="0"/>
              </a:spcBef>
              <a:spcAft>
                <a:spcPts val="0"/>
              </a:spcAft>
              <a:buClr>
                <a:schemeClr val="dk1"/>
              </a:buClr>
              <a:buSzPts val="1100"/>
              <a:buFont typeface="Arial"/>
              <a:buNone/>
            </a:pPr>
            <a:r>
              <a:rPr lang="cs-CZ" sz="1800"/>
              <a:t>  </a:t>
            </a:r>
            <a:r>
              <a:rPr b="1" lang="cs-CZ" sz="1800"/>
              <a:t>st. 5 (normální)- </a:t>
            </a:r>
            <a:r>
              <a:rPr lang="cs-CZ" sz="1800"/>
              <a:t>100%- při plném rozsahu pohybu překoná velký odpor</a:t>
            </a:r>
            <a:endParaRPr sz="1800"/>
          </a:p>
          <a:p>
            <a:pPr indent="0" lvl="0" marL="0" rtl="0" algn="l">
              <a:spcBef>
                <a:spcPts val="0"/>
              </a:spcBef>
              <a:spcAft>
                <a:spcPts val="0"/>
              </a:spcAft>
              <a:buClr>
                <a:schemeClr val="dk1"/>
              </a:buClr>
              <a:buSzPts val="1100"/>
              <a:buFont typeface="Arial"/>
              <a:buNone/>
            </a:pPr>
            <a:r>
              <a:rPr lang="cs-CZ" sz="1800"/>
              <a:t>  </a:t>
            </a:r>
            <a:r>
              <a:rPr b="1" lang="cs-CZ" sz="1800"/>
              <a:t>st. 4 (dobrý)- </a:t>
            </a:r>
            <a:r>
              <a:rPr lang="cs-CZ" sz="1800"/>
              <a:t>75%- při plném rozsahu pohybu překoná silný odpor</a:t>
            </a:r>
            <a:endParaRPr sz="1800"/>
          </a:p>
          <a:p>
            <a:pPr indent="0" lvl="0" marL="0" rtl="0" algn="l">
              <a:spcBef>
                <a:spcPts val="0"/>
              </a:spcBef>
              <a:spcAft>
                <a:spcPts val="0"/>
              </a:spcAft>
              <a:buClr>
                <a:schemeClr val="dk1"/>
              </a:buClr>
              <a:buSzPts val="1100"/>
              <a:buFont typeface="Arial"/>
              <a:buNone/>
            </a:pPr>
            <a:r>
              <a:rPr lang="cs-CZ" sz="1800"/>
              <a:t>  </a:t>
            </a:r>
            <a:r>
              <a:rPr b="1" lang="cs-CZ" sz="1800"/>
              <a:t>st. 3 (slabý)-</a:t>
            </a:r>
            <a:r>
              <a:rPr lang="cs-CZ" sz="1800"/>
              <a:t> 50%- při plném rozsahu pohybu překoná odpor gravitace</a:t>
            </a:r>
            <a:endParaRPr sz="1800"/>
          </a:p>
          <a:p>
            <a:pPr indent="0" lvl="0" marL="0" rtl="0" algn="l">
              <a:spcBef>
                <a:spcPts val="0"/>
              </a:spcBef>
              <a:spcAft>
                <a:spcPts val="0"/>
              </a:spcAft>
              <a:buClr>
                <a:schemeClr val="dk1"/>
              </a:buClr>
              <a:buSzPts val="1100"/>
              <a:buFont typeface="Arial"/>
              <a:buNone/>
            </a:pPr>
            <a:r>
              <a:rPr lang="cs-CZ" sz="1800"/>
              <a:t>  </a:t>
            </a:r>
            <a:r>
              <a:rPr b="1" lang="cs-CZ" sz="1800"/>
              <a:t>st. 2 (velmi slabý)-</a:t>
            </a:r>
            <a:r>
              <a:rPr lang="cs-CZ" sz="1800"/>
              <a:t> 25%- při plném rozs. pohybu nepřekoná odpor vyš. K      (sunutí)</a:t>
            </a:r>
            <a:endParaRPr sz="1800"/>
          </a:p>
          <a:p>
            <a:pPr indent="0" lvl="0" marL="0" rtl="0" algn="l">
              <a:spcBef>
                <a:spcPts val="0"/>
              </a:spcBef>
              <a:spcAft>
                <a:spcPts val="0"/>
              </a:spcAft>
              <a:buClr>
                <a:schemeClr val="dk1"/>
              </a:buClr>
              <a:buSzPts val="1100"/>
              <a:buFont typeface="Arial"/>
              <a:buNone/>
            </a:pPr>
            <a:r>
              <a:rPr lang="cs-CZ" sz="1800"/>
              <a:t>  </a:t>
            </a:r>
            <a:r>
              <a:rPr b="1" lang="cs-CZ" sz="1800"/>
              <a:t>st. 1 (záškub)- 10%-</a:t>
            </a:r>
            <a:r>
              <a:rPr lang="cs-CZ" sz="1800"/>
              <a:t> kontrakce svalu, 0 pohyb</a:t>
            </a:r>
            <a:endParaRPr sz="1800"/>
          </a:p>
          <a:p>
            <a:pPr indent="0" lvl="0" marL="0" rtl="0" algn="l">
              <a:spcBef>
                <a:spcPts val="0"/>
              </a:spcBef>
              <a:spcAft>
                <a:spcPts val="0"/>
              </a:spcAft>
              <a:buClr>
                <a:schemeClr val="dk1"/>
              </a:buClr>
              <a:buSzPts val="1100"/>
              <a:buFont typeface="Arial"/>
              <a:buNone/>
            </a:pPr>
            <a:r>
              <a:rPr lang="cs-CZ" sz="1800"/>
              <a:t>  </a:t>
            </a:r>
            <a:r>
              <a:rPr b="1" lang="cs-CZ" sz="1800"/>
              <a:t>st. 0 (nula)- </a:t>
            </a:r>
            <a:r>
              <a:rPr lang="cs-CZ" sz="1800"/>
              <a:t>při pokusu o pohyb nejeví nejmenší známky pohybu</a:t>
            </a:r>
            <a:endParaRPr sz="1800"/>
          </a:p>
          <a:p>
            <a:pPr indent="-342900" lvl="0" marL="457200" rtl="0" algn="l">
              <a:spcBef>
                <a:spcPts val="0"/>
              </a:spcBef>
              <a:spcAft>
                <a:spcPts val="0"/>
              </a:spcAft>
              <a:buSzPts val="1800"/>
              <a:buChar char="●"/>
            </a:pPr>
            <a:r>
              <a:rPr lang="cs-CZ" sz="1800"/>
              <a:t>Vyšetření aktivních pohybů poskytuje informaci o stavu kontraktilních i nekontraktilních struktur určitého kloubu. Hodnotí se nejen kvantita pohybu (rozsah), ale také kvalita (plynulost, rychlost, koordinace).</a:t>
            </a:r>
            <a:endParaRPr sz="1800"/>
          </a:p>
          <a:p>
            <a:pPr indent="0" lvl="0" marL="0" rtl="0" algn="l">
              <a:spcBef>
                <a:spcPts val="0"/>
              </a:spcBef>
              <a:spcAft>
                <a:spcPts val="0"/>
              </a:spcAft>
              <a:buClr>
                <a:schemeClr val="dk1"/>
              </a:buClr>
              <a:buSzPts val="1100"/>
              <a:buFont typeface="Arial"/>
              <a:buNone/>
            </a:pPr>
            <a:r>
              <a:rPr lang="cs-CZ" sz="1800" u="sng">
                <a:solidFill>
                  <a:schemeClr val="hlink"/>
                </a:solidFill>
                <a:hlinkClick r:id="rId3"/>
              </a:rPr>
              <a:t>https://is.muni.cz/el/fsps/podzim2014/bp1138/Vladimir-Janda---Funkcni-Svalovy-Test.pdf</a:t>
            </a:r>
            <a:r>
              <a:rPr lang="cs-CZ" sz="1800"/>
              <a:t> </a:t>
            </a:r>
            <a:endParaRPr sz="1800"/>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pic>
        <p:nvPicPr>
          <p:cNvPr id="356" name="Google Shape;356;p45"/>
          <p:cNvPicPr preferRelativeResize="0"/>
          <p:nvPr/>
        </p:nvPicPr>
        <p:blipFill>
          <a:blip r:embed="rId3">
            <a:alphaModFix/>
          </a:blip>
          <a:stretch>
            <a:fillRect/>
          </a:stretch>
        </p:blipFill>
        <p:spPr>
          <a:xfrm>
            <a:off x="818400" y="152400"/>
            <a:ext cx="9796316" cy="655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pic>
        <p:nvPicPr>
          <p:cNvPr id="363" name="Google Shape;363;p46"/>
          <p:cNvPicPr preferRelativeResize="0"/>
          <p:nvPr/>
        </p:nvPicPr>
        <p:blipFill>
          <a:blip r:embed="rId3">
            <a:alphaModFix/>
          </a:blip>
          <a:stretch>
            <a:fillRect/>
          </a:stretch>
        </p:blipFill>
        <p:spPr>
          <a:xfrm>
            <a:off x="818400" y="152400"/>
            <a:ext cx="9967820" cy="65532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pic>
        <p:nvPicPr>
          <p:cNvPr id="370" name="Google Shape;370;p47"/>
          <p:cNvPicPr preferRelativeResize="0"/>
          <p:nvPr/>
        </p:nvPicPr>
        <p:blipFill>
          <a:blip r:embed="rId3">
            <a:alphaModFix/>
          </a:blip>
          <a:stretch>
            <a:fillRect/>
          </a:stretch>
        </p:blipFill>
        <p:spPr>
          <a:xfrm>
            <a:off x="666000" y="152400"/>
            <a:ext cx="10083373" cy="65531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49" name="Google Shape;149;p2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Mechanismus svalové kontrakce</a:t>
            </a:r>
            <a:endParaRPr/>
          </a:p>
        </p:txBody>
      </p:sp>
      <p:sp>
        <p:nvSpPr>
          <p:cNvPr id="150" name="Google Shape;150;p21"/>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sz="2100"/>
              <a:t>Sv. vlákno obsahuje myofibrily: </a:t>
            </a:r>
            <a:endParaRPr sz="2100"/>
          </a:p>
          <a:p>
            <a:pPr indent="-361950" lvl="0" marL="457200" rtl="0" algn="l">
              <a:spcBef>
                <a:spcPts val="0"/>
              </a:spcBef>
              <a:spcAft>
                <a:spcPts val="0"/>
              </a:spcAft>
              <a:buSzPts val="2100"/>
              <a:buChar char="●"/>
            </a:pPr>
            <a:r>
              <a:rPr lang="cs-CZ" sz="2100"/>
              <a:t>polymery aktin, troponin a tropomyosin </a:t>
            </a:r>
            <a:r>
              <a:rPr b="1" lang="cs-CZ" sz="2100"/>
              <a:t>=</a:t>
            </a:r>
            <a:r>
              <a:rPr lang="cs-CZ" sz="2100"/>
              <a:t> </a:t>
            </a:r>
            <a:r>
              <a:rPr b="1" lang="cs-CZ" sz="2100"/>
              <a:t>lehká filamenta</a:t>
            </a:r>
            <a:endParaRPr b="1" sz="2100"/>
          </a:p>
          <a:p>
            <a:pPr indent="-361950" lvl="0" marL="457200" rtl="0" algn="l">
              <a:spcBef>
                <a:spcPts val="0"/>
              </a:spcBef>
              <a:spcAft>
                <a:spcPts val="0"/>
              </a:spcAft>
              <a:buSzPts val="2100"/>
              <a:buChar char="●"/>
            </a:pPr>
            <a:r>
              <a:rPr lang="cs-CZ" sz="2100"/>
              <a:t>myosin</a:t>
            </a:r>
            <a:r>
              <a:rPr b="1" lang="cs-CZ" sz="2100"/>
              <a:t> = těžká filamenta </a:t>
            </a:r>
            <a:r>
              <a:rPr lang="cs-CZ" sz="2100"/>
              <a:t>(</a:t>
            </a:r>
            <a:r>
              <a:rPr lang="cs-CZ" sz="2100"/>
              <a:t>myosinové hlavy vykazují ATPázovou aktivitu. Během inaktivity je na každou hlavu navázána jedna molekula ADP)</a:t>
            </a:r>
            <a:endParaRPr sz="2100"/>
          </a:p>
          <a:p>
            <a:pPr indent="-361950" lvl="0" marL="457200" rtl="0" algn="l">
              <a:spcBef>
                <a:spcPts val="0"/>
              </a:spcBef>
              <a:spcAft>
                <a:spcPts val="0"/>
              </a:spcAft>
              <a:buSzPts val="2100"/>
              <a:buChar char="●"/>
            </a:pPr>
            <a:r>
              <a:rPr b="1" lang="cs-CZ" sz="2100"/>
              <a:t>sarkomera = </a:t>
            </a:r>
            <a:r>
              <a:rPr lang="cs-CZ" sz="2100"/>
              <a:t> úsek ležící leží mezi dvěma po sobě jdoucími Z disky. Během svalové kontrakce se délka sarkomery zkracuje </a:t>
            </a:r>
            <a:r>
              <a:rPr b="1" lang="cs-CZ" sz="2100"/>
              <a:t>o délku proužku I</a:t>
            </a:r>
            <a:r>
              <a:rPr lang="cs-CZ" sz="2100"/>
              <a:t>.</a:t>
            </a:r>
            <a:endParaRPr sz="2100"/>
          </a:p>
          <a:p>
            <a:pPr indent="-361950" lvl="0" marL="457200" rtl="0" algn="l">
              <a:spcBef>
                <a:spcPts val="0"/>
              </a:spcBef>
              <a:spcAft>
                <a:spcPts val="0"/>
              </a:spcAft>
              <a:buSzPts val="2100"/>
              <a:buChar char="●"/>
            </a:pPr>
            <a:r>
              <a:rPr lang="cs-CZ" sz="2100"/>
              <a:t>Vnitřní prostorové uspořádání myofibril je zcela zásadní pro efektivní průběh kontrakce. To, aby jednotlivá lehká a těžká filamenta zůstala v ideální pozici, zajišťuje “molekulární lešení” z proteinu zvaného </a:t>
            </a:r>
            <a:r>
              <a:rPr b="1" lang="cs-CZ" sz="2100"/>
              <a:t>titin</a:t>
            </a:r>
            <a:r>
              <a:rPr lang="cs-CZ" sz="2100"/>
              <a:t>.</a:t>
            </a:r>
            <a:endParaRPr sz="2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pic>
        <p:nvPicPr>
          <p:cNvPr id="377" name="Google Shape;377;p48"/>
          <p:cNvPicPr preferRelativeResize="0"/>
          <p:nvPr/>
        </p:nvPicPr>
        <p:blipFill>
          <a:blip r:embed="rId3">
            <a:alphaModFix/>
          </a:blip>
          <a:stretch>
            <a:fillRect/>
          </a:stretch>
        </p:blipFill>
        <p:spPr>
          <a:xfrm>
            <a:off x="818400" y="152400"/>
            <a:ext cx="9874957" cy="65531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pic>
        <p:nvPicPr>
          <p:cNvPr id="384" name="Google Shape;384;p49"/>
          <p:cNvPicPr preferRelativeResize="0"/>
          <p:nvPr/>
        </p:nvPicPr>
        <p:blipFill>
          <a:blip r:embed="rId3">
            <a:alphaModFix/>
          </a:blip>
          <a:stretch>
            <a:fillRect/>
          </a:stretch>
        </p:blipFill>
        <p:spPr>
          <a:xfrm>
            <a:off x="772150" y="206150"/>
            <a:ext cx="11054101" cy="578058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391" name="Google Shape;391;p5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sp>
        <p:nvSpPr>
          <p:cNvPr id="392" name="Google Shape;392;p50"/>
          <p:cNvSpPr txBox="1"/>
          <p:nvPr>
            <p:ph idx="1" type="body"/>
          </p:nvPr>
        </p:nvSpPr>
        <p:spPr>
          <a:xfrm>
            <a:off x="4661300" y="1692000"/>
            <a:ext cx="6811800" cy="41400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cs-CZ">
                <a:solidFill>
                  <a:srgbClr val="333333"/>
                </a:solidFill>
              </a:rPr>
              <a:t>pozice: </a:t>
            </a:r>
            <a:r>
              <a:rPr lang="cs-CZ">
                <a:solidFill>
                  <a:srgbClr val="333333"/>
                </a:solidFill>
              </a:rPr>
              <a:t>vleže na zádech, DKK pokrčeny, pozice paže jako na obr. </a:t>
            </a:r>
            <a:endParaRPr>
              <a:solidFill>
                <a:srgbClr val="333333"/>
              </a:solidFill>
            </a:endParaRPr>
          </a:p>
          <a:p>
            <a:pPr indent="0" lvl="0" marL="0" rtl="0" algn="just">
              <a:lnSpc>
                <a:spcPct val="100000"/>
              </a:lnSpc>
              <a:spcBef>
                <a:spcPts val="0"/>
              </a:spcBef>
              <a:spcAft>
                <a:spcPts val="0"/>
              </a:spcAft>
              <a:buNone/>
            </a:pPr>
            <a:r>
              <a:t/>
            </a:r>
            <a:endParaRPr>
              <a:solidFill>
                <a:srgbClr val="333333"/>
              </a:solidFill>
            </a:endParaRPr>
          </a:p>
          <a:p>
            <a:pPr indent="0" lvl="0" marL="0" rtl="0" algn="just">
              <a:lnSpc>
                <a:spcPct val="100000"/>
              </a:lnSpc>
              <a:spcBef>
                <a:spcPts val="0"/>
              </a:spcBef>
              <a:spcAft>
                <a:spcPts val="0"/>
              </a:spcAft>
              <a:buNone/>
            </a:pPr>
            <a:r>
              <a:rPr b="1" lang="cs-CZ">
                <a:solidFill>
                  <a:srgbClr val="333333"/>
                </a:solidFill>
              </a:rPr>
              <a:t>fixace: </a:t>
            </a:r>
            <a:r>
              <a:rPr lang="cs-CZ">
                <a:solidFill>
                  <a:srgbClr val="333333"/>
                </a:solidFill>
              </a:rPr>
              <a:t>ramenní pletenec</a:t>
            </a:r>
            <a:r>
              <a:rPr b="1" lang="cs-CZ">
                <a:solidFill>
                  <a:srgbClr val="333333"/>
                </a:solidFill>
              </a:rPr>
              <a:t> </a:t>
            </a:r>
            <a:endParaRPr b="1">
              <a:solidFill>
                <a:srgbClr val="333333"/>
              </a:solidFill>
            </a:endParaRPr>
          </a:p>
          <a:p>
            <a:pPr indent="0" lvl="0" marL="0" rtl="0" algn="just">
              <a:lnSpc>
                <a:spcPct val="100000"/>
              </a:lnSpc>
              <a:spcBef>
                <a:spcPts val="0"/>
              </a:spcBef>
              <a:spcAft>
                <a:spcPts val="0"/>
              </a:spcAft>
              <a:buNone/>
            </a:pPr>
            <a:r>
              <a:t/>
            </a:r>
            <a:endParaRPr b="1">
              <a:solidFill>
                <a:srgbClr val="333333"/>
              </a:solidFill>
            </a:endParaRPr>
          </a:p>
          <a:p>
            <a:pPr indent="0" lvl="0" marL="0" rtl="0" algn="just">
              <a:lnSpc>
                <a:spcPct val="100000"/>
              </a:lnSpc>
              <a:spcBef>
                <a:spcPts val="0"/>
              </a:spcBef>
              <a:spcAft>
                <a:spcPts val="0"/>
              </a:spcAft>
              <a:buNone/>
            </a:pPr>
            <a:r>
              <a:rPr b="1" lang="cs-CZ">
                <a:solidFill>
                  <a:srgbClr val="333333"/>
                </a:solidFill>
              </a:rPr>
              <a:t>pohyb: </a:t>
            </a:r>
            <a:r>
              <a:rPr lang="cs-CZ">
                <a:solidFill>
                  <a:srgbClr val="333333"/>
                </a:solidFill>
              </a:rPr>
              <a:t>proti odporu provede flexi do 90 stupňů</a:t>
            </a:r>
            <a:endParaRPr>
              <a:solidFill>
                <a:srgbClr val="333333"/>
              </a:solidFill>
            </a:endParaRPr>
          </a:p>
          <a:p>
            <a:pPr indent="0" lvl="0" marL="0" rtl="0" algn="just">
              <a:lnSpc>
                <a:spcPct val="100000"/>
              </a:lnSpc>
              <a:spcBef>
                <a:spcPts val="0"/>
              </a:spcBef>
              <a:spcAft>
                <a:spcPts val="0"/>
              </a:spcAft>
              <a:buNone/>
            </a:pPr>
            <a:r>
              <a:t/>
            </a:r>
            <a:endParaRPr>
              <a:solidFill>
                <a:srgbClr val="333333"/>
              </a:solidFill>
            </a:endParaRPr>
          </a:p>
          <a:p>
            <a:pPr indent="0" lvl="0" marL="0" rtl="0" algn="just">
              <a:lnSpc>
                <a:spcPct val="100000"/>
              </a:lnSpc>
              <a:spcBef>
                <a:spcPts val="0"/>
              </a:spcBef>
              <a:spcAft>
                <a:spcPts val="0"/>
              </a:spcAft>
              <a:buNone/>
            </a:pPr>
            <a:r>
              <a:rPr lang="cs-CZ">
                <a:solidFill>
                  <a:srgbClr val="333333"/>
                </a:solidFill>
              </a:rPr>
              <a:t>st. 5 a 4 proti odporu, st. 3 bez odporu</a:t>
            </a:r>
            <a:endParaRPr>
              <a:solidFill>
                <a:srgbClr val="333333"/>
              </a:solidFill>
            </a:endParaRPr>
          </a:p>
          <a:p>
            <a:pPr indent="0" lvl="0" marL="0" rtl="0" algn="l">
              <a:spcBef>
                <a:spcPts val="0"/>
              </a:spcBef>
              <a:spcAft>
                <a:spcPts val="0"/>
              </a:spcAft>
              <a:buNone/>
            </a:pPr>
            <a:r>
              <a:t/>
            </a:r>
            <a:endParaRPr/>
          </a:p>
        </p:txBody>
      </p:sp>
      <p:pic>
        <p:nvPicPr>
          <p:cNvPr id="393" name="Google Shape;393;p50"/>
          <p:cNvPicPr preferRelativeResize="0"/>
          <p:nvPr/>
        </p:nvPicPr>
        <p:blipFill>
          <a:blip r:embed="rId3">
            <a:alphaModFix/>
          </a:blip>
          <a:stretch>
            <a:fillRect/>
          </a:stretch>
        </p:blipFill>
        <p:spPr>
          <a:xfrm>
            <a:off x="898775" y="1551600"/>
            <a:ext cx="3316135" cy="4928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00" name="Google Shape;400;p5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01" name="Google Shape;401;p51"/>
          <p:cNvSpPr txBox="1"/>
          <p:nvPr>
            <p:ph idx="1" type="body"/>
          </p:nvPr>
        </p:nvSpPr>
        <p:spPr>
          <a:xfrm>
            <a:off x="4728275" y="1692000"/>
            <a:ext cx="6744900" cy="414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cs-CZ">
                <a:solidFill>
                  <a:srgbClr val="5AC8AF"/>
                </a:solidFill>
              </a:rPr>
              <a:t>st. 2</a:t>
            </a:r>
            <a:r>
              <a:rPr lang="cs-CZ"/>
              <a:t> v odlehčení (jako na obr.)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cs-CZ">
                <a:solidFill>
                  <a:srgbClr val="5AC8AF"/>
                </a:solidFill>
              </a:rPr>
              <a:t>st. 1 a 0</a:t>
            </a:r>
            <a:r>
              <a:rPr lang="cs-CZ"/>
              <a:t> - palpace záškubu </a:t>
            </a:r>
            <a:endParaRPr/>
          </a:p>
        </p:txBody>
      </p:sp>
      <p:pic>
        <p:nvPicPr>
          <p:cNvPr id="402" name="Google Shape;402;p51"/>
          <p:cNvPicPr preferRelativeResize="0"/>
          <p:nvPr/>
        </p:nvPicPr>
        <p:blipFill>
          <a:blip r:embed="rId3">
            <a:alphaModFix/>
          </a:blip>
          <a:stretch>
            <a:fillRect/>
          </a:stretch>
        </p:blipFill>
        <p:spPr>
          <a:xfrm>
            <a:off x="795325" y="1364100"/>
            <a:ext cx="2528378" cy="5115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2"/>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408" name="Google Shape;408;p5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409" name="Google Shape;409;p52"/>
          <p:cNvSpPr txBox="1"/>
          <p:nvPr>
            <p:ph type="title"/>
          </p:nvPr>
        </p:nvSpPr>
        <p:spPr>
          <a:xfrm>
            <a:off x="720000" y="720000"/>
            <a:ext cx="10753200" cy="45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Testy zkrácených svalů</a:t>
            </a:r>
            <a:endParaRPr/>
          </a:p>
        </p:txBody>
      </p:sp>
      <p:sp>
        <p:nvSpPr>
          <p:cNvPr id="410" name="Google Shape;410;p52"/>
          <p:cNvSpPr txBox="1"/>
          <p:nvPr>
            <p:ph idx="1" type="body"/>
          </p:nvPr>
        </p:nvSpPr>
        <p:spPr>
          <a:xfrm>
            <a:off x="720000" y="1692002"/>
            <a:ext cx="10753200" cy="4788000"/>
          </a:xfrm>
          <a:prstGeom prst="rect">
            <a:avLst/>
          </a:prstGeom>
          <a:noFill/>
          <a:ln>
            <a:noFill/>
          </a:ln>
        </p:spPr>
        <p:txBody>
          <a:bodyPr anchorCtr="0" anchor="t" bIns="0" lIns="0" spcFirstLastPara="1" rIns="0" wrap="square" tIns="0">
            <a:noAutofit/>
          </a:bodyPr>
          <a:lstStyle/>
          <a:p>
            <a:pPr indent="0" lvl="0" marL="72000" rtl="0" algn="just">
              <a:lnSpc>
                <a:spcPct val="150000"/>
              </a:lnSpc>
              <a:spcBef>
                <a:spcPts val="0"/>
              </a:spcBef>
              <a:spcAft>
                <a:spcPts val="0"/>
              </a:spcAft>
              <a:buSzPts val="2400"/>
              <a:buNone/>
            </a:pPr>
            <a:r>
              <a:rPr b="1" i="0" lang="cs-CZ" sz="2400">
                <a:solidFill>
                  <a:srgbClr val="000000"/>
                </a:solidFill>
                <a:latin typeface="Arial"/>
                <a:ea typeface="Arial"/>
                <a:cs typeface="Arial"/>
                <a:sym typeface="Arial"/>
              </a:rPr>
              <a:t>Zásady testování:</a:t>
            </a:r>
            <a:endParaRPr b="0" i="0" sz="2400">
              <a:solidFill>
                <a:srgbClr val="333333"/>
              </a:solidFill>
              <a:latin typeface="Arial"/>
              <a:ea typeface="Arial"/>
              <a:cs typeface="Arial"/>
              <a:sym typeface="Arial"/>
            </a:endParaRPr>
          </a:p>
          <a:p>
            <a:pPr indent="-167299" lvl="0" marL="251999" rtl="0" algn="just">
              <a:lnSpc>
                <a:spcPct val="150000"/>
              </a:lnSpc>
              <a:spcBef>
                <a:spcPts val="0"/>
              </a:spcBef>
              <a:spcAft>
                <a:spcPts val="0"/>
              </a:spcAft>
              <a:buSzPts val="2200"/>
              <a:buChar char="●"/>
            </a:pPr>
            <a:r>
              <a:rPr lang="cs-CZ" sz="2200">
                <a:solidFill>
                  <a:srgbClr val="333333"/>
                </a:solidFill>
                <a:latin typeface="Arial"/>
                <a:ea typeface="Arial"/>
                <a:cs typeface="Arial"/>
                <a:sym typeface="Arial"/>
              </a:rPr>
              <a:t>v</a:t>
            </a:r>
            <a:r>
              <a:rPr b="0" i="0" lang="cs-CZ" sz="2200">
                <a:solidFill>
                  <a:srgbClr val="333333"/>
                </a:solidFill>
                <a:latin typeface="Arial"/>
                <a:ea typeface="Arial"/>
                <a:cs typeface="Arial"/>
                <a:sym typeface="Arial"/>
              </a:rPr>
              <a:t>yšetřovaná osoba je vždy pasivní</a:t>
            </a:r>
            <a:endParaRPr sz="2600"/>
          </a:p>
          <a:p>
            <a:pPr indent="-167299" lvl="0" marL="251999" rtl="0" algn="just">
              <a:lnSpc>
                <a:spcPct val="150000"/>
              </a:lnSpc>
              <a:spcBef>
                <a:spcPts val="0"/>
              </a:spcBef>
              <a:spcAft>
                <a:spcPts val="0"/>
              </a:spcAft>
              <a:buSzPts val="2200"/>
              <a:buChar char="●"/>
            </a:pPr>
            <a:r>
              <a:rPr b="0" i="0" lang="cs-CZ" sz="2200">
                <a:solidFill>
                  <a:srgbClr val="333333"/>
                </a:solidFill>
                <a:latin typeface="Arial"/>
                <a:ea typeface="Arial"/>
                <a:cs typeface="Arial"/>
                <a:sym typeface="Arial"/>
              </a:rPr>
              <a:t>zachováváme stejné standardizované postupy – přesné výchozí polohy, přesné fixace a směr pohybu</a:t>
            </a:r>
            <a:endParaRPr sz="2600"/>
          </a:p>
          <a:p>
            <a:pPr indent="-167299" lvl="0" marL="251999" rtl="0" algn="just">
              <a:lnSpc>
                <a:spcPct val="150000"/>
              </a:lnSpc>
              <a:spcBef>
                <a:spcPts val="0"/>
              </a:spcBef>
              <a:spcAft>
                <a:spcPts val="0"/>
              </a:spcAft>
              <a:buSzPts val="2200"/>
              <a:buChar char="●"/>
            </a:pPr>
            <a:r>
              <a:rPr b="0" i="0" lang="cs-CZ" sz="2200">
                <a:solidFill>
                  <a:srgbClr val="333333"/>
                </a:solidFill>
                <a:latin typeface="Arial"/>
                <a:ea typeface="Arial"/>
                <a:cs typeface="Arial"/>
                <a:sym typeface="Arial"/>
              </a:rPr>
              <a:t>nemá být stlačen testovaný sval</a:t>
            </a:r>
            <a:endParaRPr sz="2600"/>
          </a:p>
          <a:p>
            <a:pPr indent="-167299" lvl="0" marL="251999" rtl="0" algn="just">
              <a:lnSpc>
                <a:spcPct val="150000"/>
              </a:lnSpc>
              <a:spcBef>
                <a:spcPts val="0"/>
              </a:spcBef>
              <a:spcAft>
                <a:spcPts val="0"/>
              </a:spcAft>
              <a:buSzPts val="2200"/>
              <a:buChar char="●"/>
            </a:pPr>
            <a:r>
              <a:rPr b="0" i="0" lang="cs-CZ" sz="2200">
                <a:solidFill>
                  <a:srgbClr val="333333"/>
                </a:solidFill>
                <a:latin typeface="Arial"/>
                <a:ea typeface="Arial"/>
                <a:cs typeface="Arial"/>
                <a:sym typeface="Arial"/>
              </a:rPr>
              <a:t>síla, kterou působíme ve směru vyšetřovaného rozsahu, nemá jít přes dva klouby</a:t>
            </a:r>
            <a:endParaRPr sz="2600"/>
          </a:p>
          <a:p>
            <a:pPr indent="-167299" lvl="0" marL="251999" rtl="0" algn="just">
              <a:lnSpc>
                <a:spcPct val="150000"/>
              </a:lnSpc>
              <a:spcBef>
                <a:spcPts val="0"/>
              </a:spcBef>
              <a:spcAft>
                <a:spcPts val="0"/>
              </a:spcAft>
              <a:buSzPts val="2200"/>
              <a:buChar char="●"/>
            </a:pPr>
            <a:r>
              <a:rPr b="0" i="0" lang="cs-CZ" sz="2200">
                <a:solidFill>
                  <a:srgbClr val="333333"/>
                </a:solidFill>
                <a:latin typeface="Arial"/>
                <a:ea typeface="Arial"/>
                <a:cs typeface="Arial"/>
                <a:sym typeface="Arial"/>
              </a:rPr>
              <a:t>vyšetření má být vždy ve směru požadovaného pohybu</a:t>
            </a:r>
            <a:endParaRPr sz="2600"/>
          </a:p>
          <a:p>
            <a:pPr indent="-167299" lvl="0" marL="251999" rtl="0" algn="just">
              <a:lnSpc>
                <a:spcPct val="150000"/>
              </a:lnSpc>
              <a:spcBef>
                <a:spcPts val="0"/>
              </a:spcBef>
              <a:spcAft>
                <a:spcPts val="0"/>
              </a:spcAft>
              <a:buSzPts val="2200"/>
              <a:buChar char="●"/>
            </a:pPr>
            <a:r>
              <a:rPr lang="cs-CZ" sz="2200">
                <a:solidFill>
                  <a:srgbClr val="333333"/>
                </a:solidFill>
                <a:latin typeface="Arial"/>
                <a:ea typeface="Arial"/>
                <a:cs typeface="Arial"/>
                <a:sym typeface="Arial"/>
              </a:rPr>
              <a:t>z</a:t>
            </a:r>
            <a:r>
              <a:rPr b="0" i="0" lang="cs-CZ" sz="2200">
                <a:solidFill>
                  <a:srgbClr val="333333"/>
                </a:solidFill>
                <a:latin typeface="Arial"/>
                <a:ea typeface="Arial"/>
                <a:cs typeface="Arial"/>
                <a:sym typeface="Arial"/>
              </a:rPr>
              <a:t>krácení lze dobře vyšetřit pouze tehdy, není-li omezení rozsahu pohyblivosti z jiných příčin</a:t>
            </a:r>
            <a:endParaRPr sz="2600"/>
          </a:p>
          <a:p>
            <a:pPr indent="-2199" lvl="0" marL="251999" rtl="0" algn="l">
              <a:lnSpc>
                <a:spcPct val="128571"/>
              </a:lnSpc>
              <a:spcBef>
                <a:spcPts val="0"/>
              </a:spcBef>
              <a:spcAft>
                <a:spcPts val="0"/>
              </a:spcAft>
              <a:buClr>
                <a:schemeClr val="dk2"/>
              </a:buClr>
              <a:buSzPts val="2800"/>
              <a:buFont typeface="Arial"/>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3"/>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cs-CZ"/>
              <a:t>Zápatí prezentace</a:t>
            </a:r>
            <a:endParaRPr/>
          </a:p>
        </p:txBody>
      </p:sp>
      <p:sp>
        <p:nvSpPr>
          <p:cNvPr id="416" name="Google Shape;416;p5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cs-CZ"/>
              <a:t>‹#›</a:t>
            </a:fld>
            <a:endParaRPr/>
          </a:p>
        </p:txBody>
      </p:sp>
      <p:sp>
        <p:nvSpPr>
          <p:cNvPr id="417" name="Google Shape;417;p53"/>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0" lvl="0" marL="72000" rtl="0" algn="just">
              <a:lnSpc>
                <a:spcPct val="128571"/>
              </a:lnSpc>
              <a:spcBef>
                <a:spcPts val="0"/>
              </a:spcBef>
              <a:spcAft>
                <a:spcPts val="0"/>
              </a:spcAft>
              <a:buSzPts val="2800"/>
              <a:buNone/>
            </a:pPr>
            <a:r>
              <a:rPr i="0" lang="cs-CZ">
                <a:solidFill>
                  <a:srgbClr val="333333"/>
                </a:solidFill>
              </a:rPr>
              <a:t>Podle Jandy hodnotíme funkční stav svalů s tendencí ke zkrácení pomocí třístupňové kvalitativní škály:</a:t>
            </a:r>
            <a:endParaRPr/>
          </a:p>
          <a:p>
            <a:pPr indent="0" lvl="0" marL="72000" rtl="0" algn="just">
              <a:lnSpc>
                <a:spcPct val="128571"/>
              </a:lnSpc>
              <a:spcBef>
                <a:spcPts val="0"/>
              </a:spcBef>
              <a:spcAft>
                <a:spcPts val="0"/>
              </a:spcAft>
              <a:buSzPts val="2800"/>
              <a:buNone/>
            </a:pPr>
            <a:r>
              <a:t/>
            </a:r>
            <a:endParaRPr i="0">
              <a:solidFill>
                <a:srgbClr val="333333"/>
              </a:solidFill>
            </a:endParaRPr>
          </a:p>
          <a:p>
            <a:pPr indent="-179999" lvl="0" marL="252000" rtl="0" algn="just">
              <a:lnSpc>
                <a:spcPct val="128571"/>
              </a:lnSpc>
              <a:spcBef>
                <a:spcPts val="0"/>
              </a:spcBef>
              <a:spcAft>
                <a:spcPts val="0"/>
              </a:spcAft>
              <a:buSzPts val="2800"/>
              <a:buAutoNum type="arabicPeriod"/>
            </a:pPr>
            <a:r>
              <a:rPr i="0" lang="cs-CZ">
                <a:solidFill>
                  <a:srgbClr val="333333"/>
                </a:solidFill>
              </a:rPr>
              <a:t>nejde o zkrácení</a:t>
            </a:r>
            <a:endParaRPr/>
          </a:p>
          <a:p>
            <a:pPr indent="-179999" lvl="0" marL="252000" rtl="0" algn="just">
              <a:lnSpc>
                <a:spcPct val="128571"/>
              </a:lnSpc>
              <a:spcBef>
                <a:spcPts val="0"/>
              </a:spcBef>
              <a:spcAft>
                <a:spcPts val="0"/>
              </a:spcAft>
              <a:buSzPts val="2800"/>
              <a:buAutoNum type="arabicPeriod"/>
            </a:pPr>
            <a:r>
              <a:rPr i="0" lang="cs-CZ">
                <a:solidFill>
                  <a:srgbClr val="333333"/>
                </a:solidFill>
              </a:rPr>
              <a:t>malé zkrácení</a:t>
            </a:r>
            <a:endParaRPr/>
          </a:p>
          <a:p>
            <a:pPr indent="-179999" lvl="0" marL="252000" rtl="0" algn="just">
              <a:lnSpc>
                <a:spcPct val="128571"/>
              </a:lnSpc>
              <a:spcBef>
                <a:spcPts val="0"/>
              </a:spcBef>
              <a:spcAft>
                <a:spcPts val="0"/>
              </a:spcAft>
              <a:buSzPts val="2800"/>
              <a:buAutoNum type="arabicPeriod"/>
            </a:pPr>
            <a:r>
              <a:rPr i="0" lang="cs-CZ">
                <a:solidFill>
                  <a:srgbClr val="333333"/>
                </a:solidFill>
              </a:rPr>
              <a:t>velké zkrácení (patologické)</a:t>
            </a:r>
            <a:endParaRPr/>
          </a:p>
          <a:p>
            <a:pPr indent="-2199" lvl="0" marL="252000" rtl="0" algn="l">
              <a:lnSpc>
                <a:spcPct val="128571"/>
              </a:lnSpc>
              <a:spcBef>
                <a:spcPts val="0"/>
              </a:spcBef>
              <a:spcAft>
                <a:spcPts val="0"/>
              </a:spcAft>
              <a:buClr>
                <a:schemeClr val="dk2"/>
              </a:buClr>
              <a:buSzPts val="2800"/>
              <a:buFont typeface="Arial"/>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24" name="Google Shape;424;p5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erector spinae</a:t>
            </a:r>
            <a:endParaRPr/>
          </a:p>
        </p:txBody>
      </p:sp>
      <p:sp>
        <p:nvSpPr>
          <p:cNvPr id="425" name="Google Shape;425;p54"/>
          <p:cNvSpPr txBox="1"/>
          <p:nvPr>
            <p:ph idx="1" type="body"/>
          </p:nvPr>
        </p:nvSpPr>
        <p:spPr>
          <a:xfrm>
            <a:off x="720000" y="1692000"/>
            <a:ext cx="5579100" cy="4140000"/>
          </a:xfrm>
          <a:prstGeom prst="rect">
            <a:avLst/>
          </a:prstGeom>
        </p:spPr>
        <p:txBody>
          <a:bodyPr anchorCtr="0" anchor="t" bIns="0" lIns="0" spcFirstLastPara="1" rIns="0" wrap="square" tIns="0">
            <a:noAutofit/>
          </a:bodyPr>
          <a:lstStyle/>
          <a:p>
            <a:pPr indent="0" lvl="0" marL="0" rtl="0" algn="just">
              <a:lnSpc>
                <a:spcPct val="115000"/>
              </a:lnSpc>
              <a:spcBef>
                <a:spcPts val="400"/>
              </a:spcBef>
              <a:spcAft>
                <a:spcPts val="0"/>
              </a:spcAft>
              <a:buClr>
                <a:schemeClr val="dk1"/>
              </a:buClr>
              <a:buSzPts val="1100"/>
              <a:buFont typeface="Arial"/>
              <a:buNone/>
            </a:pPr>
            <a:r>
              <a:rPr b="1" lang="cs-CZ" sz="2000">
                <a:highlight>
                  <a:srgbClr val="FFFFFF"/>
                </a:highlight>
              </a:rPr>
              <a:t>Poloha: </a:t>
            </a:r>
            <a:r>
              <a:rPr lang="cs-CZ" sz="1900">
                <a:solidFill>
                  <a:srgbClr val="333333"/>
                </a:solidFill>
                <a:highlight>
                  <a:srgbClr val="FFFFFF"/>
                </a:highlight>
              </a:rPr>
              <a:t>Vzpřímený sed, horní končetiny volně podél těla, dolní končetiny flektovány v 90 ° v kloubech kolenních i kyčelních, stehna na vyšetřovacím stole. Celá chodidla jsou opřena o podložku tak, aby byl zachován pravý úhel v hlezenních kloubech.</a:t>
            </a:r>
            <a:endParaRPr sz="1900">
              <a:solidFill>
                <a:srgbClr val="333333"/>
              </a:solidFill>
              <a:highlight>
                <a:srgbClr val="FFFFFF"/>
              </a:highlight>
            </a:endParaRPr>
          </a:p>
          <a:p>
            <a:pPr indent="0" lvl="0" marL="0" rtl="0" algn="just">
              <a:lnSpc>
                <a:spcPct val="115000"/>
              </a:lnSpc>
              <a:spcBef>
                <a:spcPts val="400"/>
              </a:spcBef>
              <a:spcAft>
                <a:spcPts val="0"/>
              </a:spcAft>
              <a:buClr>
                <a:schemeClr val="dk1"/>
              </a:buClr>
              <a:buSzPts val="1100"/>
              <a:buFont typeface="Arial"/>
              <a:buNone/>
            </a:pPr>
            <a:r>
              <a:t/>
            </a:r>
            <a:endParaRPr b="1" sz="2000">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b="1" lang="cs-CZ" sz="2000">
                <a:highlight>
                  <a:srgbClr val="FFFFFF"/>
                </a:highlight>
              </a:rPr>
              <a:t>Fixace: </a:t>
            </a:r>
            <a:r>
              <a:rPr lang="cs-CZ" sz="1900">
                <a:solidFill>
                  <a:srgbClr val="333333"/>
                </a:solidFill>
                <a:highlight>
                  <a:srgbClr val="FFFFFF"/>
                </a:highlight>
              </a:rPr>
              <a:t>Vyšetřující fixuje pánev za lopaty kostí kyčelních tak, aby zabránil anteverzi pánve.</a:t>
            </a:r>
            <a:endParaRPr sz="1900">
              <a:solidFill>
                <a:srgbClr val="333333"/>
              </a:solidFill>
              <a:highlight>
                <a:srgbClr val="FFFFFF"/>
              </a:highlight>
            </a:endParaRPr>
          </a:p>
          <a:p>
            <a:pPr indent="0" lvl="0" marL="0" rtl="0" algn="just">
              <a:lnSpc>
                <a:spcPct val="115000"/>
              </a:lnSpc>
              <a:spcBef>
                <a:spcPts val="400"/>
              </a:spcBef>
              <a:spcAft>
                <a:spcPts val="0"/>
              </a:spcAft>
              <a:buClr>
                <a:schemeClr val="dk1"/>
              </a:buClr>
              <a:buSzPts val="1100"/>
              <a:buFont typeface="Arial"/>
              <a:buNone/>
            </a:pPr>
            <a:r>
              <a:t/>
            </a:r>
            <a:endParaRPr b="1" sz="2000">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b="1" lang="cs-CZ" sz="2000">
                <a:highlight>
                  <a:srgbClr val="FFFFFF"/>
                </a:highlight>
              </a:rPr>
              <a:t>Pohyb:</a:t>
            </a:r>
            <a:r>
              <a:rPr lang="cs-CZ" sz="1900">
                <a:solidFill>
                  <a:srgbClr val="333333"/>
                </a:solidFill>
                <a:highlight>
                  <a:srgbClr val="FFFFFF"/>
                </a:highlight>
              </a:rPr>
              <a:t>Maximální předklon, při kterém se páteř musí rozvíjet plynulým obloukem. Během celého pohybu nesmí pánev změnit své výchozí postavení.</a:t>
            </a:r>
            <a:endParaRPr sz="1900">
              <a:solidFill>
                <a:srgbClr val="333333"/>
              </a:solidFill>
              <a:highlight>
                <a:srgbClr val="FFFFFF"/>
              </a:highlight>
            </a:endParaRPr>
          </a:p>
          <a:p>
            <a:pPr indent="0" lvl="0" marL="0" rtl="0" algn="l">
              <a:spcBef>
                <a:spcPts val="400"/>
              </a:spcBef>
              <a:spcAft>
                <a:spcPts val="0"/>
              </a:spcAft>
              <a:buNone/>
            </a:pPr>
            <a:r>
              <a:t/>
            </a:r>
            <a:endParaRPr sz="3800"/>
          </a:p>
        </p:txBody>
      </p:sp>
      <p:pic>
        <p:nvPicPr>
          <p:cNvPr id="426" name="Google Shape;426;p54"/>
          <p:cNvPicPr preferRelativeResize="0"/>
          <p:nvPr/>
        </p:nvPicPr>
        <p:blipFill>
          <a:blip r:embed="rId3">
            <a:alphaModFix/>
          </a:blip>
          <a:stretch>
            <a:fillRect/>
          </a:stretch>
        </p:blipFill>
        <p:spPr>
          <a:xfrm>
            <a:off x="7415900" y="1578400"/>
            <a:ext cx="4052200" cy="3999233"/>
          </a:xfrm>
          <a:prstGeom prst="rect">
            <a:avLst/>
          </a:prstGeom>
          <a:noFill/>
          <a:ln>
            <a:noFill/>
          </a:ln>
        </p:spPr>
      </p:pic>
      <p:sp>
        <p:nvSpPr>
          <p:cNvPr id="427" name="Google Shape;427;p54"/>
          <p:cNvSpPr txBox="1"/>
          <p:nvPr/>
        </p:nvSpPr>
        <p:spPr>
          <a:xfrm>
            <a:off x="6951750" y="5920375"/>
            <a:ext cx="427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Zdroj:  Janda: Funkční svalový test, s 296</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34" name="Google Shape;434;p55"/>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292100" lvl="0" marL="0" rtl="0" algn="just">
              <a:lnSpc>
                <a:spcPct val="115000"/>
              </a:lnSpc>
              <a:spcBef>
                <a:spcPts val="400"/>
              </a:spcBef>
              <a:spcAft>
                <a:spcPts val="0"/>
              </a:spcAft>
              <a:buClr>
                <a:schemeClr val="dk1"/>
              </a:buClr>
              <a:buSzPts val="1100"/>
              <a:buFont typeface="Arial"/>
              <a:buNone/>
            </a:pPr>
            <a:r>
              <a:rPr b="1" lang="cs-CZ" sz="2200">
                <a:highlight>
                  <a:srgbClr val="FFFFFF"/>
                </a:highlight>
              </a:rPr>
              <a:t>Hodnocení:</a:t>
            </a:r>
            <a:endParaRPr b="1" sz="2200">
              <a:highlight>
                <a:srgbClr val="FFFFFF"/>
              </a:highlight>
            </a:endParaRPr>
          </a:p>
          <a:p>
            <a:pPr indent="292100" lvl="0" marL="0" rtl="0" algn="just">
              <a:lnSpc>
                <a:spcPct val="115000"/>
              </a:lnSpc>
              <a:spcBef>
                <a:spcPts val="400"/>
              </a:spcBef>
              <a:spcAft>
                <a:spcPts val="0"/>
              </a:spcAft>
              <a:buClr>
                <a:schemeClr val="dk1"/>
              </a:buClr>
              <a:buSzPts val="1100"/>
              <a:buFont typeface="Arial"/>
              <a:buNone/>
            </a:pPr>
            <a:r>
              <a:rPr lang="cs-CZ" sz="2100">
                <a:solidFill>
                  <a:srgbClr val="333333"/>
                </a:solidFill>
                <a:highlight>
                  <a:srgbClr val="FFFFFF"/>
                </a:highlight>
              </a:rPr>
              <a:t>Měříme kolmou vzdálenost čelo – stehno.</a:t>
            </a:r>
            <a:endParaRPr sz="2100">
              <a:solidFill>
                <a:srgbClr val="333333"/>
              </a:solidFill>
              <a:highlight>
                <a:srgbClr val="FFFFFF"/>
              </a:highlight>
            </a:endParaRPr>
          </a:p>
          <a:p>
            <a:pPr indent="-361950" lvl="0" marL="457200" marR="292100" rtl="0" algn="l">
              <a:lnSpc>
                <a:spcPct val="115000"/>
              </a:lnSpc>
              <a:spcBef>
                <a:spcPts val="2200"/>
              </a:spcBef>
              <a:spcAft>
                <a:spcPts val="0"/>
              </a:spcAft>
              <a:buClr>
                <a:srgbClr val="333333"/>
              </a:buClr>
              <a:buSzPts val="2100"/>
              <a:buFont typeface="Arial"/>
              <a:buAutoNum type="arabicPeriod"/>
            </a:pPr>
            <a:r>
              <a:rPr lang="cs-CZ" sz="2100">
                <a:solidFill>
                  <a:srgbClr val="333333"/>
                </a:solidFill>
                <a:highlight>
                  <a:srgbClr val="FFFFFF"/>
                </a:highlight>
              </a:rPr>
              <a:t>Vzdálenost čela od stehna není větší než 10 cm.</a:t>
            </a:r>
            <a:endParaRPr sz="2100">
              <a:solidFill>
                <a:srgbClr val="333333"/>
              </a:solidFill>
              <a:highlight>
                <a:srgbClr val="FFFFFF"/>
              </a:highlight>
            </a:endParaRPr>
          </a:p>
          <a:p>
            <a:pPr indent="-361950" lvl="0" marL="457200" marR="292100" rtl="0" algn="l">
              <a:lnSpc>
                <a:spcPct val="115000"/>
              </a:lnSpc>
              <a:spcBef>
                <a:spcPts val="0"/>
              </a:spcBef>
              <a:spcAft>
                <a:spcPts val="0"/>
              </a:spcAft>
              <a:buClr>
                <a:srgbClr val="333333"/>
              </a:buClr>
              <a:buSzPts val="2100"/>
              <a:buFont typeface="Arial"/>
              <a:buAutoNum type="arabicPeriod"/>
            </a:pPr>
            <a:r>
              <a:rPr lang="cs-CZ" sz="2100">
                <a:solidFill>
                  <a:srgbClr val="333333"/>
                </a:solidFill>
                <a:highlight>
                  <a:srgbClr val="FFFFFF"/>
                </a:highlight>
              </a:rPr>
              <a:t>Vzdálenost čela od stehna je 10–15 cm.</a:t>
            </a:r>
            <a:endParaRPr sz="2100">
              <a:solidFill>
                <a:srgbClr val="333333"/>
              </a:solidFill>
              <a:highlight>
                <a:srgbClr val="FFFFFF"/>
              </a:highlight>
            </a:endParaRPr>
          </a:p>
          <a:p>
            <a:pPr indent="-361950" lvl="0" marL="457200" marR="292100" rtl="0" algn="l">
              <a:lnSpc>
                <a:spcPct val="115000"/>
              </a:lnSpc>
              <a:spcBef>
                <a:spcPts val="0"/>
              </a:spcBef>
              <a:spcAft>
                <a:spcPts val="0"/>
              </a:spcAft>
              <a:buClr>
                <a:srgbClr val="333333"/>
              </a:buClr>
              <a:buSzPts val="2100"/>
              <a:buFont typeface="Arial"/>
              <a:buAutoNum type="arabicPeriod"/>
            </a:pPr>
            <a:r>
              <a:rPr lang="cs-CZ" sz="2100">
                <a:solidFill>
                  <a:srgbClr val="333333"/>
                </a:solidFill>
                <a:highlight>
                  <a:srgbClr val="FFFFFF"/>
                </a:highlight>
              </a:rPr>
              <a:t>Vzdálenost čela od stehna je větší než 15 cm.</a:t>
            </a:r>
            <a:endParaRPr sz="2100">
              <a:solidFill>
                <a:srgbClr val="333333"/>
              </a:solidFill>
              <a:highlight>
                <a:srgbClr val="FFFFFF"/>
              </a:highlight>
            </a:endParaRPr>
          </a:p>
          <a:p>
            <a:pPr indent="292100" lvl="0" marL="0" rtl="0" algn="just">
              <a:lnSpc>
                <a:spcPct val="115000"/>
              </a:lnSpc>
              <a:spcBef>
                <a:spcPts val="2200"/>
              </a:spcBef>
              <a:spcAft>
                <a:spcPts val="0"/>
              </a:spcAft>
              <a:buClr>
                <a:schemeClr val="dk1"/>
              </a:buClr>
              <a:buSzPts val="1100"/>
              <a:buFont typeface="Arial"/>
              <a:buNone/>
            </a:pPr>
            <a:r>
              <a:rPr b="1" lang="cs-CZ" sz="2200">
                <a:highlight>
                  <a:srgbClr val="FFFFFF"/>
                </a:highlight>
              </a:rPr>
              <a:t>Orientační test:</a:t>
            </a:r>
            <a:endParaRPr b="1" sz="2200">
              <a:highlight>
                <a:srgbClr val="FFFFFF"/>
              </a:highlight>
            </a:endParaRPr>
          </a:p>
          <a:p>
            <a:pPr indent="292100" lvl="0" marL="0" rtl="0" algn="just">
              <a:lnSpc>
                <a:spcPct val="115000"/>
              </a:lnSpc>
              <a:spcBef>
                <a:spcPts val="400"/>
              </a:spcBef>
              <a:spcAft>
                <a:spcPts val="0"/>
              </a:spcAft>
              <a:buClr>
                <a:schemeClr val="dk1"/>
              </a:buClr>
              <a:buSzPts val="1100"/>
              <a:buFont typeface="Arial"/>
              <a:buNone/>
            </a:pPr>
            <a:r>
              <a:rPr lang="cs-CZ" sz="2100">
                <a:solidFill>
                  <a:srgbClr val="333333"/>
                </a:solidFill>
                <a:highlight>
                  <a:srgbClr val="FFFFFF"/>
                </a:highlight>
              </a:rPr>
              <a:t>Jako orientační test je v tomto případě možné použít Thomayerovu zkoušku.</a:t>
            </a:r>
            <a:endParaRPr sz="2100">
              <a:solidFill>
                <a:srgbClr val="333333"/>
              </a:solidFill>
              <a:highlight>
                <a:srgbClr val="FFFFFF"/>
              </a:highlight>
            </a:endParaRPr>
          </a:p>
          <a:p>
            <a:pPr indent="0" lvl="0" marL="0" rtl="0" algn="l">
              <a:spcBef>
                <a:spcPts val="400"/>
              </a:spcBef>
              <a:spcAft>
                <a:spcPts val="0"/>
              </a:spcAft>
              <a:buNone/>
            </a:pPr>
            <a:r>
              <a:t/>
            </a:r>
            <a:endParaRPr sz="40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41" name="Google Shape;441;p5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trapezius - pars descendens</a:t>
            </a:r>
            <a:endParaRPr/>
          </a:p>
        </p:txBody>
      </p:sp>
      <p:sp>
        <p:nvSpPr>
          <p:cNvPr id="442" name="Google Shape;442;p56"/>
          <p:cNvSpPr txBox="1"/>
          <p:nvPr>
            <p:ph idx="1" type="body"/>
          </p:nvPr>
        </p:nvSpPr>
        <p:spPr>
          <a:xfrm>
            <a:off x="720000" y="1692000"/>
            <a:ext cx="6526500" cy="4140000"/>
          </a:xfrm>
          <a:prstGeom prst="rect">
            <a:avLst/>
          </a:prstGeom>
        </p:spPr>
        <p:txBody>
          <a:bodyPr anchorCtr="0" anchor="t" bIns="0" lIns="0" spcFirstLastPara="1" rIns="0" wrap="square" tIns="0">
            <a:noAutofit/>
          </a:bodyPr>
          <a:lstStyle/>
          <a:p>
            <a:pPr indent="0" lvl="0" marL="0" rtl="0" algn="just">
              <a:lnSpc>
                <a:spcPct val="115000"/>
              </a:lnSpc>
              <a:spcBef>
                <a:spcPts val="400"/>
              </a:spcBef>
              <a:spcAft>
                <a:spcPts val="0"/>
              </a:spcAft>
              <a:buClr>
                <a:schemeClr val="dk1"/>
              </a:buClr>
              <a:buSzPts val="1100"/>
              <a:buFont typeface="Arial"/>
              <a:buNone/>
            </a:pPr>
            <a:r>
              <a:rPr b="1" lang="cs-CZ" sz="2000">
                <a:highlight>
                  <a:srgbClr val="FFFFFF"/>
                </a:highlight>
              </a:rPr>
              <a:t>Poloha: </a:t>
            </a:r>
            <a:r>
              <a:rPr lang="cs-CZ" sz="1900">
                <a:solidFill>
                  <a:srgbClr val="333333"/>
                </a:solidFill>
                <a:highlight>
                  <a:srgbClr val="FFFFFF"/>
                </a:highlight>
              </a:rPr>
              <a:t>Leh na zádech, horní končetiny podél těla, dolní končetiny lehce podloženy pod koleny, hlava na podložce ve středním postavení.</a:t>
            </a:r>
            <a:endParaRPr sz="1900">
              <a:solidFill>
                <a:srgbClr val="333333"/>
              </a:solidFill>
              <a:highlight>
                <a:srgbClr val="FFFFFF"/>
              </a:highlight>
            </a:endParaRPr>
          </a:p>
          <a:p>
            <a:pPr indent="0" lvl="0" marL="0" rtl="0" algn="just">
              <a:lnSpc>
                <a:spcPct val="115000"/>
              </a:lnSpc>
              <a:spcBef>
                <a:spcPts val="400"/>
              </a:spcBef>
              <a:spcAft>
                <a:spcPts val="0"/>
              </a:spcAft>
              <a:buClr>
                <a:schemeClr val="dk1"/>
              </a:buClr>
              <a:buSzPts val="1100"/>
              <a:buFont typeface="Arial"/>
              <a:buNone/>
            </a:pPr>
            <a:r>
              <a:t/>
            </a:r>
            <a:endParaRPr b="1" sz="2000">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b="1" lang="cs-CZ" sz="2000">
                <a:highlight>
                  <a:srgbClr val="FFFFFF"/>
                </a:highlight>
              </a:rPr>
              <a:t>Fixace: </a:t>
            </a:r>
            <a:r>
              <a:rPr lang="cs-CZ" sz="1900">
                <a:solidFill>
                  <a:srgbClr val="333333"/>
                </a:solidFill>
                <a:highlight>
                  <a:srgbClr val="FFFFFF"/>
                </a:highlight>
              </a:rPr>
              <a:t>vyšetřující fixuje pletenec ramenní stlačením do deprese na straně vyšetřované do vyčerpání pohybu.</a:t>
            </a:r>
            <a:endParaRPr sz="1900">
              <a:solidFill>
                <a:srgbClr val="333333"/>
              </a:solidFill>
              <a:highlight>
                <a:srgbClr val="FFFFFF"/>
              </a:highlight>
            </a:endParaRPr>
          </a:p>
          <a:p>
            <a:pPr indent="0" lvl="0" marL="0" rtl="0" algn="just">
              <a:lnSpc>
                <a:spcPct val="115000"/>
              </a:lnSpc>
              <a:spcBef>
                <a:spcPts val="400"/>
              </a:spcBef>
              <a:spcAft>
                <a:spcPts val="0"/>
              </a:spcAft>
              <a:buClr>
                <a:schemeClr val="dk1"/>
              </a:buClr>
              <a:buSzPts val="1100"/>
              <a:buFont typeface="Arial"/>
              <a:buNone/>
            </a:pPr>
            <a:r>
              <a:t/>
            </a:r>
            <a:endParaRPr b="1" sz="2000">
              <a:highlight>
                <a:srgbClr val="FFFFFF"/>
              </a:highlight>
            </a:endParaRPr>
          </a:p>
          <a:p>
            <a:pPr indent="0" lvl="0" marL="0" rtl="0" algn="just">
              <a:lnSpc>
                <a:spcPct val="115000"/>
              </a:lnSpc>
              <a:spcBef>
                <a:spcPts val="400"/>
              </a:spcBef>
              <a:spcAft>
                <a:spcPts val="400"/>
              </a:spcAft>
              <a:buClr>
                <a:schemeClr val="dk1"/>
              </a:buClr>
              <a:buSzPts val="1100"/>
              <a:buFont typeface="Arial"/>
              <a:buNone/>
            </a:pPr>
            <a:r>
              <a:rPr b="1" lang="cs-CZ" sz="2000">
                <a:highlight>
                  <a:srgbClr val="FFFFFF"/>
                </a:highlight>
              </a:rPr>
              <a:t>Pohyb: </a:t>
            </a:r>
            <a:r>
              <a:rPr lang="cs-CZ" sz="1900">
                <a:solidFill>
                  <a:srgbClr val="333333"/>
                </a:solidFill>
                <a:highlight>
                  <a:srgbClr val="FFFFFF"/>
                </a:highlight>
              </a:rPr>
              <a:t>Druhou rukou, která podpírá hlavu v zátylí, provede vyšetřující maximálně možný pasivní úklon hlavy na stranu nevyšetřovanou. </a:t>
            </a:r>
            <a:endParaRPr sz="3800"/>
          </a:p>
        </p:txBody>
      </p:sp>
      <p:pic>
        <p:nvPicPr>
          <p:cNvPr id="443" name="Google Shape;443;p56"/>
          <p:cNvPicPr preferRelativeResize="0"/>
          <p:nvPr/>
        </p:nvPicPr>
        <p:blipFill>
          <a:blip r:embed="rId3">
            <a:alphaModFix/>
          </a:blip>
          <a:stretch>
            <a:fillRect/>
          </a:stretch>
        </p:blipFill>
        <p:spPr>
          <a:xfrm>
            <a:off x="8336525" y="2127575"/>
            <a:ext cx="3693800" cy="2855200"/>
          </a:xfrm>
          <a:prstGeom prst="rect">
            <a:avLst/>
          </a:prstGeom>
          <a:noFill/>
          <a:ln>
            <a:noFill/>
          </a:ln>
        </p:spPr>
      </p:pic>
      <p:sp>
        <p:nvSpPr>
          <p:cNvPr id="444" name="Google Shape;444;p56"/>
          <p:cNvSpPr txBox="1"/>
          <p:nvPr/>
        </p:nvSpPr>
        <p:spPr>
          <a:xfrm>
            <a:off x="7757425" y="5350275"/>
            <a:ext cx="4272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cs-CZ"/>
              <a:t>Zdroj:  Janda: Funkční svalový test, s 300</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51" name="Google Shape;451;p57"/>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just">
              <a:lnSpc>
                <a:spcPct val="115000"/>
              </a:lnSpc>
              <a:spcBef>
                <a:spcPts val="400"/>
              </a:spcBef>
              <a:spcAft>
                <a:spcPts val="0"/>
              </a:spcAft>
              <a:buClr>
                <a:schemeClr val="dk1"/>
              </a:buClr>
              <a:buSzPts val="1100"/>
              <a:buFont typeface="Arial"/>
              <a:buNone/>
            </a:pPr>
            <a:r>
              <a:rPr b="1" lang="cs-CZ" sz="2400">
                <a:highlight>
                  <a:srgbClr val="FFFFFF"/>
                </a:highlight>
              </a:rPr>
              <a:t>Hodnocení:</a:t>
            </a:r>
            <a:endParaRPr b="1" sz="2400">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lang="cs-CZ" sz="2300">
                <a:solidFill>
                  <a:srgbClr val="333333"/>
                </a:solidFill>
                <a:highlight>
                  <a:srgbClr val="FFFFFF"/>
                </a:highlight>
              </a:rPr>
              <a:t>Hodnotíme podle stupně stlačení pletence ramenního (pokud je omezen úklon, jde s největší pravděpodobností o kloubní záležitost).</a:t>
            </a:r>
            <a:endParaRPr sz="2300">
              <a:solidFill>
                <a:srgbClr val="333333"/>
              </a:solidFill>
              <a:highlight>
                <a:srgbClr val="FFFFFF"/>
              </a:highlight>
            </a:endParaRPr>
          </a:p>
          <a:p>
            <a:pPr indent="-374650" lvl="0" marL="457200" marR="292100" rtl="0" algn="l">
              <a:lnSpc>
                <a:spcPct val="115000"/>
              </a:lnSpc>
              <a:spcBef>
                <a:spcPts val="2200"/>
              </a:spcBef>
              <a:spcAft>
                <a:spcPts val="0"/>
              </a:spcAft>
              <a:buClr>
                <a:srgbClr val="333333"/>
              </a:buClr>
              <a:buSzPts val="2300"/>
              <a:buFont typeface="Arial"/>
              <a:buAutoNum type="arabicPeriod"/>
            </a:pPr>
            <a:r>
              <a:rPr lang="cs-CZ" sz="2300">
                <a:solidFill>
                  <a:srgbClr val="333333"/>
                </a:solidFill>
                <a:highlight>
                  <a:srgbClr val="FFFFFF"/>
                </a:highlight>
              </a:rPr>
              <a:t>Stlačení ramene jde provést lehce.</a:t>
            </a:r>
            <a:endParaRPr sz="2300">
              <a:solidFill>
                <a:srgbClr val="333333"/>
              </a:solidFill>
              <a:highlight>
                <a:srgbClr val="FFFFFF"/>
              </a:highlight>
            </a:endParaRPr>
          </a:p>
          <a:p>
            <a:pPr indent="-374650" lvl="0" marL="457200" marR="292100" rtl="0" algn="l">
              <a:lnSpc>
                <a:spcPct val="115000"/>
              </a:lnSpc>
              <a:spcBef>
                <a:spcPts val="0"/>
              </a:spcBef>
              <a:spcAft>
                <a:spcPts val="0"/>
              </a:spcAft>
              <a:buClr>
                <a:srgbClr val="333333"/>
              </a:buClr>
              <a:buSzPts val="2300"/>
              <a:buFont typeface="Arial"/>
              <a:buAutoNum type="arabicPeriod"/>
            </a:pPr>
            <a:r>
              <a:rPr lang="cs-CZ" sz="2300">
                <a:solidFill>
                  <a:srgbClr val="333333"/>
                </a:solidFill>
                <a:highlight>
                  <a:srgbClr val="FFFFFF"/>
                </a:highlight>
              </a:rPr>
              <a:t>Stlačení ramene je možné provést, ale s malým odporem.</a:t>
            </a:r>
            <a:endParaRPr sz="2300">
              <a:solidFill>
                <a:srgbClr val="333333"/>
              </a:solidFill>
              <a:highlight>
                <a:srgbClr val="FFFFFF"/>
              </a:highlight>
            </a:endParaRPr>
          </a:p>
          <a:p>
            <a:pPr indent="-374650" lvl="0" marL="457200" marR="292100" rtl="0" algn="l">
              <a:lnSpc>
                <a:spcPct val="115000"/>
              </a:lnSpc>
              <a:spcBef>
                <a:spcPts val="0"/>
              </a:spcBef>
              <a:spcAft>
                <a:spcPts val="0"/>
              </a:spcAft>
              <a:buClr>
                <a:srgbClr val="333333"/>
              </a:buClr>
              <a:buSzPts val="2300"/>
              <a:buFont typeface="Arial"/>
              <a:buAutoNum type="arabicPeriod"/>
            </a:pPr>
            <a:r>
              <a:rPr lang="cs-CZ" sz="2300">
                <a:solidFill>
                  <a:srgbClr val="333333"/>
                </a:solidFill>
                <a:highlight>
                  <a:srgbClr val="FFFFFF"/>
                </a:highlight>
              </a:rPr>
              <a:t>Stlačení ramene nelze provést, při pokusu o stlačení ramene narazíme na tvrdý odpor až zarážku.</a:t>
            </a:r>
            <a:endParaRPr sz="2300">
              <a:solidFill>
                <a:srgbClr val="333333"/>
              </a:solidFill>
              <a:highlight>
                <a:srgbClr val="FFFFFF"/>
              </a:highlight>
            </a:endParaRPr>
          </a:p>
          <a:p>
            <a:pPr indent="0" lvl="0" marL="0" rtl="0" algn="l">
              <a:spcBef>
                <a:spcPts val="2200"/>
              </a:spcBef>
              <a:spcAft>
                <a:spcPts val="0"/>
              </a:spcAft>
              <a:buNone/>
            </a:pPr>
            <a:r>
              <a:t/>
            </a:r>
            <a:endParaRPr sz="4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57" name="Google Shape;157;p2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Mechanismus svalové kontrakce</a:t>
            </a:r>
            <a:endParaRPr/>
          </a:p>
        </p:txBody>
      </p:sp>
      <p:sp>
        <p:nvSpPr>
          <p:cNvPr id="158" name="Google Shape;158;p22"/>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sz="1800"/>
              <a:t>Adekvátním podnětem na </a:t>
            </a:r>
            <a:r>
              <a:rPr b="1" lang="cs-CZ" sz="1800"/>
              <a:t>nervosvalové ploténce</a:t>
            </a:r>
            <a:r>
              <a:rPr lang="cs-CZ" sz="1800"/>
              <a:t> dojde k </a:t>
            </a:r>
            <a:r>
              <a:rPr b="1" lang="cs-CZ" sz="1800"/>
              <a:t>uvolnění zásob vápenatých iontů</a:t>
            </a:r>
            <a:r>
              <a:rPr lang="cs-CZ" sz="1800"/>
              <a:t> z intracelulárního zásobníku (</a:t>
            </a:r>
            <a:r>
              <a:rPr b="1" lang="cs-CZ" sz="1800"/>
              <a:t>sarkoplazmatického retikula</a:t>
            </a:r>
            <a:r>
              <a:rPr lang="cs-CZ" sz="1800"/>
              <a:t>) do sarkoplazmy: </a:t>
            </a:r>
            <a:endParaRPr sz="1800"/>
          </a:p>
          <a:p>
            <a:pPr indent="0" lvl="0" marL="0" rtl="0" algn="just">
              <a:lnSpc>
                <a:spcPct val="157142"/>
              </a:lnSpc>
              <a:spcBef>
                <a:spcPts val="0"/>
              </a:spcBef>
              <a:spcAft>
                <a:spcPts val="0"/>
              </a:spcAft>
              <a:buClr>
                <a:schemeClr val="dk1"/>
              </a:buClr>
              <a:buSzPts val="1100"/>
              <a:buFont typeface="Arial"/>
              <a:buNone/>
            </a:pPr>
            <a:r>
              <a:rPr b="1" lang="cs-CZ" sz="1800">
                <a:solidFill>
                  <a:schemeClr val="dk2"/>
                </a:solidFill>
              </a:rPr>
              <a:t>1) Navázaní Ca2+ na troponin odkryje aktivní místa na lehkých filamentech</a:t>
            </a:r>
            <a:endParaRPr b="1" sz="1800">
              <a:solidFill>
                <a:schemeClr val="dk2"/>
              </a:solidFill>
            </a:endParaRPr>
          </a:p>
          <a:p>
            <a:pPr indent="0" lvl="0" marL="0" rtl="0" algn="just">
              <a:lnSpc>
                <a:spcPct val="157142"/>
              </a:lnSpc>
              <a:spcBef>
                <a:spcPts val="1500"/>
              </a:spcBef>
              <a:spcAft>
                <a:spcPts val="0"/>
              </a:spcAft>
              <a:buClr>
                <a:schemeClr val="dk1"/>
              </a:buClr>
              <a:buSzPts val="1100"/>
              <a:buFont typeface="Arial"/>
              <a:buNone/>
            </a:pPr>
            <a:r>
              <a:rPr b="1" lang="cs-CZ" sz="1800">
                <a:solidFill>
                  <a:schemeClr val="dk2"/>
                </a:solidFill>
              </a:rPr>
              <a:t>2) Vznik vazby mezi myosinovou hlavou a aktivním místem</a:t>
            </a:r>
            <a:endParaRPr b="1" sz="1800">
              <a:solidFill>
                <a:schemeClr val="dk2"/>
              </a:solidFill>
            </a:endParaRPr>
          </a:p>
          <a:p>
            <a:pPr indent="0" lvl="0" marL="0" rtl="0" algn="just">
              <a:lnSpc>
                <a:spcPct val="157142"/>
              </a:lnSpc>
              <a:spcBef>
                <a:spcPts val="1500"/>
              </a:spcBef>
              <a:spcAft>
                <a:spcPts val="0"/>
              </a:spcAft>
              <a:buClr>
                <a:schemeClr val="dk1"/>
              </a:buClr>
              <a:buSzPts val="1100"/>
              <a:buFont typeface="Arial"/>
              <a:buNone/>
            </a:pPr>
            <a:r>
              <a:rPr b="1" lang="cs-CZ" sz="1800">
                <a:solidFill>
                  <a:schemeClr val="dk2"/>
                </a:solidFill>
              </a:rPr>
              <a:t>3) Ohyb v myosinové paži, vzájemné klouzání vláken a uvolnění ADP do sarkoplazmy</a:t>
            </a:r>
            <a:endParaRPr b="1" sz="1800">
              <a:solidFill>
                <a:schemeClr val="dk2"/>
              </a:solidFill>
            </a:endParaRPr>
          </a:p>
          <a:p>
            <a:pPr indent="0" lvl="0" marL="0" rtl="0" algn="just">
              <a:lnSpc>
                <a:spcPct val="157142"/>
              </a:lnSpc>
              <a:spcBef>
                <a:spcPts val="1500"/>
              </a:spcBef>
              <a:spcAft>
                <a:spcPts val="0"/>
              </a:spcAft>
              <a:buClr>
                <a:schemeClr val="dk1"/>
              </a:buClr>
              <a:buSzPts val="1100"/>
              <a:buFont typeface="Arial"/>
              <a:buNone/>
            </a:pPr>
            <a:r>
              <a:rPr b="1" lang="cs-CZ" sz="1800">
                <a:solidFill>
                  <a:schemeClr val="dk2"/>
                </a:solidFill>
              </a:rPr>
              <a:t>4) Navázaní ATP, zánik vazby mezi aktivním místem a hlavou, “narovnání” paže</a:t>
            </a:r>
            <a:endParaRPr b="1" sz="1800">
              <a:solidFill>
                <a:schemeClr val="dk2"/>
              </a:solidFill>
            </a:endParaRPr>
          </a:p>
          <a:p>
            <a:pPr indent="0" lvl="0" marL="0" rtl="0" algn="just">
              <a:lnSpc>
                <a:spcPct val="157142"/>
              </a:lnSpc>
              <a:spcBef>
                <a:spcPts val="1500"/>
              </a:spcBef>
              <a:spcAft>
                <a:spcPts val="0"/>
              </a:spcAft>
              <a:buClr>
                <a:schemeClr val="dk1"/>
              </a:buClr>
              <a:buSzPts val="1100"/>
              <a:buFont typeface="Arial"/>
              <a:buNone/>
            </a:pPr>
            <a:r>
              <a:rPr b="1" lang="cs-CZ" sz="1800">
                <a:solidFill>
                  <a:schemeClr val="dk2"/>
                </a:solidFill>
              </a:rPr>
              <a:t>5) Štěpení ATP na ADP a fosfát</a:t>
            </a:r>
            <a:endParaRPr b="1" sz="1800">
              <a:solidFill>
                <a:schemeClr val="dk2"/>
              </a:solidFill>
            </a:endParaRPr>
          </a:p>
          <a:p>
            <a:pPr indent="0" lvl="0" marL="0" rtl="0" algn="just">
              <a:lnSpc>
                <a:spcPct val="157142"/>
              </a:lnSpc>
              <a:spcBef>
                <a:spcPts val="1500"/>
              </a:spcBef>
              <a:spcAft>
                <a:spcPts val="0"/>
              </a:spcAft>
              <a:buClr>
                <a:schemeClr val="dk1"/>
              </a:buClr>
              <a:buSzPts val="1100"/>
              <a:buFont typeface="Arial"/>
              <a:buNone/>
            </a:pPr>
            <a:r>
              <a:rPr b="1" lang="cs-CZ" sz="1800">
                <a:solidFill>
                  <a:schemeClr val="dk2"/>
                </a:solidFill>
              </a:rPr>
              <a:t>6) Vznik vazby mezi následujícím aktivním místem a myosinovou hlavou</a:t>
            </a:r>
            <a:endParaRPr b="1" sz="1800">
              <a:solidFill>
                <a:schemeClr val="dk2"/>
              </a:solidFill>
            </a:endParaRPr>
          </a:p>
          <a:p>
            <a:pPr indent="0" lvl="0" marL="0" rtl="0" algn="l">
              <a:spcBef>
                <a:spcPts val="1500"/>
              </a:spcBef>
              <a:spcAft>
                <a:spcPts val="0"/>
              </a:spcAft>
              <a:buNone/>
            </a:pPr>
            <a:r>
              <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58" name="Google Shape;458;p58"/>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just">
              <a:lnSpc>
                <a:spcPct val="115000"/>
              </a:lnSpc>
              <a:spcBef>
                <a:spcPts val="400"/>
              </a:spcBef>
              <a:spcAft>
                <a:spcPts val="0"/>
              </a:spcAft>
              <a:buClr>
                <a:schemeClr val="dk1"/>
              </a:buClr>
              <a:buSzPts val="1100"/>
              <a:buFont typeface="Arial"/>
              <a:buNone/>
            </a:pPr>
            <a:r>
              <a:rPr b="1" lang="cs-CZ" sz="2200">
                <a:highlight>
                  <a:srgbClr val="FFFFFF"/>
                </a:highlight>
              </a:rPr>
              <a:t>Orientační test:</a:t>
            </a:r>
            <a:endParaRPr b="1" sz="2200">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lang="cs-CZ" sz="2100">
                <a:solidFill>
                  <a:srgbClr val="333333"/>
                </a:solidFill>
                <a:highlight>
                  <a:srgbClr val="FFFFFF"/>
                </a:highlight>
              </a:rPr>
              <a:t>Ve vzpřímeném „tureckém“ sedu s pažemi podél těla stáhnout ramena dolů k bokům</a:t>
            </a:r>
            <a:endParaRPr sz="2100">
              <a:solidFill>
                <a:srgbClr val="333333"/>
              </a:solidFill>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lang="cs-CZ" sz="2100">
                <a:solidFill>
                  <a:srgbClr val="333333"/>
                </a:solidFill>
                <a:highlight>
                  <a:srgbClr val="FFFFFF"/>
                </a:highlight>
              </a:rPr>
              <a:t>a provést pasivní úklon hlavy k jednomu rameni.</a:t>
            </a:r>
            <a:endParaRPr sz="2100">
              <a:solidFill>
                <a:srgbClr val="333333"/>
              </a:solidFill>
              <a:highlight>
                <a:srgbClr val="FFFFFF"/>
              </a:highlight>
            </a:endParaRPr>
          </a:p>
          <a:p>
            <a:pPr indent="292100" lvl="0" marL="0" rtl="0" algn="just">
              <a:lnSpc>
                <a:spcPct val="115000"/>
              </a:lnSpc>
              <a:spcBef>
                <a:spcPts val="400"/>
              </a:spcBef>
              <a:spcAft>
                <a:spcPts val="0"/>
              </a:spcAft>
              <a:buClr>
                <a:schemeClr val="dk1"/>
              </a:buClr>
              <a:buSzPts val="1100"/>
              <a:buFont typeface="Arial"/>
              <a:buNone/>
            </a:pPr>
            <a:r>
              <a:t/>
            </a:r>
            <a:endParaRPr b="1" sz="2200">
              <a:highlight>
                <a:srgbClr val="FFFFFF"/>
              </a:highlight>
            </a:endParaRPr>
          </a:p>
          <a:p>
            <a:pPr indent="0" lvl="0" marL="0" rtl="0" algn="just">
              <a:lnSpc>
                <a:spcPct val="115000"/>
              </a:lnSpc>
              <a:spcBef>
                <a:spcPts val="400"/>
              </a:spcBef>
              <a:spcAft>
                <a:spcPts val="0"/>
              </a:spcAft>
              <a:buClr>
                <a:schemeClr val="dk1"/>
              </a:buClr>
              <a:buSzPts val="1100"/>
              <a:buFont typeface="Arial"/>
              <a:buNone/>
            </a:pPr>
            <a:r>
              <a:rPr b="1" lang="cs-CZ" sz="2200">
                <a:highlight>
                  <a:srgbClr val="FFFFFF"/>
                </a:highlight>
              </a:rPr>
              <a:t>Hodnocení:</a:t>
            </a:r>
            <a:endParaRPr b="1" sz="2200">
              <a:highlight>
                <a:srgbClr val="FFFFFF"/>
              </a:highlight>
            </a:endParaRPr>
          </a:p>
          <a:p>
            <a:pPr indent="-361950" lvl="0" marL="457200" marR="292100" rtl="0" algn="l">
              <a:lnSpc>
                <a:spcPct val="115000"/>
              </a:lnSpc>
              <a:spcBef>
                <a:spcPts val="2200"/>
              </a:spcBef>
              <a:spcAft>
                <a:spcPts val="0"/>
              </a:spcAft>
              <a:buClr>
                <a:srgbClr val="333333"/>
              </a:buClr>
              <a:buSzPts val="2100"/>
              <a:buFont typeface="Arial"/>
              <a:buAutoNum type="arabicPeriod"/>
            </a:pPr>
            <a:r>
              <a:rPr lang="cs-CZ" sz="2100">
                <a:solidFill>
                  <a:srgbClr val="333333"/>
                </a:solidFill>
                <a:highlight>
                  <a:srgbClr val="FFFFFF"/>
                </a:highlight>
              </a:rPr>
              <a:t>Pasivní úklon hlavy je možno provést bez známek napětí do úhlu 40 º a více, aniž dojde k zvednutí ramene, k otočení nebo záklonu hlavy.</a:t>
            </a:r>
            <a:endParaRPr sz="2100">
              <a:solidFill>
                <a:srgbClr val="333333"/>
              </a:solidFill>
              <a:highlight>
                <a:srgbClr val="FFFFFF"/>
              </a:highlight>
            </a:endParaRPr>
          </a:p>
          <a:p>
            <a:pPr indent="-361950" lvl="0" marL="457200" marR="292100" rtl="0" algn="l">
              <a:lnSpc>
                <a:spcPct val="115000"/>
              </a:lnSpc>
              <a:spcBef>
                <a:spcPts val="0"/>
              </a:spcBef>
              <a:spcAft>
                <a:spcPts val="0"/>
              </a:spcAft>
              <a:buClr>
                <a:srgbClr val="333333"/>
              </a:buClr>
              <a:buSzPts val="2100"/>
              <a:buFont typeface="Arial"/>
              <a:buAutoNum type="arabicPeriod"/>
            </a:pPr>
            <a:r>
              <a:rPr lang="cs-CZ" sz="2100">
                <a:solidFill>
                  <a:srgbClr val="333333"/>
                </a:solidFill>
                <a:highlight>
                  <a:srgbClr val="FFFFFF"/>
                </a:highlight>
              </a:rPr>
              <a:t>Zmenšený rozsah pohybu, zvednutí ramene testované strany, spojení úklonu s otočením hlavy nebo s jejím záklonem.</a:t>
            </a:r>
            <a:endParaRPr sz="2100">
              <a:solidFill>
                <a:srgbClr val="333333"/>
              </a:solidFill>
              <a:highlight>
                <a:srgbClr val="FFFFFF"/>
              </a:highlight>
            </a:endParaRPr>
          </a:p>
          <a:p>
            <a:pPr indent="0" lvl="0" marL="0" rtl="0" algn="l">
              <a:spcBef>
                <a:spcPts val="22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65" name="Google Shape;465;p5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Vyšetření reflexních změn</a:t>
            </a:r>
            <a:endParaRPr/>
          </a:p>
        </p:txBody>
      </p:sp>
      <p:sp>
        <p:nvSpPr>
          <p:cNvPr id="466" name="Google Shape;466;p59"/>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cs-CZ" sz="1900"/>
              <a:t>Palpace jednotlivých vláken -</a:t>
            </a:r>
            <a:r>
              <a:rPr lang="cs-CZ" sz="1900"/>
              <a:t> kolmo na jejich průběh (nutno znát anatomii) - "Přebrnknutí ", klešťový hmat</a:t>
            </a:r>
            <a:endParaRPr sz="1900"/>
          </a:p>
          <a:p>
            <a:pPr indent="0" lvl="0" marL="0" rtl="0" algn="l">
              <a:spcBef>
                <a:spcPts val="0"/>
              </a:spcBef>
              <a:spcAft>
                <a:spcPts val="0"/>
              </a:spcAft>
              <a:buClr>
                <a:schemeClr val="dk1"/>
              </a:buClr>
              <a:buSzPts val="1100"/>
              <a:buFont typeface="Arial"/>
              <a:buNone/>
            </a:pPr>
            <a:r>
              <a:rPr lang="cs-CZ" sz="1900"/>
              <a:t>Bolestivá místa </a:t>
            </a:r>
            <a:r>
              <a:rPr b="1" lang="cs-CZ" sz="1900"/>
              <a:t>- reflexní změny RZ</a:t>
            </a:r>
            <a:endParaRPr b="1" sz="1900"/>
          </a:p>
          <a:p>
            <a:pPr indent="0" lvl="0" marL="0" rtl="0" algn="l">
              <a:spcBef>
                <a:spcPts val="0"/>
              </a:spcBef>
              <a:spcAft>
                <a:spcPts val="0"/>
              </a:spcAft>
              <a:buClr>
                <a:schemeClr val="dk1"/>
              </a:buClr>
              <a:buSzPts val="1100"/>
              <a:buFont typeface="Arial"/>
              <a:buNone/>
            </a:pPr>
            <a:r>
              <a:rPr lang="cs-CZ" sz="1900"/>
              <a:t>Lokální hypertonus ve svale, určitá vlákna vyřazena z procesu relaxace (v submax. kontrakci), predispozičně se zapojují jako první při kontrakci svalu, palpačně bolestivé, často bolest při kontrakci svalu nebo protažení, někdy i klidová</a:t>
            </a:r>
            <a:endParaRPr sz="1900"/>
          </a:p>
          <a:p>
            <a:pPr indent="0" lvl="0" marL="0" rtl="0" algn="l">
              <a:spcBef>
                <a:spcPts val="0"/>
              </a:spcBef>
              <a:spcAft>
                <a:spcPts val="0"/>
              </a:spcAft>
              <a:buClr>
                <a:schemeClr val="dk1"/>
              </a:buClr>
              <a:buSzPts val="1100"/>
              <a:buFont typeface="Arial"/>
              <a:buNone/>
            </a:pPr>
            <a:r>
              <a:rPr b="1" lang="cs-CZ" sz="1900"/>
              <a:t>Druhy RZ: </a:t>
            </a:r>
            <a:r>
              <a:rPr lang="cs-CZ" sz="1900"/>
              <a:t>Tender point, taut band (bolest pouze lokálně); trigger point (RZ lokalizovaná v určité definované části svalu, bolest typicky vyzařuje do vzdálených míst - zóna referenční bolesti ZRB)</a:t>
            </a:r>
            <a:endParaRPr sz="1900"/>
          </a:p>
          <a:p>
            <a:pPr indent="0" lvl="0" marL="0" rtl="0" algn="l">
              <a:spcBef>
                <a:spcPts val="0"/>
              </a:spcBef>
              <a:spcAft>
                <a:spcPts val="0"/>
              </a:spcAft>
              <a:buClr>
                <a:schemeClr val="dk1"/>
              </a:buClr>
              <a:buSzPts val="1100"/>
              <a:buFont typeface="Arial"/>
              <a:buNone/>
            </a:pPr>
            <a:r>
              <a:rPr lang="cs-CZ" sz="1900"/>
              <a:t>Při palpaci (přebrnknutí) trigger pointu možno pozorovat </a:t>
            </a:r>
            <a:r>
              <a:rPr b="1" lang="cs-CZ" sz="1900"/>
              <a:t>twitch response </a:t>
            </a:r>
            <a:r>
              <a:rPr lang="cs-CZ" sz="1900"/>
              <a:t>(krátká kontrakce daných svalových vláken), sledujeme </a:t>
            </a:r>
            <a:r>
              <a:rPr b="1" lang="cs-CZ" sz="1900"/>
              <a:t>jump sign </a:t>
            </a:r>
            <a:r>
              <a:rPr lang="cs-CZ" sz="1900"/>
              <a:t>(diagnosticky významné, kde uvidíme souhyb, tam je vhodné dovyšetřit), při silnějším přebrnknutí může být</a:t>
            </a:r>
            <a:r>
              <a:rPr b="1" lang="cs-CZ" sz="1900"/>
              <a:t> obranná reakce</a:t>
            </a:r>
            <a:r>
              <a:rPr lang="cs-CZ" sz="1900"/>
              <a:t> (globální, výrazná, cíleně nevyvoláváme)</a:t>
            </a:r>
            <a:endParaRPr sz="1900"/>
          </a:p>
          <a:p>
            <a:pPr indent="0" lvl="0" marL="0" rtl="0" algn="l">
              <a:spcBef>
                <a:spcPts val="0"/>
              </a:spcBef>
              <a:spcAft>
                <a:spcPts val="0"/>
              </a:spcAft>
              <a:buNone/>
            </a:pPr>
            <a:r>
              <a:t/>
            </a:r>
            <a:endParaRPr sz="19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73" name="Google Shape;473;p6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Trigger point - zóna referenční bolesti (ZRB)</a:t>
            </a:r>
            <a:endParaRPr/>
          </a:p>
        </p:txBody>
      </p:sp>
      <p:pic>
        <p:nvPicPr>
          <p:cNvPr id="474" name="Google Shape;474;p60"/>
          <p:cNvPicPr preferRelativeResize="0"/>
          <p:nvPr/>
        </p:nvPicPr>
        <p:blipFill>
          <a:blip r:embed="rId3">
            <a:alphaModFix/>
          </a:blip>
          <a:stretch>
            <a:fillRect/>
          </a:stretch>
        </p:blipFill>
        <p:spPr>
          <a:xfrm>
            <a:off x="818400" y="1323900"/>
            <a:ext cx="6095296" cy="5381700"/>
          </a:xfrm>
          <a:prstGeom prst="rect">
            <a:avLst/>
          </a:prstGeom>
          <a:noFill/>
          <a:ln>
            <a:noFill/>
          </a:ln>
        </p:spPr>
      </p:pic>
      <p:pic>
        <p:nvPicPr>
          <p:cNvPr id="475" name="Google Shape;475;p60"/>
          <p:cNvPicPr preferRelativeResize="0"/>
          <p:nvPr/>
        </p:nvPicPr>
        <p:blipFill>
          <a:blip r:embed="rId4">
            <a:alphaModFix/>
          </a:blip>
          <a:stretch>
            <a:fillRect/>
          </a:stretch>
        </p:blipFill>
        <p:spPr>
          <a:xfrm>
            <a:off x="7066099" y="1323900"/>
            <a:ext cx="3281476" cy="4607750"/>
          </a:xfrm>
          <a:prstGeom prst="rect">
            <a:avLst/>
          </a:prstGeom>
          <a:noFill/>
          <a:ln>
            <a:noFill/>
          </a:ln>
        </p:spPr>
      </p:pic>
      <p:sp>
        <p:nvSpPr>
          <p:cNvPr id="476" name="Google Shape;476;p60"/>
          <p:cNvSpPr txBox="1"/>
          <p:nvPr/>
        </p:nvSpPr>
        <p:spPr>
          <a:xfrm>
            <a:off x="3300825" y="6550200"/>
            <a:ext cx="413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https://www.newlifewellnessfrisco.com/services/trigger-point/</a:t>
            </a:r>
            <a:endParaRPr sz="800"/>
          </a:p>
        </p:txBody>
      </p:sp>
      <p:sp>
        <p:nvSpPr>
          <p:cNvPr id="477" name="Google Shape;477;p60"/>
          <p:cNvSpPr txBox="1"/>
          <p:nvPr/>
        </p:nvSpPr>
        <p:spPr>
          <a:xfrm>
            <a:off x="7206838" y="59138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https://rossacupuncture.com/learn/chinese-medicine-basics/trigger-point-complex/ext.</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84" name="Google Shape;484;p6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Možnosti ošetření RZ</a:t>
            </a:r>
            <a:endParaRPr/>
          </a:p>
        </p:txBody>
      </p:sp>
      <p:sp>
        <p:nvSpPr>
          <p:cNvPr id="485" name="Google Shape;485;p61"/>
          <p:cNvSpPr txBox="1"/>
          <p:nvPr>
            <p:ph idx="1" type="body"/>
          </p:nvPr>
        </p:nvSpPr>
        <p:spPr>
          <a:xfrm>
            <a:off x="720000" y="1692000"/>
            <a:ext cx="4446000" cy="4140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cs-CZ" sz="1800"/>
              <a:t>Presura (tlak na reflexní změnu)</a:t>
            </a:r>
            <a:endParaRPr sz="1800"/>
          </a:p>
          <a:p>
            <a:pPr indent="-342900" lvl="0" marL="457200" rtl="0" algn="l">
              <a:spcBef>
                <a:spcPts val="0"/>
              </a:spcBef>
              <a:spcAft>
                <a:spcPts val="0"/>
              </a:spcAft>
              <a:buSzPts val="1800"/>
              <a:buChar char="●"/>
            </a:pPr>
            <a:r>
              <a:rPr lang="cs-CZ" sz="1800"/>
              <a:t>Postizometrická relaxace PIR (viz dále)</a:t>
            </a:r>
            <a:endParaRPr sz="1800"/>
          </a:p>
          <a:p>
            <a:pPr indent="-342900" lvl="0" marL="457200" rtl="0" algn="l">
              <a:spcBef>
                <a:spcPts val="0"/>
              </a:spcBef>
              <a:spcAft>
                <a:spcPts val="0"/>
              </a:spcAft>
              <a:buSzPts val="1800"/>
              <a:buChar char="●"/>
            </a:pPr>
            <a:r>
              <a:rPr lang="cs-CZ" sz="1800"/>
              <a:t>Globální reciproční inhibice</a:t>
            </a:r>
            <a:endParaRPr sz="1800"/>
          </a:p>
          <a:p>
            <a:pPr indent="-342900" lvl="0" marL="457200" rtl="0" algn="l">
              <a:spcBef>
                <a:spcPts val="0"/>
              </a:spcBef>
              <a:spcAft>
                <a:spcPts val="0"/>
              </a:spcAft>
              <a:buSzPts val="1800"/>
              <a:buChar char="●"/>
            </a:pPr>
            <a:r>
              <a:rPr lang="cs-CZ" sz="1800"/>
              <a:t>Spray and stretch</a:t>
            </a:r>
            <a:endParaRPr sz="1800"/>
          </a:p>
          <a:p>
            <a:pPr indent="-342900" lvl="0" marL="457200" rtl="0" algn="l">
              <a:spcBef>
                <a:spcPts val="0"/>
              </a:spcBef>
              <a:spcAft>
                <a:spcPts val="0"/>
              </a:spcAft>
              <a:buSzPts val="1800"/>
              <a:buChar char="●"/>
            </a:pPr>
            <a:r>
              <a:rPr lang="cs-CZ" sz="1800"/>
              <a:t>Suchá jehla</a:t>
            </a:r>
            <a:endParaRPr sz="1800"/>
          </a:p>
          <a:p>
            <a:pPr indent="-342900" lvl="0" marL="457200" rtl="0" algn="l">
              <a:spcBef>
                <a:spcPts val="0"/>
              </a:spcBef>
              <a:spcAft>
                <a:spcPts val="0"/>
              </a:spcAft>
              <a:buSzPts val="1800"/>
              <a:buChar char="●"/>
            </a:pPr>
            <a:r>
              <a:rPr lang="cs-CZ" sz="1800"/>
              <a:t>Fyzikální terapie</a:t>
            </a:r>
            <a:endParaRPr sz="1800"/>
          </a:p>
          <a:p>
            <a:pPr indent="-342900" lvl="0" marL="457200" rtl="0" algn="l">
              <a:spcBef>
                <a:spcPts val="0"/>
              </a:spcBef>
              <a:spcAft>
                <a:spcPts val="0"/>
              </a:spcAft>
              <a:buSzPts val="1800"/>
              <a:buChar char="●"/>
            </a:pPr>
            <a:r>
              <a:rPr lang="cs-CZ" sz="1800"/>
              <a:t>Kombinovaná terapie – elektroterapie + UZ</a:t>
            </a:r>
            <a:endParaRPr sz="1800"/>
          </a:p>
          <a:p>
            <a:pPr indent="-342900" lvl="0" marL="457200" rtl="0" algn="l">
              <a:spcBef>
                <a:spcPts val="0"/>
              </a:spcBef>
              <a:spcAft>
                <a:spcPts val="0"/>
              </a:spcAft>
              <a:buSzPts val="1800"/>
              <a:buChar char="●"/>
            </a:pPr>
            <a:r>
              <a:rPr lang="cs-CZ" sz="1800"/>
              <a:t>Vysokovýkonná laserterapie bodově</a:t>
            </a:r>
            <a:endParaRPr sz="1800"/>
          </a:p>
          <a:p>
            <a:pPr indent="0" lvl="0" marL="0" rtl="0" algn="l">
              <a:spcBef>
                <a:spcPts val="0"/>
              </a:spcBef>
              <a:spcAft>
                <a:spcPts val="0"/>
              </a:spcAft>
              <a:buNone/>
            </a:pPr>
            <a:r>
              <a:t/>
            </a:r>
            <a:endParaRPr sz="1800"/>
          </a:p>
        </p:txBody>
      </p:sp>
      <p:pic>
        <p:nvPicPr>
          <p:cNvPr id="486" name="Google Shape;486;p61"/>
          <p:cNvPicPr preferRelativeResize="0"/>
          <p:nvPr/>
        </p:nvPicPr>
        <p:blipFill>
          <a:blip r:embed="rId3">
            <a:alphaModFix/>
          </a:blip>
          <a:stretch>
            <a:fillRect/>
          </a:stretch>
        </p:blipFill>
        <p:spPr>
          <a:xfrm>
            <a:off x="8007597" y="310100"/>
            <a:ext cx="3870626" cy="4530850"/>
          </a:xfrm>
          <a:prstGeom prst="rect">
            <a:avLst/>
          </a:prstGeom>
          <a:noFill/>
          <a:ln>
            <a:noFill/>
          </a:ln>
        </p:spPr>
      </p:pic>
      <p:sp>
        <p:nvSpPr>
          <p:cNvPr id="487" name="Google Shape;487;p61"/>
          <p:cNvSpPr txBox="1"/>
          <p:nvPr/>
        </p:nvSpPr>
        <p:spPr>
          <a:xfrm>
            <a:off x="7918825" y="4840950"/>
            <a:ext cx="3959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https://www.researchgate.net/figure/Spray-and-StretchR-technique-for-treatment-of-the-subscapularis-Copyright-Gebauer_fig1_51203446</a:t>
            </a:r>
            <a:endParaRPr sz="800"/>
          </a:p>
        </p:txBody>
      </p:sp>
      <p:pic>
        <p:nvPicPr>
          <p:cNvPr id="488" name="Google Shape;488;p61"/>
          <p:cNvPicPr preferRelativeResize="0"/>
          <p:nvPr/>
        </p:nvPicPr>
        <p:blipFill>
          <a:blip r:embed="rId4">
            <a:alphaModFix/>
          </a:blip>
          <a:stretch>
            <a:fillRect/>
          </a:stretch>
        </p:blipFill>
        <p:spPr>
          <a:xfrm>
            <a:off x="5166088" y="2974500"/>
            <a:ext cx="2752725" cy="2857500"/>
          </a:xfrm>
          <a:prstGeom prst="rect">
            <a:avLst/>
          </a:prstGeom>
          <a:noFill/>
          <a:ln>
            <a:noFill/>
          </a:ln>
        </p:spPr>
      </p:pic>
      <p:sp>
        <p:nvSpPr>
          <p:cNvPr id="489" name="Google Shape;489;p61"/>
          <p:cNvSpPr txBox="1"/>
          <p:nvPr/>
        </p:nvSpPr>
        <p:spPr>
          <a:xfrm>
            <a:off x="5042463" y="58320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https://westsubpainrelief.com/treatments/trigger-point-therapy/</a:t>
            </a:r>
            <a:endParaRPr sz="800"/>
          </a:p>
        </p:txBody>
      </p:sp>
      <p:pic>
        <p:nvPicPr>
          <p:cNvPr id="490" name="Google Shape;490;p61"/>
          <p:cNvPicPr preferRelativeResize="0"/>
          <p:nvPr/>
        </p:nvPicPr>
        <p:blipFill>
          <a:blip r:embed="rId5">
            <a:alphaModFix/>
          </a:blip>
          <a:stretch>
            <a:fillRect/>
          </a:stretch>
        </p:blipFill>
        <p:spPr>
          <a:xfrm>
            <a:off x="719995" y="4904694"/>
            <a:ext cx="2752725" cy="1821805"/>
          </a:xfrm>
          <a:prstGeom prst="rect">
            <a:avLst/>
          </a:prstGeom>
          <a:noFill/>
          <a:ln>
            <a:noFill/>
          </a:ln>
        </p:spPr>
      </p:pic>
      <p:sp>
        <p:nvSpPr>
          <p:cNvPr id="491" name="Google Shape;491;p61"/>
          <p:cNvSpPr txBox="1"/>
          <p:nvPr/>
        </p:nvSpPr>
        <p:spPr>
          <a:xfrm>
            <a:off x="3526725" y="64800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https://www.medicalnewstoday.com/articles/321989</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498" name="Google Shape;498;p6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Postizometrická relaxace</a:t>
            </a:r>
            <a:endParaRPr/>
          </a:p>
        </p:txBody>
      </p:sp>
      <p:sp>
        <p:nvSpPr>
          <p:cNvPr id="499" name="Google Shape;499;p62"/>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cs-CZ" sz="1800"/>
              <a:t>Technika ovlivňující svalové spazmy a přetížená svalová vlákna (RZ).</a:t>
            </a:r>
            <a:endParaRPr sz="1800"/>
          </a:p>
          <a:p>
            <a:pPr indent="0" lvl="0" marL="0" rtl="0" algn="l">
              <a:spcBef>
                <a:spcPts val="0"/>
              </a:spcBef>
              <a:spcAft>
                <a:spcPts val="0"/>
              </a:spcAft>
              <a:buClr>
                <a:schemeClr val="dk1"/>
              </a:buClr>
              <a:buSzPts val="1100"/>
              <a:buFont typeface="Arial"/>
              <a:buNone/>
            </a:pPr>
            <a:r>
              <a:rPr b="1" lang="cs-CZ" sz="1800"/>
              <a:t>Provedení:</a:t>
            </a:r>
            <a:endParaRPr b="1" sz="1800"/>
          </a:p>
          <a:p>
            <a:pPr indent="-342900" lvl="0" marL="457200" rtl="0" algn="l">
              <a:spcBef>
                <a:spcPts val="0"/>
              </a:spcBef>
              <a:spcAft>
                <a:spcPts val="0"/>
              </a:spcAft>
              <a:buSzPts val="1800"/>
              <a:buChar char="●"/>
            </a:pPr>
            <a:r>
              <a:rPr lang="cs-CZ" sz="1800"/>
              <a:t>Dosažení předpětí - bariéry reflexní změn (protažení jen malé, chceme zacílit pouze nejvíce přetížená vlákna) </a:t>
            </a:r>
            <a:endParaRPr sz="1800"/>
          </a:p>
          <a:p>
            <a:pPr indent="-342900" lvl="0" marL="457200" rtl="0" algn="l">
              <a:spcBef>
                <a:spcPts val="0"/>
              </a:spcBef>
              <a:spcAft>
                <a:spcPts val="0"/>
              </a:spcAft>
              <a:buSzPts val="1800"/>
              <a:buChar char="●"/>
            </a:pPr>
            <a:r>
              <a:rPr lang="cs-CZ" sz="1800"/>
              <a:t>V předpětí pacient klade odpor proti protažení minimální silou cca 10s (lze spojit s nádechem, popř. pohledem očí ve směru aktivity svalu) </a:t>
            </a:r>
            <a:endParaRPr sz="1800"/>
          </a:p>
          <a:p>
            <a:pPr indent="-342900" lvl="0" marL="457200" rtl="0" algn="l">
              <a:spcBef>
                <a:spcPts val="0"/>
              </a:spcBef>
              <a:spcAft>
                <a:spcPts val="0"/>
              </a:spcAft>
              <a:buSzPts val="1800"/>
              <a:buChar char="●"/>
            </a:pPr>
            <a:r>
              <a:rPr lang="cs-CZ" sz="1800"/>
              <a:t>Poté následuje relaxace, instruujeme pacienta aby "povolil" kontrakci (spojení s výdechem). V rámci neurofyziologie dochází k postfacilitačnímu útlumu svalu a uvolnění dekontrakcí (ne protažením svalu). V relaxaci vyčkáváme minimálně 2-3x déle, než byla doba kontrakce.</a:t>
            </a:r>
            <a:endParaRPr sz="1800"/>
          </a:p>
          <a:p>
            <a:pPr indent="-342900" lvl="0" marL="457200" rtl="0" algn="l">
              <a:spcBef>
                <a:spcPts val="0"/>
              </a:spcBef>
              <a:spcAft>
                <a:spcPts val="0"/>
              </a:spcAft>
              <a:buSzPts val="1800"/>
              <a:buChar char="●"/>
            </a:pPr>
            <a:r>
              <a:rPr lang="cs-CZ" sz="1800"/>
              <a:t>Několikrát opakujeme (dokud se nám posouvá bariéra).</a:t>
            </a:r>
            <a:endParaRPr sz="1800"/>
          </a:p>
          <a:p>
            <a:pPr indent="-342900" lvl="0" marL="457200" rtl="0" algn="l">
              <a:spcBef>
                <a:spcPts val="0"/>
              </a:spcBef>
              <a:spcAft>
                <a:spcPts val="0"/>
              </a:spcAft>
              <a:buSzPts val="1800"/>
              <a:buChar char="●"/>
            </a:pPr>
            <a:r>
              <a:rPr lang="cs-CZ" sz="1800"/>
              <a:t>Možno doplnit následnou aktivací antagonisty a jeho excentrickou kontrakcí (Agisticko excentrické kontrakční postupy dle Brüggera)</a:t>
            </a:r>
            <a:endParaRPr sz="1800"/>
          </a:p>
          <a:p>
            <a:pPr indent="0" lvl="0" marL="0" rtl="0" algn="l">
              <a:spcBef>
                <a:spcPts val="0"/>
              </a:spcBef>
              <a:spcAft>
                <a:spcPts val="0"/>
              </a:spcAft>
              <a:buNone/>
            </a:pPr>
            <a:r>
              <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506" name="Google Shape;506;p6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Zdroje:</a:t>
            </a:r>
            <a:endParaRPr/>
          </a:p>
        </p:txBody>
      </p:sp>
      <p:sp>
        <p:nvSpPr>
          <p:cNvPr id="507" name="Google Shape;507;p63"/>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87350" lvl="0" marL="457200" rtl="0" algn="l">
              <a:lnSpc>
                <a:spcPct val="124000"/>
              </a:lnSpc>
              <a:spcBef>
                <a:spcPts val="0"/>
              </a:spcBef>
              <a:spcAft>
                <a:spcPts val="0"/>
              </a:spcAft>
              <a:buSzPts val="2500"/>
              <a:buChar char="●"/>
            </a:pPr>
            <a:r>
              <a:rPr lang="cs-CZ" sz="2500">
                <a:solidFill>
                  <a:srgbClr val="222222"/>
                </a:solidFill>
                <a:highlight>
                  <a:srgbClr val="FFFFFF"/>
                </a:highlight>
              </a:rPr>
              <a:t>Kolář, P., &amp; Máček, M. (2015). </a:t>
            </a:r>
            <a:r>
              <a:rPr i="1" lang="cs-CZ" sz="2500">
                <a:solidFill>
                  <a:srgbClr val="222222"/>
                </a:solidFill>
                <a:highlight>
                  <a:srgbClr val="FFFFFF"/>
                </a:highlight>
              </a:rPr>
              <a:t>Základy klinické rehabilitace</a:t>
            </a:r>
            <a:r>
              <a:rPr lang="cs-CZ" sz="2500">
                <a:solidFill>
                  <a:srgbClr val="222222"/>
                </a:solidFill>
                <a:highlight>
                  <a:srgbClr val="FFFFFF"/>
                </a:highlight>
              </a:rPr>
              <a:t>. Galén.</a:t>
            </a:r>
            <a:endParaRPr sz="2500">
              <a:solidFill>
                <a:srgbClr val="222222"/>
              </a:solidFill>
              <a:highlight>
                <a:srgbClr val="FFFFFF"/>
              </a:highlight>
            </a:endParaRPr>
          </a:p>
          <a:p>
            <a:pPr indent="-387350" lvl="0" marL="457200" rtl="0" algn="l">
              <a:lnSpc>
                <a:spcPct val="124000"/>
              </a:lnSpc>
              <a:spcBef>
                <a:spcPts val="0"/>
              </a:spcBef>
              <a:spcAft>
                <a:spcPts val="0"/>
              </a:spcAft>
              <a:buSzPts val="2500"/>
              <a:buChar char="●"/>
            </a:pPr>
            <a:r>
              <a:rPr lang="cs-CZ" sz="2500">
                <a:solidFill>
                  <a:srgbClr val="222222"/>
                </a:solidFill>
                <a:highlight>
                  <a:srgbClr val="FFFFFF"/>
                </a:highlight>
              </a:rPr>
              <a:t>Janda, V. (2004). </a:t>
            </a:r>
            <a:r>
              <a:rPr i="1" lang="cs-CZ" sz="2500">
                <a:solidFill>
                  <a:srgbClr val="222222"/>
                </a:solidFill>
                <a:highlight>
                  <a:srgbClr val="FFFFFF"/>
                </a:highlight>
              </a:rPr>
              <a:t>Svalové funkční testy</a:t>
            </a:r>
            <a:r>
              <a:rPr lang="cs-CZ" sz="2500">
                <a:solidFill>
                  <a:srgbClr val="222222"/>
                </a:solidFill>
                <a:highlight>
                  <a:srgbClr val="FFFFFF"/>
                </a:highlight>
              </a:rPr>
              <a:t>. Grada Publishing as.</a:t>
            </a:r>
            <a:endParaRPr sz="2500">
              <a:solidFill>
                <a:srgbClr val="222222"/>
              </a:solidFill>
              <a:highlight>
                <a:srgbClr val="FFFFFF"/>
              </a:highlight>
            </a:endParaRPr>
          </a:p>
          <a:p>
            <a:pPr indent="-387350" lvl="0" marL="457200" rtl="0" algn="l">
              <a:lnSpc>
                <a:spcPct val="124000"/>
              </a:lnSpc>
              <a:spcBef>
                <a:spcPts val="0"/>
              </a:spcBef>
              <a:spcAft>
                <a:spcPts val="0"/>
              </a:spcAft>
              <a:buSzPts val="2500"/>
              <a:buChar char="●"/>
            </a:pPr>
            <a:r>
              <a:rPr lang="cs-CZ" sz="2500"/>
              <a:t>Schlegel, Petr. (2022). Analýza teorie tonických a fázických svalů-morfologické a funkční vlastnosti. Dostupné 03.10.2022 z: </a:t>
            </a:r>
            <a:r>
              <a:rPr lang="cs-CZ" sz="2500" u="sng">
                <a:solidFill>
                  <a:schemeClr val="hlink"/>
                </a:solidFill>
                <a:hlinkClick r:id="rId3"/>
              </a:rPr>
              <a:t>https://www.researchgate.net/publication/360241192_Analyza_teorie_tonickych_a_fazickych_svalu_-morfologicke_a_funkcni_vlastnosti</a:t>
            </a:r>
            <a:r>
              <a:rPr lang="cs-CZ" sz="2500"/>
              <a:t>  </a:t>
            </a:r>
            <a:endParaRPr sz="2500"/>
          </a:p>
          <a:p>
            <a:pPr indent="-387350" lvl="0" marL="457200" rtl="0" algn="l">
              <a:lnSpc>
                <a:spcPct val="124000"/>
              </a:lnSpc>
              <a:spcBef>
                <a:spcPts val="0"/>
              </a:spcBef>
              <a:spcAft>
                <a:spcPts val="0"/>
              </a:spcAft>
              <a:buSzPts val="2500"/>
              <a:buChar char="●"/>
            </a:pPr>
            <a:r>
              <a:rPr lang="cs-CZ" sz="2500" u="sng">
                <a:solidFill>
                  <a:schemeClr val="hlink"/>
                </a:solidFill>
                <a:hlinkClick r:id="rId4"/>
              </a:rPr>
              <a:t>http://fblt.cz/skripta/iv-pohybova-soustava/6-svalova-kontrakce/</a:t>
            </a:r>
            <a:endParaRPr sz="2500"/>
          </a:p>
          <a:p>
            <a:pPr indent="-387350" lvl="0" marL="457200" rtl="0" algn="l">
              <a:lnSpc>
                <a:spcPct val="124000"/>
              </a:lnSpc>
              <a:spcBef>
                <a:spcPts val="0"/>
              </a:spcBef>
              <a:spcAft>
                <a:spcPts val="0"/>
              </a:spcAft>
              <a:buSzPts val="2500"/>
              <a:buChar char="●"/>
            </a:pPr>
            <a:r>
              <a:rPr lang="cs-CZ" sz="2500" u="sng">
                <a:solidFill>
                  <a:schemeClr val="hlink"/>
                </a:solidFill>
                <a:hlinkClick r:id="rId5"/>
              </a:rPr>
              <a:t>https://www.kme.zcu.cz/kmet/bio/svtypy.php</a:t>
            </a:r>
            <a:r>
              <a:rPr lang="cs-CZ" sz="2500"/>
              <a:t>  </a:t>
            </a:r>
            <a:endParaRPr sz="2500"/>
          </a:p>
          <a:p>
            <a:pPr indent="-387350" lvl="0" marL="457200" rtl="0" algn="l">
              <a:lnSpc>
                <a:spcPct val="124000"/>
              </a:lnSpc>
              <a:spcBef>
                <a:spcPts val="0"/>
              </a:spcBef>
              <a:spcAft>
                <a:spcPts val="0"/>
              </a:spcAft>
              <a:buSzPts val="2500"/>
              <a:buChar char="●"/>
            </a:pPr>
            <a:r>
              <a:rPr lang="cs-CZ" sz="2500" u="sng">
                <a:solidFill>
                  <a:schemeClr val="hlink"/>
                </a:solidFill>
                <a:hlinkClick r:id="rId6"/>
              </a:rPr>
              <a:t>https://ftvs.cuni.cz/FTVS-1430.html</a:t>
            </a:r>
            <a:r>
              <a:rPr lang="cs-CZ" sz="2500"/>
              <a:t> </a:t>
            </a:r>
            <a:endParaRPr sz="2500"/>
          </a:p>
          <a:p>
            <a:pPr indent="0" lvl="0" marL="0" rtl="0" algn="r">
              <a:lnSpc>
                <a:spcPct val="115000"/>
              </a:lnSpc>
              <a:spcBef>
                <a:spcPts val="0"/>
              </a:spcBef>
              <a:spcAft>
                <a:spcPts val="0"/>
              </a:spcAft>
              <a:buNone/>
            </a:pPr>
            <a:r>
              <a:rPr lang="cs-CZ" sz="2500">
                <a:solidFill>
                  <a:srgbClr val="777777"/>
                </a:solidFill>
                <a:highlight>
                  <a:srgbClr val="FFFFFF"/>
                </a:highlight>
              </a:rPr>
              <a:t>ISO 690</a:t>
            </a:r>
            <a:endParaRPr sz="2500">
              <a:solidFill>
                <a:srgbClr val="777777"/>
              </a:solidFill>
              <a:highlight>
                <a:srgbClr val="FFFFFF"/>
              </a:highlight>
            </a:endParaRPr>
          </a:p>
          <a:p>
            <a:pPr indent="0" lvl="0" marL="0" rtl="0" algn="r">
              <a:lnSpc>
                <a:spcPct val="115000"/>
              </a:lnSpc>
              <a:spcBef>
                <a:spcPts val="0"/>
              </a:spcBef>
              <a:spcAft>
                <a:spcPts val="0"/>
              </a:spcAft>
              <a:buNone/>
            </a:pPr>
            <a:r>
              <a:rPr lang="cs-CZ" sz="2500">
                <a:solidFill>
                  <a:srgbClr val="777777"/>
                </a:solidFill>
                <a:highlight>
                  <a:srgbClr val="FFFFFF"/>
                </a:highlight>
              </a:rPr>
              <a:t>ISO 690</a:t>
            </a:r>
            <a:endParaRPr sz="2500">
              <a:solidFill>
                <a:srgbClr val="777777"/>
              </a:solidFill>
              <a:highlight>
                <a:srgbClr val="FFFFFF"/>
              </a:highlight>
            </a:endParaRPr>
          </a:p>
          <a:p>
            <a:pPr indent="0" lvl="0" marL="0" rtl="0" algn="l">
              <a:spcBef>
                <a:spcPts val="0"/>
              </a:spcBef>
              <a:spcAft>
                <a:spcPts val="0"/>
              </a:spcAft>
              <a:buNone/>
            </a:pPr>
            <a:r>
              <a:t/>
            </a:r>
            <a:endParaRPr sz="25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514" name="Google Shape;514;p6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Děkuji za pozornost!</a:t>
            </a:r>
            <a:endParaRPr/>
          </a:p>
        </p:txBody>
      </p:sp>
      <p:pic>
        <p:nvPicPr>
          <p:cNvPr id="515" name="Google Shape;515;p64"/>
          <p:cNvPicPr preferRelativeResize="0"/>
          <p:nvPr/>
        </p:nvPicPr>
        <p:blipFill rotWithShape="1">
          <a:blip r:embed="rId3">
            <a:alphaModFix/>
          </a:blip>
          <a:srcRect b="12438" l="11316" r="45998" t="18073"/>
          <a:stretch/>
        </p:blipFill>
        <p:spPr>
          <a:xfrm>
            <a:off x="3654600" y="1310500"/>
            <a:ext cx="5289175" cy="5381699"/>
          </a:xfrm>
          <a:prstGeom prst="rect">
            <a:avLst/>
          </a:prstGeom>
          <a:noFill/>
          <a:ln>
            <a:noFill/>
          </a:ln>
        </p:spPr>
      </p:pic>
      <p:sp>
        <p:nvSpPr>
          <p:cNvPr id="516" name="Google Shape;516;p64"/>
          <p:cNvSpPr txBox="1"/>
          <p:nvPr/>
        </p:nvSpPr>
        <p:spPr>
          <a:xfrm>
            <a:off x="1443050" y="6261100"/>
            <a:ext cx="215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https://www.instagram.com/p/CjVJ22gsM7ufwV6-cMKQI9PfE5dcdBuHRX_CJw0/</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65" name="Google Shape;165;p2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Mechanismus svalové kontrakce</a:t>
            </a:r>
            <a:endParaRPr/>
          </a:p>
        </p:txBody>
      </p:sp>
      <p:pic>
        <p:nvPicPr>
          <p:cNvPr descr="(USMLE topics) Molecular basis of the sliding filament theory (skeletal muscle contraction) - the cross bridge cycle. &#10;This video is available for instant download licensing here : https://www.alilamedicalmedia.com/-/galleries/all-animations/bones-joints-and-muscles-videos/-/medias/79b11851-3cbe-4df2-921d-3c55818a6c83-muscle-contraction-the-cross-bridge-cycle-narrated-animation&#10;Voice by: Sue Stern &#10;©Alila Medical Media. All rights reserved.&#10;Support us on Patreon and get FREE downloads and other great rewards: patreon.com/AlilaMedicalMedia&#10;Muscle contraction is at the basis of all skeletal movements. Skeletal muscles are composed of muscles fibers which in turn are made of repetitive functional units called sarcomeres. Each sarcomere contains many parallel, overlapping thin (actin) and thick (myosin) filaments. The muscle contracts when these filaments slide past each other, resulting in a shortening of the sarcomere and thus the muscle. This is known as the sliding filament theory. Cross-bridge cycling forms the molecular basis for this sliding movement.  &#10;- Muscle contraction is initiated when muscle fibers are stimulated by a nerve impulse and calcium ions are released.  &#10;- To trigger muscular contraction, the troponin units on the actin myofilaments are bound by calcium ions. The binding displaces tropomyosin along the myofilaments, which in turn (and) exposes the myosin binding sites.  &#10;- At this stage, the head of each myosin unit is bound to an ADP and a phosphate molecule remaining from the previous muscular contraction. &#10;- Now, the myosin heads release these phosphates and bind to the actin myofilaments via the newly exposed myosin binding sites. &#10;- In this way, the actin and myosin myofilaments are cross-linked.&#10;- The two myofilaments glide past one another, propelled by a head-first movement of the myosin units powered by the chemical energy stored in their heads. As the units move, they release the ADP molecules bound to their heads.&#10;- The gliding motion is halted when ATP molecules bind to the myosin heads, thus severing the bonds between myosin and actin. &#10;- The ATP molecules bound to myosin are now decomposed into ADP and phosphate, with the energy released by this reaction stored in the myosin heads, ready to be used in the next cycle of movement.&#10;- Having been unbound from actin, the myosin heads resume their starting positions along the actin myofilament, and can now begin a new sequence of actin binding.&#10;- Thus, the presence of further calcium ions will trigger a new contraction cycle" id="166" name="Google Shape;166;p23" title="Muscle Contraction - Cross Bridge Cycle, Animation.">
            <a:hlinkClick r:id="rId3"/>
          </p:cNvPr>
          <p:cNvPicPr preferRelativeResize="0"/>
          <p:nvPr/>
        </p:nvPicPr>
        <p:blipFill>
          <a:blip r:embed="rId4">
            <a:alphaModFix/>
          </a:blip>
          <a:stretch>
            <a:fillRect/>
          </a:stretch>
        </p:blipFill>
        <p:spPr>
          <a:xfrm>
            <a:off x="2925100" y="1323900"/>
            <a:ext cx="6874800" cy="515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73" name="Google Shape;173;p2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Sval je tvořen: </a:t>
            </a:r>
            <a:endParaRPr/>
          </a:p>
        </p:txBody>
      </p:sp>
      <p:sp>
        <p:nvSpPr>
          <p:cNvPr id="174" name="Google Shape;174;p24"/>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87350" lvl="0" marL="685800" rtl="0" algn="l">
              <a:lnSpc>
                <a:spcPct val="115000"/>
              </a:lnSpc>
              <a:spcBef>
                <a:spcPts val="0"/>
              </a:spcBef>
              <a:spcAft>
                <a:spcPts val="0"/>
              </a:spcAft>
              <a:buSzPts val="2500"/>
              <a:buFont typeface="Arial"/>
              <a:buChar char="●"/>
            </a:pPr>
            <a:r>
              <a:rPr b="1" lang="cs-CZ" sz="2500">
                <a:solidFill>
                  <a:srgbClr val="212529"/>
                </a:solidFill>
                <a:highlight>
                  <a:srgbClr val="FFFFFF"/>
                </a:highlight>
              </a:rPr>
              <a:t>Začátkem (</a:t>
            </a:r>
            <a:r>
              <a:rPr lang="cs-CZ" sz="2500">
                <a:solidFill>
                  <a:srgbClr val="212529"/>
                </a:solidFill>
                <a:highlight>
                  <a:srgbClr val="FFFFFF"/>
                </a:highlight>
              </a:rPr>
              <a:t>origo) – místo začátku svalu</a:t>
            </a:r>
            <a:endParaRPr sz="2500">
              <a:solidFill>
                <a:srgbClr val="212529"/>
              </a:solidFill>
              <a:highlight>
                <a:srgbClr val="FFFFFF"/>
              </a:highlight>
            </a:endParaRPr>
          </a:p>
          <a:p>
            <a:pPr indent="-387350" lvl="0" marL="685800" rtl="0" algn="l">
              <a:lnSpc>
                <a:spcPct val="115000"/>
              </a:lnSpc>
              <a:spcBef>
                <a:spcPts val="0"/>
              </a:spcBef>
              <a:spcAft>
                <a:spcPts val="0"/>
              </a:spcAft>
              <a:buSzPts val="2500"/>
              <a:buFont typeface="Arial"/>
              <a:buChar char="●"/>
            </a:pPr>
            <a:r>
              <a:rPr b="1" lang="cs-CZ" sz="2500">
                <a:solidFill>
                  <a:srgbClr val="212529"/>
                </a:solidFill>
                <a:highlight>
                  <a:srgbClr val="FFFFFF"/>
                </a:highlight>
              </a:rPr>
              <a:t>Úponem</a:t>
            </a:r>
            <a:r>
              <a:rPr lang="cs-CZ" sz="2500">
                <a:solidFill>
                  <a:srgbClr val="212529"/>
                </a:solidFill>
                <a:highlight>
                  <a:srgbClr val="FFFFFF"/>
                </a:highlight>
              </a:rPr>
              <a:t> (insertio) – místo úponu svalu</a:t>
            </a:r>
            <a:endParaRPr sz="2500">
              <a:solidFill>
                <a:srgbClr val="212529"/>
              </a:solidFill>
              <a:highlight>
                <a:srgbClr val="FFFFFF"/>
              </a:highlight>
            </a:endParaRPr>
          </a:p>
          <a:p>
            <a:pPr indent="0" lvl="0" marL="0" rtl="0" algn="l">
              <a:lnSpc>
                <a:spcPct val="115000"/>
              </a:lnSpc>
              <a:spcBef>
                <a:spcPts val="1300"/>
              </a:spcBef>
              <a:spcAft>
                <a:spcPts val="0"/>
              </a:spcAft>
              <a:buNone/>
            </a:pPr>
            <a:r>
              <a:rPr lang="cs-CZ" sz="2500">
                <a:solidFill>
                  <a:srgbClr val="212529"/>
                </a:solidFill>
                <a:highlight>
                  <a:srgbClr val="FFFFFF"/>
                </a:highlight>
              </a:rPr>
              <a:t>Pozn. nyní se spíše uvádí termíny jako </a:t>
            </a:r>
            <a:r>
              <a:rPr b="1" lang="cs-CZ" sz="2500">
                <a:solidFill>
                  <a:srgbClr val="5AC8AF"/>
                </a:solidFill>
                <a:highlight>
                  <a:srgbClr val="FFFFFF"/>
                </a:highlight>
              </a:rPr>
              <a:t>PROXIMÁLNÍ A DISTÁLNÍ ÚPON </a:t>
            </a:r>
            <a:r>
              <a:rPr lang="cs-CZ" sz="2500">
                <a:highlight>
                  <a:srgbClr val="FFFFFF"/>
                </a:highlight>
              </a:rPr>
              <a:t>- funkce svalu je totiž odlišná, pracuje-li v otevřeném nebo uzavřeném řetězci</a:t>
            </a:r>
            <a:endParaRPr sz="2500">
              <a:highlight>
                <a:srgbClr val="FFFFFF"/>
              </a:highlight>
            </a:endParaRPr>
          </a:p>
          <a:p>
            <a:pPr indent="-387350" lvl="0" marL="685800" rtl="0" algn="l">
              <a:lnSpc>
                <a:spcPct val="115000"/>
              </a:lnSpc>
              <a:spcBef>
                <a:spcPts val="1300"/>
              </a:spcBef>
              <a:spcAft>
                <a:spcPts val="0"/>
              </a:spcAft>
              <a:buSzPts val="2500"/>
              <a:buFont typeface="Arial"/>
              <a:buChar char="●"/>
            </a:pPr>
            <a:r>
              <a:rPr b="1" lang="cs-CZ" sz="2500">
                <a:solidFill>
                  <a:srgbClr val="212529"/>
                </a:solidFill>
                <a:highlight>
                  <a:srgbClr val="FFFFFF"/>
                </a:highlight>
              </a:rPr>
              <a:t>Svalové bříško</a:t>
            </a:r>
            <a:r>
              <a:rPr lang="cs-CZ" sz="2500">
                <a:solidFill>
                  <a:srgbClr val="212529"/>
                </a:solidFill>
                <a:highlight>
                  <a:srgbClr val="FFFFFF"/>
                </a:highlight>
              </a:rPr>
              <a:t> (venter musculi) – nejmohutnější místo svalu.</a:t>
            </a:r>
            <a:endParaRPr sz="2500">
              <a:solidFill>
                <a:srgbClr val="212529"/>
              </a:solidFill>
              <a:highlight>
                <a:srgbClr val="FFFFFF"/>
              </a:highlight>
            </a:endParaRPr>
          </a:p>
          <a:p>
            <a:pPr indent="-387350" lvl="0" marL="685800" rtl="0" algn="l">
              <a:lnSpc>
                <a:spcPct val="115000"/>
              </a:lnSpc>
              <a:spcBef>
                <a:spcPts val="0"/>
              </a:spcBef>
              <a:spcAft>
                <a:spcPts val="0"/>
              </a:spcAft>
              <a:buSzPts val="2500"/>
              <a:buFont typeface="Arial"/>
              <a:buChar char="●"/>
            </a:pPr>
            <a:r>
              <a:rPr b="1" lang="cs-CZ" sz="2500">
                <a:solidFill>
                  <a:srgbClr val="212529"/>
                </a:solidFill>
                <a:highlight>
                  <a:srgbClr val="FFFFFF"/>
                </a:highlight>
              </a:rPr>
              <a:t>Šlacha</a:t>
            </a:r>
            <a:r>
              <a:rPr lang="cs-CZ" sz="2500">
                <a:solidFill>
                  <a:srgbClr val="212529"/>
                </a:solidFill>
                <a:highlight>
                  <a:srgbClr val="FFFFFF"/>
                </a:highlight>
              </a:rPr>
              <a:t> (tendo) – uspořádané kolagenní vazivo, které sval upíná nejčastěji do kosti, někdy do kůže nebo kloubu</a:t>
            </a:r>
            <a:endParaRPr sz="2500">
              <a:solidFill>
                <a:srgbClr val="212529"/>
              </a:solidFill>
              <a:highlight>
                <a:srgbClr val="FFFFFF"/>
              </a:highlight>
            </a:endParaRPr>
          </a:p>
          <a:p>
            <a:pPr indent="-387350" lvl="0" marL="685800" rtl="0" algn="l">
              <a:lnSpc>
                <a:spcPct val="115000"/>
              </a:lnSpc>
              <a:spcBef>
                <a:spcPts val="0"/>
              </a:spcBef>
              <a:spcAft>
                <a:spcPts val="0"/>
              </a:spcAft>
              <a:buSzPts val="2500"/>
              <a:buFont typeface="Arial"/>
              <a:buChar char="●"/>
            </a:pPr>
            <a:r>
              <a:rPr b="1" lang="cs-CZ" sz="2500">
                <a:solidFill>
                  <a:srgbClr val="212529"/>
                </a:solidFill>
                <a:highlight>
                  <a:srgbClr val="FFFFFF"/>
                </a:highlight>
              </a:rPr>
              <a:t>Fascie</a:t>
            </a:r>
            <a:r>
              <a:rPr lang="cs-CZ" sz="2500">
                <a:solidFill>
                  <a:srgbClr val="212529"/>
                </a:solidFill>
                <a:highlight>
                  <a:srgbClr val="FFFFFF"/>
                </a:highlight>
              </a:rPr>
              <a:t> (povázka) – pružný vazivový obal svalu </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81" name="Google Shape;181;p2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Jaký řetězec vidíte na snímcích v oblasti ramenních pletenců? </a:t>
            </a:r>
            <a:endParaRPr/>
          </a:p>
        </p:txBody>
      </p:sp>
      <p:pic>
        <p:nvPicPr>
          <p:cNvPr id="182" name="Google Shape;182;p25"/>
          <p:cNvPicPr preferRelativeResize="0"/>
          <p:nvPr/>
        </p:nvPicPr>
        <p:blipFill>
          <a:blip r:embed="rId3">
            <a:alphaModFix/>
          </a:blip>
          <a:stretch>
            <a:fillRect/>
          </a:stretch>
        </p:blipFill>
        <p:spPr>
          <a:xfrm>
            <a:off x="720000" y="2019300"/>
            <a:ext cx="5403813" cy="4145224"/>
          </a:xfrm>
          <a:prstGeom prst="rect">
            <a:avLst/>
          </a:prstGeom>
          <a:noFill/>
          <a:ln>
            <a:noFill/>
          </a:ln>
        </p:spPr>
      </p:pic>
      <p:pic>
        <p:nvPicPr>
          <p:cNvPr id="183" name="Google Shape;183;p25"/>
          <p:cNvPicPr preferRelativeResize="0"/>
          <p:nvPr/>
        </p:nvPicPr>
        <p:blipFill>
          <a:blip r:embed="rId4">
            <a:alphaModFix/>
          </a:blip>
          <a:stretch>
            <a:fillRect/>
          </a:stretch>
        </p:blipFill>
        <p:spPr>
          <a:xfrm>
            <a:off x="6202111" y="2019300"/>
            <a:ext cx="5529438" cy="41452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90" name="Google Shape;190;p2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Funkční dělení svalů</a:t>
            </a:r>
            <a:endParaRPr/>
          </a:p>
        </p:txBody>
      </p:sp>
      <p:sp>
        <p:nvSpPr>
          <p:cNvPr id="191" name="Google Shape;191;p26"/>
          <p:cNvSpPr txBox="1"/>
          <p:nvPr>
            <p:ph idx="1" type="body"/>
          </p:nvPr>
        </p:nvSpPr>
        <p:spPr>
          <a:xfrm>
            <a:off x="720000" y="1692002"/>
            <a:ext cx="10753200" cy="4140000"/>
          </a:xfrm>
          <a:prstGeom prst="rect">
            <a:avLst/>
          </a:prstGeom>
        </p:spPr>
        <p:txBody>
          <a:bodyPr anchorCtr="0" anchor="t" bIns="0" lIns="0" spcFirstLastPara="1" rIns="0" wrap="square" tIns="0">
            <a:noAutofit/>
          </a:bodyPr>
          <a:lstStyle/>
          <a:p>
            <a:pPr indent="-381000" lvl="0" marL="685800" rtl="0" algn="l">
              <a:lnSpc>
                <a:spcPct val="115000"/>
              </a:lnSpc>
              <a:spcBef>
                <a:spcPts val="0"/>
              </a:spcBef>
              <a:spcAft>
                <a:spcPts val="0"/>
              </a:spcAft>
              <a:buSzPts val="2400"/>
              <a:buFont typeface="Arial"/>
              <a:buChar char="●"/>
            </a:pPr>
            <a:r>
              <a:rPr b="1" lang="cs-CZ" sz="2400">
                <a:solidFill>
                  <a:srgbClr val="212529"/>
                </a:solidFill>
                <a:highlight>
                  <a:srgbClr val="FFFFFF"/>
                </a:highlight>
              </a:rPr>
              <a:t>Hlavní svaly</a:t>
            </a:r>
            <a:r>
              <a:rPr lang="cs-CZ" sz="2400">
                <a:solidFill>
                  <a:srgbClr val="212529"/>
                </a:solidFill>
                <a:highlight>
                  <a:srgbClr val="FFFFFF"/>
                </a:highlight>
              </a:rPr>
              <a:t> – vykonavatelé pohybu</a:t>
            </a:r>
            <a:endParaRPr sz="2400">
              <a:solidFill>
                <a:srgbClr val="212529"/>
              </a:solidFill>
              <a:highlight>
                <a:srgbClr val="FFFFFF"/>
              </a:highlight>
            </a:endParaRPr>
          </a:p>
          <a:p>
            <a:pPr indent="-381000" lvl="0" marL="685800" rtl="0" algn="l">
              <a:lnSpc>
                <a:spcPct val="115000"/>
              </a:lnSpc>
              <a:spcBef>
                <a:spcPts val="0"/>
              </a:spcBef>
              <a:spcAft>
                <a:spcPts val="0"/>
              </a:spcAft>
              <a:buSzPts val="2400"/>
              <a:buFont typeface="Arial"/>
              <a:buChar char="●"/>
            </a:pPr>
            <a:r>
              <a:rPr b="1" lang="cs-CZ" sz="2400">
                <a:solidFill>
                  <a:srgbClr val="212529"/>
                </a:solidFill>
                <a:highlight>
                  <a:srgbClr val="FFFFFF"/>
                </a:highlight>
              </a:rPr>
              <a:t>Pomocné svaly</a:t>
            </a:r>
            <a:r>
              <a:rPr lang="cs-CZ" sz="2400">
                <a:solidFill>
                  <a:srgbClr val="212529"/>
                </a:solidFill>
                <a:highlight>
                  <a:srgbClr val="FFFFFF"/>
                </a:highlight>
              </a:rPr>
              <a:t> – svaly spolupůsobící s vykonavateli</a:t>
            </a:r>
            <a:endParaRPr sz="2400">
              <a:solidFill>
                <a:srgbClr val="212529"/>
              </a:solidFill>
              <a:highlight>
                <a:srgbClr val="FFFFFF"/>
              </a:highlight>
            </a:endParaRPr>
          </a:p>
          <a:p>
            <a:pPr indent="-381000" lvl="0" marL="685800" rtl="0" algn="l">
              <a:lnSpc>
                <a:spcPct val="115000"/>
              </a:lnSpc>
              <a:spcBef>
                <a:spcPts val="0"/>
              </a:spcBef>
              <a:spcAft>
                <a:spcPts val="0"/>
              </a:spcAft>
              <a:buSzPts val="2400"/>
              <a:buFont typeface="Arial"/>
              <a:buChar char="●"/>
            </a:pPr>
            <a:r>
              <a:rPr b="1" lang="cs-CZ" sz="2400">
                <a:solidFill>
                  <a:srgbClr val="212529"/>
                </a:solidFill>
                <a:highlight>
                  <a:srgbClr val="FFFFFF"/>
                </a:highlight>
              </a:rPr>
              <a:t>Fixační svaly</a:t>
            </a:r>
            <a:r>
              <a:rPr lang="cs-CZ" sz="2400">
                <a:solidFill>
                  <a:srgbClr val="212529"/>
                </a:solidFill>
                <a:highlight>
                  <a:srgbClr val="FFFFFF"/>
                </a:highlight>
              </a:rPr>
              <a:t> – svaly zpevňující pohybující se část těla</a:t>
            </a:r>
            <a:endParaRPr sz="2400">
              <a:solidFill>
                <a:srgbClr val="212529"/>
              </a:solidFill>
              <a:highlight>
                <a:srgbClr val="FFFFFF"/>
              </a:highlight>
            </a:endParaRPr>
          </a:p>
          <a:p>
            <a:pPr indent="-381000" lvl="0" marL="685800" rtl="0" algn="l">
              <a:lnSpc>
                <a:spcPct val="115000"/>
              </a:lnSpc>
              <a:spcBef>
                <a:spcPts val="0"/>
              </a:spcBef>
              <a:spcAft>
                <a:spcPts val="0"/>
              </a:spcAft>
              <a:buSzPts val="2400"/>
              <a:buFont typeface="Arial"/>
              <a:buChar char="●"/>
            </a:pPr>
            <a:r>
              <a:rPr b="1" lang="cs-CZ" sz="2400">
                <a:solidFill>
                  <a:srgbClr val="212529"/>
                </a:solidFill>
                <a:highlight>
                  <a:srgbClr val="FFFFFF"/>
                </a:highlight>
              </a:rPr>
              <a:t>Neutralizační svaly</a:t>
            </a:r>
            <a:r>
              <a:rPr lang="cs-CZ" sz="2400">
                <a:solidFill>
                  <a:srgbClr val="212529"/>
                </a:solidFill>
                <a:highlight>
                  <a:srgbClr val="FFFFFF"/>
                </a:highlight>
              </a:rPr>
              <a:t> – rušící nežádoucí směry pohybů hlavních a pomocných svalů</a:t>
            </a:r>
            <a:endParaRPr sz="2400">
              <a:solidFill>
                <a:srgbClr val="212529"/>
              </a:solidFill>
              <a:highlight>
                <a:srgbClr val="FFFFFF"/>
              </a:highlight>
            </a:endParaRPr>
          </a:p>
          <a:p>
            <a:pPr indent="0" lvl="0" marL="0" rtl="0" algn="l">
              <a:lnSpc>
                <a:spcPct val="115000"/>
              </a:lnSpc>
              <a:spcBef>
                <a:spcPts val="1300"/>
              </a:spcBef>
              <a:spcAft>
                <a:spcPts val="0"/>
              </a:spcAft>
              <a:buNone/>
            </a:pPr>
            <a:r>
              <a:t/>
            </a:r>
            <a:endParaRPr sz="2400">
              <a:solidFill>
                <a:srgbClr val="212529"/>
              </a:solidFill>
              <a:highlight>
                <a:srgbClr val="FFFFFF"/>
              </a:highlight>
            </a:endParaRPr>
          </a:p>
          <a:p>
            <a:pPr indent="-381000" lvl="0" marL="685800" rtl="0" algn="l">
              <a:lnSpc>
                <a:spcPct val="115000"/>
              </a:lnSpc>
              <a:spcBef>
                <a:spcPts val="1300"/>
              </a:spcBef>
              <a:spcAft>
                <a:spcPts val="0"/>
              </a:spcAft>
              <a:buSzPts val="2400"/>
              <a:buFont typeface="Arial"/>
              <a:buChar char="●"/>
            </a:pPr>
            <a:r>
              <a:rPr b="1" lang="cs-CZ" sz="2400">
                <a:solidFill>
                  <a:srgbClr val="212529"/>
                </a:solidFill>
                <a:highlight>
                  <a:srgbClr val="FFFFFF"/>
                </a:highlight>
              </a:rPr>
              <a:t>Synergisté </a:t>
            </a:r>
            <a:r>
              <a:rPr lang="cs-CZ" sz="2400">
                <a:solidFill>
                  <a:srgbClr val="212529"/>
                </a:solidFill>
                <a:highlight>
                  <a:srgbClr val="FFFFFF"/>
                </a:highlight>
              </a:rPr>
              <a:t>– více svalů spolupracuje na jednom pohybu</a:t>
            </a:r>
            <a:endParaRPr sz="2400">
              <a:solidFill>
                <a:srgbClr val="212529"/>
              </a:solidFill>
              <a:highlight>
                <a:srgbClr val="FFFFFF"/>
              </a:highlight>
            </a:endParaRPr>
          </a:p>
          <a:p>
            <a:pPr indent="-381000" lvl="0" marL="685800" rtl="0" algn="l">
              <a:lnSpc>
                <a:spcPct val="115000"/>
              </a:lnSpc>
              <a:spcBef>
                <a:spcPts val="0"/>
              </a:spcBef>
              <a:spcAft>
                <a:spcPts val="0"/>
              </a:spcAft>
              <a:buSzPts val="2400"/>
              <a:buFont typeface="Arial"/>
              <a:buChar char="●"/>
            </a:pPr>
            <a:r>
              <a:rPr b="1" lang="cs-CZ" sz="2400">
                <a:solidFill>
                  <a:srgbClr val="212529"/>
                </a:solidFill>
                <a:highlight>
                  <a:srgbClr val="FFFFFF"/>
                </a:highlight>
              </a:rPr>
              <a:t>Antagonisté</a:t>
            </a:r>
            <a:r>
              <a:rPr lang="cs-CZ" sz="2400">
                <a:solidFill>
                  <a:srgbClr val="212529"/>
                </a:solidFill>
                <a:highlight>
                  <a:srgbClr val="FFFFFF"/>
                </a:highlight>
              </a:rPr>
              <a:t> – kdy svaly působí opačným pohybem jeden na druhý</a:t>
            </a:r>
            <a:endParaRPr sz="2400">
              <a:solidFill>
                <a:srgbClr val="212529"/>
              </a:solidFill>
              <a:highlight>
                <a:srgbClr val="FFFFFF"/>
              </a:highlight>
            </a:endParaRPr>
          </a:p>
          <a:p>
            <a:pPr indent="-381000" lvl="0" marL="685800" rtl="0" algn="l">
              <a:lnSpc>
                <a:spcPct val="115000"/>
              </a:lnSpc>
              <a:spcBef>
                <a:spcPts val="0"/>
              </a:spcBef>
              <a:spcAft>
                <a:spcPts val="0"/>
              </a:spcAft>
              <a:buSzPts val="2400"/>
              <a:buFont typeface="Arial"/>
              <a:buChar char="●"/>
            </a:pPr>
            <a:r>
              <a:rPr b="1" lang="cs-CZ" sz="2400">
                <a:solidFill>
                  <a:srgbClr val="212529"/>
                </a:solidFill>
                <a:highlight>
                  <a:srgbClr val="FFFFFF"/>
                </a:highlight>
              </a:rPr>
              <a:t>Agonisté</a:t>
            </a:r>
            <a:r>
              <a:rPr lang="cs-CZ" sz="2400">
                <a:solidFill>
                  <a:srgbClr val="212529"/>
                </a:solidFill>
                <a:highlight>
                  <a:srgbClr val="FFFFFF"/>
                </a:highlight>
              </a:rPr>
              <a:t> – svaly pro pohyb určitého směru působící jako jedna funkční jednotka</a:t>
            </a:r>
            <a:endParaRPr sz="2400">
              <a:solidFill>
                <a:srgbClr val="212529"/>
              </a:solidFill>
              <a:highlight>
                <a:srgbClr val="FFFFFF"/>
              </a:highlight>
            </a:endParaRPr>
          </a:p>
          <a:p>
            <a:pPr indent="0" lvl="0" marL="0" rtl="0" algn="l">
              <a:spcBef>
                <a:spcPts val="1300"/>
              </a:spcBef>
              <a:spcAft>
                <a:spcPts val="0"/>
              </a:spcAft>
              <a:buNone/>
            </a:pPr>
            <a:r>
              <a:t/>
            </a:r>
            <a:endParaRPr sz="3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cs-CZ"/>
              <a:t>‹#›</a:t>
            </a:fld>
            <a:endParaRPr/>
          </a:p>
        </p:txBody>
      </p:sp>
      <p:sp>
        <p:nvSpPr>
          <p:cNvPr id="198" name="Google Shape;198;p2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Typy svaloviny</a:t>
            </a:r>
            <a:endParaRPr/>
          </a:p>
        </p:txBody>
      </p:sp>
      <p:pic>
        <p:nvPicPr>
          <p:cNvPr id="199" name="Google Shape;199;p27"/>
          <p:cNvPicPr preferRelativeResize="0"/>
          <p:nvPr/>
        </p:nvPicPr>
        <p:blipFill>
          <a:blip r:embed="rId3">
            <a:alphaModFix/>
          </a:blip>
          <a:stretch>
            <a:fillRect/>
          </a:stretch>
        </p:blipFill>
        <p:spPr>
          <a:xfrm>
            <a:off x="1422750" y="1682500"/>
            <a:ext cx="9346500" cy="2545875"/>
          </a:xfrm>
          <a:prstGeom prst="rect">
            <a:avLst/>
          </a:prstGeom>
          <a:noFill/>
          <a:ln>
            <a:noFill/>
          </a:ln>
        </p:spPr>
      </p:pic>
      <p:sp>
        <p:nvSpPr>
          <p:cNvPr id="200" name="Google Shape;200;p27"/>
          <p:cNvSpPr txBox="1"/>
          <p:nvPr/>
        </p:nvSpPr>
        <p:spPr>
          <a:xfrm>
            <a:off x="3901800" y="1284225"/>
            <a:ext cx="438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https://www.kme.zcu.cz/kmet/bio/svtypy.php</a:t>
            </a:r>
            <a:endParaRPr/>
          </a:p>
        </p:txBody>
      </p:sp>
      <p:pic>
        <p:nvPicPr>
          <p:cNvPr id="201" name="Google Shape;201;p27"/>
          <p:cNvPicPr preferRelativeResize="0"/>
          <p:nvPr/>
        </p:nvPicPr>
        <p:blipFill>
          <a:blip r:embed="rId4">
            <a:alphaModFix/>
          </a:blip>
          <a:stretch>
            <a:fillRect/>
          </a:stretch>
        </p:blipFill>
        <p:spPr>
          <a:xfrm>
            <a:off x="1685000" y="4306050"/>
            <a:ext cx="2735088" cy="2324825"/>
          </a:xfrm>
          <a:prstGeom prst="rect">
            <a:avLst/>
          </a:prstGeom>
          <a:noFill/>
          <a:ln>
            <a:noFill/>
          </a:ln>
        </p:spPr>
      </p:pic>
      <p:pic>
        <p:nvPicPr>
          <p:cNvPr id="202" name="Google Shape;202;p27"/>
          <p:cNvPicPr preferRelativeResize="0"/>
          <p:nvPr/>
        </p:nvPicPr>
        <p:blipFill>
          <a:blip r:embed="rId5">
            <a:alphaModFix/>
          </a:blip>
          <a:stretch>
            <a:fillRect/>
          </a:stretch>
        </p:blipFill>
        <p:spPr>
          <a:xfrm>
            <a:off x="4572497" y="4380775"/>
            <a:ext cx="3114425" cy="1072750"/>
          </a:xfrm>
          <a:prstGeom prst="rect">
            <a:avLst/>
          </a:prstGeom>
          <a:noFill/>
          <a:ln>
            <a:noFill/>
          </a:ln>
        </p:spPr>
      </p:pic>
      <p:pic>
        <p:nvPicPr>
          <p:cNvPr id="203" name="Google Shape;203;p27"/>
          <p:cNvPicPr preferRelativeResize="0"/>
          <p:nvPr/>
        </p:nvPicPr>
        <p:blipFill>
          <a:blip r:embed="rId6">
            <a:alphaModFix/>
          </a:blip>
          <a:stretch>
            <a:fillRect/>
          </a:stretch>
        </p:blipFill>
        <p:spPr>
          <a:xfrm>
            <a:off x="8033547" y="4380775"/>
            <a:ext cx="2324825" cy="2324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