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89" r:id="rId3"/>
    <p:sldId id="257" r:id="rId4"/>
    <p:sldId id="288" r:id="rId5"/>
    <p:sldId id="286" r:id="rId6"/>
    <p:sldId id="290" r:id="rId7"/>
    <p:sldId id="287" r:id="rId8"/>
    <p:sldId id="258" r:id="rId9"/>
    <p:sldId id="291" r:id="rId10"/>
    <p:sldId id="259" r:id="rId11"/>
    <p:sldId id="260" r:id="rId12"/>
    <p:sldId id="261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58E42-A3CA-4F3D-ADAC-594CC5A453BF}" type="datetimeFigureOut">
              <a:rPr lang="cs-CZ" smtClean="0"/>
              <a:pPr/>
              <a:t>26.11.2019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F733-CAA2-4C3D-A896-6BA420055BD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1332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58E42-A3CA-4F3D-ADAC-594CC5A453BF}" type="datetimeFigureOut">
              <a:rPr lang="cs-CZ" smtClean="0"/>
              <a:pPr/>
              <a:t>26.11.2019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F733-CAA2-4C3D-A896-6BA420055BD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9056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58E42-A3CA-4F3D-ADAC-594CC5A453BF}" type="datetimeFigureOut">
              <a:rPr lang="cs-CZ" smtClean="0"/>
              <a:pPr/>
              <a:t>26.11.2019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F733-CAA2-4C3D-A896-6BA420055BD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66662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58E42-A3CA-4F3D-ADAC-594CC5A453BF}" type="datetimeFigureOut">
              <a:rPr lang="cs-CZ" smtClean="0"/>
              <a:pPr/>
              <a:t>26.11.2019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F733-CAA2-4C3D-A896-6BA420055BD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49207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58E42-A3CA-4F3D-ADAC-594CC5A453BF}" type="datetimeFigureOut">
              <a:rPr lang="cs-CZ" smtClean="0"/>
              <a:pPr/>
              <a:t>26.11.2019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F733-CAA2-4C3D-A896-6BA420055BD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98900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58E42-A3CA-4F3D-ADAC-594CC5A453BF}" type="datetimeFigureOut">
              <a:rPr lang="cs-CZ" smtClean="0"/>
              <a:pPr/>
              <a:t>26.11.2019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F733-CAA2-4C3D-A896-6BA420055BD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20616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58E42-A3CA-4F3D-ADAC-594CC5A453BF}" type="datetimeFigureOut">
              <a:rPr lang="cs-CZ" smtClean="0"/>
              <a:pPr/>
              <a:t>26.11.2019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F733-CAA2-4C3D-A896-6BA420055BD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63425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58E42-A3CA-4F3D-ADAC-594CC5A453BF}" type="datetimeFigureOut">
              <a:rPr lang="cs-CZ" smtClean="0"/>
              <a:pPr/>
              <a:t>26.11.2019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F733-CAA2-4C3D-A896-6BA420055BD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59710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58E42-A3CA-4F3D-ADAC-594CC5A453BF}" type="datetimeFigureOut">
              <a:rPr lang="cs-CZ" smtClean="0"/>
              <a:pPr/>
              <a:t>26.11.2019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F733-CAA2-4C3D-A896-6BA420055BD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140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58E42-A3CA-4F3D-ADAC-594CC5A453BF}" type="datetimeFigureOut">
              <a:rPr lang="cs-CZ" smtClean="0"/>
              <a:pPr/>
              <a:t>26.11.2019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F733-CAA2-4C3D-A896-6BA420055BD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6978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58E42-A3CA-4F3D-ADAC-594CC5A453BF}" type="datetimeFigureOut">
              <a:rPr lang="cs-CZ" smtClean="0"/>
              <a:pPr/>
              <a:t>26.11.2019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F733-CAA2-4C3D-A896-6BA420055BD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8169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58E42-A3CA-4F3D-ADAC-594CC5A453BF}" type="datetimeFigureOut">
              <a:rPr lang="cs-CZ" smtClean="0"/>
              <a:pPr/>
              <a:t>26.11.2019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F733-CAA2-4C3D-A896-6BA420055BD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129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58E42-A3CA-4F3D-ADAC-594CC5A453BF}" type="datetimeFigureOut">
              <a:rPr lang="cs-CZ" smtClean="0"/>
              <a:pPr/>
              <a:t>26.11.2019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F733-CAA2-4C3D-A896-6BA420055BD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6425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58E42-A3CA-4F3D-ADAC-594CC5A453BF}" type="datetimeFigureOut">
              <a:rPr lang="cs-CZ" smtClean="0"/>
              <a:pPr/>
              <a:t>26.11.2019</a:t>
            </a:fld>
            <a:endParaRPr lang="cs-CZ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F733-CAA2-4C3D-A896-6BA420055BD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0385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58E42-A3CA-4F3D-ADAC-594CC5A453BF}" type="datetimeFigureOut">
              <a:rPr lang="cs-CZ" smtClean="0"/>
              <a:pPr/>
              <a:t>26.11.2019</a:t>
            </a:fld>
            <a:endParaRPr lang="cs-CZ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F733-CAA2-4C3D-A896-6BA420055BD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6387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58E42-A3CA-4F3D-ADAC-594CC5A453BF}" type="datetimeFigureOut">
              <a:rPr lang="cs-CZ" smtClean="0"/>
              <a:pPr/>
              <a:t>26.11.2019</a:t>
            </a:fld>
            <a:endParaRPr lang="cs-CZ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F733-CAA2-4C3D-A896-6BA420055BD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7751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58E42-A3CA-4F3D-ADAC-594CC5A453BF}" type="datetimeFigureOut">
              <a:rPr lang="cs-CZ" smtClean="0"/>
              <a:pPr/>
              <a:t>26.11.2019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F733-CAA2-4C3D-A896-6BA420055BD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1912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6C58E42-A3CA-4F3D-ADAC-594CC5A453BF}" type="datetimeFigureOut">
              <a:rPr lang="cs-CZ" smtClean="0"/>
              <a:pPr/>
              <a:t>26.11.2019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FF733-CAA2-4C3D-A896-6BA420055BD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14203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  <p:sldLayoutId id="2147483853" r:id="rId13"/>
    <p:sldLayoutId id="2147483854" r:id="rId14"/>
    <p:sldLayoutId id="2147483855" r:id="rId15"/>
    <p:sldLayoutId id="2147483856" r:id="rId16"/>
    <p:sldLayoutId id="2147483857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Detrénink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MUDr. Zdeněk Pospíšil</a:t>
            </a:r>
          </a:p>
          <a:p>
            <a:r>
              <a:rPr lang="cs-CZ" dirty="0" smtClean="0"/>
              <a:t>MUDr. Kateřina Kapounková, Ph.D.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63408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Hormonální aktivita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836712"/>
            <a:ext cx="7772400" cy="4572000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pPr>
              <a:buNone/>
            </a:pPr>
            <a:r>
              <a:rPr lang="cs-CZ" dirty="0" smtClean="0"/>
              <a:t>Krátkodobý výpadek :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rgbClr val="FFC000"/>
                </a:solidFill>
              </a:rPr>
              <a:t>snížení </a:t>
            </a:r>
            <a:r>
              <a:rPr lang="cs-CZ" dirty="0" smtClean="0">
                <a:solidFill>
                  <a:schemeClr val="tx1"/>
                </a:solidFill>
              </a:rPr>
              <a:t>citlivosti na </a:t>
            </a:r>
            <a:r>
              <a:rPr lang="cs-CZ" dirty="0" smtClean="0">
                <a:solidFill>
                  <a:srgbClr val="FFC000"/>
                </a:solidFill>
              </a:rPr>
              <a:t>inzulin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rgbClr val="FFC000"/>
                </a:solidFill>
              </a:rPr>
              <a:t>nemění</a:t>
            </a:r>
            <a:r>
              <a:rPr lang="cs-CZ" dirty="0" smtClean="0"/>
              <a:t> se hladina </a:t>
            </a:r>
            <a:r>
              <a:rPr lang="cs-CZ" dirty="0" smtClean="0">
                <a:solidFill>
                  <a:srgbClr val="FFC000"/>
                </a:solidFill>
              </a:rPr>
              <a:t>kortizolu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rgbClr val="FFC000"/>
                </a:solidFill>
              </a:rPr>
              <a:t>nemění</a:t>
            </a:r>
            <a:r>
              <a:rPr lang="cs-CZ" dirty="0" smtClean="0"/>
              <a:t> se  </a:t>
            </a:r>
            <a:r>
              <a:rPr lang="cs-CZ" dirty="0" smtClean="0">
                <a:solidFill>
                  <a:srgbClr val="FFC000"/>
                </a:solidFill>
              </a:rPr>
              <a:t>STH</a:t>
            </a:r>
            <a:r>
              <a:rPr lang="cs-CZ" dirty="0" smtClean="0"/>
              <a:t> (růstový hormon)</a:t>
            </a:r>
          </a:p>
          <a:p>
            <a:pPr>
              <a:buFontTx/>
              <a:buChar char="-"/>
            </a:pPr>
            <a:r>
              <a:rPr lang="cs-CZ" dirty="0" smtClean="0"/>
              <a:t> </a:t>
            </a:r>
            <a:r>
              <a:rPr lang="cs-CZ" dirty="0" smtClean="0">
                <a:solidFill>
                  <a:srgbClr val="FFC000"/>
                </a:solidFill>
              </a:rPr>
              <a:t>nemění</a:t>
            </a:r>
            <a:r>
              <a:rPr lang="cs-CZ" dirty="0" smtClean="0"/>
              <a:t> se hladina  </a:t>
            </a:r>
            <a:r>
              <a:rPr lang="cs-CZ" dirty="0" err="1" smtClean="0">
                <a:solidFill>
                  <a:srgbClr val="FFC000"/>
                </a:solidFill>
              </a:rPr>
              <a:t>glukagonu</a:t>
            </a:r>
            <a:endParaRPr lang="cs-CZ" dirty="0" smtClean="0">
              <a:solidFill>
                <a:srgbClr val="FFC000"/>
              </a:solidFill>
            </a:endParaRPr>
          </a:p>
          <a:p>
            <a:pPr>
              <a:buNone/>
            </a:pPr>
            <a:endParaRPr lang="cs-CZ" dirty="0" smtClean="0">
              <a:solidFill>
                <a:srgbClr val="FFC000"/>
              </a:solidFill>
            </a:endParaRPr>
          </a:p>
          <a:p>
            <a:pPr>
              <a:buNone/>
            </a:pPr>
            <a:r>
              <a:rPr lang="cs-CZ" dirty="0" smtClean="0"/>
              <a:t>Delší výpadek:</a:t>
            </a:r>
          </a:p>
          <a:p>
            <a:pPr>
              <a:buFontTx/>
              <a:buChar char="-"/>
            </a:pPr>
            <a:r>
              <a:rPr lang="cs-CZ" dirty="0" smtClean="0"/>
              <a:t>po 12ti týdnech se zvyšuje hladina </a:t>
            </a:r>
            <a:r>
              <a:rPr lang="cs-CZ" dirty="0" smtClean="0">
                <a:solidFill>
                  <a:srgbClr val="FFC000"/>
                </a:solidFill>
              </a:rPr>
              <a:t>adrenalinu</a:t>
            </a:r>
            <a:r>
              <a:rPr lang="cs-CZ" dirty="0" smtClean="0"/>
              <a:t> a </a:t>
            </a:r>
            <a:r>
              <a:rPr lang="cs-CZ" dirty="0" smtClean="0">
                <a:solidFill>
                  <a:srgbClr val="FFC000"/>
                </a:solidFill>
              </a:rPr>
              <a:t>noradrenalinu</a:t>
            </a:r>
            <a:r>
              <a:rPr lang="cs-CZ" dirty="0" smtClean="0"/>
              <a:t> při stejně intenzivní zátěži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78098"/>
          </a:xfrm>
        </p:spPr>
        <p:txBody>
          <a:bodyPr/>
          <a:lstStyle/>
          <a:p>
            <a:r>
              <a:rPr lang="cs-CZ" dirty="0" smtClean="0"/>
              <a:t>Další změny </a:t>
            </a:r>
            <a:r>
              <a:rPr lang="cs-CZ" dirty="0" err="1" smtClean="0"/>
              <a:t>detréninku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052736"/>
            <a:ext cx="8208912" cy="5195671"/>
          </a:xfrm>
        </p:spPr>
        <p:txBody>
          <a:bodyPr>
            <a:normAutofit/>
          </a:bodyPr>
          <a:lstStyle/>
          <a:p>
            <a:r>
              <a:rPr lang="cs-CZ" sz="2800" dirty="0" smtClean="0">
                <a:solidFill>
                  <a:srgbClr val="FFC000"/>
                </a:solidFill>
              </a:rPr>
              <a:t>Vznik svalových kontraktur </a:t>
            </a:r>
            <a:r>
              <a:rPr lang="cs-CZ" sz="2800" dirty="0" smtClean="0"/>
              <a:t>a zkrácení šlach</a:t>
            </a:r>
          </a:p>
          <a:p>
            <a:r>
              <a:rPr lang="cs-CZ" sz="2800" dirty="0" smtClean="0">
                <a:solidFill>
                  <a:srgbClr val="FFC000"/>
                </a:solidFill>
              </a:rPr>
              <a:t>Vyplavování vápníku z kostí</a:t>
            </a:r>
            <a:r>
              <a:rPr lang="cs-CZ" sz="2800" dirty="0" smtClean="0"/>
              <a:t>-ve vertikální poloze na osovém skeletu nemůže působit gravitace /0,2g/denně</a:t>
            </a:r>
          </a:p>
          <a:p>
            <a:r>
              <a:rPr lang="cs-CZ" sz="2800" dirty="0" smtClean="0">
                <a:solidFill>
                  <a:srgbClr val="FFC000"/>
                </a:solidFill>
              </a:rPr>
              <a:t>Přesun ANS</a:t>
            </a:r>
            <a:r>
              <a:rPr lang="cs-CZ" sz="2800" dirty="0" smtClean="0"/>
              <a:t> směrem k sympatiku-ortostatické potíže</a:t>
            </a:r>
          </a:p>
          <a:p>
            <a:r>
              <a:rPr lang="cs-CZ" sz="2800" dirty="0" smtClean="0"/>
              <a:t>Lehce zvýšená </a:t>
            </a:r>
            <a:r>
              <a:rPr lang="cs-CZ" sz="2800" dirty="0" smtClean="0">
                <a:solidFill>
                  <a:srgbClr val="FFC000"/>
                </a:solidFill>
              </a:rPr>
              <a:t>srážlivost krve</a:t>
            </a:r>
            <a:r>
              <a:rPr lang="cs-CZ" sz="2800" dirty="0" smtClean="0"/>
              <a:t>-pozor na </a:t>
            </a:r>
            <a:r>
              <a:rPr lang="cs-CZ" sz="2800" dirty="0" err="1" smtClean="0"/>
              <a:t>tromboembolie</a:t>
            </a:r>
            <a:endParaRPr lang="cs-CZ" sz="2800" dirty="0" smtClean="0"/>
          </a:p>
        </p:txBody>
      </p:sp>
      <p:sp>
        <p:nvSpPr>
          <p:cNvPr id="4" name="Obdélník 3"/>
          <p:cNvSpPr/>
          <p:nvPr/>
        </p:nvSpPr>
        <p:spPr>
          <a:xfrm>
            <a:off x="251520" y="4941168"/>
            <a:ext cx="8568952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dirty="0" smtClean="0">
                <a:solidFill>
                  <a:srgbClr val="FFFF00"/>
                </a:solidFill>
              </a:rPr>
              <a:t>Účelné omezení tréninku-u vysoce trénovaných osob lze udržet úroveň adaptací při snížení zátěže na 60-90% v přechodném období</a:t>
            </a:r>
            <a:endParaRPr lang="cs-CZ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1371600" y="274638"/>
            <a:ext cx="7772400" cy="706437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Závěry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95536" y="5157192"/>
            <a:ext cx="828092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rgbClr val="FFC000"/>
                </a:solidFill>
              </a:rPr>
              <a:t>Adaptační mechanizmy </a:t>
            </a:r>
            <a:r>
              <a:rPr lang="cs-CZ" dirty="0" smtClean="0"/>
              <a:t>zůstávají zachovány po určitou dobu při intenzitě zátěže 60-90% u dobře trénovaných a 50-70%zátěže u méně trénovaných</a:t>
            </a:r>
          </a:p>
        </p:txBody>
      </p:sp>
      <p:sp>
        <p:nvSpPr>
          <p:cNvPr id="5" name="Obdélník 4"/>
          <p:cNvSpPr/>
          <p:nvPr/>
        </p:nvSpPr>
        <p:spPr>
          <a:xfrm>
            <a:off x="323528" y="908720"/>
            <a:ext cx="8820472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/>
              <a:t>Krátkodobý nebo dlouhodobý </a:t>
            </a:r>
            <a:r>
              <a:rPr lang="cs-CZ" dirty="0" err="1" smtClean="0"/>
              <a:t>detrénink</a:t>
            </a:r>
            <a:r>
              <a:rPr lang="cs-CZ" dirty="0" smtClean="0"/>
              <a:t> vede k </a:t>
            </a:r>
            <a:r>
              <a:rPr lang="cs-CZ" dirty="0" smtClean="0">
                <a:solidFill>
                  <a:srgbClr val="FFC000"/>
                </a:solidFill>
              </a:rPr>
              <a:t>různě rychlému ústupu adaptačních mechanizmů </a:t>
            </a:r>
          </a:p>
          <a:p>
            <a:r>
              <a:rPr lang="cs-CZ" dirty="0" smtClean="0"/>
              <a:t>Souvisí s intenzitou zátěže a jsou tedy jiné u vrcholových sportovců a jiné u osob které pěstují pohybovou aktivitu ve střední intenzitě.</a:t>
            </a:r>
          </a:p>
        </p:txBody>
      </p:sp>
      <p:sp>
        <p:nvSpPr>
          <p:cNvPr id="6" name="Obdélník 5"/>
          <p:cNvSpPr/>
          <p:nvPr/>
        </p:nvSpPr>
        <p:spPr>
          <a:xfrm>
            <a:off x="323528" y="2852936"/>
            <a:ext cx="8568952" cy="18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rgbClr val="FFFF00"/>
                </a:solidFill>
              </a:rPr>
              <a:t>Ne každé snížení tréninkové intenzity vede k </a:t>
            </a:r>
            <a:r>
              <a:rPr lang="cs-CZ" dirty="0" err="1" smtClean="0">
                <a:solidFill>
                  <a:srgbClr val="FFFF00"/>
                </a:solidFill>
              </a:rPr>
              <a:t>detréninku</a:t>
            </a:r>
            <a:r>
              <a:rPr lang="cs-CZ" dirty="0" smtClean="0">
                <a:solidFill>
                  <a:srgbClr val="FFFF00"/>
                </a:solidFill>
              </a:rPr>
              <a:t>!!!!!!</a:t>
            </a:r>
          </a:p>
          <a:p>
            <a:pPr>
              <a:buFontTx/>
              <a:buChar char="-"/>
            </a:pPr>
            <a:r>
              <a:rPr lang="cs-CZ" dirty="0" smtClean="0"/>
              <a:t>čas</a:t>
            </a:r>
          </a:p>
          <a:p>
            <a:pPr>
              <a:buFontTx/>
              <a:buChar char="-"/>
            </a:pPr>
            <a:r>
              <a:rPr lang="cs-CZ" dirty="0" smtClean="0"/>
              <a:t>věk</a:t>
            </a:r>
          </a:p>
          <a:p>
            <a:pPr>
              <a:buFontTx/>
              <a:buChar char="-"/>
            </a:pPr>
            <a:r>
              <a:rPr lang="cs-CZ" dirty="0" smtClean="0"/>
              <a:t>stav aktuální trénovanosti</a:t>
            </a:r>
          </a:p>
          <a:p>
            <a:pPr>
              <a:buFontTx/>
              <a:buChar char="-"/>
            </a:pPr>
            <a:r>
              <a:rPr lang="cs-CZ" dirty="0" smtClean="0"/>
              <a:t>genetika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683568" y="836712"/>
            <a:ext cx="7992888" cy="2088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err="1" smtClean="0">
                <a:solidFill>
                  <a:srgbClr val="FFFF00"/>
                </a:solidFill>
              </a:rPr>
              <a:t>Detrénink</a:t>
            </a:r>
            <a:endParaRPr lang="cs-CZ" sz="2400" dirty="0" smtClean="0">
              <a:solidFill>
                <a:srgbClr val="FFFF00"/>
              </a:solidFill>
            </a:endParaRPr>
          </a:p>
          <a:p>
            <a:pPr algn="ctr"/>
            <a:r>
              <a:rPr lang="cs-CZ" sz="2400" dirty="0" smtClean="0"/>
              <a:t> je částečná nebo úplná </a:t>
            </a:r>
            <a:r>
              <a:rPr lang="cs-CZ" sz="2400" dirty="0" smtClean="0">
                <a:solidFill>
                  <a:srgbClr val="FFFF00"/>
                </a:solidFill>
              </a:rPr>
              <a:t>ztráta fyziologických a morfologických mechanizmů</a:t>
            </a:r>
            <a:r>
              <a:rPr lang="cs-CZ" sz="2400" dirty="0" smtClean="0"/>
              <a:t>, které vlastní trénink vyvolává ve smyslu zvýšení výkonnosti organizmu</a:t>
            </a:r>
            <a:endParaRPr lang="cs-CZ" sz="2000" dirty="0"/>
          </a:p>
        </p:txBody>
      </p:sp>
      <p:sp>
        <p:nvSpPr>
          <p:cNvPr id="5" name="Obdélník 4"/>
          <p:cNvSpPr/>
          <p:nvPr/>
        </p:nvSpPr>
        <p:spPr>
          <a:xfrm>
            <a:off x="683568" y="3645024"/>
            <a:ext cx="7992888" cy="2376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err="1" smtClean="0">
                <a:solidFill>
                  <a:srgbClr val="FFFF00"/>
                </a:solidFill>
              </a:rPr>
              <a:t>Desadaptace</a:t>
            </a:r>
            <a:endParaRPr lang="cs-CZ" sz="2400" dirty="0" smtClean="0">
              <a:solidFill>
                <a:srgbClr val="FFFF00"/>
              </a:solidFill>
            </a:endParaRPr>
          </a:p>
          <a:p>
            <a:pPr algn="ctr"/>
            <a:r>
              <a:rPr lang="cs-CZ" sz="2400" dirty="0" smtClean="0">
                <a:solidFill>
                  <a:srgbClr val="FFFF00"/>
                </a:solidFill>
              </a:rPr>
              <a:t>regresivní změny </a:t>
            </a:r>
            <a:r>
              <a:rPr lang="cs-CZ" sz="2400" dirty="0" smtClean="0"/>
              <a:t>nastávající v organizmu při výpadku nebo snížení zátěže /nemoc, úraz, jiné přerušení aktivity/</a:t>
            </a:r>
            <a:br>
              <a:rPr lang="cs-CZ" sz="2400" dirty="0" smtClean="0"/>
            </a:br>
            <a:r>
              <a:rPr lang="cs-CZ" sz="2400" dirty="0" smtClean="0">
                <a:solidFill>
                  <a:srgbClr val="FFFF00"/>
                </a:solidFill>
              </a:rPr>
              <a:t>Doba 4.týdnů </a:t>
            </a:r>
            <a:r>
              <a:rPr lang="cs-CZ" sz="2400" dirty="0" smtClean="0"/>
              <a:t>je předělem mezi krátkodobým a dlouhodobým přerušením tréninku</a:t>
            </a:r>
            <a:endParaRPr lang="cs-CZ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96944" cy="6408712"/>
          </a:xfrm>
        </p:spPr>
        <p:txBody>
          <a:bodyPr anchor="t">
            <a:normAutofit fontScale="90000"/>
          </a:bodyPr>
          <a:lstStyle/>
          <a:p>
            <a:r>
              <a:rPr lang="cs-CZ" sz="1800" dirty="0" smtClean="0"/>
              <a:t/>
            </a:r>
            <a:br>
              <a:rPr lang="cs-CZ" sz="1800" dirty="0" smtClean="0"/>
            </a:br>
            <a:r>
              <a:rPr lang="cs-CZ" sz="1800" dirty="0" smtClean="0"/>
              <a:t>     </a:t>
            </a:r>
            <a:br>
              <a:rPr lang="cs-CZ" sz="1800" dirty="0" smtClean="0"/>
            </a:br>
            <a:r>
              <a:rPr lang="cs-CZ" sz="1800" dirty="0" smtClean="0"/>
              <a:t/>
            </a:r>
            <a:br>
              <a:rPr lang="cs-CZ" sz="1800" dirty="0" smtClean="0"/>
            </a:br>
            <a:r>
              <a:rPr lang="cs-CZ" sz="2700" dirty="0" smtClean="0">
                <a:solidFill>
                  <a:srgbClr val="FF0000"/>
                </a:solidFill>
              </a:rPr>
              <a:t>Adaptace</a:t>
            </a:r>
            <a:r>
              <a:rPr lang="cs-CZ" sz="2700" dirty="0" smtClean="0"/>
              <a:t> na cvičení nebo trénink je </a:t>
            </a:r>
            <a:r>
              <a:rPr lang="cs-CZ" sz="2700" b="1" dirty="0" smtClean="0">
                <a:solidFill>
                  <a:srgbClr val="FFFF00"/>
                </a:solidFill>
              </a:rPr>
              <a:t>přechodný proces </a:t>
            </a:r>
            <a:r>
              <a:rPr lang="cs-CZ" sz="2700" dirty="0" smtClean="0"/>
              <a:t>jehož úroveň vyžaduje pokračování podnětu,který ji vyvolal.</a:t>
            </a:r>
            <a:br>
              <a:rPr lang="cs-CZ" sz="2700" dirty="0" smtClean="0"/>
            </a:br>
            <a:r>
              <a:rPr lang="cs-CZ" sz="2700" dirty="0" smtClean="0"/>
              <a:t/>
            </a:r>
            <a:br>
              <a:rPr lang="cs-CZ" sz="2700" dirty="0" smtClean="0"/>
            </a:br>
            <a:r>
              <a:rPr lang="cs-CZ" sz="2700" dirty="0" smtClean="0"/>
              <a:t/>
            </a:r>
            <a:br>
              <a:rPr lang="cs-CZ" sz="2700" dirty="0" smtClean="0"/>
            </a:br>
            <a:r>
              <a:rPr lang="cs-CZ" sz="2700" dirty="0" smtClean="0">
                <a:solidFill>
                  <a:srgbClr val="FF0000"/>
                </a:solidFill>
              </a:rPr>
              <a:t>Zákon reverzibility </a:t>
            </a:r>
            <a:r>
              <a:rPr lang="cs-CZ" sz="2700" dirty="0" smtClean="0"/>
              <a:t>znamená,že při výpadku zátěže nebo jejím výrazném snížení nastává </a:t>
            </a:r>
            <a:r>
              <a:rPr lang="cs-CZ" sz="2700" b="1" dirty="0" smtClean="0">
                <a:solidFill>
                  <a:srgbClr val="FFFF00"/>
                </a:solidFill>
              </a:rPr>
              <a:t>celkový pokles výkonnosti</a:t>
            </a:r>
            <a:r>
              <a:rPr lang="cs-CZ" sz="2700" dirty="0" smtClean="0">
                <a:solidFill>
                  <a:srgbClr val="FFFF00"/>
                </a:solidFill>
              </a:rPr>
              <a:t>:</a:t>
            </a:r>
            <a:br>
              <a:rPr lang="cs-CZ" sz="2700" dirty="0" smtClean="0">
                <a:solidFill>
                  <a:srgbClr val="FFFF00"/>
                </a:solidFill>
              </a:rPr>
            </a:br>
            <a:r>
              <a:rPr lang="cs-CZ" sz="2700" dirty="0" smtClean="0"/>
              <a:t/>
            </a:r>
            <a:br>
              <a:rPr lang="cs-CZ" sz="2700" dirty="0" smtClean="0"/>
            </a:br>
            <a:r>
              <a:rPr lang="cs-CZ" sz="2700" dirty="0" smtClean="0"/>
              <a:t/>
            </a:r>
            <a:br>
              <a:rPr lang="cs-CZ" sz="2700" dirty="0" smtClean="0"/>
            </a:br>
            <a:r>
              <a:rPr lang="cs-CZ" sz="2700" dirty="0" smtClean="0"/>
              <a:t>-individuální  rozdíly</a:t>
            </a:r>
            <a:br>
              <a:rPr lang="cs-CZ" sz="2700" dirty="0" smtClean="0"/>
            </a:br>
            <a:r>
              <a:rPr lang="cs-CZ" sz="2700" dirty="0" smtClean="0"/>
              <a:t>-vlivy  dědičnosti/metabolický model/</a:t>
            </a:r>
            <a:br>
              <a:rPr lang="cs-CZ" sz="2700" dirty="0" smtClean="0"/>
            </a:br>
            <a:r>
              <a:rPr lang="cs-CZ" sz="2700" dirty="0" smtClean="0"/>
              <a:t>-souběžná psychosociální zátěž </a:t>
            </a:r>
            <a:br>
              <a:rPr lang="cs-CZ" sz="2700" dirty="0" smtClean="0"/>
            </a:br>
            <a:r>
              <a:rPr lang="cs-CZ" sz="2700" dirty="0" smtClean="0"/>
              <a:t>-přerušení tréninku volní nebo nucené </a:t>
            </a:r>
            <a:r>
              <a:rPr lang="cs-CZ" sz="1800" dirty="0" smtClean="0"/>
              <a:t/>
            </a:r>
            <a:br>
              <a:rPr lang="cs-CZ" sz="1800" dirty="0" smtClean="0"/>
            </a:br>
            <a:r>
              <a:rPr lang="cs-CZ" sz="1800" dirty="0" smtClean="0"/>
              <a:t/>
            </a:r>
            <a:br>
              <a:rPr lang="cs-CZ" sz="1800" dirty="0" smtClean="0"/>
            </a:br>
            <a:endParaRPr lang="cs-CZ" sz="1800" dirty="0"/>
          </a:p>
        </p:txBody>
      </p:sp>
      <p:sp>
        <p:nvSpPr>
          <p:cNvPr id="3" name="Obdélník 2"/>
          <p:cNvSpPr/>
          <p:nvPr/>
        </p:nvSpPr>
        <p:spPr>
          <a:xfrm>
            <a:off x="2411760" y="2060848"/>
            <a:ext cx="4104456" cy="5760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progrese x regrese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467544" y="3933056"/>
            <a:ext cx="777686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rozdíly </a:t>
            </a:r>
            <a:r>
              <a:rPr lang="cs-CZ" dirty="0"/>
              <a:t>u vysoce trénovaných sportovců a osob cvičících pro zdraví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0" y="620688"/>
            <a:ext cx="8748464" cy="6048400"/>
          </a:xfrm>
        </p:spPr>
        <p:txBody>
          <a:bodyPr>
            <a:normAutofit/>
          </a:bodyPr>
          <a:lstStyle/>
          <a:p>
            <a:r>
              <a:rPr lang="cs-CZ" sz="2800" b="1" dirty="0" smtClean="0">
                <a:solidFill>
                  <a:srgbClr val="FFC000"/>
                </a:solidFill>
              </a:rPr>
              <a:t>Adaptační změny </a:t>
            </a:r>
            <a:r>
              <a:rPr lang="cs-CZ" sz="2800" dirty="0" smtClean="0"/>
              <a:t>organizmu na tělesnou zátěž /trénink/ </a:t>
            </a:r>
            <a:r>
              <a:rPr lang="cs-CZ" sz="2800" b="1" dirty="0" smtClean="0">
                <a:solidFill>
                  <a:srgbClr val="FFC000"/>
                </a:solidFill>
              </a:rPr>
              <a:t>nastávají</a:t>
            </a:r>
            <a:r>
              <a:rPr lang="cs-CZ" sz="2800" dirty="0" smtClean="0"/>
              <a:t> za podstatně </a:t>
            </a:r>
            <a:r>
              <a:rPr lang="cs-CZ" sz="2800" b="1" dirty="0" smtClean="0">
                <a:solidFill>
                  <a:srgbClr val="FFC000"/>
                </a:solidFill>
              </a:rPr>
              <a:t>delší dobu než jejich ztráta</a:t>
            </a:r>
            <a:r>
              <a:rPr lang="cs-CZ" sz="2800" dirty="0" smtClean="0">
                <a:solidFill>
                  <a:srgbClr val="FFC000"/>
                </a:solidFill>
              </a:rPr>
              <a:t> </a:t>
            </a:r>
            <a:r>
              <a:rPr lang="cs-CZ" sz="2800" dirty="0" smtClean="0"/>
              <a:t>při </a:t>
            </a:r>
            <a:r>
              <a:rPr lang="cs-CZ" sz="2800" dirty="0" err="1" smtClean="0"/>
              <a:t>detréninku</a:t>
            </a:r>
            <a:r>
              <a:rPr lang="cs-CZ" sz="2800" dirty="0" smtClean="0"/>
              <a:t>, která je výraznější u vysoce trénovaných </a:t>
            </a:r>
            <a:r>
              <a:rPr lang="cs-CZ" sz="2800" dirty="0" smtClean="0"/>
              <a:t>osob</a:t>
            </a:r>
            <a:endParaRPr lang="cs-CZ" sz="2800" dirty="0"/>
          </a:p>
          <a:p>
            <a:r>
              <a:rPr lang="cs-CZ" sz="2800" dirty="0" smtClean="0">
                <a:solidFill>
                  <a:srgbClr val="FFC000"/>
                </a:solidFill>
              </a:rPr>
              <a:t>Abstinenční </a:t>
            </a:r>
            <a:r>
              <a:rPr lang="cs-CZ" sz="2800" dirty="0" smtClean="0">
                <a:solidFill>
                  <a:srgbClr val="FFC000"/>
                </a:solidFill>
              </a:rPr>
              <a:t>syndrom </a:t>
            </a:r>
            <a:r>
              <a:rPr lang="cs-CZ" sz="2800" dirty="0" smtClean="0"/>
              <a:t>s řadou příznaků rozlady ANS-více u výkonnostních </a:t>
            </a:r>
            <a:r>
              <a:rPr lang="cs-CZ" sz="2800" dirty="0" smtClean="0"/>
              <a:t>sportovců</a:t>
            </a:r>
          </a:p>
          <a:p>
            <a:pPr marL="0" indent="0">
              <a:buNone/>
            </a:pPr>
            <a:r>
              <a:rPr lang="cs-CZ" sz="2800" dirty="0" smtClean="0"/>
              <a:t>   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/>
            </a:r>
            <a:br>
              <a:rPr lang="cs-CZ" sz="2800" dirty="0" smtClean="0"/>
            </a:br>
            <a:endParaRPr lang="cs-CZ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 smtClean="0">
                <a:solidFill>
                  <a:srgbClr val="FFC000"/>
                </a:solidFill>
              </a:rPr>
              <a:t>Dlouhodobá </a:t>
            </a:r>
            <a:r>
              <a:rPr lang="cs-CZ" sz="2800" dirty="0" err="1" smtClean="0">
                <a:solidFill>
                  <a:srgbClr val="FFC000"/>
                </a:solidFill>
              </a:rPr>
              <a:t>hypokinéza</a:t>
            </a:r>
            <a:r>
              <a:rPr lang="cs-CZ" sz="2800" dirty="0" smtClean="0">
                <a:solidFill>
                  <a:srgbClr val="FFC000"/>
                </a:solidFill>
              </a:rPr>
              <a:t> </a:t>
            </a:r>
            <a:r>
              <a:rPr lang="cs-CZ" sz="2800" dirty="0" smtClean="0"/>
              <a:t>jako základ  civilizačních  chorob </a:t>
            </a:r>
            <a:r>
              <a:rPr lang="cs-CZ" sz="2800" dirty="0" smtClean="0"/>
              <a:t>(Maladaptace </a:t>
            </a:r>
            <a:r>
              <a:rPr lang="cs-CZ" sz="2800" dirty="0" smtClean="0"/>
              <a:t>na </a:t>
            </a:r>
            <a:r>
              <a:rPr lang="cs-CZ" sz="2800" dirty="0" smtClean="0"/>
              <a:t>pohyb)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/>
            </a:r>
            <a:br>
              <a:rPr lang="cs-CZ" sz="2800" dirty="0" smtClean="0"/>
            </a:b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467544" y="3429000"/>
            <a:ext cx="7272808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/>
              <a:t>Příznaky: dušnost, fyzická slabost, únavnost, palpitace,  vertigo, cefalea, poruchy spánku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772400" cy="1512168"/>
          </a:xfrm>
        </p:spPr>
        <p:txBody>
          <a:bodyPr/>
          <a:lstStyle/>
          <a:p>
            <a:r>
              <a:rPr lang="cs-CZ" dirty="0" smtClean="0"/>
              <a:t>Změny v transportním systému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4716016"/>
          </a:xfrm>
        </p:spPr>
        <p:txBody>
          <a:bodyPr>
            <a:normAutofit/>
          </a:bodyPr>
          <a:lstStyle/>
          <a:p>
            <a:endParaRPr lang="cs-CZ" sz="2000" dirty="0" smtClean="0"/>
          </a:p>
          <a:p>
            <a:r>
              <a:rPr lang="cs-CZ" sz="2800" dirty="0" smtClean="0"/>
              <a:t>Maximální spotřeba kyslíku /</a:t>
            </a:r>
            <a:r>
              <a:rPr lang="cs-CZ" sz="2800" dirty="0" smtClean="0">
                <a:solidFill>
                  <a:srgbClr val="FFC000"/>
                </a:solidFill>
              </a:rPr>
              <a:t>VO2max</a:t>
            </a:r>
            <a:r>
              <a:rPr lang="cs-CZ" sz="2800" dirty="0" smtClean="0"/>
              <a:t>/-snížení rychleji u krátkodobého výpadku do 14% u dlouhodobého až 25%</a:t>
            </a:r>
          </a:p>
          <a:p>
            <a:r>
              <a:rPr lang="cs-CZ" sz="2800" dirty="0" smtClean="0">
                <a:solidFill>
                  <a:srgbClr val="FFC000"/>
                </a:solidFill>
              </a:rPr>
              <a:t>Objem krve</a:t>
            </a:r>
            <a:r>
              <a:rPr lang="cs-CZ" sz="2800" dirty="0" smtClean="0"/>
              <a:t>-snížení plazmy i krvinek-v několika dnech 5-12%-důsledek je snížené plnění komor</a:t>
            </a:r>
          </a:p>
          <a:p>
            <a:r>
              <a:rPr lang="cs-CZ" sz="2800" dirty="0" smtClean="0">
                <a:solidFill>
                  <a:srgbClr val="FFC000"/>
                </a:solidFill>
              </a:rPr>
              <a:t>Srdeční frekvence</a:t>
            </a:r>
            <a:r>
              <a:rPr lang="cs-CZ" sz="2800" dirty="0" smtClean="0"/>
              <a:t>-zvýšení jako důsledek </a:t>
            </a:r>
            <a:r>
              <a:rPr lang="cs-CZ" sz="2800" dirty="0" err="1" smtClean="0"/>
              <a:t>sympatoadrenergní</a:t>
            </a:r>
            <a:r>
              <a:rPr lang="cs-CZ" sz="2800" dirty="0" smtClean="0"/>
              <a:t> převahy při </a:t>
            </a:r>
            <a:r>
              <a:rPr lang="cs-CZ" sz="2800" dirty="0" err="1" smtClean="0"/>
              <a:t>detreninku</a:t>
            </a:r>
            <a:endParaRPr lang="cs-CZ" sz="2800" dirty="0" smtClean="0"/>
          </a:p>
          <a:p>
            <a:r>
              <a:rPr lang="cs-CZ" sz="2800" dirty="0" smtClean="0">
                <a:solidFill>
                  <a:srgbClr val="FFC000"/>
                </a:solidFill>
              </a:rPr>
              <a:t>Systolický objem</a:t>
            </a:r>
            <a:r>
              <a:rPr lang="cs-CZ" sz="2800" dirty="0" smtClean="0"/>
              <a:t>-pokles o 10-17%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864096"/>
          </a:xfrm>
        </p:spPr>
        <p:txBody>
          <a:bodyPr/>
          <a:lstStyle/>
          <a:p>
            <a:r>
              <a:rPr lang="cs-CZ" dirty="0" smtClean="0"/>
              <a:t>Změny v transportním systému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980728"/>
            <a:ext cx="8686800" cy="5099397"/>
          </a:xfrm>
        </p:spPr>
        <p:txBody>
          <a:bodyPr>
            <a:normAutofit/>
          </a:bodyPr>
          <a:lstStyle/>
          <a:p>
            <a:r>
              <a:rPr lang="cs-CZ" sz="2800" dirty="0" smtClean="0">
                <a:solidFill>
                  <a:srgbClr val="FFC000"/>
                </a:solidFill>
              </a:rPr>
              <a:t>Minutový objem srdeční </a:t>
            </a:r>
            <a:r>
              <a:rPr lang="cs-CZ" sz="2800" dirty="0" smtClean="0"/>
              <a:t>/MV/-pokles asi o 8%</a:t>
            </a:r>
          </a:p>
          <a:p>
            <a:r>
              <a:rPr lang="cs-CZ" sz="2800" dirty="0" smtClean="0">
                <a:solidFill>
                  <a:srgbClr val="FFC000"/>
                </a:solidFill>
              </a:rPr>
              <a:t>Srdeční rozměry</a:t>
            </a:r>
            <a:r>
              <a:rPr lang="cs-CZ" sz="2800" dirty="0" smtClean="0"/>
              <a:t>-snížení hmotnosti </a:t>
            </a:r>
            <a:r>
              <a:rPr lang="cs-CZ" sz="2800" dirty="0" smtClean="0"/>
              <a:t>L komory </a:t>
            </a:r>
            <a:r>
              <a:rPr lang="cs-CZ" sz="2800" dirty="0" smtClean="0"/>
              <a:t>ale i tloušťky </a:t>
            </a:r>
            <a:r>
              <a:rPr lang="cs-CZ" sz="2800" dirty="0" smtClean="0"/>
              <a:t> L komory </a:t>
            </a:r>
            <a:r>
              <a:rPr lang="cs-CZ" sz="2800" dirty="0" smtClean="0"/>
              <a:t>-19-25%</a:t>
            </a:r>
          </a:p>
          <a:p>
            <a:r>
              <a:rPr lang="cs-CZ" sz="2800" dirty="0" smtClean="0">
                <a:solidFill>
                  <a:srgbClr val="FFC000"/>
                </a:solidFill>
              </a:rPr>
              <a:t>Zvýšení periferního odporu</a:t>
            </a:r>
            <a:r>
              <a:rPr lang="cs-CZ" sz="2800" dirty="0" smtClean="0"/>
              <a:t>-vegetativní </a:t>
            </a:r>
            <a:r>
              <a:rPr lang="cs-CZ" sz="2800" dirty="0" err="1" smtClean="0"/>
              <a:t>dysbalance</a:t>
            </a:r>
            <a:r>
              <a:rPr lang="cs-CZ" sz="2800" dirty="0" smtClean="0"/>
              <a:t> -zvýšení </a:t>
            </a:r>
            <a:r>
              <a:rPr lang="cs-CZ" sz="2800" dirty="0" smtClean="0"/>
              <a:t>TK (systol </a:t>
            </a:r>
            <a:r>
              <a:rPr lang="cs-CZ" sz="2800" dirty="0" smtClean="0"/>
              <a:t>i </a:t>
            </a:r>
            <a:r>
              <a:rPr lang="cs-CZ" sz="2800" dirty="0" smtClean="0"/>
              <a:t>diastol)</a:t>
            </a:r>
            <a:endParaRPr lang="cs-CZ" sz="2800" dirty="0" smtClean="0"/>
          </a:p>
          <a:p>
            <a:r>
              <a:rPr lang="cs-CZ" sz="2800" dirty="0" err="1" smtClean="0">
                <a:solidFill>
                  <a:srgbClr val="FFC000"/>
                </a:solidFill>
              </a:rPr>
              <a:t>Kapilarizace</a:t>
            </a:r>
            <a:r>
              <a:rPr lang="cs-CZ" sz="2800" dirty="0" smtClean="0"/>
              <a:t> kosterního svalstva a myokardu-při dlouhodobém </a:t>
            </a:r>
            <a:r>
              <a:rPr lang="cs-CZ" sz="2800" dirty="0" err="1" smtClean="0"/>
              <a:t>detréninku</a:t>
            </a:r>
            <a:r>
              <a:rPr lang="cs-CZ" sz="2800" dirty="0" smtClean="0"/>
              <a:t> snížení o 10%</a:t>
            </a:r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611560" y="4437112"/>
            <a:ext cx="8064896" cy="2088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/>
              <a:t>již krátkodobé přerušení PA :</a:t>
            </a:r>
          </a:p>
          <a:p>
            <a:pPr>
              <a:buFontTx/>
              <a:buChar char="-"/>
            </a:pPr>
            <a:r>
              <a:rPr lang="cs-CZ" sz="2400" dirty="0" smtClean="0"/>
              <a:t>prodlužuje iniciální fázi reakce na zatížení,</a:t>
            </a:r>
          </a:p>
          <a:p>
            <a:pPr>
              <a:buFontTx/>
              <a:buChar char="-"/>
            </a:pPr>
            <a:r>
              <a:rPr lang="cs-CZ" sz="2400" dirty="0" smtClean="0"/>
              <a:t>prodlužuje dobu do dosažení setrvalého stavu</a:t>
            </a:r>
          </a:p>
          <a:p>
            <a:pPr>
              <a:buFontTx/>
              <a:buChar char="-"/>
            </a:pPr>
            <a:r>
              <a:rPr lang="cs-CZ" sz="2400" dirty="0" smtClean="0"/>
              <a:t> zpomaluje pozdní fázi zotavení po ukončení zatížení ( věk)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490066"/>
          </a:xfrm>
        </p:spPr>
        <p:txBody>
          <a:bodyPr>
            <a:noAutofit/>
          </a:bodyPr>
          <a:lstStyle/>
          <a:p>
            <a:r>
              <a:rPr lang="cs-CZ" sz="3600" dirty="0" smtClean="0"/>
              <a:t>Změny metabolizmu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692696"/>
            <a:ext cx="8291264" cy="5760640"/>
          </a:xfrm>
        </p:spPr>
        <p:txBody>
          <a:bodyPr>
            <a:noAutofit/>
          </a:bodyPr>
          <a:lstStyle/>
          <a:p>
            <a:pPr>
              <a:buNone/>
            </a:pPr>
            <a:endParaRPr lang="cs-CZ" sz="2400" dirty="0" smtClean="0"/>
          </a:p>
          <a:p>
            <a:r>
              <a:rPr lang="cs-CZ" sz="2400" dirty="0" smtClean="0">
                <a:solidFill>
                  <a:srgbClr val="FFC000"/>
                </a:solidFill>
              </a:rPr>
              <a:t>Pokles využívání tuků</a:t>
            </a:r>
            <a:r>
              <a:rPr lang="cs-CZ" sz="2400" dirty="0" smtClean="0"/>
              <a:t>-zvýšené využívaní sacharidů</a:t>
            </a:r>
          </a:p>
          <a:p>
            <a:r>
              <a:rPr lang="cs-CZ" sz="2400" dirty="0" smtClean="0">
                <a:solidFill>
                  <a:srgbClr val="FFC000"/>
                </a:solidFill>
              </a:rPr>
              <a:t>Klesá periferní citlivost</a:t>
            </a:r>
            <a:r>
              <a:rPr lang="cs-CZ" sz="2400" dirty="0" smtClean="0"/>
              <a:t> na inzulin</a:t>
            </a:r>
          </a:p>
          <a:p>
            <a:r>
              <a:rPr lang="cs-CZ" sz="2400" dirty="0" smtClean="0"/>
              <a:t>Klesá </a:t>
            </a:r>
            <a:r>
              <a:rPr lang="cs-CZ" sz="2400" dirty="0" smtClean="0">
                <a:solidFill>
                  <a:srgbClr val="FFC000"/>
                </a:solidFill>
              </a:rPr>
              <a:t>aktivita lipoproteinové lipázy</a:t>
            </a:r>
            <a:r>
              <a:rPr lang="cs-CZ" sz="2400" dirty="0" smtClean="0"/>
              <a:t> v oblasti svalů a stoupá v oblasti tukových rezerv</a:t>
            </a:r>
          </a:p>
          <a:p>
            <a:r>
              <a:rPr lang="cs-CZ" sz="2400" dirty="0" smtClean="0">
                <a:solidFill>
                  <a:srgbClr val="FFC000"/>
                </a:solidFill>
              </a:rPr>
              <a:t>Změny v lipidovém </a:t>
            </a:r>
            <a:r>
              <a:rPr lang="cs-CZ" sz="2400" dirty="0" smtClean="0">
                <a:solidFill>
                  <a:srgbClr val="FFC000"/>
                </a:solidFill>
              </a:rPr>
              <a:t>spektru</a:t>
            </a:r>
            <a:r>
              <a:rPr lang="cs-CZ" sz="2400" dirty="0" smtClean="0"/>
              <a:t> (klesá </a:t>
            </a:r>
            <a:r>
              <a:rPr lang="cs-CZ" sz="2400" dirty="0" smtClean="0"/>
              <a:t>hladina HDL-cholesterolu a stoupá LDL a triglyceridů,zvyšují se tukové zásoby v </a:t>
            </a:r>
            <a:r>
              <a:rPr lang="cs-CZ" sz="2400" dirty="0" smtClean="0"/>
              <a:t>adipocytech)</a:t>
            </a:r>
            <a:endParaRPr lang="cs-CZ" sz="2400" dirty="0" smtClean="0"/>
          </a:p>
          <a:p>
            <a:r>
              <a:rPr lang="cs-CZ" sz="2400" dirty="0" smtClean="0">
                <a:solidFill>
                  <a:srgbClr val="FFC000"/>
                </a:solidFill>
              </a:rPr>
              <a:t>Pokles zásobního glykogenu</a:t>
            </a:r>
            <a:r>
              <a:rPr lang="cs-CZ" sz="2400" dirty="0" smtClean="0"/>
              <a:t> ve svalech</a:t>
            </a:r>
          </a:p>
          <a:p>
            <a:r>
              <a:rPr lang="cs-CZ" sz="2400" dirty="0" smtClean="0"/>
              <a:t>Pokles </a:t>
            </a:r>
            <a:r>
              <a:rPr lang="cs-CZ" sz="2400" dirty="0" smtClean="0">
                <a:solidFill>
                  <a:srgbClr val="FFC000"/>
                </a:solidFill>
              </a:rPr>
              <a:t>aktivity </a:t>
            </a:r>
            <a:r>
              <a:rPr lang="cs-CZ" sz="2400" dirty="0" err="1" smtClean="0">
                <a:solidFill>
                  <a:srgbClr val="FFC000"/>
                </a:solidFill>
              </a:rPr>
              <a:t>mitochondrálních</a:t>
            </a:r>
            <a:r>
              <a:rPr lang="cs-CZ" sz="2400" dirty="0" smtClean="0">
                <a:solidFill>
                  <a:srgbClr val="FFC000"/>
                </a:solidFill>
              </a:rPr>
              <a:t> enzymů</a:t>
            </a:r>
            <a:r>
              <a:rPr lang="cs-CZ" sz="2400" dirty="0" smtClean="0"/>
              <a:t>-v pomalých svalových vláknech /30-40%/</a:t>
            </a:r>
          </a:p>
          <a:p>
            <a:r>
              <a:rPr lang="cs-CZ" sz="2400" dirty="0" smtClean="0">
                <a:solidFill>
                  <a:srgbClr val="FFC000"/>
                </a:solidFill>
              </a:rPr>
              <a:t>Zvýšení</a:t>
            </a:r>
            <a:r>
              <a:rPr lang="cs-CZ" sz="2400" dirty="0" smtClean="0"/>
              <a:t> krevní hladiny </a:t>
            </a:r>
            <a:r>
              <a:rPr lang="cs-CZ" sz="2400" dirty="0" smtClean="0">
                <a:solidFill>
                  <a:srgbClr val="FFC000"/>
                </a:solidFill>
              </a:rPr>
              <a:t>laktát</a:t>
            </a:r>
            <a:r>
              <a:rPr lang="cs-CZ" sz="2400" dirty="0" smtClean="0"/>
              <a:t>u</a:t>
            </a:r>
          </a:p>
          <a:p>
            <a:r>
              <a:rPr lang="cs-CZ" sz="2400" dirty="0" smtClean="0"/>
              <a:t>Nárůst </a:t>
            </a:r>
            <a:r>
              <a:rPr lang="cs-CZ" sz="2400" dirty="0" smtClean="0">
                <a:solidFill>
                  <a:srgbClr val="FFC000"/>
                </a:solidFill>
              </a:rPr>
              <a:t>metabolické acidózy</a:t>
            </a:r>
            <a:endParaRPr lang="cs-CZ" sz="24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6207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Pohybový systém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692696"/>
            <a:ext cx="8352928" cy="5544616"/>
          </a:xfrm>
        </p:spPr>
        <p:txBody>
          <a:bodyPr>
            <a:normAutofit fontScale="92500" lnSpcReduction="10000"/>
          </a:bodyPr>
          <a:lstStyle/>
          <a:p>
            <a:endParaRPr lang="cs-CZ" sz="3300" dirty="0" smtClean="0"/>
          </a:p>
          <a:p>
            <a:pPr>
              <a:buNone/>
            </a:pPr>
            <a:r>
              <a:rPr lang="cs-CZ" sz="3300" dirty="0" smtClean="0">
                <a:solidFill>
                  <a:srgbClr val="FFC000"/>
                </a:solidFill>
              </a:rPr>
              <a:t>Změny ve složení svalů:</a:t>
            </a:r>
          </a:p>
          <a:p>
            <a:pPr>
              <a:buNone/>
            </a:pPr>
            <a:r>
              <a:rPr lang="cs-CZ" sz="3300" dirty="0" smtClean="0"/>
              <a:t>-nižší hustota kapilár</a:t>
            </a:r>
          </a:p>
          <a:p>
            <a:pPr>
              <a:buNone/>
            </a:pPr>
            <a:r>
              <a:rPr lang="cs-CZ" sz="3300" dirty="0" smtClean="0"/>
              <a:t>-nižší </a:t>
            </a:r>
            <a:r>
              <a:rPr lang="cs-CZ" sz="3300" dirty="0" err="1" smtClean="0"/>
              <a:t>arteriovenozní</a:t>
            </a:r>
            <a:r>
              <a:rPr lang="cs-CZ" sz="3300" dirty="0" smtClean="0"/>
              <a:t> </a:t>
            </a:r>
            <a:r>
              <a:rPr lang="cs-CZ" sz="3300" dirty="0" smtClean="0"/>
              <a:t>diference (10</a:t>
            </a:r>
            <a:r>
              <a:rPr lang="cs-CZ" sz="3300" dirty="0" smtClean="0"/>
              <a:t>% u dlouhodobých </a:t>
            </a:r>
            <a:r>
              <a:rPr lang="cs-CZ" sz="3300" dirty="0" smtClean="0"/>
              <a:t>výpadků)</a:t>
            </a:r>
            <a:endParaRPr lang="cs-CZ" sz="3300" dirty="0" smtClean="0"/>
          </a:p>
          <a:p>
            <a:pPr>
              <a:buFontTx/>
              <a:buChar char="-"/>
            </a:pPr>
            <a:r>
              <a:rPr lang="cs-CZ" sz="3300" dirty="0" smtClean="0"/>
              <a:t>klesá enzymová aktivita na podkladě snížení oxidativní kapacity svalů</a:t>
            </a:r>
          </a:p>
          <a:p>
            <a:pPr>
              <a:buFontTx/>
              <a:buChar char="-"/>
            </a:pPr>
            <a:r>
              <a:rPr lang="cs-CZ" sz="3300" dirty="0" smtClean="0"/>
              <a:t>snižuje se aktivita </a:t>
            </a:r>
            <a:r>
              <a:rPr lang="cs-CZ" sz="3300" dirty="0" smtClean="0">
                <a:solidFill>
                  <a:srgbClr val="FFFF00"/>
                </a:solidFill>
              </a:rPr>
              <a:t>glykogen </a:t>
            </a:r>
            <a:r>
              <a:rPr lang="cs-CZ" sz="3300" dirty="0" err="1" smtClean="0">
                <a:solidFill>
                  <a:srgbClr val="FFFF00"/>
                </a:solidFill>
              </a:rPr>
              <a:t>syntázy</a:t>
            </a:r>
            <a:endParaRPr lang="cs-CZ" sz="3300" dirty="0" smtClean="0">
              <a:solidFill>
                <a:srgbClr val="FFFF00"/>
              </a:solidFill>
            </a:endParaRPr>
          </a:p>
          <a:p>
            <a:pPr>
              <a:buFontTx/>
              <a:buChar char="-"/>
            </a:pPr>
            <a:r>
              <a:rPr lang="cs-CZ" sz="3300" dirty="0" smtClean="0"/>
              <a:t>klesají mitochondriální enzymy v pomalých vláknech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Pohybový systém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700" y="1628801"/>
            <a:ext cx="7848756" cy="4619606"/>
          </a:xfrm>
        </p:spPr>
        <p:txBody>
          <a:bodyPr/>
          <a:lstStyle/>
          <a:p>
            <a:r>
              <a:rPr lang="cs-CZ" dirty="0" smtClean="0">
                <a:solidFill>
                  <a:srgbClr val="FFC000"/>
                </a:solidFill>
              </a:rPr>
              <a:t>Pokles ATP </a:t>
            </a:r>
            <a:r>
              <a:rPr lang="cs-CZ" dirty="0" smtClean="0"/>
              <a:t>produkce o 12-20% (udržuje se vyšší než před zátěží)</a:t>
            </a:r>
          </a:p>
          <a:p>
            <a:r>
              <a:rPr lang="cs-CZ" dirty="0" smtClean="0">
                <a:solidFill>
                  <a:srgbClr val="FFC000"/>
                </a:solidFill>
              </a:rPr>
              <a:t>Změny ve svalových vláknech</a:t>
            </a:r>
            <a:r>
              <a:rPr lang="cs-CZ" dirty="0" smtClean="0"/>
              <a:t>-pokles objemu svalových vláken,změna poměru plochy ve prospěch pomalých vláken,celkově pokles počtu rychlých vláken/obecně úbytek celkové svalové hmoty/</a:t>
            </a:r>
          </a:p>
          <a:p>
            <a:r>
              <a:rPr lang="cs-CZ" dirty="0" smtClean="0">
                <a:solidFill>
                  <a:srgbClr val="FFC000"/>
                </a:solidFill>
              </a:rPr>
              <a:t>Pokles silové výkonnosti</a:t>
            </a:r>
            <a:r>
              <a:rPr lang="cs-CZ" dirty="0" smtClean="0"/>
              <a:t> o 7-12%</a:t>
            </a:r>
          </a:p>
          <a:p>
            <a:pPr marL="0" indent="0">
              <a:buNone/>
            </a:pP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384</TotalTime>
  <Words>568</Words>
  <Application>Microsoft Office PowerPoint</Application>
  <PresentationFormat>Předvádění na obrazovce (4:3)</PresentationFormat>
  <Paragraphs>77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Wingdings</vt:lpstr>
      <vt:lpstr>Wingdings 3</vt:lpstr>
      <vt:lpstr>Ion</vt:lpstr>
      <vt:lpstr>Detrénink</vt:lpstr>
      <vt:lpstr>Prezentace aplikace PowerPoint</vt:lpstr>
      <vt:lpstr>        Adaptace na cvičení nebo trénink je přechodný proces jehož úroveň vyžaduje pokračování podnětu,který ji vyvolal.   Zákon reverzibility znamená,že při výpadku zátěže nebo jejím výrazném snížení nastává celkový pokles výkonnosti:   -individuální  rozdíly -vlivy  dědičnosti/metabolický model/ -souběžná psychosociální zátěž  -přerušení tréninku volní nebo nucené   </vt:lpstr>
      <vt:lpstr>Prezentace aplikace PowerPoint</vt:lpstr>
      <vt:lpstr>Změny v transportním systému</vt:lpstr>
      <vt:lpstr>Změny v transportním systému</vt:lpstr>
      <vt:lpstr>Změny metabolizmu</vt:lpstr>
      <vt:lpstr>Pohybový systém</vt:lpstr>
      <vt:lpstr>Pohybový systém</vt:lpstr>
      <vt:lpstr>Hormonální aktivita</vt:lpstr>
      <vt:lpstr>Další změny detréninku</vt:lpstr>
      <vt:lpstr>Závěry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Zdeněk</dc:creator>
  <cp:lastModifiedBy>Kateřina Kapounková</cp:lastModifiedBy>
  <cp:revision>18</cp:revision>
  <dcterms:created xsi:type="dcterms:W3CDTF">2015-03-25T11:06:57Z</dcterms:created>
  <dcterms:modified xsi:type="dcterms:W3CDTF">2019-11-26T13:01:53Z</dcterms:modified>
</cp:coreProperties>
</file>