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9" r:id="rId4"/>
    <p:sldId id="265" r:id="rId5"/>
    <p:sldId id="260" r:id="rId6"/>
    <p:sldId id="258" r:id="rId7"/>
    <p:sldId id="331" r:id="rId8"/>
    <p:sldId id="268" r:id="rId9"/>
    <p:sldId id="259" r:id="rId10"/>
    <p:sldId id="266" r:id="rId11"/>
    <p:sldId id="263" r:id="rId12"/>
    <p:sldId id="261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F97657-CDA7-4B6C-B84A-31F3CA5C5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F84441-4ED9-47F6-A029-382ECC360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9B57C1-C177-4716-BDAA-5E74F39D2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E05D-A05B-4FAB-8BB8-937245CDBA35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B0B15A-1618-4B34-A13E-76CC447F7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3A254A-05D4-44D6-AF15-FCBF3F118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CF6C-2969-405B-AC89-DA04B57CC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523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EBC70-EDAB-4671-ACC6-F76A9694F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AA3B6E5-0129-4968-B269-CC3B2C22E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56E515-C553-4BC5-926B-7E7BF60D5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E05D-A05B-4FAB-8BB8-937245CDBA35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19E3EF-EE79-48BA-B6E7-A300E6688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DD9B41-8625-49FE-851A-EE9882A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CF6C-2969-405B-AC89-DA04B57CC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21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66120F6-17FA-44DB-8A94-A66CB67616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5CEB7CC-EB69-4FEA-8D5F-F307D6234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BAE903-B9BB-43DA-8215-A961D708E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E05D-A05B-4FAB-8BB8-937245CDBA35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998D75-3799-44C2-9A24-9AEBF51EB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1CEFC1-AB24-45E6-AC34-012899773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CF6C-2969-405B-AC89-DA04B57CC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123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0376B6-7C86-4570-8C2E-F9E2C5AA2E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3AF430-823B-4F36-BFA8-147237552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65FED9-D4DE-427A-9125-C37002772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AF8B-F903-4070-9147-6784AA53005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658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CBE0F-779B-48EA-9767-AAE16C3E5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3990E9-A181-41C1-859E-77D724E41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CC457E-D9E3-4C3D-B2CA-60BA97F2C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E05D-A05B-4FAB-8BB8-937245CDBA35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1D77CB-3388-4E60-8BAE-13464EC10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F8B55F-185D-4406-9E4B-95D036491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CF6C-2969-405B-AC89-DA04B57CC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712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A213EC-F102-486B-8284-F8A0A170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24C974C-66DF-43DD-9AC5-CB7AB1197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9A1249-4D6D-44FF-A383-CE00AC4DF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E05D-A05B-4FAB-8BB8-937245CDBA35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9B3E85-5EBD-4A8D-A776-B55FCED9E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F81715-1AAC-4C69-A53A-515BBC3F5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CF6C-2969-405B-AC89-DA04B57CC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123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87EDE-3185-4A72-8BED-C8C4F6034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F04D21-DA54-451C-9120-CA90054994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B0EFE83-91F9-4CE0-9214-45291B62D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405EF6-5E28-498F-885A-F9DE39B38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E05D-A05B-4FAB-8BB8-937245CDBA35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68488A-5957-4828-941F-5B23FB71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BF10AB-F5BA-4E68-BE6D-C16D3F16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CF6C-2969-405B-AC89-DA04B57CC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71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452DE-2AAC-4628-8986-59D888A90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1ACAE49-142F-42B3-A73C-A0D401593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BB45B9F-9BA2-41CA-A7EB-73D01A37B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2E2078A-993C-45C4-8747-1C4CF085BA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A8E992E-0BED-4499-B8C6-BE56358F91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302241C-4F82-49D0-B426-BC3B377D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E05D-A05B-4FAB-8BB8-937245CDBA35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D14E21F-198B-46B9-833A-BF902DE55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C229F62-CCD7-4394-8F80-86E35CAA9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CF6C-2969-405B-AC89-DA04B57CC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97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2A84D-0A96-47A4-9832-4E26DD86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7D90287-7E93-448B-8FF1-0262E9AF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E05D-A05B-4FAB-8BB8-937245CDBA35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B3D3D4-4CF6-494B-8F45-B6D7B833A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FB4C3A-1848-4BF4-8B61-0353F9860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CF6C-2969-405B-AC89-DA04B57CC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94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C2AA830-65A9-4283-B8B3-A6FA6E8DC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E05D-A05B-4FAB-8BB8-937245CDBA35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96A3ACE-8D2D-42F9-86B7-5F7C05F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71995F2-BEDB-484E-9061-A17CDD4CD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CF6C-2969-405B-AC89-DA04B57CC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579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2889C-A2D4-40C0-BC45-63BF460B1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4D2BC1-3D09-4F91-B403-AF8AE7137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CA3C3D7-34D0-44B1-91B4-8A6440711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16E039-AC77-4DE6-84F9-706E27AE7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E05D-A05B-4FAB-8BB8-937245CDBA35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F52B73-49FE-49AB-860E-8197089D2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57EB1B-9995-42BE-A1DF-14F3C496C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CF6C-2969-405B-AC89-DA04B57CC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114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6CD74-3E0A-4CE3-AD81-6F2501EA3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15A88EF-E3B9-4B68-9172-6E9B236224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DAC3ABE-E550-4F71-BF86-266A9254C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50E903-8434-43D2-BE16-DD3B98C09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E05D-A05B-4FAB-8BB8-937245CDBA35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B62E76-6199-4EFD-9F08-28012DB6A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F3FE88-5A78-4BAD-8238-F169FA2FB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CF6C-2969-405B-AC89-DA04B57CC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01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9C75518-61D2-48F5-AC3C-43CF83193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F3C80E2-74C0-4925-BBA3-216B2ADBA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632E8A-3AF3-4F29-87F9-95C95EAA6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3E05D-A05B-4FAB-8BB8-937245CDBA35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52D893-3F27-4832-BD8F-8AE9E10A9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36ED58-B594-4AC5-9B8F-2943777B4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0CF6C-2969-405B-AC89-DA04B57CC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21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CE44A-1182-4615-A772-594F24E2B9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Fyziologie zátěže- oprava testu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66CF73-81DE-4089-A4E5-E39136DFCA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363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19327-D95F-4ACF-A9A5-D9F92C375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110" y="3220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Napiš možné změny v krevní plazmě na cyklistický výkon střední intenzity trvající 2 hod.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31FDB7-EE45-4DE6-9EBA-DB329C228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4943"/>
            <a:ext cx="2913404" cy="6184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cs-CZ" dirty="0"/>
              <a:t>hematokrit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957DA38-5352-4CF4-82B9-F2497916D23C}"/>
              </a:ext>
            </a:extLst>
          </p:cNvPr>
          <p:cNvSpPr txBox="1">
            <a:spLocks/>
          </p:cNvSpPr>
          <p:nvPr/>
        </p:nvSpPr>
        <p:spPr>
          <a:xfrm>
            <a:off x="838200" y="3300535"/>
            <a:ext cx="2913404" cy="6184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glukóza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3793FE3-30D7-4298-BEB1-D1607183E71B}"/>
              </a:ext>
            </a:extLst>
          </p:cNvPr>
          <p:cNvSpPr txBox="1">
            <a:spLocks/>
          </p:cNvSpPr>
          <p:nvPr/>
        </p:nvSpPr>
        <p:spPr>
          <a:xfrm>
            <a:off x="838200" y="4267014"/>
            <a:ext cx="2913404" cy="6184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Laktát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85B75C0D-6764-41A6-BA84-95647BB496F9}"/>
              </a:ext>
            </a:extLst>
          </p:cNvPr>
          <p:cNvSpPr txBox="1">
            <a:spLocks/>
          </p:cNvSpPr>
          <p:nvPr/>
        </p:nvSpPr>
        <p:spPr>
          <a:xfrm>
            <a:off x="778379" y="5581501"/>
            <a:ext cx="2913404" cy="6184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krevní elementy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pic>
        <p:nvPicPr>
          <p:cNvPr id="8" name="Grafický objekt 7" descr="Dvojité šipky">
            <a:extLst>
              <a:ext uri="{FF2B5EF4-FFF2-40B4-BE49-F238E27FC236}">
                <a16:creationId xmlns:a16="http://schemas.microsoft.com/office/drawing/2014/main" id="{458F72F5-41A7-4255-AAF3-E1BECB6B9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15099" y="1986979"/>
            <a:ext cx="914400" cy="914400"/>
          </a:xfrm>
          <a:prstGeom prst="rect">
            <a:avLst/>
          </a:prstGeom>
        </p:spPr>
      </p:pic>
      <p:pic>
        <p:nvPicPr>
          <p:cNvPr id="13" name="Grafický objekt 12" descr="Dvojité šipky">
            <a:extLst>
              <a:ext uri="{FF2B5EF4-FFF2-40B4-BE49-F238E27FC236}">
                <a16:creationId xmlns:a16="http://schemas.microsoft.com/office/drawing/2014/main" id="{5CCF7142-DBC5-4045-8441-44584D02C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15099" y="3111974"/>
            <a:ext cx="914400" cy="914400"/>
          </a:xfrm>
          <a:prstGeom prst="rect">
            <a:avLst/>
          </a:prstGeom>
        </p:spPr>
      </p:pic>
      <p:pic>
        <p:nvPicPr>
          <p:cNvPr id="14" name="Grafický objekt 13" descr="Dvojité šipky">
            <a:extLst>
              <a:ext uri="{FF2B5EF4-FFF2-40B4-BE49-F238E27FC236}">
                <a16:creationId xmlns:a16="http://schemas.microsoft.com/office/drawing/2014/main" id="{95C7E5CC-8032-4AB4-8BE1-D17925F45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15099" y="4029979"/>
            <a:ext cx="914400" cy="914400"/>
          </a:xfrm>
          <a:prstGeom prst="rect">
            <a:avLst/>
          </a:prstGeom>
        </p:spPr>
      </p:pic>
      <p:pic>
        <p:nvPicPr>
          <p:cNvPr id="15" name="Grafický objekt 14" descr="Dvojité šipky">
            <a:extLst>
              <a:ext uri="{FF2B5EF4-FFF2-40B4-BE49-F238E27FC236}">
                <a16:creationId xmlns:a16="http://schemas.microsoft.com/office/drawing/2014/main" id="{9B006CA3-32D3-4673-9CA4-2C3DB708FE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15099" y="5365170"/>
            <a:ext cx="914400" cy="914400"/>
          </a:xfrm>
          <a:prstGeom prst="rect">
            <a:avLst/>
          </a:prstGeom>
        </p:spPr>
      </p:pic>
      <p:sp>
        <p:nvSpPr>
          <p:cNvPr id="19" name="TextovéPole 18">
            <a:extLst>
              <a:ext uri="{FF2B5EF4-FFF2-40B4-BE49-F238E27FC236}">
                <a16:creationId xmlns:a16="http://schemas.microsoft.com/office/drawing/2014/main" id="{5D58B772-88DC-49CE-9632-6ED9E85E6420}"/>
              </a:ext>
            </a:extLst>
          </p:cNvPr>
          <p:cNvSpPr txBox="1"/>
          <p:nvPr/>
        </p:nvSpPr>
        <p:spPr>
          <a:xfrm>
            <a:off x="6125910" y="2287343"/>
            <a:ext cx="2931208" cy="766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48AB8F37-A546-4F08-88F5-41A0C4505EDE}"/>
              </a:ext>
            </a:extLst>
          </p:cNvPr>
          <p:cNvSpPr txBox="1"/>
          <p:nvPr/>
        </p:nvSpPr>
        <p:spPr>
          <a:xfrm>
            <a:off x="4923802" y="2244891"/>
            <a:ext cx="166643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zvýšený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E494C9B6-99EC-4782-9E92-77B1C2D58FB8}"/>
              </a:ext>
            </a:extLst>
          </p:cNvPr>
          <p:cNvSpPr txBox="1"/>
          <p:nvPr/>
        </p:nvSpPr>
        <p:spPr>
          <a:xfrm>
            <a:off x="4957985" y="3319141"/>
            <a:ext cx="187152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hypoglykémie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898D5AB8-1313-420E-B8A9-2B87E2BC1102}"/>
              </a:ext>
            </a:extLst>
          </p:cNvPr>
          <p:cNvSpPr txBox="1"/>
          <p:nvPr/>
        </p:nvSpPr>
        <p:spPr>
          <a:xfrm>
            <a:off x="4975077" y="4291396"/>
            <a:ext cx="187152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nízký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D4AA4159-1349-4771-9624-9C4A59024C7E}"/>
              </a:ext>
            </a:extLst>
          </p:cNvPr>
          <p:cNvSpPr txBox="1"/>
          <p:nvPr/>
        </p:nvSpPr>
        <p:spPr>
          <a:xfrm>
            <a:off x="4975077" y="5356240"/>
            <a:ext cx="3018088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Erytrocyty - zvýšení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Leukocyty- leukopenie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Trombocyty- beze změny</a:t>
            </a:r>
          </a:p>
        </p:txBody>
      </p:sp>
      <p:pic>
        <p:nvPicPr>
          <p:cNvPr id="25" name="Grafický objekt 24" descr="Otazník">
            <a:extLst>
              <a:ext uri="{FF2B5EF4-FFF2-40B4-BE49-F238E27FC236}">
                <a16:creationId xmlns:a16="http://schemas.microsoft.com/office/drawing/2014/main" id="{2ED4E781-9B91-4855-93E6-62E5C669AA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18505" y="1734796"/>
            <a:ext cx="3996307" cy="399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2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5315D-7C54-4B14-B4AB-D93AC8CB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41" y="314792"/>
            <a:ext cx="10515600" cy="884020"/>
          </a:xfrm>
        </p:spPr>
        <p:txBody>
          <a:bodyPr>
            <a:normAutofit/>
          </a:bodyPr>
          <a:lstStyle/>
          <a:p>
            <a:r>
              <a:rPr lang="cs-CZ" b="1" dirty="0"/>
              <a:t>Popiš proces adaptace z časového hlediska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B22596-C8A5-4A2A-8EA4-3D4D6EF32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272" y="1474866"/>
            <a:ext cx="10515600" cy="88401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cs-CZ" altLang="cs-CZ" dirty="0"/>
              <a:t>Aktivují se procesy souvisící s hromaděním energie v buňkách / zákon </a:t>
            </a:r>
            <a:r>
              <a:rPr lang="cs-CZ" altLang="cs-CZ" dirty="0" err="1"/>
              <a:t>superkompenzace</a:t>
            </a:r>
            <a:r>
              <a:rPr lang="cs-CZ" altLang="cs-CZ" dirty="0"/>
              <a:t> /-zásoby</a:t>
            </a:r>
          </a:p>
          <a:p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8593048-7381-459A-8019-94AF5DD38120}"/>
              </a:ext>
            </a:extLst>
          </p:cNvPr>
          <p:cNvSpPr txBox="1">
            <a:spLocks/>
          </p:cNvSpPr>
          <p:nvPr/>
        </p:nvSpPr>
        <p:spPr>
          <a:xfrm>
            <a:off x="685800" y="3402309"/>
            <a:ext cx="10515600" cy="15199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dirty="0"/>
              <a:t>tvorba enzymů metabolických cyklů / př. ve svalech dojde ke zvýšené produkci </a:t>
            </a:r>
            <a:r>
              <a:rPr lang="cs-CZ" altLang="cs-CZ" dirty="0" err="1"/>
              <a:t>mDNA</a:t>
            </a:r>
            <a:r>
              <a:rPr lang="cs-CZ" altLang="cs-CZ" dirty="0"/>
              <a:t> specifických pro syntézu oxidativních enzymů / = zlepšené využívání rezerv v buňce</a:t>
            </a:r>
          </a:p>
          <a:p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E48AF164-5572-4E3E-978F-EA30F1EC80D6}"/>
              </a:ext>
            </a:extLst>
          </p:cNvPr>
          <p:cNvSpPr txBox="1">
            <a:spLocks/>
          </p:cNvSpPr>
          <p:nvPr/>
        </p:nvSpPr>
        <p:spPr>
          <a:xfrm>
            <a:off x="685800" y="5965727"/>
            <a:ext cx="105156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dirty="0"/>
              <a:t>Akumulace bílkovin za účelem hypertrofie orgánu / myokard /</a:t>
            </a:r>
          </a:p>
          <a:p>
            <a:endParaRPr lang="cs-CZ" dirty="0"/>
          </a:p>
        </p:txBody>
      </p:sp>
      <p:pic>
        <p:nvPicPr>
          <p:cNvPr id="6" name="Grafický objekt 5" descr="Dvojité šipky">
            <a:extLst>
              <a:ext uri="{FF2B5EF4-FFF2-40B4-BE49-F238E27FC236}">
                <a16:creationId xmlns:a16="http://schemas.microsoft.com/office/drawing/2014/main" id="{A6A632F9-4B78-488B-A2CB-2F2D8E28C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4990401" y="1881777"/>
            <a:ext cx="914400" cy="2162262"/>
          </a:xfrm>
          <a:prstGeom prst="rect">
            <a:avLst/>
          </a:prstGeom>
        </p:spPr>
      </p:pic>
      <p:pic>
        <p:nvPicPr>
          <p:cNvPr id="7" name="Grafický objekt 6" descr="Dvojité šipky">
            <a:extLst>
              <a:ext uri="{FF2B5EF4-FFF2-40B4-BE49-F238E27FC236}">
                <a16:creationId xmlns:a16="http://schemas.microsoft.com/office/drawing/2014/main" id="{2ECAC8D6-F6B2-45F1-A974-548011FA6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5113090" y="4391957"/>
            <a:ext cx="914400" cy="1983996"/>
          </a:xfrm>
          <a:prstGeom prst="rect">
            <a:avLst/>
          </a:prstGeom>
        </p:spPr>
      </p:pic>
      <p:pic>
        <p:nvPicPr>
          <p:cNvPr id="9" name="Grafický objekt 8" descr="Stopky">
            <a:extLst>
              <a:ext uri="{FF2B5EF4-FFF2-40B4-BE49-F238E27FC236}">
                <a16:creationId xmlns:a16="http://schemas.microsoft.com/office/drawing/2014/main" id="{AC6DEB19-A547-4CFE-9E78-8440276709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59068" y="0"/>
            <a:ext cx="1831304" cy="183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484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77F73-F65C-44A9-878C-DA893DC4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436"/>
            <a:ext cx="10515600" cy="809334"/>
          </a:xfrm>
        </p:spPr>
        <p:txBody>
          <a:bodyPr/>
          <a:lstStyle/>
          <a:p>
            <a:r>
              <a:rPr lang="cs-CZ" b="1" dirty="0"/>
              <a:t>Vypiš adaptační změny u krasobruslení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59F3E7E-0C13-4AE2-966E-C1C69F5EF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665128"/>
              </p:ext>
            </p:extLst>
          </p:nvPr>
        </p:nvGraphicFramePr>
        <p:xfrm>
          <a:off x="662729" y="924394"/>
          <a:ext cx="9936060" cy="1363980"/>
        </p:xfrm>
        <a:graphic>
          <a:graphicData uri="http://schemas.openxmlformats.org/drawingml/2006/table">
            <a:tbl>
              <a:tblPr/>
              <a:tblGrid>
                <a:gridCol w="3312020">
                  <a:extLst>
                    <a:ext uri="{9D8B030D-6E8A-4147-A177-3AD203B41FA5}">
                      <a16:colId xmlns:a16="http://schemas.microsoft.com/office/drawing/2014/main" val="3143196007"/>
                    </a:ext>
                  </a:extLst>
                </a:gridCol>
                <a:gridCol w="3312020">
                  <a:extLst>
                    <a:ext uri="{9D8B030D-6E8A-4147-A177-3AD203B41FA5}">
                      <a16:colId xmlns:a16="http://schemas.microsoft.com/office/drawing/2014/main" val="3695728683"/>
                    </a:ext>
                  </a:extLst>
                </a:gridCol>
                <a:gridCol w="3312020">
                  <a:extLst>
                    <a:ext uri="{9D8B030D-6E8A-4147-A177-3AD203B41FA5}">
                      <a16:colId xmlns:a16="http://schemas.microsoft.com/office/drawing/2014/main" val="9891754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ctr"/>
                      <a:r>
                        <a:rPr lang="cs-CZ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bruslení jednotlivců</a:t>
                      </a:r>
                      <a:endParaRPr lang="cs-CZ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42875" marR="1428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cs-CZ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krátký program (2:50 min)</a:t>
                      </a:r>
                    </a:p>
                  </a:txBody>
                  <a:tcPr marL="142875" marR="1428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volná jízda (M: 4:30 min, Ž: 4min)</a:t>
                      </a:r>
                    </a:p>
                  </a:txBody>
                  <a:tcPr marL="142875" marR="1428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26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ctr"/>
                      <a:r>
                        <a:rPr lang="cs-CZ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sportovní dvojice</a:t>
                      </a:r>
                      <a:endParaRPr lang="cs-CZ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42875" marR="1428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cs-CZ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krátký program (2:50 min)</a:t>
                      </a:r>
                    </a:p>
                  </a:txBody>
                  <a:tcPr marL="142875" marR="1428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volná jízda (4:30 min)</a:t>
                      </a:r>
                    </a:p>
                  </a:txBody>
                  <a:tcPr marL="142875" marR="1428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469590"/>
                  </a:ext>
                </a:extLst>
              </a:tr>
            </a:tbl>
          </a:graphicData>
        </a:graphic>
      </p:graphicFrame>
      <p:sp>
        <p:nvSpPr>
          <p:cNvPr id="5" name="Šipka: dolů 4">
            <a:extLst>
              <a:ext uri="{FF2B5EF4-FFF2-40B4-BE49-F238E27FC236}">
                <a16:creationId xmlns:a16="http://schemas.microsoft.com/office/drawing/2014/main" id="{2B893BD4-A1A1-4E8F-8864-B2AD7D01198B}"/>
              </a:ext>
            </a:extLst>
          </p:cNvPr>
          <p:cNvSpPr/>
          <p:nvPr/>
        </p:nvSpPr>
        <p:spPr>
          <a:xfrm>
            <a:off x="4412607" y="2297801"/>
            <a:ext cx="1971413" cy="5368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5702B45-8962-4124-8334-3C3975F8ECE3}"/>
              </a:ext>
            </a:extLst>
          </p:cNvPr>
          <p:cNvSpPr/>
          <p:nvPr/>
        </p:nvSpPr>
        <p:spPr>
          <a:xfrm>
            <a:off x="3875713" y="2873997"/>
            <a:ext cx="2877424" cy="763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Kontinuální výkon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2885073-9358-47CA-87FB-2D43C825BA07}"/>
              </a:ext>
            </a:extLst>
          </p:cNvPr>
          <p:cNvSpPr txBox="1"/>
          <p:nvPr/>
        </p:nvSpPr>
        <p:spPr>
          <a:xfrm>
            <a:off x="587230" y="3836626"/>
            <a:ext cx="187913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Zásoby energie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1DF6784-0C12-4F6F-BD28-37615B6015F3}"/>
              </a:ext>
            </a:extLst>
          </p:cNvPr>
          <p:cNvSpPr txBox="1"/>
          <p:nvPr/>
        </p:nvSpPr>
        <p:spPr>
          <a:xfrm>
            <a:off x="528507" y="4610752"/>
            <a:ext cx="187913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Enzymy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AE0585A-F290-438C-87ED-629802B493EB}"/>
              </a:ext>
            </a:extLst>
          </p:cNvPr>
          <p:cNvSpPr txBox="1"/>
          <p:nvPr/>
        </p:nvSpPr>
        <p:spPr>
          <a:xfrm>
            <a:off x="159521" y="5877076"/>
            <a:ext cx="344367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Kumulace bílkovin, funkční změny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771BCDB-7A63-4DB5-B4B9-5F426DD88620}"/>
              </a:ext>
            </a:extLst>
          </p:cNvPr>
          <p:cNvSpPr txBox="1"/>
          <p:nvPr/>
        </p:nvSpPr>
        <p:spPr>
          <a:xfrm>
            <a:off x="3875713" y="3801142"/>
            <a:ext cx="390927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Anaerobní glykolýza</a:t>
            </a:r>
          </a:p>
          <a:p>
            <a:r>
              <a:rPr lang="cs-CZ" dirty="0"/>
              <a:t>Oxidativní fosforylace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77E2FC2-9ABB-4709-8057-A0150AAC9ABA}"/>
              </a:ext>
            </a:extLst>
          </p:cNvPr>
          <p:cNvSpPr txBox="1"/>
          <p:nvPr/>
        </p:nvSpPr>
        <p:spPr>
          <a:xfrm>
            <a:off x="9299196" y="3954541"/>
            <a:ext cx="159950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glykogen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1254C64F-53A0-45C0-8B74-B708059B5755}"/>
              </a:ext>
            </a:extLst>
          </p:cNvPr>
          <p:cNvSpPr/>
          <p:nvPr/>
        </p:nvSpPr>
        <p:spPr>
          <a:xfrm>
            <a:off x="2732713" y="3959492"/>
            <a:ext cx="977318" cy="123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941E8E18-26D1-4BFD-8A61-71875BF5CD19}"/>
              </a:ext>
            </a:extLst>
          </p:cNvPr>
          <p:cNvSpPr/>
          <p:nvPr/>
        </p:nvSpPr>
        <p:spPr>
          <a:xfrm>
            <a:off x="8053431" y="4021292"/>
            <a:ext cx="977318" cy="123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34967DD7-672C-4EF0-B63E-B7AC2AA5100E}"/>
              </a:ext>
            </a:extLst>
          </p:cNvPr>
          <p:cNvSpPr/>
          <p:nvPr/>
        </p:nvSpPr>
        <p:spPr>
          <a:xfrm>
            <a:off x="2636240" y="4787947"/>
            <a:ext cx="977318" cy="123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3E8A6E0-9B48-43DE-9A6E-6AC86559789A}"/>
              </a:ext>
            </a:extLst>
          </p:cNvPr>
          <p:cNvSpPr txBox="1"/>
          <p:nvPr/>
        </p:nvSpPr>
        <p:spPr>
          <a:xfrm>
            <a:off x="3875713" y="4589773"/>
            <a:ext cx="390927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Anaerobní glykolýza</a:t>
            </a:r>
          </a:p>
          <a:p>
            <a:r>
              <a:rPr lang="cs-CZ" dirty="0"/>
              <a:t>Oxidativní fosforylace</a:t>
            </a:r>
          </a:p>
        </p:txBody>
      </p: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525E01DB-F491-4784-9602-4CC3EC6C29C2}"/>
              </a:ext>
            </a:extLst>
          </p:cNvPr>
          <p:cNvSpPr/>
          <p:nvPr/>
        </p:nvSpPr>
        <p:spPr>
          <a:xfrm>
            <a:off x="8162487" y="4849747"/>
            <a:ext cx="977318" cy="123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89F72DC3-22F8-4943-B01F-3D1E7809D900}"/>
              </a:ext>
            </a:extLst>
          </p:cNvPr>
          <p:cNvSpPr txBox="1"/>
          <p:nvPr/>
        </p:nvSpPr>
        <p:spPr>
          <a:xfrm>
            <a:off x="9299196" y="4651329"/>
            <a:ext cx="2446790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 err="1"/>
              <a:t>Laktátdehydrogenáza</a:t>
            </a:r>
            <a:endParaRPr lang="cs-CZ" sz="1600" dirty="0"/>
          </a:p>
          <a:p>
            <a:r>
              <a:rPr lang="cs-CZ" sz="1600" dirty="0"/>
              <a:t>Enzymy dýchacího řetězce</a:t>
            </a:r>
          </a:p>
        </p:txBody>
      </p:sp>
      <p:sp>
        <p:nvSpPr>
          <p:cNvPr id="18" name="Šipka: doprava 17">
            <a:extLst>
              <a:ext uri="{FF2B5EF4-FFF2-40B4-BE49-F238E27FC236}">
                <a16:creationId xmlns:a16="http://schemas.microsoft.com/office/drawing/2014/main" id="{362BE095-CEBB-4258-BE01-D6E4C02E017C}"/>
              </a:ext>
            </a:extLst>
          </p:cNvPr>
          <p:cNvSpPr/>
          <p:nvPr/>
        </p:nvSpPr>
        <p:spPr>
          <a:xfrm>
            <a:off x="3710031" y="6021078"/>
            <a:ext cx="545775" cy="97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954F2C5-2776-429B-8451-E76DA0972C70}"/>
              </a:ext>
            </a:extLst>
          </p:cNvPr>
          <p:cNvSpPr txBox="1"/>
          <p:nvPr/>
        </p:nvSpPr>
        <p:spPr>
          <a:xfrm>
            <a:off x="4362637" y="5877076"/>
            <a:ext cx="325632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Koordinačně estetická disciplína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086DA40-CBF3-4711-B8D3-49CC2CE47C5E}"/>
              </a:ext>
            </a:extLst>
          </p:cNvPr>
          <p:cNvSpPr txBox="1"/>
          <p:nvPr/>
        </p:nvSpPr>
        <p:spPr>
          <a:xfrm>
            <a:off x="8378403" y="5411764"/>
            <a:ext cx="3748079" cy="13031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chemeClr val="tx1"/>
                </a:solidFill>
              </a:rPr>
              <a:t>Zvýšení neuromuskulární koordinace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chemeClr val="tx1"/>
                </a:solidFill>
              </a:rPr>
              <a:t>Vysoká úroveň funkcí analyzátorů 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chemeClr val="tx1"/>
                </a:solidFill>
              </a:rPr>
              <a:t>Zvyšuje se úroveň motorického učení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chemeClr val="tx1"/>
                </a:solidFill>
              </a:rPr>
              <a:t>Schopnost tolerance k metabolické acidóze 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chemeClr val="tx1"/>
                </a:solidFill>
              </a:rPr>
              <a:t>Mnoho tréninkových hodin= adaptační změny v kardiovaskulárním systému ( bradykardie po 7 – 8 letech tréninku)</a:t>
            </a:r>
            <a:endParaRPr lang="cs-CZ" sz="1400" dirty="0"/>
          </a:p>
        </p:txBody>
      </p:sp>
      <p:sp>
        <p:nvSpPr>
          <p:cNvPr id="21" name="Šipka: doprava 20">
            <a:extLst>
              <a:ext uri="{FF2B5EF4-FFF2-40B4-BE49-F238E27FC236}">
                <a16:creationId xmlns:a16="http://schemas.microsoft.com/office/drawing/2014/main" id="{D93666C9-EEF7-489A-8038-58F4D29FD627}"/>
              </a:ext>
            </a:extLst>
          </p:cNvPr>
          <p:cNvSpPr/>
          <p:nvPr/>
        </p:nvSpPr>
        <p:spPr>
          <a:xfrm>
            <a:off x="7725797" y="6012985"/>
            <a:ext cx="545775" cy="97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81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179A2F-AF83-4962-A96F-FD04C07BD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400" y="204822"/>
            <a:ext cx="10515600" cy="1325563"/>
          </a:xfrm>
        </p:spPr>
        <p:txBody>
          <a:bodyPr>
            <a:noAutofit/>
          </a:bodyPr>
          <a:lstStyle/>
          <a:p>
            <a:r>
              <a:rPr lang="cs-CZ" sz="3200" b="1" dirty="0"/>
              <a:t>Zvýšená hladina glukózy je způsobena  nejen   kortizolem, ale i blokádou inzulínu. Který hormon blokuje vylučování inzulínu  na počátku stresové reakce a proč?</a:t>
            </a:r>
          </a:p>
        </p:txBody>
      </p:sp>
      <p:pic>
        <p:nvPicPr>
          <p:cNvPr id="6" name="Zástupný symbol pro obsah 5" descr="Váhy spravedlnosti">
            <a:extLst>
              <a:ext uri="{FF2B5EF4-FFF2-40B4-BE49-F238E27FC236}">
                <a16:creationId xmlns:a16="http://schemas.microsoft.com/office/drawing/2014/main" id="{66034641-F820-49F2-9CA1-0292831BDD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3355" y="1914303"/>
            <a:ext cx="1510019" cy="1510019"/>
          </a:xfr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BE161057-7C48-4179-9AD0-387BD0E51482}"/>
              </a:ext>
            </a:extLst>
          </p:cNvPr>
          <p:cNvSpPr/>
          <p:nvPr/>
        </p:nvSpPr>
        <p:spPr>
          <a:xfrm>
            <a:off x="3639288" y="3413375"/>
            <a:ext cx="3833769" cy="763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euglykémie</a:t>
            </a:r>
            <a:endParaRPr lang="cs-CZ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835BE8F-6FB2-455D-BDDD-3CF783A97B70}"/>
              </a:ext>
            </a:extLst>
          </p:cNvPr>
          <p:cNvSpPr/>
          <p:nvPr/>
        </p:nvSpPr>
        <p:spPr>
          <a:xfrm>
            <a:off x="2122415" y="5443514"/>
            <a:ext cx="2281805" cy="1325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Hypoglykémie</a:t>
            </a:r>
          </a:p>
          <a:p>
            <a:pPr algn="ctr"/>
            <a:r>
              <a:rPr lang="cs-CZ" sz="1200" dirty="0"/>
              <a:t>( zásoby glykogenu)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959C1E8A-D37B-4ACC-B383-2FEC2E82BB5F}"/>
              </a:ext>
            </a:extLst>
          </p:cNvPr>
          <p:cNvSpPr/>
          <p:nvPr/>
        </p:nvSpPr>
        <p:spPr>
          <a:xfrm>
            <a:off x="6478484" y="5467839"/>
            <a:ext cx="2281805" cy="1325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Hyperglykémie</a:t>
            </a:r>
          </a:p>
          <a:p>
            <a:pPr algn="ctr"/>
            <a:r>
              <a:rPr lang="cs-CZ" sz="1400" dirty="0"/>
              <a:t>( kortizol)</a:t>
            </a: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16BC437C-A195-427B-86F4-2569E02EF236}"/>
              </a:ext>
            </a:extLst>
          </p:cNvPr>
          <p:cNvSpPr/>
          <p:nvPr/>
        </p:nvSpPr>
        <p:spPr>
          <a:xfrm>
            <a:off x="8840766" y="4117951"/>
            <a:ext cx="1510019" cy="13255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Buňky </a:t>
            </a:r>
            <a:r>
              <a:rPr lang="cs-CZ" sz="1100" dirty="0"/>
              <a:t>nezávislé na inzulínu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14AB7CFD-14FC-432B-A0F4-5C25F167A2FD}"/>
              </a:ext>
            </a:extLst>
          </p:cNvPr>
          <p:cNvSpPr/>
          <p:nvPr/>
        </p:nvSpPr>
        <p:spPr>
          <a:xfrm>
            <a:off x="8628859" y="1889250"/>
            <a:ext cx="1510019" cy="13255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Buňky </a:t>
            </a:r>
            <a:r>
              <a:rPr lang="cs-CZ" sz="1100" dirty="0"/>
              <a:t>závislé na inzulínu</a:t>
            </a:r>
          </a:p>
        </p:txBody>
      </p:sp>
      <p:sp>
        <p:nvSpPr>
          <p:cNvPr id="12" name="Šipka: doleva a nahoru 11">
            <a:extLst>
              <a:ext uri="{FF2B5EF4-FFF2-40B4-BE49-F238E27FC236}">
                <a16:creationId xmlns:a16="http://schemas.microsoft.com/office/drawing/2014/main" id="{C38AED21-DF57-4FF4-85F6-70D4B3113709}"/>
              </a:ext>
            </a:extLst>
          </p:cNvPr>
          <p:cNvSpPr/>
          <p:nvPr/>
        </p:nvSpPr>
        <p:spPr>
          <a:xfrm rot="7522428">
            <a:off x="7720025" y="2929492"/>
            <a:ext cx="1588711" cy="1524508"/>
          </a:xfrm>
          <a:prstGeom prst="lef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7657222-593E-4D5C-9110-03CDEF317D4B}"/>
              </a:ext>
            </a:extLst>
          </p:cNvPr>
          <p:cNvSpPr txBox="1"/>
          <p:nvPr/>
        </p:nvSpPr>
        <p:spPr>
          <a:xfrm>
            <a:off x="7182546" y="2871955"/>
            <a:ext cx="90321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inzulín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8A906211-35F1-431D-AFE7-13EAB5E2C288}"/>
              </a:ext>
            </a:extLst>
          </p:cNvPr>
          <p:cNvCxnSpPr/>
          <p:nvPr/>
        </p:nvCxnSpPr>
        <p:spPr>
          <a:xfrm>
            <a:off x="7234839" y="2587530"/>
            <a:ext cx="719883" cy="8106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6C7D3B1A-22A3-4E36-8E5E-47DC68268937}"/>
              </a:ext>
            </a:extLst>
          </p:cNvPr>
          <p:cNvCxnSpPr>
            <a:cxnSpLocks/>
          </p:cNvCxnSpPr>
          <p:nvPr/>
        </p:nvCxnSpPr>
        <p:spPr>
          <a:xfrm flipV="1">
            <a:off x="7182546" y="2572301"/>
            <a:ext cx="938279" cy="75503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F7333F99-C4FA-4772-9A0A-19A69EF92B02}"/>
              </a:ext>
            </a:extLst>
          </p:cNvPr>
          <p:cNvCxnSpPr>
            <a:cxnSpLocks/>
          </p:cNvCxnSpPr>
          <p:nvPr/>
        </p:nvCxnSpPr>
        <p:spPr>
          <a:xfrm flipH="1">
            <a:off x="7607083" y="2078892"/>
            <a:ext cx="12303" cy="5869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1D53EC32-F016-40E7-9C8B-3BB88DCA0819}"/>
              </a:ext>
            </a:extLst>
          </p:cNvPr>
          <p:cNvSpPr txBox="1"/>
          <p:nvPr/>
        </p:nvSpPr>
        <p:spPr>
          <a:xfrm>
            <a:off x="7213303" y="1786249"/>
            <a:ext cx="841696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adrenalin</a:t>
            </a:r>
          </a:p>
        </p:txBody>
      </p:sp>
      <p:sp>
        <p:nvSpPr>
          <p:cNvPr id="23" name="Šipka: dolů 22">
            <a:extLst>
              <a:ext uri="{FF2B5EF4-FFF2-40B4-BE49-F238E27FC236}">
                <a16:creationId xmlns:a16="http://schemas.microsoft.com/office/drawing/2014/main" id="{05595ADF-A067-4791-8327-82EDA004862B}"/>
              </a:ext>
            </a:extLst>
          </p:cNvPr>
          <p:cNvSpPr/>
          <p:nvPr/>
        </p:nvSpPr>
        <p:spPr>
          <a:xfrm rot="2684787">
            <a:off x="4429387" y="4348861"/>
            <a:ext cx="383968" cy="986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: dolů 23">
            <a:extLst>
              <a:ext uri="{FF2B5EF4-FFF2-40B4-BE49-F238E27FC236}">
                <a16:creationId xmlns:a16="http://schemas.microsoft.com/office/drawing/2014/main" id="{83F0229A-7B7F-440E-9B02-5A7D36B876AF}"/>
              </a:ext>
            </a:extLst>
          </p:cNvPr>
          <p:cNvSpPr/>
          <p:nvPr/>
        </p:nvSpPr>
        <p:spPr>
          <a:xfrm rot="19225002">
            <a:off x="6280697" y="4314131"/>
            <a:ext cx="383968" cy="986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374805C8-2561-4BF6-9F2E-6C8BDDEEC258}"/>
              </a:ext>
            </a:extLst>
          </p:cNvPr>
          <p:cNvSpPr txBox="1">
            <a:spLocks/>
          </p:cNvSpPr>
          <p:nvPr/>
        </p:nvSpPr>
        <p:spPr>
          <a:xfrm>
            <a:off x="205974" y="3425103"/>
            <a:ext cx="3145261" cy="1960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/>
              <a:t>Kdy pozorujeme ve vztahu k zatížení  </a:t>
            </a:r>
            <a:r>
              <a:rPr lang="cs-CZ" b="1" dirty="0" err="1"/>
              <a:t>pozátěžovou</a:t>
            </a:r>
            <a:r>
              <a:rPr lang="cs-CZ" b="1" dirty="0"/>
              <a:t> hyperglykémii a kdy hypoglykémii?</a:t>
            </a:r>
          </a:p>
        </p:txBody>
      </p:sp>
    </p:spTree>
    <p:extLst>
      <p:ext uri="{BB962C8B-B14F-4D97-AF65-F5344CB8AC3E}">
        <p14:creationId xmlns:p14="http://schemas.microsoft.com/office/powerpoint/2010/main" val="662205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6CC9D-651D-42BB-ABA5-12CACE0FC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Popiš reaktivní změny glukózy a laktátu u </a:t>
            </a:r>
            <a:r>
              <a:rPr lang="cs-CZ" b="1" dirty="0">
                <a:solidFill>
                  <a:srgbClr val="FF0000"/>
                </a:solidFill>
              </a:rPr>
              <a:t>hokeje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1C81735-C28D-46CB-B4DF-A03A2E8F1F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glukóza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9C451A-6858-4F90-8F0F-7DBA186FA9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Hladina nezvýšena</a:t>
            </a:r>
          </a:p>
          <a:p>
            <a:r>
              <a:rPr lang="cs-CZ" dirty="0"/>
              <a:t>Hyperglykémie</a:t>
            </a:r>
          </a:p>
          <a:p>
            <a:r>
              <a:rPr lang="cs-CZ" dirty="0"/>
              <a:t>hypoglykémie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B45ACDE3-01C5-4823-940B-09351F6AD0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/>
              <a:t>Laktát: </a:t>
            </a:r>
          </a:p>
          <a:p>
            <a:r>
              <a:rPr lang="cs-CZ" dirty="0"/>
              <a:t>klidová hladina: 0,5 – 1,5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658A478C-E58D-4576-9A10-4EEEF099A7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9828" y="4701444"/>
            <a:ext cx="5183188" cy="1521641"/>
          </a:xfrm>
        </p:spPr>
        <p:txBody>
          <a:bodyPr/>
          <a:lstStyle/>
          <a:p>
            <a:r>
              <a:rPr lang="cs-CZ" dirty="0"/>
              <a:t>Nízká : do 3 </a:t>
            </a:r>
            <a:r>
              <a:rPr lang="cs-CZ" dirty="0" err="1"/>
              <a:t>mmol</a:t>
            </a:r>
            <a:r>
              <a:rPr lang="cs-CZ" dirty="0"/>
              <a:t>/l  </a:t>
            </a:r>
          </a:p>
          <a:p>
            <a:r>
              <a:rPr lang="cs-CZ" dirty="0"/>
              <a:t>střední : 3 – 7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r>
              <a:rPr lang="cs-CZ" dirty="0"/>
              <a:t>vysoká: nad 7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918D32C-F647-4F38-82C9-E2650D280245}"/>
              </a:ext>
            </a:extLst>
          </p:cNvPr>
          <p:cNvSpPr/>
          <p:nvPr/>
        </p:nvSpPr>
        <p:spPr>
          <a:xfrm>
            <a:off x="6194427" y="2598417"/>
            <a:ext cx="5183188" cy="10451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Anaerobní glykolýza</a:t>
            </a:r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id="{E8E35BE2-7948-4141-A641-28D08642CE97}"/>
              </a:ext>
            </a:extLst>
          </p:cNvPr>
          <p:cNvSpPr/>
          <p:nvPr/>
        </p:nvSpPr>
        <p:spPr>
          <a:xfrm>
            <a:off x="7617204" y="3900881"/>
            <a:ext cx="2340528" cy="6504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D34D46F7-8203-4D8E-B472-484D29564C83}"/>
              </a:ext>
            </a:extLst>
          </p:cNvPr>
          <p:cNvSpPr/>
          <p:nvPr/>
        </p:nvSpPr>
        <p:spPr>
          <a:xfrm>
            <a:off x="3967993" y="2341110"/>
            <a:ext cx="1929468" cy="30865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3x20 min</a:t>
            </a:r>
          </a:p>
          <a:p>
            <a:pPr algn="ctr"/>
            <a:r>
              <a:rPr lang="cs-CZ" dirty="0"/>
              <a:t>Intervaly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1200" dirty="0"/>
              <a:t>Cca 20s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1200" dirty="0"/>
              <a:t>Hráč na ledě cca 40 s</a:t>
            </a:r>
          </a:p>
        </p:txBody>
      </p:sp>
    </p:spTree>
    <p:extLst>
      <p:ext uri="{BB962C8B-B14F-4D97-AF65-F5344CB8AC3E}">
        <p14:creationId xmlns:p14="http://schemas.microsoft.com/office/powerpoint/2010/main" val="78540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92B055-0C27-4E44-937B-A708997FF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Hladina laktátu ve vztahu   ke klidu a různým intenzitám zatížení – klidová, nízká, střední, vysoká hodnota La</a:t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4" name="Zástupný symbol pro obsah 6">
            <a:extLst>
              <a:ext uri="{FF2B5EF4-FFF2-40B4-BE49-F238E27FC236}">
                <a16:creationId xmlns:a16="http://schemas.microsoft.com/office/drawing/2014/main" id="{ED50541D-2BB3-46D2-9A46-72BA3C68ABE8}"/>
              </a:ext>
            </a:extLst>
          </p:cNvPr>
          <p:cNvSpPr txBox="1">
            <a:spLocks/>
          </p:cNvSpPr>
          <p:nvPr/>
        </p:nvSpPr>
        <p:spPr>
          <a:xfrm>
            <a:off x="3677964" y="2964372"/>
            <a:ext cx="5183188" cy="22200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klidová: 0,5 – 1,5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r>
              <a:rPr lang="cs-CZ" dirty="0"/>
              <a:t>nízká : do 3 </a:t>
            </a:r>
            <a:r>
              <a:rPr lang="cs-CZ" dirty="0" err="1"/>
              <a:t>mmol</a:t>
            </a:r>
            <a:r>
              <a:rPr lang="cs-CZ" dirty="0"/>
              <a:t>/l  </a:t>
            </a:r>
          </a:p>
          <a:p>
            <a:r>
              <a:rPr lang="cs-CZ" dirty="0"/>
              <a:t>střední : 3 – 7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r>
              <a:rPr lang="cs-CZ" dirty="0"/>
              <a:t>vysoká: nad 7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BDAF21BC-FE0E-439D-811C-6743DE4ADD3F}"/>
              </a:ext>
            </a:extLst>
          </p:cNvPr>
          <p:cNvSpPr/>
          <p:nvPr/>
        </p:nvSpPr>
        <p:spPr>
          <a:xfrm>
            <a:off x="402671" y="1690688"/>
            <a:ext cx="2088859" cy="15435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Maximální </a:t>
            </a:r>
          </a:p>
          <a:p>
            <a:pPr algn="ctr"/>
            <a:r>
              <a:rPr lang="cs-CZ" dirty="0"/>
              <a:t>intenzita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CF1DA40-07BC-462D-B9FE-E38655EB199B}"/>
              </a:ext>
            </a:extLst>
          </p:cNvPr>
          <p:cNvSpPr/>
          <p:nvPr/>
        </p:nvSpPr>
        <p:spPr>
          <a:xfrm>
            <a:off x="9412448" y="1690688"/>
            <a:ext cx="2299981" cy="15435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Submaximální</a:t>
            </a:r>
            <a:r>
              <a:rPr lang="cs-CZ" dirty="0"/>
              <a:t> </a:t>
            </a:r>
          </a:p>
          <a:p>
            <a:pPr algn="ctr"/>
            <a:r>
              <a:rPr lang="cs-CZ" dirty="0"/>
              <a:t>intenzita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8A34EA13-25D9-46E6-AC35-DA1605C249AB}"/>
              </a:ext>
            </a:extLst>
          </p:cNvPr>
          <p:cNvSpPr/>
          <p:nvPr/>
        </p:nvSpPr>
        <p:spPr>
          <a:xfrm>
            <a:off x="441819" y="4326055"/>
            <a:ext cx="2088859" cy="15435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Střední</a:t>
            </a:r>
          </a:p>
          <a:p>
            <a:pPr algn="ctr"/>
            <a:r>
              <a:rPr lang="cs-CZ" dirty="0"/>
              <a:t>intenzita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043F387F-DA2C-433E-A65D-69564AE64E19}"/>
              </a:ext>
            </a:extLst>
          </p:cNvPr>
          <p:cNvSpPr/>
          <p:nvPr/>
        </p:nvSpPr>
        <p:spPr>
          <a:xfrm>
            <a:off x="9518008" y="4326055"/>
            <a:ext cx="2088859" cy="15435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nízká</a:t>
            </a:r>
          </a:p>
          <a:p>
            <a:pPr algn="ctr"/>
            <a:r>
              <a:rPr lang="cs-CZ" dirty="0"/>
              <a:t>intenzita</a:t>
            </a:r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047F4266-2B69-40A3-8DF4-DBFDA138A3F9}"/>
              </a:ext>
            </a:extLst>
          </p:cNvPr>
          <p:cNvSpPr/>
          <p:nvPr/>
        </p:nvSpPr>
        <p:spPr>
          <a:xfrm>
            <a:off x="10427516" y="5869629"/>
            <a:ext cx="360726" cy="3020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id="{D926B8B5-3B5C-4EE6-9AD3-A4975E565680}"/>
              </a:ext>
            </a:extLst>
          </p:cNvPr>
          <p:cNvSpPr/>
          <p:nvPr/>
        </p:nvSpPr>
        <p:spPr>
          <a:xfrm>
            <a:off x="1305886" y="5869629"/>
            <a:ext cx="360726" cy="3020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lů 10">
            <a:extLst>
              <a:ext uri="{FF2B5EF4-FFF2-40B4-BE49-F238E27FC236}">
                <a16:creationId xmlns:a16="http://schemas.microsoft.com/office/drawing/2014/main" id="{CC00E4D3-DF22-40D0-95A0-94D2845DF25D}"/>
              </a:ext>
            </a:extLst>
          </p:cNvPr>
          <p:cNvSpPr/>
          <p:nvPr/>
        </p:nvSpPr>
        <p:spPr>
          <a:xfrm>
            <a:off x="1266737" y="3216218"/>
            <a:ext cx="360726" cy="3020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lů 11">
            <a:extLst>
              <a:ext uri="{FF2B5EF4-FFF2-40B4-BE49-F238E27FC236}">
                <a16:creationId xmlns:a16="http://schemas.microsoft.com/office/drawing/2014/main" id="{57B9B5F2-277D-4ED9-8D1C-7F1C01491C10}"/>
              </a:ext>
            </a:extLst>
          </p:cNvPr>
          <p:cNvSpPr/>
          <p:nvPr/>
        </p:nvSpPr>
        <p:spPr>
          <a:xfrm>
            <a:off x="10371590" y="3234262"/>
            <a:ext cx="360726" cy="3020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C438FBA-0232-4541-A60C-807E6AED16FA}"/>
              </a:ext>
            </a:extLst>
          </p:cNvPr>
          <p:cNvSpPr txBox="1"/>
          <p:nvPr/>
        </p:nvSpPr>
        <p:spPr>
          <a:xfrm>
            <a:off x="611697" y="3595492"/>
            <a:ext cx="187983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ATP,CP systém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6C2345D-9911-49B0-9D6E-9B10CFD18864}"/>
              </a:ext>
            </a:extLst>
          </p:cNvPr>
          <p:cNvSpPr txBox="1"/>
          <p:nvPr/>
        </p:nvSpPr>
        <p:spPr>
          <a:xfrm>
            <a:off x="441819" y="6179433"/>
            <a:ext cx="227103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Oxidativní fosforylace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22E4BF1-35E9-4BE8-8A11-1AA9A746223F}"/>
              </a:ext>
            </a:extLst>
          </p:cNvPr>
          <p:cNvSpPr txBox="1"/>
          <p:nvPr/>
        </p:nvSpPr>
        <p:spPr>
          <a:xfrm>
            <a:off x="9412448" y="3595492"/>
            <a:ext cx="239575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Anaerobní glykolýza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DA8B2F02-790B-4C98-9F88-CFD31C521D12}"/>
              </a:ext>
            </a:extLst>
          </p:cNvPr>
          <p:cNvSpPr txBox="1"/>
          <p:nvPr/>
        </p:nvSpPr>
        <p:spPr>
          <a:xfrm>
            <a:off x="9537166" y="6218233"/>
            <a:ext cx="227103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Oxidativní fosforylace</a:t>
            </a:r>
          </a:p>
        </p:txBody>
      </p:sp>
    </p:spTree>
    <p:extLst>
      <p:ext uri="{BB962C8B-B14F-4D97-AF65-F5344CB8AC3E}">
        <p14:creationId xmlns:p14="http://schemas.microsoft.com/office/powerpoint/2010/main" val="1373555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F317C-8EB3-4841-AD5C-8AC83A43D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Leukocytózu po zatížení můžeme vidět u kterého typu zatížení a proč?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2BB1B89-5975-4F9B-A0C0-A1C1FC4E6522}"/>
              </a:ext>
            </a:extLst>
          </p:cNvPr>
          <p:cNvSpPr/>
          <p:nvPr/>
        </p:nvSpPr>
        <p:spPr>
          <a:xfrm>
            <a:off x="737532" y="3667359"/>
            <a:ext cx="3310301" cy="10451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Anaerobní glykolýza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9620F3F-90F6-486D-A60B-4218B5A8E371}"/>
              </a:ext>
            </a:extLst>
          </p:cNvPr>
          <p:cNvSpPr/>
          <p:nvPr/>
        </p:nvSpPr>
        <p:spPr>
          <a:xfrm>
            <a:off x="7206143" y="3583292"/>
            <a:ext cx="2788686" cy="10451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leukocytóza</a:t>
            </a:r>
          </a:p>
        </p:txBody>
      </p:sp>
      <p:sp>
        <p:nvSpPr>
          <p:cNvPr id="6" name="Šipka: nahoru 5">
            <a:extLst>
              <a:ext uri="{FF2B5EF4-FFF2-40B4-BE49-F238E27FC236}">
                <a16:creationId xmlns:a16="http://schemas.microsoft.com/office/drawing/2014/main" id="{03E0BFFD-5AAE-4FD1-8072-48DCA4AD12FB}"/>
              </a:ext>
            </a:extLst>
          </p:cNvPr>
          <p:cNvSpPr/>
          <p:nvPr/>
        </p:nvSpPr>
        <p:spPr>
          <a:xfrm rot="5400000">
            <a:off x="5416163" y="3146730"/>
            <a:ext cx="520773" cy="191828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5A6ACFC-6FBA-48BD-9866-081EE1F2BC0E}"/>
              </a:ext>
            </a:extLst>
          </p:cNvPr>
          <p:cNvSpPr txBox="1"/>
          <p:nvPr/>
        </p:nvSpPr>
        <p:spPr>
          <a:xfrm>
            <a:off x="1182848" y="1828800"/>
            <a:ext cx="8355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Beze změny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Leukopenie ( kortizol) – dostatek času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leukocytóza</a:t>
            </a:r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40C029F9-0F88-4C09-9E8F-2543EB84311F}"/>
              </a:ext>
            </a:extLst>
          </p:cNvPr>
          <p:cNvSpPr/>
          <p:nvPr/>
        </p:nvSpPr>
        <p:spPr>
          <a:xfrm>
            <a:off x="1943871" y="4882392"/>
            <a:ext cx="897622" cy="8137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FC8A57A-D7CB-4BC1-82A2-F4C3F9633441}"/>
              </a:ext>
            </a:extLst>
          </p:cNvPr>
          <p:cNvSpPr/>
          <p:nvPr/>
        </p:nvSpPr>
        <p:spPr>
          <a:xfrm>
            <a:off x="998339" y="5716228"/>
            <a:ext cx="2788686" cy="10451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Výkony okolo 40s</a:t>
            </a:r>
          </a:p>
        </p:txBody>
      </p:sp>
    </p:spTree>
    <p:extLst>
      <p:ext uri="{BB962C8B-B14F-4D97-AF65-F5344CB8AC3E}">
        <p14:creationId xmlns:p14="http://schemas.microsoft.com/office/powerpoint/2010/main" val="4200172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5D457-DEDB-453B-9D93-E20F2486E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25"/>
            <a:ext cx="10515600" cy="155646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Napiš reaktivní změny na zatížení v kardiovaskulárním systému a dej do vztahu se sportovní disciplínou.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AF72DB-5D04-4F41-A42C-9E223B94C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2457" y="2037767"/>
            <a:ext cx="3230461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Krevní tlak</a:t>
            </a:r>
          </a:p>
          <a:p>
            <a:r>
              <a:rPr lang="cs-CZ" b="1" dirty="0"/>
              <a:t>Dynamická zátěž</a:t>
            </a:r>
          </a:p>
          <a:p>
            <a:pPr marL="0" indent="0">
              <a:buNone/>
            </a:pPr>
            <a:r>
              <a:rPr lang="cs-CZ" dirty="0" err="1"/>
              <a:t>Submax</a:t>
            </a:r>
            <a:r>
              <a:rPr lang="cs-CZ" dirty="0"/>
              <a:t>. Intenzita</a:t>
            </a:r>
          </a:p>
          <a:p>
            <a:pPr marL="0" indent="0">
              <a:buNone/>
            </a:pPr>
            <a:r>
              <a:rPr lang="cs-CZ" dirty="0"/>
              <a:t>Maximální intenzita</a:t>
            </a:r>
          </a:p>
          <a:p>
            <a:pPr marL="0" indent="0">
              <a:buNone/>
            </a:pPr>
            <a:r>
              <a:rPr lang="cs-CZ" dirty="0"/>
              <a:t>Střední intenzita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Statická zátěž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654F1F7C-D8F9-47B4-A231-9933602E3D50}"/>
              </a:ext>
            </a:extLst>
          </p:cNvPr>
          <p:cNvSpPr txBox="1">
            <a:spLocks/>
          </p:cNvSpPr>
          <p:nvPr/>
        </p:nvSpPr>
        <p:spPr>
          <a:xfrm>
            <a:off x="2198614" y="2037767"/>
            <a:ext cx="323046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b="1" dirty="0"/>
              <a:t>Tepová frekvence</a:t>
            </a:r>
          </a:p>
          <a:p>
            <a:r>
              <a:rPr lang="cs-CZ" dirty="0"/>
              <a:t>Do 60% </a:t>
            </a:r>
            <a:r>
              <a:rPr lang="cs-CZ" dirty="0" err="1"/>
              <a:t>SFmax</a:t>
            </a:r>
            <a:endParaRPr lang="cs-CZ" dirty="0"/>
          </a:p>
          <a:p>
            <a:r>
              <a:rPr lang="cs-CZ" dirty="0"/>
              <a:t>60-75% </a:t>
            </a:r>
            <a:r>
              <a:rPr lang="cs-CZ" dirty="0" err="1"/>
              <a:t>Sfmax</a:t>
            </a:r>
            <a:endParaRPr lang="cs-CZ" dirty="0"/>
          </a:p>
          <a:p>
            <a:r>
              <a:rPr lang="cs-CZ" dirty="0"/>
              <a:t>75-85% </a:t>
            </a:r>
            <a:r>
              <a:rPr lang="cs-CZ" dirty="0" err="1"/>
              <a:t>SFmax</a:t>
            </a:r>
            <a:endParaRPr lang="cs-CZ" dirty="0"/>
          </a:p>
          <a:p>
            <a:r>
              <a:rPr lang="cs-CZ" dirty="0"/>
              <a:t>Nad 85% </a:t>
            </a:r>
            <a:r>
              <a:rPr lang="cs-CZ" dirty="0" err="1"/>
              <a:t>SFmax</a:t>
            </a:r>
            <a:endParaRPr lang="cs-CZ" dirty="0"/>
          </a:p>
        </p:txBody>
      </p:sp>
      <p:sp>
        <p:nvSpPr>
          <p:cNvPr id="6" name="Šipka: nahoru 5">
            <a:extLst>
              <a:ext uri="{FF2B5EF4-FFF2-40B4-BE49-F238E27FC236}">
                <a16:creationId xmlns:a16="http://schemas.microsoft.com/office/drawing/2014/main" id="{8AA117E2-2BB9-47CA-B022-1E176E6BB3F0}"/>
              </a:ext>
            </a:extLst>
          </p:cNvPr>
          <p:cNvSpPr/>
          <p:nvPr/>
        </p:nvSpPr>
        <p:spPr>
          <a:xfrm>
            <a:off x="11353800" y="2427187"/>
            <a:ext cx="561363" cy="198095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nahoru 7">
            <a:extLst>
              <a:ext uri="{FF2B5EF4-FFF2-40B4-BE49-F238E27FC236}">
                <a16:creationId xmlns:a16="http://schemas.microsoft.com/office/drawing/2014/main" id="{E69178BB-ED1E-4014-9958-28561CA852EF}"/>
              </a:ext>
            </a:extLst>
          </p:cNvPr>
          <p:cNvSpPr/>
          <p:nvPr/>
        </p:nvSpPr>
        <p:spPr>
          <a:xfrm rot="10800000">
            <a:off x="1617479" y="2586964"/>
            <a:ext cx="561363" cy="21520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0C26AD8-3C10-4545-84D7-F22AAFBDDE8A}"/>
              </a:ext>
            </a:extLst>
          </p:cNvPr>
          <p:cNvSpPr/>
          <p:nvPr/>
        </p:nvSpPr>
        <p:spPr>
          <a:xfrm>
            <a:off x="4846566" y="2643745"/>
            <a:ext cx="809012" cy="30200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nízká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D83E6509-5426-4049-A7AF-13F55E84875E}"/>
              </a:ext>
            </a:extLst>
          </p:cNvPr>
          <p:cNvSpPr/>
          <p:nvPr/>
        </p:nvSpPr>
        <p:spPr>
          <a:xfrm>
            <a:off x="4846566" y="3164932"/>
            <a:ext cx="956913" cy="30200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střední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DAE3EB22-FF8A-4736-9C15-63C4D5D6C321}"/>
              </a:ext>
            </a:extLst>
          </p:cNvPr>
          <p:cNvSpPr/>
          <p:nvPr/>
        </p:nvSpPr>
        <p:spPr>
          <a:xfrm>
            <a:off x="4846566" y="3663012"/>
            <a:ext cx="1061993" cy="30200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submax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8D46E57-5A6E-4306-B72B-844375805B35}"/>
              </a:ext>
            </a:extLst>
          </p:cNvPr>
          <p:cNvSpPr/>
          <p:nvPr/>
        </p:nvSpPr>
        <p:spPr>
          <a:xfrm>
            <a:off x="4920516" y="4162096"/>
            <a:ext cx="809012" cy="30200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max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Šipka: nahoru 12">
            <a:extLst>
              <a:ext uri="{FF2B5EF4-FFF2-40B4-BE49-F238E27FC236}">
                <a16:creationId xmlns:a16="http://schemas.microsoft.com/office/drawing/2014/main" id="{F8695789-7E78-4438-9AE4-230FD6A1AEB0}"/>
              </a:ext>
            </a:extLst>
          </p:cNvPr>
          <p:cNvSpPr/>
          <p:nvPr/>
        </p:nvSpPr>
        <p:spPr>
          <a:xfrm>
            <a:off x="11438739" y="4616499"/>
            <a:ext cx="561363" cy="198095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nahoru 13">
            <a:extLst>
              <a:ext uri="{FF2B5EF4-FFF2-40B4-BE49-F238E27FC236}">
                <a16:creationId xmlns:a16="http://schemas.microsoft.com/office/drawing/2014/main" id="{026B8EB4-9BB2-410C-B471-1DDC4319C890}"/>
              </a:ext>
            </a:extLst>
          </p:cNvPr>
          <p:cNvSpPr/>
          <p:nvPr/>
        </p:nvSpPr>
        <p:spPr>
          <a:xfrm>
            <a:off x="10672895" y="4616499"/>
            <a:ext cx="561363" cy="198095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256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A6A55B0-0327-4FD3-9BB4-75ADB49FF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>
                <a:latin typeface="+mn-lt"/>
              </a:rPr>
              <a:t>Hodnoty TK při zatížení různé intenzity a délky trvání</a:t>
            </a:r>
          </a:p>
        </p:txBody>
      </p:sp>
      <p:graphicFrame>
        <p:nvGraphicFramePr>
          <p:cNvPr id="50179" name="Group 3">
            <a:extLst>
              <a:ext uri="{FF2B5EF4-FFF2-40B4-BE49-F238E27FC236}">
                <a16:creationId xmlns:a16="http://schemas.microsoft.com/office/drawing/2014/main" id="{094E01D3-368C-44C4-80F4-DD9D93650A46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703389" y="1989139"/>
          <a:ext cx="8734425" cy="4443413"/>
        </p:xfrm>
        <a:graphic>
          <a:graphicData uri="http://schemas.openxmlformats.org/drawingml/2006/table">
            <a:tbl>
              <a:tblPr/>
              <a:tblGrid>
                <a:gridCol w="604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6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sTK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dTK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Krátkodobé zatížení max. intenzity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150-190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80-110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Zatížení submaximální intenzity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180-240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40-100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Dlouhodobé zatížení střední intenzity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130-170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Statické krátkodobé zatížení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140-160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80-100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1F5FE-6E99-4CA1-A713-CC5E2DDFF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Popiš možné reaktivní změny v srdci (sprint, silový trojboj, běh 1 500 m)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40E570-8D47-4529-A837-2CF9806F1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873" y="2058740"/>
            <a:ext cx="2257338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silový trojboj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1BA957F-9B36-488A-AEF7-2A836632A953}"/>
              </a:ext>
            </a:extLst>
          </p:cNvPr>
          <p:cNvSpPr txBox="1">
            <a:spLocks/>
          </p:cNvSpPr>
          <p:nvPr/>
        </p:nvSpPr>
        <p:spPr>
          <a:xfrm>
            <a:off x="3272405" y="2058740"/>
            <a:ext cx="2257338" cy="43513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 </a:t>
            </a:r>
            <a:r>
              <a:rPr lang="cs-CZ" b="1" dirty="0"/>
              <a:t>sprint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3FBC1202-4AA5-43E9-9220-2647919EC77A}"/>
              </a:ext>
            </a:extLst>
          </p:cNvPr>
          <p:cNvSpPr txBox="1">
            <a:spLocks/>
          </p:cNvSpPr>
          <p:nvPr/>
        </p:nvSpPr>
        <p:spPr>
          <a:xfrm>
            <a:off x="8767194" y="2058740"/>
            <a:ext cx="2257338" cy="43513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 </a:t>
            </a:r>
            <a:r>
              <a:rPr lang="cs-CZ" b="1" dirty="0"/>
              <a:t>běh 1500 m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885F460-9582-49FC-B03E-0975B230F6C5}"/>
              </a:ext>
            </a:extLst>
          </p:cNvPr>
          <p:cNvSpPr/>
          <p:nvPr/>
        </p:nvSpPr>
        <p:spPr>
          <a:xfrm>
            <a:off x="226852" y="2845857"/>
            <a:ext cx="2080470" cy="796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Tepová frekvence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4AA6D50-179A-4DC8-9548-89515CEE8B20}"/>
              </a:ext>
            </a:extLst>
          </p:cNvPr>
          <p:cNvSpPr/>
          <p:nvPr/>
        </p:nvSpPr>
        <p:spPr>
          <a:xfrm>
            <a:off x="252193" y="4669566"/>
            <a:ext cx="2080470" cy="796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Krevní tlak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BDB8A69-6248-46BF-929A-AA49CB977D7E}"/>
              </a:ext>
            </a:extLst>
          </p:cNvPr>
          <p:cNvSpPr txBox="1"/>
          <p:nvPr/>
        </p:nvSpPr>
        <p:spPr>
          <a:xfrm>
            <a:off x="3422708" y="3059668"/>
            <a:ext cx="181202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nad 85% SF </a:t>
            </a:r>
            <a:r>
              <a:rPr lang="cs-CZ" dirty="0" err="1"/>
              <a:t>max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22CFFC3-C66B-4929-9805-2BE004AC5090}"/>
              </a:ext>
            </a:extLst>
          </p:cNvPr>
          <p:cNvSpPr txBox="1"/>
          <p:nvPr/>
        </p:nvSpPr>
        <p:spPr>
          <a:xfrm>
            <a:off x="6186531" y="3074241"/>
            <a:ext cx="181202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nad 85% SF </a:t>
            </a:r>
            <a:r>
              <a:rPr lang="cs-CZ" dirty="0" err="1"/>
              <a:t>max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6E0AA55-146A-4BE7-ACDF-181ACCD10567}"/>
              </a:ext>
            </a:extLst>
          </p:cNvPr>
          <p:cNvSpPr txBox="1"/>
          <p:nvPr/>
        </p:nvSpPr>
        <p:spPr>
          <a:xfrm>
            <a:off x="8883941" y="3069957"/>
            <a:ext cx="201475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 60-75% SF </a:t>
            </a:r>
            <a:r>
              <a:rPr lang="cs-CZ" dirty="0" err="1"/>
              <a:t>max</a:t>
            </a:r>
            <a:endParaRPr lang="cs-CZ" dirty="0"/>
          </a:p>
        </p:txBody>
      </p:sp>
      <p:pic>
        <p:nvPicPr>
          <p:cNvPr id="11" name="Grafický objekt 10" descr="Dvojité šipky">
            <a:extLst>
              <a:ext uri="{FF2B5EF4-FFF2-40B4-BE49-F238E27FC236}">
                <a16:creationId xmlns:a16="http://schemas.microsoft.com/office/drawing/2014/main" id="{C8592A11-1CDA-4530-ACEB-EF35DF9BC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32663" y="2811636"/>
            <a:ext cx="914400" cy="914400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89208066-9AC0-4F6D-BEC0-5CF05E2F80B2}"/>
              </a:ext>
            </a:extLst>
          </p:cNvPr>
          <p:cNvSpPr txBox="1"/>
          <p:nvPr/>
        </p:nvSpPr>
        <p:spPr>
          <a:xfrm>
            <a:off x="6186531" y="4861972"/>
            <a:ext cx="181202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dirty="0">
                <a:solidFill>
                  <a:schemeClr val="tx1"/>
                </a:solidFill>
                <a:latin typeface="Arial" charset="0"/>
              </a:rPr>
              <a:t>140-160/80-100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911890E-6425-49CF-9FBC-5FEC2EFB43E0}"/>
              </a:ext>
            </a:extLst>
          </p:cNvPr>
          <p:cNvSpPr txBox="1"/>
          <p:nvPr/>
        </p:nvSpPr>
        <p:spPr>
          <a:xfrm>
            <a:off x="3445603" y="4883377"/>
            <a:ext cx="181202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dirty="0">
                <a:solidFill>
                  <a:schemeClr val="tx1"/>
                </a:solidFill>
                <a:latin typeface="Arial" charset="0"/>
              </a:rPr>
              <a:t>150-190/80-110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F1C005F-4F34-4AB4-873A-12C3956D674D}"/>
              </a:ext>
            </a:extLst>
          </p:cNvPr>
          <p:cNvSpPr txBox="1"/>
          <p:nvPr/>
        </p:nvSpPr>
        <p:spPr>
          <a:xfrm>
            <a:off x="8985308" y="4861972"/>
            <a:ext cx="181202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dirty="0">
                <a:solidFill>
                  <a:schemeClr val="tx1"/>
                </a:solidFill>
                <a:latin typeface="Arial" charset="0"/>
              </a:rPr>
              <a:t>130-170/80</a:t>
            </a:r>
          </a:p>
        </p:txBody>
      </p:sp>
      <p:pic>
        <p:nvPicPr>
          <p:cNvPr id="15" name="Grafický objekt 14" descr="Dvojité šipky">
            <a:extLst>
              <a:ext uri="{FF2B5EF4-FFF2-40B4-BE49-F238E27FC236}">
                <a16:creationId xmlns:a16="http://schemas.microsoft.com/office/drawing/2014/main" id="{88BD0F18-DA58-4B81-8D4F-C16E28329D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31933" y="461084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245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22D293-01DB-4290-ADC0-20531CE74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 jakým změnám dochází během a po zatížení v ledvinách?</a:t>
            </a:r>
          </a:p>
        </p:txBody>
      </p:sp>
      <p:pic>
        <p:nvPicPr>
          <p:cNvPr id="5" name="Grafický objekt 4" descr="Ledviny">
            <a:extLst>
              <a:ext uri="{FF2B5EF4-FFF2-40B4-BE49-F238E27FC236}">
                <a16:creationId xmlns:a16="http://schemas.microsoft.com/office/drawing/2014/main" id="{C4F1DA5B-4F4D-417D-A2DA-FE284DED25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2638" y="1283574"/>
            <a:ext cx="4100818" cy="4153250"/>
          </a:xfrm>
          <a:prstGeom prst="rect">
            <a:avLst/>
          </a:prstGeom>
        </p:spPr>
      </p:pic>
      <p:pic>
        <p:nvPicPr>
          <p:cNvPr id="6" name="Grafický objekt 5" descr="Ledviny">
            <a:extLst>
              <a:ext uri="{FF2B5EF4-FFF2-40B4-BE49-F238E27FC236}">
                <a16:creationId xmlns:a16="http://schemas.microsoft.com/office/drawing/2014/main" id="{CE654F8C-0307-4C05-BA05-851C98488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18946" y="1199626"/>
            <a:ext cx="4100818" cy="415325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FB65BF74-6227-4C55-B185-E7D81710DD89}"/>
              </a:ext>
            </a:extLst>
          </p:cNvPr>
          <p:cNvSpPr txBox="1"/>
          <p:nvPr/>
        </p:nvSpPr>
        <p:spPr>
          <a:xfrm>
            <a:off x="2080121" y="1761472"/>
            <a:ext cx="262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Během zatížení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C52C98D-5457-4EE5-B09E-4D80FB28E4F8}"/>
              </a:ext>
            </a:extLst>
          </p:cNvPr>
          <p:cNvSpPr txBox="1"/>
          <p:nvPr/>
        </p:nvSpPr>
        <p:spPr>
          <a:xfrm>
            <a:off x="7888448" y="1698969"/>
            <a:ext cx="262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 zatížení</a:t>
            </a: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AC6DF7AB-3159-42EC-8940-F18A185F7C18}"/>
              </a:ext>
            </a:extLst>
          </p:cNvPr>
          <p:cNvCxnSpPr/>
          <p:nvPr/>
        </p:nvCxnSpPr>
        <p:spPr>
          <a:xfrm flipH="1">
            <a:off x="2243232" y="2678659"/>
            <a:ext cx="394283" cy="83051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0CA150AE-7344-4394-88AC-85F0CECDB960}"/>
              </a:ext>
            </a:extLst>
          </p:cNvPr>
          <p:cNvCxnSpPr>
            <a:cxnSpLocks/>
          </p:cNvCxnSpPr>
          <p:nvPr/>
        </p:nvCxnSpPr>
        <p:spPr>
          <a:xfrm flipH="1" flipV="1">
            <a:off x="3001422" y="2677913"/>
            <a:ext cx="394282" cy="83123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F0F6BCA-0B3C-4631-A9F9-5C51EB2EA981}"/>
              </a:ext>
            </a:extLst>
          </p:cNvPr>
          <p:cNvSpPr txBox="1"/>
          <p:nvPr/>
        </p:nvSpPr>
        <p:spPr>
          <a:xfrm>
            <a:off x="1245939" y="5029710"/>
            <a:ext cx="333008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Snížená diuréza</a:t>
            </a:r>
          </a:p>
          <a:p>
            <a:r>
              <a:rPr lang="cs-CZ" dirty="0"/>
              <a:t>Hypoxie ledvin - EPO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0698116-C883-40D9-A16C-A2E83491AEB3}"/>
              </a:ext>
            </a:extLst>
          </p:cNvPr>
          <p:cNvSpPr txBox="1"/>
          <p:nvPr/>
        </p:nvSpPr>
        <p:spPr>
          <a:xfrm>
            <a:off x="6959893" y="5012043"/>
            <a:ext cx="1346619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proteinurie</a:t>
            </a:r>
          </a:p>
          <a:p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9F9DC5D-8556-45A0-98CD-6611B46C5CF7}"/>
              </a:ext>
            </a:extLst>
          </p:cNvPr>
          <p:cNvSpPr txBox="1"/>
          <p:nvPr/>
        </p:nvSpPr>
        <p:spPr>
          <a:xfrm>
            <a:off x="9317824" y="5008280"/>
            <a:ext cx="187788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hematurie</a:t>
            </a:r>
          </a:p>
          <a:p>
            <a:r>
              <a:rPr lang="cs-CZ" dirty="0"/>
              <a:t>glykosurie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8B799C4-E862-4024-A616-4614CF919592}"/>
              </a:ext>
            </a:extLst>
          </p:cNvPr>
          <p:cNvSpPr txBox="1"/>
          <p:nvPr/>
        </p:nvSpPr>
        <p:spPr>
          <a:xfrm>
            <a:off x="2633108" y="2421604"/>
            <a:ext cx="511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O</a:t>
            </a:r>
            <a:r>
              <a:rPr lang="cs-CZ" sz="1200" dirty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874F62FE-D159-44B9-90BD-73F24EA60B13}"/>
              </a:ext>
            </a:extLst>
          </p:cNvPr>
          <p:cNvCxnSpPr/>
          <p:nvPr/>
        </p:nvCxnSpPr>
        <p:spPr>
          <a:xfrm>
            <a:off x="2710020" y="2478115"/>
            <a:ext cx="0" cy="2563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153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559</Words>
  <Application>Microsoft Office PowerPoint</Application>
  <PresentationFormat>Širokoúhlá obrazovka</PresentationFormat>
  <Paragraphs>143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Verdana</vt:lpstr>
      <vt:lpstr>Motiv Office</vt:lpstr>
      <vt:lpstr>Fyziologie zátěže- oprava testu</vt:lpstr>
      <vt:lpstr>Zvýšená hladina glukózy je způsobena  nejen   kortizolem, ale i blokádou inzulínu. Který hormon blokuje vylučování inzulínu  na počátku stresové reakce a proč?</vt:lpstr>
      <vt:lpstr>Popiš reaktivní změny glukózy a laktátu u hokeje</vt:lpstr>
      <vt:lpstr>Hladina laktátu ve vztahu   ke klidu a různým intenzitám zatížení – klidová, nízká, střední, vysoká hodnota La </vt:lpstr>
      <vt:lpstr>Leukocytózu po zatížení můžeme vidět u kterého typu zatížení a proč?</vt:lpstr>
      <vt:lpstr>Napiš reaktivní změny na zatížení v kardiovaskulárním systému a dej do vztahu se sportovní disciplínou.</vt:lpstr>
      <vt:lpstr>Hodnoty TK při zatížení různé intenzity a délky trvání</vt:lpstr>
      <vt:lpstr>Popiš možné reaktivní změny v srdci (sprint, silový trojboj, běh 1 500 m)</vt:lpstr>
      <vt:lpstr>K jakým změnám dochází během a po zatížení v ledvinách?</vt:lpstr>
      <vt:lpstr>Napiš možné změny v krevní plazmě na cyklistický výkon střední intenzity trvající 2 hod.</vt:lpstr>
      <vt:lpstr>Popiš proces adaptace z časového hlediska</vt:lpstr>
      <vt:lpstr>Vypiš adaptační změny u krasobruslení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 zátěže- oprava testu</dc:title>
  <dc:creator>Kateřina Kapounková</dc:creator>
  <cp:lastModifiedBy>Kateřina Kapounková</cp:lastModifiedBy>
  <cp:revision>14</cp:revision>
  <dcterms:created xsi:type="dcterms:W3CDTF">2021-11-01T11:29:58Z</dcterms:created>
  <dcterms:modified xsi:type="dcterms:W3CDTF">2022-11-07T07:35:37Z</dcterms:modified>
</cp:coreProperties>
</file>