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63" r:id="rId3"/>
    <p:sldId id="260" r:id="rId4"/>
    <p:sldId id="364" r:id="rId5"/>
    <p:sldId id="365" r:id="rId6"/>
    <p:sldId id="261" r:id="rId7"/>
    <p:sldId id="262" r:id="rId8"/>
    <p:sldId id="267" r:id="rId9"/>
    <p:sldId id="271" r:id="rId10"/>
    <p:sldId id="269" r:id="rId11"/>
    <p:sldId id="340" r:id="rId12"/>
    <p:sldId id="281" r:id="rId13"/>
    <p:sldId id="282" r:id="rId14"/>
    <p:sldId id="366" r:id="rId15"/>
    <p:sldId id="286" r:id="rId16"/>
    <p:sldId id="284" r:id="rId17"/>
    <p:sldId id="279" r:id="rId18"/>
    <p:sldId id="283" r:id="rId19"/>
    <p:sldId id="359" r:id="rId20"/>
    <p:sldId id="270" r:id="rId21"/>
    <p:sldId id="272" r:id="rId22"/>
    <p:sldId id="357" r:id="rId23"/>
    <p:sldId id="358" r:id="rId24"/>
    <p:sldId id="362" r:id="rId25"/>
    <p:sldId id="361" r:id="rId26"/>
    <p:sldId id="360" r:id="rId27"/>
    <p:sldId id="274" r:id="rId28"/>
    <p:sldId id="275" r:id="rId29"/>
    <p:sldId id="277" r:id="rId30"/>
    <p:sldId id="276" r:id="rId31"/>
    <p:sldId id="278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3IyysP+h84d4T8PRTTkjN4iub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92B485-855A-4940-85E0-9D79DD36D28E}">
  <a:tblStyle styleId="{9392B485-855A-4940-85E0-9D79DD36D2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63EA5D-5BA4-448D-9470-FAE8D88BC27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09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9090" t="11613" b="798"/>
          <a:stretch/>
        </p:blipFill>
        <p:spPr>
          <a:xfrm>
            <a:off x="377384" y="585526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 extrusionOk="0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flipH="1">
            <a:off x="3842619" y="585526"/>
            <a:ext cx="8349381" cy="5509038"/>
          </a:xfrm>
          <a:custGeom>
            <a:avLst/>
            <a:gdLst/>
            <a:ahLst/>
            <a:cxnLst/>
            <a:rect l="l" t="t" r="r" b="b"/>
            <a:pathLst>
              <a:path w="8349381" h="5509038" extrusionOk="0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6270030" y="4136803"/>
            <a:ext cx="5370576" cy="91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cs-CZ" b="0" i="0" u="none" strike="noStrike">
                <a:solidFill>
                  <a:srgbClr val="FFFFFF"/>
                </a:solidFill>
              </a:rPr>
              <a:t>Mgr. Martina Bernaciková, Ph.D.</a:t>
            </a:r>
            <a:endParaRPr b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cs-CZ" b="0" i="0" u="none" strike="noStrike">
                <a:solidFill>
                  <a:srgbClr val="FFFFFF"/>
                </a:solidFill>
              </a:rPr>
              <a:t>Mgr. Aleš Řehoř, Mgr. Vojtěch Grün</a:t>
            </a:r>
            <a:endParaRPr b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br>
              <a:rPr lang="cs-CZ" sz="1000">
                <a:solidFill>
                  <a:srgbClr val="FFFFFF"/>
                </a:solidFill>
              </a:rPr>
            </a:br>
            <a:endParaRPr sz="1000">
              <a:solidFill>
                <a:srgbClr val="FFFFFF"/>
              </a:solidFill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lang="cs-CZ" sz="2600" b="1" i="0" u="none" strike="noStrike" dirty="0">
                <a:solidFill>
                  <a:srgbClr val="FFFFFF"/>
                </a:solidFill>
              </a:rPr>
              <a:t>Zátěžová Fyziologie 2. Hodina </a:t>
            </a:r>
            <a:br>
              <a:rPr lang="cs-CZ" sz="2600" b="0" dirty="0">
                <a:solidFill>
                  <a:srgbClr val="FFFFFF"/>
                </a:solidFill>
              </a:rPr>
            </a:br>
            <a:r>
              <a:rPr lang="cs-CZ" sz="2600" b="0" dirty="0">
                <a:solidFill>
                  <a:srgbClr val="FFFFFF"/>
                </a:solidFill>
              </a:rPr>
              <a:t>Řízení pohybu</a:t>
            </a:r>
            <a:br>
              <a:rPr lang="cs-CZ" sz="2600" b="0" dirty="0">
                <a:solidFill>
                  <a:srgbClr val="FFFFFF"/>
                </a:solidFill>
              </a:rPr>
            </a:br>
            <a:r>
              <a:rPr lang="cs-CZ" sz="2600" b="1" i="0" u="none" strike="noStrike" dirty="0">
                <a:solidFill>
                  <a:srgbClr val="FFFFFF"/>
                </a:solidFill>
              </a:rPr>
              <a:t>Nervosvalová Adaptace</a:t>
            </a:r>
            <a:br>
              <a:rPr lang="cs-CZ" sz="2600" b="0" i="0" u="none" strike="noStrike" dirty="0">
                <a:solidFill>
                  <a:srgbClr val="FFFFFF"/>
                </a:solidFill>
              </a:rPr>
            </a:br>
            <a:br>
              <a:rPr lang="cs-CZ" sz="2600" b="0" i="0" u="none" strike="noStrike" dirty="0">
                <a:solidFill>
                  <a:srgbClr val="FFFFFF"/>
                </a:solidFill>
              </a:rPr>
            </a:br>
            <a:r>
              <a:rPr lang="cs-CZ" sz="2600" dirty="0">
                <a:solidFill>
                  <a:srgbClr val="FFFFFF"/>
                </a:solidFill>
              </a:rPr>
              <a:t>svalová kontrakce</a:t>
            </a:r>
            <a:r>
              <a:rPr lang="cs-CZ" sz="2600" b="0" i="0" u="none" strike="noStrike" dirty="0">
                <a:solidFill>
                  <a:srgbClr val="FFFFFF"/>
                </a:solidFill>
              </a:rPr>
              <a:t>, svalová hypertrofie, vaskularizace, svalové bolesti, DOMS</a:t>
            </a:r>
            <a:endParaRPr sz="2600" dirty="0">
              <a:solidFill>
                <a:srgbClr val="FFFFFF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1578" y="5079854"/>
            <a:ext cx="3647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bp4051 bk4051 Jaro 2022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/>
        </p:nvSpPr>
        <p:spPr>
          <a:xfrm>
            <a:off x="491716" y="278973"/>
            <a:ext cx="66817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Morfologická adaptace svalů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491716" y="1276349"/>
            <a:ext cx="1156263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Nárůstu svalové hmoty říkáme </a:t>
            </a: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Svalová hypertrofie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Hypertrofie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nárůst průřezu svalového vlákna, je způsoben nárůstem počtu kontraktilních proteinů a nárůstem extracelulárního matrixu, čímž je podpořen další nárůst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většině literatury rozlišujeme  mezi dvěma typy hypertrofie – </a:t>
            </a: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Myofibrilární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Sarkoplazmatická 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Myofibrilární hypertrofie 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způsobena nárůstem, ale i zvýšením počtu kontraktilních a strukturálních elementů, čímž dochází také k paralelnímu nárůstu </a:t>
            </a:r>
            <a:r>
              <a:rPr lang="cs-C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sarkomer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Sarkoplazmatická hypertrofie 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způsobena nárůstem sarkoplazmatického objemu a nekontraktilních proteinů, což může vézt k nárůstu svalové hmoty, bez výrazného vlivu na vliv svalové síly (</a:t>
            </a:r>
            <a:r>
              <a:rPr lang="cs-C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Schoenfeld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2010)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llustration">
            <a:extLst>
              <a:ext uri="{FF2B5EF4-FFF2-40B4-BE49-F238E27FC236}">
                <a16:creationId xmlns:a16="http://schemas.microsoft.com/office/drawing/2014/main" id="{8D22ABAA-F8BA-48D2-8DA4-5842E138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D25DF477-EA3A-47F0-9DF2-44989380F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763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000" b="1">
                <a:solidFill>
                  <a:schemeClr val="accent2"/>
                </a:solidFill>
                <a:latin typeface="Arial" panose="020B0604020202020204" pitchFamily="34" charset="0"/>
              </a:rPr>
              <a:t>HYPERTROFIE SVAL. VLÁKEN PO TRÉNINKU</a:t>
            </a:r>
            <a:endParaRPr lang="en-US" altLang="cs-CZ" sz="3000" b="1">
              <a:latin typeface="Arial" panose="020B0604020202020204" pitchFamily="34" charset="0"/>
            </a:endParaRP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E3D8C96C-B8F6-46A9-A73B-20E72411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4913" r="1215" b="11578"/>
          <a:stretch>
            <a:fillRect/>
          </a:stretch>
        </p:blipFill>
        <p:spPr bwMode="auto">
          <a:xfrm>
            <a:off x="2057401" y="1219201"/>
            <a:ext cx="4113213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>
            <a:extLst>
              <a:ext uri="{FF2B5EF4-FFF2-40B4-BE49-F238E27FC236}">
                <a16:creationId xmlns:a16="http://schemas.microsoft.com/office/drawing/2014/main" id="{40332CE1-B72D-4FF6-8423-3F8A4D44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401" r="2405" b="9352"/>
          <a:stretch>
            <a:fillRect/>
          </a:stretch>
        </p:blipFill>
        <p:spPr bwMode="auto">
          <a:xfrm>
            <a:off x="6400800" y="1219200"/>
            <a:ext cx="398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DBAC080-0E3E-4703-A27C-0FFE80186906}"/>
              </a:ext>
            </a:extLst>
          </p:cNvPr>
          <p:cNvSpPr txBox="1"/>
          <p:nvPr/>
        </p:nvSpPr>
        <p:spPr>
          <a:xfrm>
            <a:off x="3762866" y="447773"/>
            <a:ext cx="466626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SVALOVÁ HYPERTROFIE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157187-4DA4-4C0D-AE03-20B98A6AC301}"/>
              </a:ext>
            </a:extLst>
          </p:cNvPr>
          <p:cNvSpPr txBox="1"/>
          <p:nvPr/>
        </p:nvSpPr>
        <p:spPr>
          <a:xfrm>
            <a:off x="653591" y="1601069"/>
            <a:ext cx="466626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SARKOPLAZMATICKÁ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128138-5E25-471F-9F10-6FB92EFF1D77}"/>
              </a:ext>
            </a:extLst>
          </p:cNvPr>
          <p:cNvSpPr txBox="1"/>
          <p:nvPr/>
        </p:nvSpPr>
        <p:spPr>
          <a:xfrm>
            <a:off x="6790441" y="1601069"/>
            <a:ext cx="466626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MYOFIBRILÁRNÍ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574A60-4E19-44A7-A8DB-C9143C62B835}"/>
              </a:ext>
            </a:extLst>
          </p:cNvPr>
          <p:cNvSpPr txBox="1"/>
          <p:nvPr/>
        </p:nvSpPr>
        <p:spPr>
          <a:xfrm>
            <a:off x="653590" y="2771244"/>
            <a:ext cx="4990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obvyklejší u kulturistů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synonymum: nefunkční hypertrofie (zvětšuje se především objem, ne síla)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zvyšuje se objem sarkoplazmy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zvýšené ukládání svalového glykogenu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růst organel (mitochondrie)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zvýšení nekontraktilních bílkovin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657005-6594-49BE-881A-DA287D803E8D}"/>
              </a:ext>
            </a:extLst>
          </p:cNvPr>
          <p:cNvSpPr txBox="1"/>
          <p:nvPr/>
        </p:nvSpPr>
        <p:spPr>
          <a:xfrm>
            <a:off x="6790440" y="2771244"/>
            <a:ext cx="5275867" cy="13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obvyklejší u vzpěračů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synonymum: funkční hypertrofie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růst myofibril (množení kontraktilních bílkovin)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92B875-E022-4BFF-B530-6F0C878985C5}"/>
              </a:ext>
            </a:extLst>
          </p:cNvPr>
          <p:cNvSpPr txBox="1"/>
          <p:nvPr/>
        </p:nvSpPr>
        <p:spPr>
          <a:xfrm flipH="1">
            <a:off x="9031230" y="6240544"/>
            <a:ext cx="3035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MYOFIBRILÁRNÍ HYPERPLAZIE ?</a:t>
            </a:r>
          </a:p>
        </p:txBody>
      </p:sp>
      <p:sp>
        <p:nvSpPr>
          <p:cNvPr id="10" name="Šipka: obousměrná vodorovná 9">
            <a:extLst>
              <a:ext uri="{FF2B5EF4-FFF2-40B4-BE49-F238E27FC236}">
                <a16:creationId xmlns:a16="http://schemas.microsoft.com/office/drawing/2014/main" id="{31D7F62D-3F42-480D-A360-F832396B51AC}"/>
              </a:ext>
            </a:extLst>
          </p:cNvPr>
          <p:cNvSpPr/>
          <p:nvPr/>
        </p:nvSpPr>
        <p:spPr>
          <a:xfrm>
            <a:off x="5442408" y="1768411"/>
            <a:ext cx="1225484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92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1D9801E-B81E-467B-988A-573910FC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6" y="138921"/>
            <a:ext cx="5081048" cy="658015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5472C6E-6DF2-490B-9C96-61BC483ABF0A}"/>
              </a:ext>
            </a:extLst>
          </p:cNvPr>
          <p:cNvSpPr txBox="1"/>
          <p:nvPr/>
        </p:nvSpPr>
        <p:spPr>
          <a:xfrm flipH="1">
            <a:off x="9040658" y="6411301"/>
            <a:ext cx="3035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/>
              <a:t>Torres-Velarde</a:t>
            </a:r>
            <a:r>
              <a:rPr lang="cs-CZ" dirty="0"/>
              <a:t> et al., 2016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1867E0A-C743-4D86-9D9F-4AD632CADAFF}"/>
              </a:ext>
            </a:extLst>
          </p:cNvPr>
          <p:cNvSpPr txBox="1"/>
          <p:nvPr/>
        </p:nvSpPr>
        <p:spPr>
          <a:xfrm>
            <a:off x="6787299" y="490194"/>
            <a:ext cx="481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A: normální svalové vlákno</a:t>
            </a:r>
          </a:p>
          <a:p>
            <a:r>
              <a:rPr lang="cs-CZ" sz="2400" dirty="0"/>
              <a:t>B: myofibrilární hypertrofie</a:t>
            </a:r>
          </a:p>
          <a:p>
            <a:r>
              <a:rPr lang="cs-CZ" sz="2400" dirty="0"/>
              <a:t>C: sarkoplazmatická hypertrofie</a:t>
            </a:r>
          </a:p>
          <a:p>
            <a:r>
              <a:rPr lang="cs-CZ" sz="2400" dirty="0"/>
              <a:t>D: hyperplazie myofibril ?</a:t>
            </a:r>
          </a:p>
        </p:txBody>
      </p:sp>
    </p:spTree>
    <p:extLst>
      <p:ext uri="{BB962C8B-B14F-4D97-AF65-F5344CB8AC3E}">
        <p14:creationId xmlns:p14="http://schemas.microsoft.com/office/powerpoint/2010/main" val="340820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9" y="1174488"/>
            <a:ext cx="6710244" cy="566642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67370" y="389659"/>
            <a:ext cx="6638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HYPERTROFIE </a:t>
            </a:r>
            <a:r>
              <a:rPr lang="cs-CZ" sz="2400" b="1" cap="all" dirty="0" err="1">
                <a:solidFill>
                  <a:srgbClr val="0070C0"/>
                </a:solidFill>
              </a:rPr>
              <a:t>RůZNých</a:t>
            </a:r>
            <a:r>
              <a:rPr lang="cs-CZ" sz="2400" b="1" cap="all" dirty="0">
                <a:solidFill>
                  <a:srgbClr val="0070C0"/>
                </a:solidFill>
              </a:rPr>
              <a:t> typů svalových vláken</a:t>
            </a:r>
          </a:p>
          <a:p>
            <a:pPr algn="ctr"/>
            <a:r>
              <a:rPr lang="cs-CZ" sz="1200" dirty="0"/>
              <a:t>http://danogborn.com/underestimating-type-i-fibres/</a:t>
            </a:r>
          </a:p>
        </p:txBody>
      </p:sp>
    </p:spTree>
    <p:extLst>
      <p:ext uri="{BB962C8B-B14F-4D97-AF65-F5344CB8AC3E}">
        <p14:creationId xmlns:p14="http://schemas.microsoft.com/office/powerpoint/2010/main" val="402921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03CD252-9DE9-4E83-910E-C72085C2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66" y="0"/>
            <a:ext cx="8078771" cy="682656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B618E92-F06A-4F1C-8344-65D3B1953123}"/>
              </a:ext>
            </a:extLst>
          </p:cNvPr>
          <p:cNvSpPr txBox="1"/>
          <p:nvPr/>
        </p:nvSpPr>
        <p:spPr>
          <a:xfrm>
            <a:off x="5761703" y="6397740"/>
            <a:ext cx="6330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/>
              <a:t>https://www.bodylifeonline.co.za/pages/you-can-age-with-ease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6144A6-7267-4BFC-BD5F-DEBEEF88B2E1}"/>
              </a:ext>
            </a:extLst>
          </p:cNvPr>
          <p:cNvSpPr txBox="1"/>
          <p:nvPr/>
        </p:nvSpPr>
        <p:spPr>
          <a:xfrm flipH="1">
            <a:off x="7384026" y="909566"/>
            <a:ext cx="526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PROCES HYPERTROFIE: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38813D-06A3-4F14-9E4F-C9DE6D798184}"/>
              </a:ext>
            </a:extLst>
          </p:cNvPr>
          <p:cNvSpPr txBox="1"/>
          <p:nvPr/>
        </p:nvSpPr>
        <p:spPr>
          <a:xfrm flipH="1">
            <a:off x="7384026" y="1602042"/>
            <a:ext cx="480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1. STIMULACE ODPOROVÝM TRÉNINKEM </a:t>
            </a:r>
          </a:p>
          <a:p>
            <a:r>
              <a:rPr lang="cs-CZ" sz="1600" dirty="0"/>
              <a:t>	→ POŠKOZENÍ SVALOVÝCH VLÁKEN 	→ SPUŠTĚNÍ ZÁNĚTLIVÉ REAKCE 			(podpora zotavení) - DOMS</a:t>
            </a:r>
          </a:p>
          <a:p>
            <a:endParaRPr lang="cs-CZ" sz="1600" dirty="0"/>
          </a:p>
          <a:p>
            <a:r>
              <a:rPr lang="cs-CZ" sz="1600" dirty="0"/>
              <a:t>2. OPRAVA SVALOVÝCH VLÁKEN v průběhu 	zotavení (satelitní buňky)</a:t>
            </a:r>
          </a:p>
          <a:p>
            <a:endParaRPr lang="cs-CZ" sz="1600" dirty="0"/>
          </a:p>
          <a:p>
            <a:r>
              <a:rPr lang="cs-CZ" sz="1600" dirty="0"/>
              <a:t>3. RŮST SVALU</a:t>
            </a:r>
          </a:p>
        </p:txBody>
      </p:sp>
    </p:spTree>
    <p:extLst>
      <p:ext uri="{BB962C8B-B14F-4D97-AF65-F5344CB8AC3E}">
        <p14:creationId xmlns:p14="http://schemas.microsoft.com/office/powerpoint/2010/main" val="366937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7BDD7FA4-5A7E-4B03-8520-E6E1DAF4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49" y="-16641"/>
            <a:ext cx="8058151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B568F6F-78FA-49BA-AF19-C3CAF7B9BABE}"/>
              </a:ext>
            </a:extLst>
          </p:cNvPr>
          <p:cNvSpPr txBox="1"/>
          <p:nvPr/>
        </p:nvSpPr>
        <p:spPr>
          <a:xfrm flipH="1">
            <a:off x="140075" y="291136"/>
            <a:ext cx="48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HORMONY A CYTOKINY SPOJENÉ S HYPERTROFIÍ: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E17273-19EF-44A8-B0C7-74C5D1ED4D26}"/>
              </a:ext>
            </a:extLst>
          </p:cNvPr>
          <p:cNvSpPr txBox="1"/>
          <p:nvPr/>
        </p:nvSpPr>
        <p:spPr>
          <a:xfrm flipH="1">
            <a:off x="140075" y="1298929"/>
            <a:ext cx="4133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TESTOSTERON (↑ glukózy)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RŮSTOVÝ HORMON → IGF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IGF 1 (</a:t>
            </a:r>
            <a:r>
              <a:rPr lang="cs-CZ" sz="1800" dirty="0"/>
              <a:t>Insulin-</a:t>
            </a:r>
            <a:r>
              <a:rPr lang="cs-CZ" sz="1800" dirty="0" err="1"/>
              <a:t>Like</a:t>
            </a:r>
            <a:r>
              <a:rPr lang="cs-CZ" sz="1800" dirty="0"/>
              <a:t> </a:t>
            </a:r>
            <a:r>
              <a:rPr lang="cs-CZ" sz="1800" dirty="0" err="1"/>
              <a:t>Growth</a:t>
            </a:r>
            <a:r>
              <a:rPr lang="cs-CZ" sz="1800" dirty="0"/>
              <a:t> </a:t>
            </a:r>
            <a:r>
              <a:rPr lang="cs-CZ" sz="1800" dirty="0" err="1"/>
              <a:t>Factor</a:t>
            </a:r>
            <a:r>
              <a:rPr lang="cs-CZ" sz="2000" dirty="0"/>
              <a:t>) </a:t>
            </a:r>
          </a:p>
          <a:p>
            <a:r>
              <a:rPr lang="cs-CZ" sz="2000" dirty="0"/>
              <a:t>	– zvýšení syntézy bílkovin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IL-5, IL-6 (cytokiny: Interleukin-5, Interleukin-6)</a:t>
            </a:r>
          </a:p>
          <a:p>
            <a:r>
              <a:rPr lang="cs-CZ" sz="2000" dirty="0"/>
              <a:t>	– protizánětlivé procesy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D766EC-038D-4562-A848-149D394605E1}"/>
              </a:ext>
            </a:extLst>
          </p:cNvPr>
          <p:cNvSpPr txBox="1"/>
          <p:nvPr/>
        </p:nvSpPr>
        <p:spPr>
          <a:xfrm>
            <a:off x="5861470" y="-16641"/>
            <a:ext cx="6330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 err="1"/>
              <a:t>Gharadaghi</a:t>
            </a:r>
            <a:r>
              <a:rPr lang="cs-CZ" dirty="0"/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132416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6A4D33-E675-4878-9976-66B5E242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130"/>
            <a:ext cx="7633638" cy="5312004"/>
          </a:xfrm>
          <a:prstGeom prst="rect">
            <a:avLst/>
          </a:prstGeom>
        </p:spPr>
      </p:pic>
      <p:sp>
        <p:nvSpPr>
          <p:cNvPr id="4" name="Google Shape;228;p14">
            <a:extLst>
              <a:ext uri="{FF2B5EF4-FFF2-40B4-BE49-F238E27FC236}">
                <a16:creationId xmlns:a16="http://schemas.microsoft.com/office/drawing/2014/main" id="{4A5190D9-09B1-44B3-9B45-266D8687D018}"/>
              </a:ext>
            </a:extLst>
          </p:cNvPr>
          <p:cNvSpPr txBox="1"/>
          <p:nvPr/>
        </p:nvSpPr>
        <p:spPr>
          <a:xfrm>
            <a:off x="142924" y="156425"/>
            <a:ext cx="66817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Počet opakování pro určitý typ silového tréninku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E4370B-E62D-4A59-AD73-12FB55AE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381" y="174532"/>
            <a:ext cx="4626695" cy="207044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529876B-F199-4887-B634-29009250265E}"/>
              </a:ext>
            </a:extLst>
          </p:cNvPr>
          <p:cNvSpPr txBox="1"/>
          <p:nvPr/>
        </p:nvSpPr>
        <p:spPr>
          <a:xfrm flipH="1">
            <a:off x="8843672" y="4054599"/>
            <a:ext cx="292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Kolik týdnů?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Kolikrát týdně?</a:t>
            </a:r>
          </a:p>
        </p:txBody>
      </p:sp>
    </p:spTree>
    <p:extLst>
      <p:ext uri="{BB962C8B-B14F-4D97-AF65-F5344CB8AC3E}">
        <p14:creationId xmlns:p14="http://schemas.microsoft.com/office/powerpoint/2010/main" val="233589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;p14">
            <a:extLst>
              <a:ext uri="{FF2B5EF4-FFF2-40B4-BE49-F238E27FC236}">
                <a16:creationId xmlns:a16="http://schemas.microsoft.com/office/drawing/2014/main" id="{4A5190D9-09B1-44B3-9B45-266D8687D018}"/>
              </a:ext>
            </a:extLst>
          </p:cNvPr>
          <p:cNvSpPr txBox="1"/>
          <p:nvPr/>
        </p:nvSpPr>
        <p:spPr>
          <a:xfrm>
            <a:off x="142923" y="-10723"/>
            <a:ext cx="99060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Adaptace svalů na vytrvalostní trénink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9A84038-D624-4E85-8D13-76277EC13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78" y="1141756"/>
            <a:ext cx="10592586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↑ počtu/povrchu mitochondrií (+ ↑ enzymů)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↑ respirační aktivity svalových vláken: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		↑ obsahu myoglobinu (protein, který váže kyslík) – zvyšuje zásobu O</a:t>
            </a:r>
            <a:r>
              <a:rPr lang="cs-CZ" altLang="cs-CZ" baseline="-25000" dirty="0">
                <a:latin typeface="Arial" panose="020B0604020202020204" pitchFamily="34" charset="0"/>
              </a:rPr>
              <a:t>2</a:t>
            </a:r>
            <a:r>
              <a:rPr lang="cs-CZ" altLang="cs-CZ" dirty="0">
                <a:latin typeface="Arial" panose="020B0604020202020204" pitchFamily="34" charset="0"/>
              </a:rPr>
              <a:t> 			ve svalu</a:t>
            </a:r>
            <a:endParaRPr lang="en-US" alt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↑ vaskularizace (obklopení jednotlivých vláken větším počtem kapilár – zásobování svalů kyslíkem)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pomalejší využití svalového glykogenu a glukózy v krvi, větší závislost na oxidaci tuků a menší produkce laktátu při cvičení dané intenzity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9E5DC5A-7BDC-4506-B432-3DF9B1B4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62603E-AAA2-4401-A59A-082DB175380E}"/>
              </a:ext>
            </a:extLst>
          </p:cNvPr>
          <p:cNvSpPr txBox="1"/>
          <p:nvPr/>
        </p:nvSpPr>
        <p:spPr>
          <a:xfrm>
            <a:off x="6096000" y="6550223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/>
              <a:t>Robinson et al., 2017</a:t>
            </a:r>
          </a:p>
        </p:txBody>
      </p:sp>
    </p:spTree>
    <p:extLst>
      <p:ext uri="{BB962C8B-B14F-4D97-AF65-F5344CB8AC3E}">
        <p14:creationId xmlns:p14="http://schemas.microsoft.com/office/powerpoint/2010/main" val="307810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DD121-FD83-4350-BE49-EFD94C67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EDCFCA-370B-4020-827F-DA5FCCA78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48F95D-D7CF-48D4-950C-9BB64C74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85"/>
            <a:ext cx="12192000" cy="67688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230895A-01AB-40BE-AC67-A9F9B366E11C}"/>
              </a:ext>
            </a:extLst>
          </p:cNvPr>
          <p:cNvSpPr txBox="1"/>
          <p:nvPr/>
        </p:nvSpPr>
        <p:spPr>
          <a:xfrm>
            <a:off x="10019071" y="6419218"/>
            <a:ext cx="2241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Kapounková - přednáška </a:t>
            </a:r>
          </a:p>
        </p:txBody>
      </p:sp>
    </p:spTree>
    <p:extLst>
      <p:ext uri="{BB962C8B-B14F-4D97-AF65-F5344CB8AC3E}">
        <p14:creationId xmlns:p14="http://schemas.microsoft.com/office/powerpoint/2010/main" val="378102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5" descr="Cont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 descr="skenovat00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787526"/>
            <a:ext cx="9144000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 txBox="1"/>
          <p:nvPr/>
        </p:nvSpPr>
        <p:spPr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Adaptační změny – trénink a svaly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7" descr="Cont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 txBox="1"/>
          <p:nvPr/>
        </p:nvSpPr>
        <p:spPr>
          <a:xfrm>
            <a:off x="1800226" y="0"/>
            <a:ext cx="8613775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Vliv odlišného řízení pohybové aktivity (tréninku) na vlastnosti kosterního svalu</a:t>
            </a:r>
            <a:endParaRPr sz="2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3722688" y="29098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4511676" y="1357313"/>
            <a:ext cx="1806575" cy="400110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VYTRVALOST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6462714" y="1343025"/>
            <a:ext cx="1952625" cy="400110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RYCHLOST</a:t>
            </a:r>
            <a:endParaRPr/>
          </a:p>
        </p:txBody>
      </p:sp>
      <p:sp>
        <p:nvSpPr>
          <p:cNvPr id="258" name="Google Shape;258;p17"/>
          <p:cNvSpPr txBox="1"/>
          <p:nvPr/>
        </p:nvSpPr>
        <p:spPr>
          <a:xfrm>
            <a:off x="8566150" y="1352550"/>
            <a:ext cx="1905000" cy="400110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SÍLA</a:t>
            </a:r>
            <a:endParaRPr/>
          </a:p>
        </p:txBody>
      </p:sp>
      <p:graphicFrame>
        <p:nvGraphicFramePr>
          <p:cNvPr id="259" name="Google Shape;259;p17"/>
          <p:cNvGraphicFramePr/>
          <p:nvPr/>
        </p:nvGraphicFramePr>
        <p:xfrm>
          <a:off x="2011364" y="2170113"/>
          <a:ext cx="8478825" cy="4432200"/>
        </p:xfrm>
        <a:graphic>
          <a:graphicData uri="http://schemas.openxmlformats.org/drawingml/2006/table">
            <a:tbl>
              <a:tblPr>
                <a:noFill/>
                <a:tableStyleId>{9392B485-855A-4940-85E0-9D79DD36D28E}</a:tableStyleId>
              </a:tblPr>
              <a:tblGrid>
                <a:gridCol w="298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Počet krevní kapilár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Povrch mitochond. membrán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Příčná aera sval. vláken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cs-CZ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variabilní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</a:t>
                      </a:r>
                      <a:r>
                        <a:rPr lang="cs-CZ" sz="1400" b="1" i="0" u="none" strike="noStrike" cap="none" baseline="30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2+</a:t>
                      </a: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transportní kapacita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ATP+CP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Glykogen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Triglyceridy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Štěpení makroergních fosfátů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cs-CZ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rychlejší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cs-CZ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rychlejší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Glykolýza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Oxidace glycidů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Oxidace volných MK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? 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0" name="Google Shape;260;p17"/>
          <p:cNvSpPr/>
          <p:nvPr/>
        </p:nvSpPr>
        <p:spPr>
          <a:xfrm>
            <a:off x="5248275" y="21669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5238750" y="25939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7235825" y="25796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17"/>
          <p:cNvSpPr/>
          <p:nvPr/>
        </p:nvSpPr>
        <p:spPr>
          <a:xfrm rot="10800000">
            <a:off x="9348788" y="25812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7226300" y="29924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9351964" y="2978151"/>
            <a:ext cx="219075" cy="314325"/>
          </a:xfrm>
          <a:prstGeom prst="upArrow">
            <a:avLst>
              <a:gd name="adj1" fmla="val 50000"/>
              <a:gd name="adj2" fmla="val 35870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7"/>
          <p:cNvSpPr/>
          <p:nvPr/>
        </p:nvSpPr>
        <p:spPr>
          <a:xfrm rot="10800000">
            <a:off x="5243513" y="34004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5245100" y="37941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7242175" y="37957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9364663" y="37830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5257800" y="42179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7242175" y="42021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9350375" y="42021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5249863" y="461486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7235825" y="46212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9367838" y="4597401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7"/>
          <p:cNvSpPr/>
          <p:nvPr/>
        </p:nvSpPr>
        <p:spPr>
          <a:xfrm rot="10800000">
            <a:off x="5264150" y="54308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7245350" y="54181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9342438" y="54324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5248275" y="58404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7250113" y="58308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5267325" y="62515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9359900" y="58308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ntents">
            <a:extLst>
              <a:ext uri="{FF2B5EF4-FFF2-40B4-BE49-F238E27FC236}">
                <a16:creationId xmlns:a16="http://schemas.microsoft.com/office/drawing/2014/main" id="{76778F8D-43C5-4C3C-A446-8A2C6D6D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>
            <a:extLst>
              <a:ext uri="{FF2B5EF4-FFF2-40B4-BE49-F238E27FC236}">
                <a16:creationId xmlns:a16="http://schemas.microsoft.com/office/drawing/2014/main" id="{9AE0BC0C-85F0-4E7D-8F92-C30F8ACB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Je možná změna svalových vláken</a:t>
            </a:r>
            <a:r>
              <a:rPr lang="en-US" altLang="cs-CZ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?</a:t>
            </a:r>
            <a:endParaRPr lang="en-US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4BD05F2E-AE2A-4118-B2B3-D4B0BF60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31950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Dřívější studie ukázali, že změna vláken není možná, pouze změna jejich vlastností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302C503B-B2EF-4D32-8365-4CEB7BE8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2706688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Studie křížení inervace ukázali, že nepatrné změny jsou možné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78AEA5E4-A3E6-4159-A35D-317C509F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3657600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Možná změna z </a:t>
            </a:r>
            <a:r>
              <a:rPr lang="cs-CZ" altLang="cs-CZ" dirty="0" err="1">
                <a:latin typeface="Arial" panose="020B0604020202020204" pitchFamily="34" charset="0"/>
              </a:rPr>
              <a:t>IIx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a z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na I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vytrvalostním tréninkem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IIx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cs-CZ" altLang="cs-CZ" dirty="0">
                <a:latin typeface="Arial" panose="020B0604020202020204" pitchFamily="34" charset="0"/>
              </a:rPr>
              <a:t> silovým tréninkem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B007D8EF-65C3-45A8-8E3B-FAB76A2E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638676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w"/>
            </a:pPr>
            <a:r>
              <a:rPr lang="cs-CZ" altLang="cs-CZ">
                <a:latin typeface="Arial" panose="020B0604020202020204" pitchFamily="34" charset="0"/>
              </a:rPr>
              <a:t>Kombinací vysoké intenzity silového tréninku a krátké intervaly rychlé práce mohou vést ke konverzi vláken I na IIa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endParaRPr lang="en-US" altLang="cs-CZ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  <p:bldP spid="95237" grpId="0" autoUpdateAnimBg="0"/>
      <p:bldP spid="95238" grpId="0" autoUpdateAnimBg="0"/>
      <p:bldP spid="9523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owers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981076"/>
            <a:ext cx="52101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847851" y="188913"/>
            <a:ext cx="85693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Změny podílu různých typů svalových vláken po vytrvalostním tréninku</a:t>
            </a:r>
            <a:r>
              <a:rPr lang="cs-CZ" altLang="cs-CZ" sz="180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(Powers, 2007)</a:t>
            </a:r>
          </a:p>
        </p:txBody>
      </p:sp>
    </p:spTree>
    <p:extLst>
      <p:ext uri="{BB962C8B-B14F-4D97-AF65-F5344CB8AC3E}">
        <p14:creationId xmlns:p14="http://schemas.microsoft.com/office/powerpoint/2010/main" val="416044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A356512-CEC4-4E88-8B00-22E6B753BCDA}"/>
              </a:ext>
            </a:extLst>
          </p:cNvPr>
          <p:cNvSpPr txBox="1"/>
          <p:nvPr/>
        </p:nvSpPr>
        <p:spPr>
          <a:xfrm>
            <a:off x="162232" y="103238"/>
            <a:ext cx="229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AKTIVITA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2E5973-EAD2-4FB7-BCFC-7FAA0AA6ADC9}"/>
              </a:ext>
            </a:extLst>
          </p:cNvPr>
          <p:cNvSpPr txBox="1"/>
          <p:nvPr/>
        </p:nvSpPr>
        <p:spPr>
          <a:xfrm flipH="1">
            <a:off x="330854" y="776749"/>
            <a:ext cx="689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PRÁCE VE SKUPINĚ (cca 4 lidi)</a:t>
            </a:r>
          </a:p>
          <a:p>
            <a:endParaRPr lang="cs-CZ" sz="2000" dirty="0"/>
          </a:p>
        </p:txBody>
      </p:sp>
      <p:graphicFrame>
        <p:nvGraphicFramePr>
          <p:cNvPr id="4" name="Google Shape;287;p18">
            <a:extLst>
              <a:ext uri="{FF2B5EF4-FFF2-40B4-BE49-F238E27FC236}">
                <a16:creationId xmlns:a16="http://schemas.microsoft.com/office/drawing/2014/main" id="{DB5DC7A5-0377-451D-B9FC-1741195CD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586694"/>
              </p:ext>
            </p:extLst>
          </p:nvPr>
        </p:nvGraphicFramePr>
        <p:xfrm>
          <a:off x="731099" y="1412739"/>
          <a:ext cx="10493850" cy="5002810"/>
        </p:xfrm>
        <a:graphic>
          <a:graphicData uri="http://schemas.openxmlformats.org/drawingml/2006/table">
            <a:tbl>
              <a:tblPr firstRow="1" bandRow="1">
                <a:noFill/>
                <a:tableStyleId>{7D63EA5D-5BA4-448D-9470-FAE8D88BC276}</a:tableStyleId>
              </a:tblPr>
              <a:tblGrid>
                <a:gridCol w="524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3200" u="none" strike="noStrike" cap="none" dirty="0"/>
                        <a:t>ADAPTACE SVALU NA SILOVÝ A RYCHLOSTNÍ TRÉNINK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3200" u="none" strike="noStrike" cap="none"/>
                        <a:t>ADAPATCE SVALŮ NA VYTRVALOSTNÍ TRÉNINK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2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A356512-CEC4-4E88-8B00-22E6B753BCDA}"/>
              </a:ext>
            </a:extLst>
          </p:cNvPr>
          <p:cNvSpPr txBox="1"/>
          <p:nvPr/>
        </p:nvSpPr>
        <p:spPr>
          <a:xfrm>
            <a:off x="663677" y="398205"/>
            <a:ext cx="229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AKTIVITA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2E5973-EAD2-4FB7-BCFC-7FAA0AA6ADC9}"/>
              </a:ext>
            </a:extLst>
          </p:cNvPr>
          <p:cNvSpPr txBox="1"/>
          <p:nvPr/>
        </p:nvSpPr>
        <p:spPr>
          <a:xfrm flipH="1">
            <a:off x="1087938" y="1248697"/>
            <a:ext cx="689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DISKUZE ve dvojicích</a:t>
            </a:r>
          </a:p>
          <a:p>
            <a:r>
              <a:rPr lang="cs-CZ" sz="2000" dirty="0"/>
              <a:t>SVALOVÉ BOLESTI, SVALOVÉ KŘEČE</a:t>
            </a:r>
          </a:p>
        </p:txBody>
      </p:sp>
    </p:spTree>
    <p:extLst>
      <p:ext uri="{BB962C8B-B14F-4D97-AF65-F5344CB8AC3E}">
        <p14:creationId xmlns:p14="http://schemas.microsoft.com/office/powerpoint/2010/main" val="409454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99A0FF2C-7F93-4014-A6DF-349075222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76748"/>
              </p:ext>
            </p:extLst>
          </p:nvPr>
        </p:nvGraphicFramePr>
        <p:xfrm>
          <a:off x="209502" y="1077035"/>
          <a:ext cx="11772996" cy="5580095"/>
        </p:xfrm>
        <a:graphic>
          <a:graphicData uri="http://schemas.openxmlformats.org/drawingml/2006/table">
            <a:tbl>
              <a:tblPr firstRow="1" bandRow="1">
                <a:tableStyleId>{7D63EA5D-5BA4-448D-9470-FAE8D88BC276}</a:tableStyleId>
              </a:tblPr>
              <a:tblGrid>
                <a:gridCol w="3924332">
                  <a:extLst>
                    <a:ext uri="{9D8B030D-6E8A-4147-A177-3AD203B41FA5}">
                      <a16:colId xmlns:a16="http://schemas.microsoft.com/office/drawing/2014/main" val="578646766"/>
                    </a:ext>
                  </a:extLst>
                </a:gridCol>
                <a:gridCol w="3924332">
                  <a:extLst>
                    <a:ext uri="{9D8B030D-6E8A-4147-A177-3AD203B41FA5}">
                      <a16:colId xmlns:a16="http://schemas.microsoft.com/office/drawing/2014/main" val="578250566"/>
                    </a:ext>
                  </a:extLst>
                </a:gridCol>
                <a:gridCol w="3924332">
                  <a:extLst>
                    <a:ext uri="{9D8B030D-6E8A-4147-A177-3AD203B41FA5}">
                      <a16:colId xmlns:a16="http://schemas.microsoft.com/office/drawing/2014/main" val="112771197"/>
                    </a:ext>
                  </a:extLst>
                </a:gridCol>
              </a:tblGrid>
              <a:tr h="738067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AKUTNÍ BOLEST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DOMS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400" dirty="0"/>
                        <a:t>(svalová horečka, </a:t>
                      </a:r>
                      <a:r>
                        <a:rPr lang="cs-CZ" sz="2400" dirty="0" err="1"/>
                        <a:t>svalovica</a:t>
                      </a:r>
                      <a:r>
                        <a:rPr lang="cs-CZ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SVALOVÉ KŘEČE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831111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NAHROMADĚNÍ ODPADNÍCH LÁTEK PŘI ZATÍŽENÍ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PŘEVAŽUJÍCI EXCENTRICKÁ KONTRAKCE BĚHEM ZÁTĚZE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DEHYDRATACE A ZTRÁTA MINERÁLŮ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425236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OTOK TKÁNÍ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STRUKTURÁLNÍ POŠKOZENÍ SVALOVÝCH BUNĚK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ZVÝŠENÍ AKTIVITY SVALOVÝCH VŘETÉNEK A POKLES AKTIVITY ŠLACHOVÝCH TĚLÍSEK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957354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ZÁNĚTLIVÉ REAKCE UVNITŘ SVALU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PŘETRVÁVAJÍCÍ AKTIVITA MOTONEURONŮ ODCHYLUJÍCÍ SE OVLÁDÁNÍM NA ÚROVNI MÍCHY VYVOLANOU PŘETÍŽENÝM A UNAVENÝM SVALEM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245292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SVALOVÁ ÚNAVA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904887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dirty="0"/>
                        <a:t>NA KONCI TRÉNINKU, PŘI ZAČÁTKU ZOTAVENÍ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dirty="0"/>
                        <a:t>DEN AŽ DVA PO NÁROČNÉM TRÉNINKU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dirty="0"/>
                        <a:t>PO INTENZIVNÍM POCENÍ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013801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/>
                        <a:t>BĚHEM NÁROČNÉ SOUTĚŽE, IHNED PO SKONČENÍ SOUTĚŽE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802853"/>
                  </a:ext>
                </a:extLst>
              </a:tr>
            </a:tbl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ECBB7A07-1635-4187-B505-B5C94F8FC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85" y="358186"/>
            <a:ext cx="11935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BOLESTI SVALŮ PŘI/PO ZATÍŽENÍ – příčiny a časová osa</a:t>
            </a:r>
            <a:endParaRPr lang="en-US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/>
        </p:nvSpPr>
        <p:spPr>
          <a:xfrm>
            <a:off x="1271837" y="315829"/>
            <a:ext cx="9634287" cy="63094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KŘEČE SVALU </a:t>
            </a:r>
            <a:r>
              <a:rPr lang="cs-CZ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(cramps)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PŘÍČINY - MECHANIZMY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usilovné anaerobní cvičení (anaerobní glykolýza) - izometrické / dynamické (sprint)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→↑senzitivita na Ca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↑ koncentrace Ca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buňce </a:t>
            </a: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cs-CZ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[fixace vazby Aktin-Myozin]</a:t>
            </a:r>
            <a:endParaRPr sz="20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vyčerpávající vytrvalostní zátěž, podchlazení, hypohydratace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↓ prokrvení svalové tkáně → ↓ ATP → přesun K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buňky do ECT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→ myolýza → přesun K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buňky do ECT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↓ příjem Mg</a:t>
            </a:r>
            <a:r>
              <a:rPr lang="cs-CZ" sz="2000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Na</a:t>
            </a:r>
            <a:r>
              <a:rPr lang="cs-CZ" sz="2000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(iontový nápoj)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↓ Mg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plazmě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PROJEVY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dlouhodobá kontrakce svalu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(neschopnost relaxace) a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 svalu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(minuty – hodiny)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PRVNÍ POMOC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pasivní natažení svalu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zahřátí, masáž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PREVENCE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20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odstranění příčin</a:t>
            </a:r>
            <a:endParaRPr/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9726" y="4095750"/>
            <a:ext cx="2650292" cy="19877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p19"/>
          <p:cNvSpPr/>
          <p:nvPr/>
        </p:nvSpPr>
        <p:spPr>
          <a:xfrm>
            <a:off x="9496425" y="1914526"/>
            <a:ext cx="514350" cy="457200"/>
          </a:xfrm>
          <a:prstGeom prst="bentUpArrow">
            <a:avLst>
              <a:gd name="adj1" fmla="val 8334"/>
              <a:gd name="adj2" fmla="val 19792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7077074" y="1914526"/>
            <a:ext cx="3148599" cy="733424"/>
          </a:xfrm>
          <a:prstGeom prst="bentUpArrow">
            <a:avLst>
              <a:gd name="adj1" fmla="val 4676"/>
              <a:gd name="adj2" fmla="val 12475"/>
              <a:gd name="adj3" fmla="val 1402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4">
            <a:alphaModFix/>
          </a:blip>
          <a:srcRect r="54819" b="31666"/>
          <a:stretch/>
        </p:blipFill>
        <p:spPr>
          <a:xfrm>
            <a:off x="8242990" y="3125264"/>
            <a:ext cx="2506870" cy="29582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p19"/>
          <p:cNvSpPr/>
          <p:nvPr/>
        </p:nvSpPr>
        <p:spPr>
          <a:xfrm>
            <a:off x="7505699" y="1914526"/>
            <a:ext cx="2919999" cy="1047749"/>
          </a:xfrm>
          <a:prstGeom prst="bentUpArrow">
            <a:avLst>
              <a:gd name="adj1" fmla="val 3767"/>
              <a:gd name="adj2" fmla="val 9772"/>
              <a:gd name="adj3" fmla="val 951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471340"/>
            <a:ext cx="8887327" cy="638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akutního poškození svalů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podle 2011 Munich Consensus Conference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[Müller-Wohlfarth HW. et al. Terminology, classification, patient history, and clinical examination. In: Müller-Wohlfarth HW. et al. (eds.). </a:t>
            </a:r>
            <a:r>
              <a:rPr lang="cs-CZ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Injuries in Sports. Thieme: Stuttgart, 2013: pp. </a:t>
            </a: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135-167.] </a:t>
            </a: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4">
            <a:alphaModFix/>
          </a:blip>
          <a:srcRect l="27558" r="32209" b="63907"/>
          <a:stretch/>
        </p:blipFill>
        <p:spPr>
          <a:xfrm>
            <a:off x="9039476" y="1540360"/>
            <a:ext cx="2775285" cy="21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/>
        </p:nvSpPr>
        <p:spPr>
          <a:xfrm>
            <a:off x="6055893" y="5502515"/>
            <a:ext cx="5967167" cy="9233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avulsion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odtržení,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contusion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zhmoždění,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disorder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potíže,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fatigue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únava,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injuries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poškození,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laceration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natržení,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overexertion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přetížení,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soreness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bolestivost,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tear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trhlina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akutního poškození svalů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podle 2011 Munich Consensus Conference 1/2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[Müller-Wohlfarth HW. et al. Terminology, classification, patient history, and clinical examination. In: Müller-Wohlfarth HW. et al. (eds.). </a:t>
            </a:r>
            <a:r>
              <a:rPr lang="cs-CZ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Injuries in Sports. Thieme: Stuttgart, 2013: pp. </a:t>
            </a: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135-167.] </a:t>
            </a:r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272716" y="685302"/>
            <a:ext cx="10226842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FUNKČNÍ POŠKOZENÍ SVALU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(trvání s léčbou &lt; týden)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bolestivý problém svalu bez zjevného makroskopického poškození vláken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Omezené zvyšující se napětí podél svalu (ztuhnutí)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 přetížení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při změně tréninku, povrchu kurtu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SVALOVÁ BOLEST PŘI POHYBU, ZTUHLOST SVALU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Více rozšířená bolestivost po svalu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 nezvyklém brždění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pohybu s excentrickými kontrakcemi nebo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 dlouhotrvajícím metabolickém přetížení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SVALOVÁ </a:t>
            </a: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BOLEST, ZTUHLOST A SLABOST I V KLIDU,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Omezené zvyšující se napětí podél svalu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 důsledku funkční nebo strukturální vertebrogenní poruchy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(lumbální, sakroiliakální, 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BOLESTIVÁ ZTUHLOST SVALU, TUPÁ AŽ BODAVÁ BOLEST </a:t>
            </a: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ZHORŠUJÍCÍ SE SE SVALOVOU AKTIVITOU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Vřetenovitě omezená oblast zvýšeného svalového napětí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 důsledku dysfunkce neuro-muskulárního řízení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(reciproční inhibice)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BOLESTIVOST </a:t>
            </a: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ZVYŠUJÍCÍ SE S ROSTOUCÍ SVALOVOU ZTUHLOSTÍ A NAPĚTÍM</a:t>
            </a:r>
            <a:endParaRPr/>
          </a:p>
        </p:txBody>
      </p:sp>
      <p:pic>
        <p:nvPicPr>
          <p:cNvPr id="317" name="Google Shape;317;p22"/>
          <p:cNvPicPr preferRelativeResize="0"/>
          <p:nvPr/>
        </p:nvPicPr>
        <p:blipFill rotWithShape="1">
          <a:blip r:embed="rId3">
            <a:alphaModFix/>
          </a:blip>
          <a:srcRect l="33464" t="37899" r="34090" b="3794"/>
          <a:stretch/>
        </p:blipFill>
        <p:spPr>
          <a:xfrm>
            <a:off x="10210801" y="3917275"/>
            <a:ext cx="1839396" cy="28204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3">
            <a:alphaModFix/>
          </a:blip>
          <a:srcRect l="1179" t="37899" r="70573" b="3794"/>
          <a:stretch/>
        </p:blipFill>
        <p:spPr>
          <a:xfrm>
            <a:off x="10210801" y="604272"/>
            <a:ext cx="1839396" cy="323965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336384" y="303591"/>
            <a:ext cx="4334256" cy="5896743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cs-CZ" sz="3100">
                <a:solidFill>
                  <a:schemeClr val="lt1"/>
                </a:solidFill>
              </a:rPr>
              <a:t>Motorické neurony – MJ </a:t>
            </a:r>
            <a:br>
              <a:rPr lang="cs-CZ" sz="3100">
                <a:solidFill>
                  <a:schemeClr val="lt1"/>
                </a:solidFill>
              </a:rPr>
            </a:br>
            <a:r>
              <a:rPr lang="cs-CZ" sz="3100">
                <a:solidFill>
                  <a:schemeClr val="lt1"/>
                </a:solidFill>
              </a:rPr>
              <a:t>motorická jednotka</a:t>
            </a:r>
            <a:endParaRPr sz="3100">
              <a:solidFill>
                <a:schemeClr val="lt1"/>
              </a:solidFill>
            </a:endParaRPr>
          </a:p>
        </p:txBody>
      </p:sp>
      <p:cxnSp>
        <p:nvCxnSpPr>
          <p:cNvPr id="130" name="Google Shape;130;p5"/>
          <p:cNvCxnSpPr/>
          <p:nvPr/>
        </p:nvCxnSpPr>
        <p:spPr>
          <a:xfrm>
            <a:off x="704088" y="2050687"/>
            <a:ext cx="3685032" cy="0"/>
          </a:xfrm>
          <a:prstGeom prst="straightConnector1">
            <a:avLst/>
          </a:prstGeom>
          <a:noFill/>
          <a:ln w="22225" cap="flat" cmpd="sng">
            <a:solidFill>
              <a:srgbClr val="E7E6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593610" y="2121763"/>
            <a:ext cx="3822192" cy="3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cs-CZ" sz="2600">
                <a:solidFill>
                  <a:schemeClr val="lt1"/>
                </a:solidFill>
              </a:rPr>
              <a:t>Motorická jednotka se skládá z jednoho motorického neuronu a určitého počtu svalových vláken, na které přímo působí (inervuje).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cs-CZ" sz="2600">
                <a:solidFill>
                  <a:schemeClr val="lt1"/>
                </a:solidFill>
              </a:rPr>
              <a:t>Kosterní svaly jsou inervované motorickými nervy, které vycházejí z neuronů, z předních (ventrálních) rohů míšních 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893" y="484632"/>
            <a:ext cx="6148297" cy="573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 l="67907" t="38953" b="2584"/>
          <a:stretch/>
        </p:blipFill>
        <p:spPr>
          <a:xfrm>
            <a:off x="9705472" y="1764631"/>
            <a:ext cx="2213812" cy="34410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4" name="Google Shape;324;p23"/>
          <p:cNvSpPr txBox="1"/>
          <p:nvPr/>
        </p:nvSpPr>
        <p:spPr>
          <a:xfrm>
            <a:off x="529387" y="737937"/>
            <a:ext cx="9176085" cy="44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STRUKTURÁLNÍ POŠKOZENÍ SVALU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zjevné makroskopické poranění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Akutní poranění svalu –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malé natržení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maximálně v rozsahu svalového snopce (&lt; 5 mm; trvání s léčbou 10-14 dnů)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NÁHLÁ OSTRÁ BODAVÁ (JEHLOVÁ) BOLEST PO POCITU „PRASKNUTÍ (KŘUPNUTÍ)“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Akutní poranění –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větší natržení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větší než snopec (&gt; 5 mm; trvání s léčbou ~6 týdnů)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OSTRÁ BODAVÁ BOLEST, ČASTO ZŘETELNÉ NATRŽENÍ V OKAMŽIKU PORANĚNÍ – KŘUPNUTÍ S NÁSLEDNOU NEUTUCHAJÍCÍ BOLESTÍ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Akutní poranění –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velké natržení až kompletní přetržení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svalu s distrakcí jeho bříška a odtržením šlachy (trvání s léčbou &gt; 12 týdnů)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NÁHLE VZNIKLÁ TUPÁ BOLEST PO VÝRAZNĚJŠÍM KŘUPNUTÍ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akutního poškození svalů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podle 2011 Munich Consensus Conference 2/2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[Müller-Wohlfarth HW. et al. Terminology, classification, patient history, and clinical examination. In: Müller-Wohlfarth HW. et al. (eds.). </a:t>
            </a:r>
            <a:r>
              <a:rPr lang="cs-CZ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Injuries in Sports. Thieme: Stuttgart, 2013: pp. </a:t>
            </a: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135-167.]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3F419-EBCC-4061-84D5-104FB04F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994E24-754E-4FCA-96EC-7FD501841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88A9AC-DABF-4CD5-980C-BF384EE9D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84"/>
            <a:ext cx="12192000" cy="679123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88363DC-FE6A-4493-9EC6-4CA8AC60BC25}"/>
              </a:ext>
            </a:extLst>
          </p:cNvPr>
          <p:cNvSpPr txBox="1"/>
          <p:nvPr/>
        </p:nvSpPr>
        <p:spPr>
          <a:xfrm>
            <a:off x="10048567" y="6430419"/>
            <a:ext cx="2241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Kapounková - přednáška </a:t>
            </a:r>
          </a:p>
        </p:txBody>
      </p:sp>
    </p:spTree>
    <p:extLst>
      <p:ext uri="{BB962C8B-B14F-4D97-AF65-F5344CB8AC3E}">
        <p14:creationId xmlns:p14="http://schemas.microsoft.com/office/powerpoint/2010/main" val="362050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E5169-D212-46CD-993D-6C2A05DA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C50D3C-C057-461C-839C-0095AA8E8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E0CC95-EEE3-4760-B58F-C9B84A39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" y="0"/>
            <a:ext cx="1214773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11025C-C7B3-47E7-8DEE-E2C1BBB2B20A}"/>
              </a:ext>
            </a:extLst>
          </p:cNvPr>
          <p:cNvSpPr txBox="1"/>
          <p:nvPr/>
        </p:nvSpPr>
        <p:spPr>
          <a:xfrm>
            <a:off x="9950245" y="1144588"/>
            <a:ext cx="2241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Kapounková - přednáška </a:t>
            </a:r>
          </a:p>
        </p:txBody>
      </p:sp>
    </p:spTree>
    <p:extLst>
      <p:ext uri="{BB962C8B-B14F-4D97-AF65-F5344CB8AC3E}">
        <p14:creationId xmlns:p14="http://schemas.microsoft.com/office/powerpoint/2010/main" val="50318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207964" y="480822"/>
            <a:ext cx="519112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Motorická jednotka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4725" y="776288"/>
            <a:ext cx="2941638" cy="563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8678863" y="4800600"/>
            <a:ext cx="1477962" cy="581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MOTORICKÁ JEDNOTKA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3740150" y="2911475"/>
            <a:ext cx="1727200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MOTONEURON</a:t>
            </a:r>
            <a:endParaRPr/>
          </a:p>
        </p:txBody>
      </p:sp>
      <p:cxnSp>
        <p:nvCxnSpPr>
          <p:cNvPr id="141" name="Google Shape;141;p6"/>
          <p:cNvCxnSpPr/>
          <p:nvPr/>
        </p:nvCxnSpPr>
        <p:spPr>
          <a:xfrm rot="10800000">
            <a:off x="5818188" y="831850"/>
            <a:ext cx="0" cy="397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6"/>
          <p:cNvCxnSpPr/>
          <p:nvPr/>
        </p:nvCxnSpPr>
        <p:spPr>
          <a:xfrm>
            <a:off x="5805488" y="858838"/>
            <a:ext cx="2349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6"/>
          <p:cNvCxnSpPr/>
          <p:nvPr/>
        </p:nvCxnSpPr>
        <p:spPr>
          <a:xfrm>
            <a:off x="5815013" y="4800600"/>
            <a:ext cx="2349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6"/>
          <p:cNvCxnSpPr/>
          <p:nvPr/>
        </p:nvCxnSpPr>
        <p:spPr>
          <a:xfrm rot="10800000">
            <a:off x="5513388" y="3103563"/>
            <a:ext cx="292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6"/>
          <p:cNvSpPr txBox="1"/>
          <p:nvPr/>
        </p:nvSpPr>
        <p:spPr>
          <a:xfrm>
            <a:off x="4233864" y="6243638"/>
            <a:ext cx="3070225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NERVOSVALOVÁ PLOTÉNKA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1905000" y="533401"/>
            <a:ext cx="8534400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NERVOSVALOVÝ PŘENOS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r="4608" b="2750"/>
          <a:stretch/>
        </p:blipFill>
        <p:spPr>
          <a:xfrm>
            <a:off x="2667000" y="1143000"/>
            <a:ext cx="6934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1841500" y="1692275"/>
            <a:ext cx="1727200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MOTONEURON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5054601" y="2176463"/>
            <a:ext cx="1508125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SARKOLEMA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3330575" y="3584575"/>
            <a:ext cx="522288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ACH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3373439" y="4014789"/>
            <a:ext cx="1601787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SVALOVÉ VLÁKNO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1992313" y="2663825"/>
            <a:ext cx="1397000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ACH RECEPTOR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7848600" y="1309689"/>
            <a:ext cx="2819400" cy="581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SARKOPLAZAMTICKÉ RETIKULUM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8742364" y="4076700"/>
            <a:ext cx="701675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</a:t>
            </a:r>
            <a:r>
              <a:rPr lang="cs-CZ" sz="1600" b="1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2+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7024688" y="1695450"/>
            <a:ext cx="881062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T-TUBUS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6526213" y="5713414"/>
            <a:ext cx="2030412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MYOZINOVÉ HLAVICE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3362326" y="4695825"/>
            <a:ext cx="727075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AKTIN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2540001" y="5300664"/>
            <a:ext cx="1419225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TROPOMYOZIN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4241800" y="4524375"/>
            <a:ext cx="1112838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TROPONIN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5370513" y="4391025"/>
            <a:ext cx="577850" cy="4514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</a:t>
            </a:r>
            <a:r>
              <a:rPr lang="cs-CZ" sz="1400" b="1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2+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5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2" descr="Obsah obrázku stůl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7" y="1275249"/>
            <a:ext cx="10905066" cy="430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/>
          <p:nvPr/>
        </p:nvSpPr>
        <p:spPr>
          <a:xfrm>
            <a:off x="8209280" y="5811520"/>
            <a:ext cx="33392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(Powers, Howley 2007)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6" descr="Cont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/>
          <p:nvPr/>
        </p:nvSpPr>
        <p:spPr>
          <a:xfrm>
            <a:off x="1800226" y="260350"/>
            <a:ext cx="8613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Základní vlastnosti sval. vláken (I, IIa, IIx)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3667126" y="33035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4211653" y="1357313"/>
            <a:ext cx="1973232" cy="707886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 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pomalé červené</a:t>
            </a:r>
            <a:endParaRPr/>
          </a:p>
        </p:txBody>
      </p:sp>
      <p:sp>
        <p:nvSpPr>
          <p:cNvPr id="246" name="Google Shape;246;p16"/>
          <p:cNvSpPr txBox="1"/>
          <p:nvPr/>
        </p:nvSpPr>
        <p:spPr>
          <a:xfrm>
            <a:off x="6364289" y="1355725"/>
            <a:ext cx="1952625" cy="707886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 IIa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rychlé červené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8509000" y="1366838"/>
            <a:ext cx="1905000" cy="707886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 IIx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rychlé bílé</a:t>
            </a:r>
            <a:endParaRPr/>
          </a:p>
        </p:txBody>
      </p:sp>
      <p:graphicFrame>
        <p:nvGraphicFramePr>
          <p:cNvPr id="248" name="Google Shape;248;p16"/>
          <p:cNvGraphicFramePr/>
          <p:nvPr/>
        </p:nvGraphicFramePr>
        <p:xfrm>
          <a:off x="1955800" y="2563813"/>
          <a:ext cx="8478850" cy="3619120"/>
        </p:xfrm>
        <a:graphic>
          <a:graphicData uri="http://schemas.openxmlformats.org/drawingml/2006/table">
            <a:tbl>
              <a:tblPr>
                <a:noFill/>
                <a:tableStyleId>{9392B485-855A-4940-85E0-9D79DD36D28E}</a:tableStyleId>
              </a:tblPr>
              <a:tblGrid>
                <a:gridCol w="221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Rychlost kontrakce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pomalá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Síla kontrakce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střední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Odolnost vůči únavě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střední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Obsah glykogenu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Průměr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malý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střední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velký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Hustota mitochodrií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Hustota kapilár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Aktivita ATP-ázy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Glykolytická kapacita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7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1450</Words>
  <Application>Microsoft Office PowerPoint</Application>
  <PresentationFormat>Širokoúhlá obrazovka</PresentationFormat>
  <Paragraphs>241</Paragraphs>
  <Slides>31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Tahoma</vt:lpstr>
      <vt:lpstr>Wingdings</vt:lpstr>
      <vt:lpstr>Times New Roman</vt:lpstr>
      <vt:lpstr>Calibri</vt:lpstr>
      <vt:lpstr>Motiv Office</vt:lpstr>
      <vt:lpstr>Zátěžová Fyziologie 2. Hodina  Řízení pohybu Nervosvalová Adaptace  svalová kontrakce, svalová hypertrofie, vaskularizace, svalové bolesti, DOMS</vt:lpstr>
      <vt:lpstr>Prezentace aplikace PowerPoint</vt:lpstr>
      <vt:lpstr>Motorické neurony – MJ  motorická jednotka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Zátěžová Fyziologie 2. Hodina  Řízení Motoriky, Nervosvalová Adaptace  Řízení pohybu, opakováná reakce, svalová hypertrofie, svalové bolesti, DOMS</dc:title>
  <dc:creator>Aleš Řehoř</dc:creator>
  <cp:lastModifiedBy>Martina Bernaciková</cp:lastModifiedBy>
  <cp:revision>44</cp:revision>
  <dcterms:created xsi:type="dcterms:W3CDTF">2022-02-16T19:36:25Z</dcterms:created>
  <dcterms:modified xsi:type="dcterms:W3CDTF">2022-02-21T03:55:06Z</dcterms:modified>
</cp:coreProperties>
</file>