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97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36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138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8665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64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592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710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709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14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63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71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09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40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18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66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0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18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132AC68-D1CB-4B70-8DB1-071E5AFB266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D64A0-38A6-420B-84A0-A3A7045B4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484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B17B7-1A72-4DAB-9127-E60B06C8A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Fyziologie zátěže</a:t>
            </a:r>
            <a:br>
              <a:rPr lang="cs-CZ" dirty="0"/>
            </a:br>
            <a:r>
              <a:rPr lang="cs-CZ" sz="4400" dirty="0"/>
              <a:t>Funkční charakteristika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AA28BB-7B8F-4A1A-BC6F-A401BD78B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Vojtěch Grün</a:t>
            </a:r>
          </a:p>
        </p:txBody>
      </p:sp>
    </p:spTree>
    <p:extLst>
      <p:ext uri="{BB962C8B-B14F-4D97-AF65-F5344CB8AC3E}">
        <p14:creationId xmlns:p14="http://schemas.microsoft.com/office/powerpoint/2010/main" val="412603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69513-F225-499F-91F9-18777EE2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tlak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B2DB1A-81FE-4879-9392-110B04E8E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Ovlivňuje ho činnost srdce a periferní odpor</a:t>
            </a:r>
          </a:p>
          <a:p>
            <a:r>
              <a:rPr lang="cs-CZ" dirty="0"/>
              <a:t>Při vasokonstrikci se tlak zvyšuje</a:t>
            </a:r>
          </a:p>
          <a:p>
            <a:r>
              <a:rPr lang="cs-CZ" dirty="0"/>
              <a:t>Při vasodilataci se tlak snižuje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Při zátěži se zvyšuje systolický TK, ale diastolický se nemění nebo mírně klesá</a:t>
            </a:r>
          </a:p>
          <a:p>
            <a:r>
              <a:rPr lang="cs-CZ" dirty="0"/>
              <a:t>Při statické zátěži u vzpěračů byly popsány hodnoty přesahující až </a:t>
            </a:r>
            <a:r>
              <a:rPr lang="cs-CZ" b="1" u="sng" dirty="0"/>
              <a:t>480/350 </a:t>
            </a:r>
            <a:r>
              <a:rPr lang="cs-CZ" b="1" u="sng" dirty="0" err="1"/>
              <a:t>mmHg</a:t>
            </a:r>
            <a:r>
              <a:rPr lang="cs-CZ" b="1" u="sng" dirty="0"/>
              <a:t>!!!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20DB2C-195E-4258-B2E2-4C0BD50AE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47" y="1459298"/>
            <a:ext cx="10230941" cy="269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0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C7475-B101-4AC1-B3C4-05BB7306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TK na zátěž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8DC48DB-A94C-43A6-957B-05EC42312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11" y="1496047"/>
            <a:ext cx="5595777" cy="520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53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A55B1-407C-4941-BB36-F262FF87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kardiovaskulárního systému na zátěž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65A05A-26F7-44C7-8AB9-4398421C0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275" y="2052638"/>
            <a:ext cx="701922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5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2F5E15-893A-4C82-8F14-40031B5F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02421"/>
            <a:ext cx="9404723" cy="1400530"/>
          </a:xfrm>
        </p:spPr>
        <p:txBody>
          <a:bodyPr/>
          <a:lstStyle/>
          <a:p>
            <a:r>
              <a:rPr lang="cs-CZ" dirty="0"/>
              <a:t>Respirační parametry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970F14-4519-4192-BFF6-3754781F8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dýchání6">
            <a:extLst>
              <a:ext uri="{FF2B5EF4-FFF2-40B4-BE49-F238E27FC236}">
                <a16:creationId xmlns:a16="http://schemas.microsoft.com/office/drawing/2014/main" id="{CAD8F534-979D-4C19-8FD7-BB6468E60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72" y="898766"/>
            <a:ext cx="7940419" cy="595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78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B8B59-1A50-4B71-B9E2-B2889E20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Dechová frekvence (DF)</a:t>
            </a:r>
            <a:br>
              <a:rPr lang="cs-CZ" dirty="0"/>
            </a:br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 (BF)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296398-A2B1-451B-9309-9C5D0EE64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Nádech – inspirium; výdech - expirium</a:t>
            </a:r>
          </a:p>
          <a:p>
            <a:r>
              <a:rPr lang="cs-CZ" dirty="0"/>
              <a:t>DF = počet dechů za minutu</a:t>
            </a:r>
          </a:p>
          <a:p>
            <a:r>
              <a:rPr lang="cs-CZ" dirty="0"/>
              <a:t>DF v klidu cca 16/min (vytrvalostně trénovaní cca 10)</a:t>
            </a:r>
          </a:p>
          <a:p>
            <a:r>
              <a:rPr lang="cs-CZ" dirty="0"/>
              <a:t>Nízká intenzita zatížení 20-30/min</a:t>
            </a:r>
          </a:p>
          <a:p>
            <a:r>
              <a:rPr lang="cs-CZ" dirty="0"/>
              <a:t>Střední intenzita zatížení 30-40/min</a:t>
            </a:r>
          </a:p>
          <a:p>
            <a:r>
              <a:rPr lang="cs-CZ" dirty="0" err="1"/>
              <a:t>Submaximální</a:t>
            </a:r>
            <a:r>
              <a:rPr lang="cs-CZ" dirty="0"/>
              <a:t>/maximální intenzita zatížení 50-60/min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35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2CC20-0728-4962-8434-05C71F7B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Dechový objem (DO)</a:t>
            </a:r>
            <a:br>
              <a:rPr lang="cs-CZ" dirty="0"/>
            </a:br>
            <a:r>
              <a:rPr lang="cs-CZ" dirty="0" err="1"/>
              <a:t>Tidal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 (VT)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85FD7-A83D-4436-8C5B-F16707B29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Dechový objem (v litrech) je objem vzduchu, který nadechneme (vydechneme) při jednom nádechu (výdechu)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DO klid = 0,5 l (1 l u vytrvalostně trénovaných)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Nízká intenzita zatížení = 1-1,5 l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Střední intenzita zatížení = 1,5-2 l</a:t>
            </a:r>
          </a:p>
          <a:p>
            <a:pPr>
              <a:lnSpc>
                <a:spcPct val="90000"/>
              </a:lnSpc>
            </a:pPr>
            <a:r>
              <a:rPr lang="cs-CZ" altLang="cs-CZ" dirty="0" err="1"/>
              <a:t>Submaximální</a:t>
            </a:r>
            <a:r>
              <a:rPr lang="cs-CZ" altLang="cs-CZ" dirty="0"/>
              <a:t> – max. intenzita zatížení = 2-3 l</a:t>
            </a: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7104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B01CB-1040-498E-98B8-BF047BC5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Minutová ventilace (VE)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721F08-ED51-4D43-9A99-330EC7C07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Minutová ventilace</a:t>
            </a:r>
            <a:r>
              <a:rPr lang="en-US" altLang="cs-CZ" dirty="0"/>
              <a:t> (V</a:t>
            </a:r>
            <a:r>
              <a:rPr lang="en-US" altLang="cs-CZ" i="1" baseline="-25000" dirty="0"/>
              <a:t>E</a:t>
            </a:r>
            <a:r>
              <a:rPr lang="en-US" altLang="cs-CZ" dirty="0"/>
              <a:t>) </a:t>
            </a:r>
            <a:r>
              <a:rPr lang="cs-CZ" altLang="cs-CZ" dirty="0"/>
              <a:t>je objem vzduchu, který prodýcháme během 1 min (VE=DO*DF)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V</a:t>
            </a:r>
            <a:r>
              <a:rPr lang="cs-CZ" altLang="cs-CZ" baseline="-25000" dirty="0"/>
              <a:t>E</a:t>
            </a:r>
            <a:r>
              <a:rPr lang="en-US" altLang="cs-CZ" dirty="0"/>
              <a:t> </a:t>
            </a:r>
            <a:r>
              <a:rPr lang="cs-CZ" altLang="cs-CZ" dirty="0"/>
              <a:t>klid </a:t>
            </a:r>
            <a:r>
              <a:rPr lang="en-US" altLang="cs-CZ" dirty="0"/>
              <a:t>= </a:t>
            </a:r>
            <a:r>
              <a:rPr lang="cs-CZ" altLang="cs-CZ" dirty="0"/>
              <a:t>8 l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V</a:t>
            </a:r>
            <a:r>
              <a:rPr lang="cs-CZ" altLang="cs-CZ" baseline="-25000" dirty="0"/>
              <a:t>E</a:t>
            </a:r>
            <a:r>
              <a:rPr lang="cs-CZ" altLang="cs-CZ" dirty="0"/>
              <a:t> lehká intenzita zatížení = 40 l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V</a:t>
            </a:r>
            <a:r>
              <a:rPr lang="cs-CZ" altLang="cs-CZ" baseline="-25000" dirty="0"/>
              <a:t>E</a:t>
            </a:r>
            <a:r>
              <a:rPr lang="cs-CZ" altLang="cs-CZ" dirty="0"/>
              <a:t> střední intenzita zatížení = 80 l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V</a:t>
            </a:r>
            <a:r>
              <a:rPr lang="cs-CZ" altLang="cs-CZ" baseline="-25000" dirty="0"/>
              <a:t>E</a:t>
            </a:r>
            <a:r>
              <a:rPr lang="cs-CZ" altLang="cs-CZ" dirty="0"/>
              <a:t> </a:t>
            </a:r>
            <a:r>
              <a:rPr lang="cs-CZ" altLang="cs-CZ" dirty="0" err="1"/>
              <a:t>submaximální</a:t>
            </a:r>
            <a:r>
              <a:rPr lang="cs-CZ" altLang="cs-CZ" dirty="0"/>
              <a:t>-max. intenzita zatížení = 120l (180l u vytrvalostně trénovaných)</a:t>
            </a: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754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B437D-37E9-4D0D-8C8F-41C5A8A2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Spotřeba kyslíku (VO</a:t>
            </a:r>
            <a:r>
              <a:rPr lang="cs-CZ" dirty="0">
                <a:cs typeface="Times New Roman" panose="02020603050405020304" pitchFamily="18" charset="0"/>
              </a:rPr>
              <a:t>₂)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5CD47B-33AC-4ABD-B6CA-C5B2C7B9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Objem kyslíku spotřebovaného při PA za minutu na 1 kg hmotnosti</a:t>
            </a:r>
          </a:p>
          <a:p>
            <a:r>
              <a:rPr lang="cs-CZ" dirty="0" err="1"/>
              <a:t>VO</a:t>
            </a:r>
            <a:r>
              <a:rPr lang="cs-CZ" dirty="0" err="1">
                <a:cs typeface="Times New Roman" panose="02020603050405020304" pitchFamily="18" charset="0"/>
              </a:rPr>
              <a:t>₂max</a:t>
            </a:r>
            <a:r>
              <a:rPr lang="cs-CZ" dirty="0">
                <a:cs typeface="Times New Roman" panose="02020603050405020304" pitchFamily="18" charset="0"/>
              </a:rPr>
              <a:t> = maximální spotřeba kyslíku (ml/min/kg)</a:t>
            </a:r>
            <a:endParaRPr lang="cs-CZ" dirty="0"/>
          </a:p>
        </p:txBody>
      </p:sp>
      <p:pic>
        <p:nvPicPr>
          <p:cNvPr id="4" name="Picture 2" descr="skenovat0004">
            <a:extLst>
              <a:ext uri="{FF2B5EF4-FFF2-40B4-BE49-F238E27FC236}">
                <a16:creationId xmlns:a16="http://schemas.microsoft.com/office/drawing/2014/main" id="{CC345EFA-8E5F-44ED-844D-33E51DC6A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5342" y="0"/>
            <a:ext cx="4753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53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68FB33-830C-4706-B7D7-99E9D042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6D07DE7-34B9-4AFD-A82C-6A4C1F10D2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766798"/>
              </p:ext>
            </p:extLst>
          </p:nvPr>
        </p:nvGraphicFramePr>
        <p:xfrm>
          <a:off x="646111" y="2"/>
          <a:ext cx="9647582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277">
                  <a:extLst>
                    <a:ext uri="{9D8B030D-6E8A-4147-A177-3AD203B41FA5}">
                      <a16:colId xmlns:a16="http://schemas.microsoft.com/office/drawing/2014/main" val="1685491541"/>
                    </a:ext>
                  </a:extLst>
                </a:gridCol>
                <a:gridCol w="1640704">
                  <a:extLst>
                    <a:ext uri="{9D8B030D-6E8A-4147-A177-3AD203B41FA5}">
                      <a16:colId xmlns:a16="http://schemas.microsoft.com/office/drawing/2014/main" val="3631073105"/>
                    </a:ext>
                  </a:extLst>
                </a:gridCol>
                <a:gridCol w="1974351">
                  <a:extLst>
                    <a:ext uri="{9D8B030D-6E8A-4147-A177-3AD203B41FA5}">
                      <a16:colId xmlns:a16="http://schemas.microsoft.com/office/drawing/2014/main" val="1035322014"/>
                    </a:ext>
                  </a:extLst>
                </a:gridCol>
                <a:gridCol w="1247954">
                  <a:extLst>
                    <a:ext uri="{9D8B030D-6E8A-4147-A177-3AD203B41FA5}">
                      <a16:colId xmlns:a16="http://schemas.microsoft.com/office/drawing/2014/main" val="3843365010"/>
                    </a:ext>
                  </a:extLst>
                </a:gridCol>
                <a:gridCol w="1647148">
                  <a:extLst>
                    <a:ext uri="{9D8B030D-6E8A-4147-A177-3AD203B41FA5}">
                      <a16:colId xmlns:a16="http://schemas.microsoft.com/office/drawing/2014/main" val="3100049354"/>
                    </a:ext>
                  </a:extLst>
                </a:gridCol>
                <a:gridCol w="1647148">
                  <a:extLst>
                    <a:ext uri="{9D8B030D-6E8A-4147-A177-3AD203B41FA5}">
                      <a16:colId xmlns:a16="http://schemas.microsoft.com/office/drawing/2014/main" val="644531912"/>
                    </a:ext>
                  </a:extLst>
                </a:gridCol>
              </a:tblGrid>
              <a:tr h="68889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INTENZITA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MAXIMÁLNÍ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SUBMAXIMÁLNÍ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STŘEDNÍ</a:t>
                      </a:r>
                    </a:p>
                    <a:p>
                      <a:pPr algn="ctr"/>
                      <a:r>
                        <a:rPr lang="cs-CZ" sz="1800" dirty="0"/>
                        <a:t>krátká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STŘEDNÍ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dlouhá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NÍZKÁ</a:t>
                      </a: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2442454939"/>
                  </a:ext>
                </a:extLst>
              </a:tr>
              <a:tr h="615636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trvání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sekundy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desítky sekund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minuty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desítky</a:t>
                      </a:r>
                      <a:r>
                        <a:rPr lang="cs-CZ" sz="1600" b="1" baseline="0" dirty="0"/>
                        <a:t> min</a:t>
                      </a:r>
                      <a:endParaRPr lang="cs-CZ" sz="1600" b="1" dirty="0"/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hodiny</a:t>
                      </a: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856310423"/>
                  </a:ext>
                </a:extLst>
              </a:tr>
              <a:tr h="6156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latin typeface="+mn-lt"/>
                        </a:rPr>
                        <a:t>SF </a:t>
                      </a:r>
                      <a:r>
                        <a:rPr lang="cs-CZ" sz="1600" b="1" dirty="0">
                          <a:effectLst/>
                          <a:latin typeface="+mn-lt"/>
                        </a:rPr>
                        <a:t>(tepů/min)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160 - 190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180 - 190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170 - 190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140 - 170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100 - 130</a:t>
                      </a:r>
                    </a:p>
                  </a:txBody>
                  <a:tcPr marL="31658" marR="31658" marT="31657" marB="31657"/>
                </a:tc>
                <a:extLst>
                  <a:ext uri="{0D108BD9-81ED-4DB2-BD59-A6C34878D82A}">
                    <a16:rowId xmlns:a16="http://schemas.microsoft.com/office/drawing/2014/main" val="52842334"/>
                  </a:ext>
                </a:extLst>
              </a:tr>
              <a:tr h="58574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+mn-lt"/>
                        </a:rPr>
                        <a:t>TK </a:t>
                      </a:r>
                      <a:r>
                        <a:rPr lang="cs-CZ" sz="1600" b="1" dirty="0">
                          <a:effectLst/>
                          <a:latin typeface="+mn-lt"/>
                        </a:rPr>
                        <a:t>(</a:t>
                      </a:r>
                      <a:r>
                        <a:rPr lang="cs-CZ" sz="1600" b="1" dirty="0" err="1">
                          <a:effectLst/>
                          <a:latin typeface="+mn-lt"/>
                        </a:rPr>
                        <a:t>mmHg</a:t>
                      </a:r>
                      <a:r>
                        <a:rPr lang="cs-CZ" sz="1600" b="1" dirty="0">
                          <a:effectLst/>
                          <a:latin typeface="+mn-lt"/>
                        </a:rPr>
                        <a:t>)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180/75 – 200/75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effectLst/>
                        </a:rPr>
                        <a:t>180/75 – 230/80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170/75 – 200/70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effectLst/>
                        </a:rPr>
                        <a:t>130/80 – 160/75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120/80 – 130/80</a:t>
                      </a:r>
                    </a:p>
                  </a:txBody>
                  <a:tcPr marL="31658" marR="31658" marT="31657" marB="31657"/>
                </a:tc>
                <a:extLst>
                  <a:ext uri="{0D108BD9-81ED-4DB2-BD59-A6C34878D82A}">
                    <a16:rowId xmlns:a16="http://schemas.microsoft.com/office/drawing/2014/main" val="1581428393"/>
                  </a:ext>
                </a:extLst>
              </a:tr>
              <a:tr h="454226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+mn-lt"/>
                        </a:rPr>
                        <a:t>Q</a:t>
                      </a:r>
                      <a:r>
                        <a:rPr lang="cs-CZ" sz="1600" b="1" dirty="0">
                          <a:effectLst/>
                          <a:latin typeface="+mn-lt"/>
                        </a:rPr>
                        <a:t> (l/min)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10 - 20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25 - 35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25 - 35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25 - 30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8 - 10</a:t>
                      </a:r>
                    </a:p>
                  </a:txBody>
                  <a:tcPr marL="31658" marR="31658" marT="31657" marB="31657"/>
                </a:tc>
                <a:extLst>
                  <a:ext uri="{0D108BD9-81ED-4DB2-BD59-A6C34878D82A}">
                    <a16:rowId xmlns:a16="http://schemas.microsoft.com/office/drawing/2014/main" val="2330846533"/>
                  </a:ext>
                </a:extLst>
              </a:tr>
              <a:tr h="452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latin typeface="+mn-lt"/>
                        </a:rPr>
                        <a:t>Q</a:t>
                      </a:r>
                      <a:r>
                        <a:rPr lang="cs-CZ" sz="1600" b="1" baseline="-25000" dirty="0">
                          <a:latin typeface="+mn-lt"/>
                        </a:rPr>
                        <a:t>S </a:t>
                      </a:r>
                      <a:r>
                        <a:rPr lang="cs-CZ" sz="1600" b="1" dirty="0">
                          <a:effectLst/>
                          <a:latin typeface="+mn-lt"/>
                        </a:rPr>
                        <a:t>(ml)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80 - 120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100 - 180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100 - 180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100 - 150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80 - 100</a:t>
                      </a:r>
                    </a:p>
                  </a:txBody>
                  <a:tcPr marL="31658" marR="31658" marT="31657" marB="31657"/>
                </a:tc>
                <a:extLst>
                  <a:ext uri="{0D108BD9-81ED-4DB2-BD59-A6C34878D82A}">
                    <a16:rowId xmlns:a16="http://schemas.microsoft.com/office/drawing/2014/main" val="2016359748"/>
                  </a:ext>
                </a:extLst>
              </a:tr>
              <a:tr h="874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latin typeface="+mn-lt"/>
                        </a:rPr>
                        <a:t>DF </a:t>
                      </a:r>
                      <a:r>
                        <a:rPr lang="cs-CZ" sz="1600" b="1" dirty="0">
                          <a:effectLst/>
                          <a:latin typeface="+mn-lt"/>
                        </a:rPr>
                        <a:t>(dechů/min)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0 - 30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30 - 60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30 - 60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25 - 40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15 - 25</a:t>
                      </a:r>
                    </a:p>
                  </a:txBody>
                  <a:tcPr marL="31658" marR="31658" marT="31657" marB="31657"/>
                </a:tc>
                <a:extLst>
                  <a:ext uri="{0D108BD9-81ED-4DB2-BD59-A6C34878D82A}">
                    <a16:rowId xmlns:a16="http://schemas.microsoft.com/office/drawing/2014/main" val="4074053949"/>
                  </a:ext>
                </a:extLst>
              </a:tr>
              <a:tr h="4491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latin typeface="+mn-lt"/>
                        </a:rPr>
                        <a:t>DO </a:t>
                      </a:r>
                      <a:r>
                        <a:rPr lang="cs-CZ" sz="1600" b="1" dirty="0">
                          <a:effectLst/>
                          <a:latin typeface="+mn-lt"/>
                        </a:rPr>
                        <a:t>(l)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0 - 3,0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effectLst/>
                        </a:rPr>
                        <a:t>2,5 - 4,0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effectLst/>
                        </a:rPr>
                        <a:t>2,5 - 3,5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2,5 - 3,5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effectLst/>
                        </a:rPr>
                        <a:t>1,0 - 2,0</a:t>
                      </a:r>
                    </a:p>
                  </a:txBody>
                  <a:tcPr marL="31658" marR="31658" marT="31657" marB="31657"/>
                </a:tc>
                <a:extLst>
                  <a:ext uri="{0D108BD9-81ED-4DB2-BD59-A6C34878D82A}">
                    <a16:rowId xmlns:a16="http://schemas.microsoft.com/office/drawing/2014/main" val="2668132133"/>
                  </a:ext>
                </a:extLst>
              </a:tr>
              <a:tr h="4474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latin typeface="+mn-lt"/>
                        </a:rPr>
                        <a:t>VE </a:t>
                      </a:r>
                      <a:r>
                        <a:rPr lang="cs-CZ" sz="1600" b="1" dirty="0">
                          <a:effectLst/>
                          <a:latin typeface="+mn-lt"/>
                        </a:rPr>
                        <a:t>(l/min)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0 - 80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80 - 130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effectLst/>
                        </a:rPr>
                        <a:t>80 - 130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effectLst/>
                        </a:rPr>
                        <a:t>60 - 100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15 - 30</a:t>
                      </a:r>
                    </a:p>
                  </a:txBody>
                  <a:tcPr marL="31658" marR="31658" marT="31657" marB="31657"/>
                </a:tc>
                <a:extLst>
                  <a:ext uri="{0D108BD9-81ED-4DB2-BD59-A6C34878D82A}">
                    <a16:rowId xmlns:a16="http://schemas.microsoft.com/office/drawing/2014/main" val="3027608254"/>
                  </a:ext>
                </a:extLst>
              </a:tr>
              <a:tr h="6156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latin typeface="+mn-lt"/>
                        </a:rPr>
                        <a:t>VO</a:t>
                      </a:r>
                      <a:r>
                        <a:rPr lang="cs-CZ" sz="1600" b="1" baseline="-25000" dirty="0">
                          <a:latin typeface="+mn-lt"/>
                        </a:rPr>
                        <a:t>2 </a:t>
                      </a:r>
                      <a:r>
                        <a:rPr lang="cs-CZ" sz="1600" b="1" dirty="0">
                          <a:effectLst/>
                          <a:latin typeface="+mn-lt"/>
                        </a:rPr>
                        <a:t>(ml/min/kg)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3,5 - 11,5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50,0 - 78,5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57,0 - 71,5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28,5 - 57,0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7,0 - 21,5</a:t>
                      </a:r>
                    </a:p>
                  </a:txBody>
                  <a:tcPr marL="31658" marR="31658" marT="31657" marB="31657"/>
                </a:tc>
                <a:extLst>
                  <a:ext uri="{0D108BD9-81ED-4DB2-BD59-A6C34878D82A}">
                    <a16:rowId xmlns:a16="http://schemas.microsoft.com/office/drawing/2014/main" val="1887450824"/>
                  </a:ext>
                </a:extLst>
              </a:tr>
              <a:tr h="444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latin typeface="+mn-lt"/>
                        </a:rPr>
                        <a:t>LA </a:t>
                      </a:r>
                      <a:r>
                        <a:rPr lang="cs-CZ" sz="1600" b="1" dirty="0">
                          <a:effectLst/>
                          <a:latin typeface="+mn-lt"/>
                        </a:rPr>
                        <a:t>(</a:t>
                      </a:r>
                      <a:r>
                        <a:rPr lang="cs-CZ" sz="1600" b="1" dirty="0" err="1">
                          <a:effectLst/>
                          <a:latin typeface="+mn-lt"/>
                        </a:rPr>
                        <a:t>mmol</a:t>
                      </a:r>
                      <a:r>
                        <a:rPr lang="cs-CZ" sz="1600" b="1" dirty="0">
                          <a:effectLst/>
                          <a:latin typeface="+mn-lt"/>
                        </a:rPr>
                        <a:t>/l)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1,7 - 3,3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16, 7 - 27,8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6,7 - 16,7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1,7 - 8,9</a:t>
                      </a:r>
                    </a:p>
                  </a:txBody>
                  <a:tcPr marL="31658" marR="31658" marT="31657" marB="31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1,3</a:t>
                      </a:r>
                      <a:r>
                        <a:rPr lang="cs-CZ" sz="1600" b="1" baseline="0" dirty="0">
                          <a:effectLst/>
                        </a:rPr>
                        <a:t> – 2,0</a:t>
                      </a:r>
                      <a:endParaRPr lang="cs-CZ" sz="1600" b="1" dirty="0">
                        <a:effectLst/>
                      </a:endParaRPr>
                    </a:p>
                  </a:txBody>
                  <a:tcPr marL="31658" marR="31658" marT="31657" marB="31657"/>
                </a:tc>
                <a:extLst>
                  <a:ext uri="{0D108BD9-81ED-4DB2-BD59-A6C34878D82A}">
                    <a16:rowId xmlns:a16="http://schemas.microsoft.com/office/drawing/2014/main" val="3314420995"/>
                  </a:ext>
                </a:extLst>
              </a:tr>
              <a:tr h="614031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aktivity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sprint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400,</a:t>
                      </a:r>
                      <a:r>
                        <a:rPr lang="cs-CZ" sz="1600" b="1" baseline="0" dirty="0"/>
                        <a:t> 800 m</a:t>
                      </a:r>
                      <a:endParaRPr lang="cs-CZ" sz="1600" b="1" dirty="0"/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1,5 a 3 km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10 km</a:t>
                      </a: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maraton</a:t>
                      </a:r>
                    </a:p>
                  </a:txBody>
                  <a:tcPr marL="91437" marR="91437" marT="45717" marB="45717"/>
                </a:tc>
                <a:extLst>
                  <a:ext uri="{0D108BD9-81ED-4DB2-BD59-A6C34878D82A}">
                    <a16:rowId xmlns:a16="http://schemas.microsoft.com/office/drawing/2014/main" val="54705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43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69153-398E-4835-8AE4-0486E581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Intenzita zatížení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6942C3-AD48-4B48-8FAD-54AB66B5E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Nízká - hodiny</a:t>
            </a:r>
          </a:p>
          <a:p>
            <a:r>
              <a:rPr lang="cs-CZ" dirty="0"/>
              <a:t>Střední</a:t>
            </a:r>
          </a:p>
          <a:p>
            <a:pPr lvl="1"/>
            <a:r>
              <a:rPr lang="cs-CZ" dirty="0"/>
              <a:t>Dlouhého trvání – minuty-hodiny</a:t>
            </a:r>
          </a:p>
          <a:p>
            <a:pPr lvl="1"/>
            <a:r>
              <a:rPr lang="cs-CZ" dirty="0"/>
              <a:t>Krátkého trvání – minuty</a:t>
            </a:r>
          </a:p>
          <a:p>
            <a:r>
              <a:rPr lang="cs-CZ" dirty="0"/>
              <a:t>Maximální – sekundy-desítky sekund</a:t>
            </a:r>
          </a:p>
          <a:p>
            <a:r>
              <a:rPr lang="cs-CZ" dirty="0" err="1"/>
              <a:t>Supramaximální</a:t>
            </a:r>
            <a:r>
              <a:rPr lang="cs-CZ" dirty="0"/>
              <a:t> – několik málo sekund</a:t>
            </a:r>
          </a:p>
        </p:txBody>
      </p:sp>
    </p:spTree>
    <p:extLst>
      <p:ext uri="{BB962C8B-B14F-4D97-AF65-F5344CB8AC3E}">
        <p14:creationId xmlns:p14="http://schemas.microsoft.com/office/powerpoint/2010/main" val="105602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7BE71-20F7-4206-927D-FE3B91E7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Tepová frekvence (TF, HR)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BA0DFD-FBC9-4070-A6E5-6782C211B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Populační průměr – 72 tepů/min</a:t>
            </a:r>
          </a:p>
          <a:p>
            <a:r>
              <a:rPr lang="cs-CZ" dirty="0"/>
              <a:t>V dětství je vyšší</a:t>
            </a:r>
          </a:p>
          <a:p>
            <a:r>
              <a:rPr lang="cs-CZ" dirty="0"/>
              <a:t>Zvyšuje se při stresové situaci (fyzická i psychická)</a:t>
            </a:r>
          </a:p>
          <a:p>
            <a:pPr lvl="1"/>
            <a:r>
              <a:rPr lang="cs-CZ" dirty="0"/>
              <a:t>Pohybová aktivita, stres, nemoc, únava,…</a:t>
            </a:r>
          </a:p>
          <a:p>
            <a:r>
              <a:rPr lang="cs-CZ" dirty="0"/>
              <a:t>Vyšší klidová TF než 100 = tachykardie</a:t>
            </a:r>
          </a:p>
          <a:p>
            <a:r>
              <a:rPr lang="cs-CZ" dirty="0"/>
              <a:t>Nižší klidová TF než 60 = bradykardie (sportovní bradykardie)</a:t>
            </a:r>
          </a:p>
        </p:txBody>
      </p:sp>
    </p:spTree>
    <p:extLst>
      <p:ext uri="{BB962C8B-B14F-4D97-AF65-F5344CB8AC3E}">
        <p14:creationId xmlns:p14="http://schemas.microsoft.com/office/powerpoint/2010/main" val="67834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ABF29-B0C7-4766-84A0-F7C1CE06C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TF při  a po zatížení trénovaný vs netrénovaný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2E94C3-1D4D-47B4-B63B-88C8E7BE8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F6DFDC-1707-44D5-82C8-DCDFA3C31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057" y="1294807"/>
            <a:ext cx="5303700" cy="520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23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73EF0-92E0-4C2B-B0EF-9D342869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Maximální TF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2ABEAE-BA22-4E40-B4D6-F66345E34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Několik metod k určení</a:t>
            </a:r>
          </a:p>
          <a:p>
            <a:pPr lvl="1"/>
            <a:r>
              <a:rPr lang="cs-CZ" dirty="0"/>
              <a:t>Zátěžový test do vita maxima (</a:t>
            </a:r>
            <a:r>
              <a:rPr lang="cs-CZ" dirty="0" err="1"/>
              <a:t>spiroergometrie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Výpočet </a:t>
            </a:r>
            <a:r>
              <a:rPr lang="cs-CZ" sz="2000" b="1" dirty="0"/>
              <a:t>220 – věk </a:t>
            </a:r>
            <a:r>
              <a:rPr lang="cs-CZ" dirty="0"/>
              <a:t>(nejběžnější, existují ale i další)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C2F965B-94BF-425F-B4CF-1EA308601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123" y="3502127"/>
            <a:ext cx="7240439" cy="30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0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78096B-83E8-49B1-9C0F-5C322B06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srdce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6573D3-4367-49C0-A72B-9E641289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Rytmické střídání kontrakce (systola) a relaxace (diastola)</a:t>
            </a:r>
          </a:p>
          <a:p>
            <a:r>
              <a:rPr lang="cs-CZ" dirty="0"/>
              <a:t>Systolický objem (</a:t>
            </a:r>
            <a:r>
              <a:rPr lang="cs-CZ" dirty="0" err="1"/>
              <a:t>Qs</a:t>
            </a:r>
            <a:r>
              <a:rPr lang="cs-CZ" dirty="0"/>
              <a:t>) – 60-80 ml</a:t>
            </a:r>
          </a:p>
          <a:p>
            <a:r>
              <a:rPr lang="cs-CZ" dirty="0"/>
              <a:t>Minutový objem = </a:t>
            </a:r>
            <a:r>
              <a:rPr lang="cs-CZ" dirty="0" err="1"/>
              <a:t>Qs</a:t>
            </a:r>
            <a:r>
              <a:rPr lang="cs-CZ" dirty="0"/>
              <a:t> x TF (klidové hodnoty 4-5 l)</a:t>
            </a:r>
          </a:p>
          <a:p>
            <a:r>
              <a:rPr lang="cs-CZ" dirty="0"/>
              <a:t>Tepový kyslík – množství kyslíku dopravené do periferie 1 tepem (VO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₂</a:t>
            </a:r>
            <a:r>
              <a:rPr lang="cs-CZ" dirty="0"/>
              <a:t>/SF)</a:t>
            </a:r>
          </a:p>
          <a:p>
            <a:endParaRPr lang="cs-CZ" dirty="0"/>
          </a:p>
          <a:p>
            <a:r>
              <a:rPr lang="cs-CZ" dirty="0" err="1"/>
              <a:t>Qs</a:t>
            </a:r>
            <a:r>
              <a:rPr lang="cs-CZ" dirty="0"/>
              <a:t> je u trénovaných vyšší        srdce pracuje při nižší TF v klidu i </a:t>
            </a:r>
            <a:r>
              <a:rPr lang="cs-CZ" dirty="0" err="1"/>
              <a:t>submaximální</a:t>
            </a:r>
            <a:r>
              <a:rPr lang="cs-CZ" dirty="0"/>
              <a:t> intenzitě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13E29B43-96E7-49C0-8AA2-D42860C46A17}"/>
              </a:ext>
            </a:extLst>
          </p:cNvPr>
          <p:cNvSpPr/>
          <p:nvPr/>
        </p:nvSpPr>
        <p:spPr>
          <a:xfrm>
            <a:off x="4678017" y="4625009"/>
            <a:ext cx="410818" cy="159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C3B9E52-FD4A-4C7F-98D5-8450FEFE6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876896"/>
            <a:ext cx="10702564" cy="242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CEE16B-8715-448B-9320-288363C7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Minutový objem srdce (Q) přehled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7587F2-BBFF-4D5B-9EC9-3769C3144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733F8D4-444E-4E81-8982-EB3212A0C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889" y="2183026"/>
            <a:ext cx="7231386" cy="36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7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5B3DA-D110-413C-8A7B-D3D85C91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SF, </a:t>
            </a:r>
            <a:r>
              <a:rPr lang="cs-CZ" dirty="0" err="1"/>
              <a:t>Qs</a:t>
            </a:r>
            <a:r>
              <a:rPr lang="cs-CZ" dirty="0"/>
              <a:t> a Q při zatížení různou intenzitou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CA446F2-97B0-4CA5-9DE7-707E112496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2" y="2209519"/>
            <a:ext cx="3687350" cy="363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26260DF7-7B78-4AB9-B0CD-B385AE46B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45" y="2209519"/>
            <a:ext cx="3686135" cy="363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282B4DC0-2F2E-429E-BE49-1ADFC044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103" y="2209519"/>
            <a:ext cx="3545410" cy="368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4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EBC9F-9CCB-413A-A685-4CBB13AB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tlak (TK)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1956FB-49AC-49C8-AB57-4A41DE66D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21614"/>
            <a:ext cx="8946541" cy="4195481"/>
          </a:xfrm>
        </p:spPr>
        <p:txBody>
          <a:bodyPr/>
          <a:lstStyle/>
          <a:p>
            <a:r>
              <a:rPr lang="cs-CZ" dirty="0"/>
              <a:t>Jednotky – </a:t>
            </a:r>
            <a:r>
              <a:rPr lang="cs-CZ" dirty="0" err="1"/>
              <a:t>mmHg</a:t>
            </a:r>
            <a:endParaRPr lang="cs-CZ" dirty="0"/>
          </a:p>
          <a:p>
            <a:r>
              <a:rPr lang="cs-CZ" altLang="cs-CZ" dirty="0"/>
              <a:t>Systolický tlak měřený při stahu komor (systole): 100 – 160 </a:t>
            </a:r>
            <a:r>
              <a:rPr lang="cs-CZ" altLang="cs-CZ" dirty="0" err="1"/>
              <a:t>mmHg</a:t>
            </a:r>
            <a:endParaRPr lang="cs-CZ" altLang="cs-CZ" dirty="0"/>
          </a:p>
          <a:p>
            <a:r>
              <a:rPr lang="cs-CZ" altLang="cs-CZ" dirty="0"/>
              <a:t>Diastolický tlak měřený při uvolnění komor (diastole): </a:t>
            </a:r>
            <a:r>
              <a:rPr lang="en-US" altLang="cs-CZ" dirty="0"/>
              <a:t>&lt; 90</a:t>
            </a:r>
            <a:r>
              <a:rPr lang="cs-CZ" altLang="cs-CZ" dirty="0"/>
              <a:t> </a:t>
            </a:r>
            <a:r>
              <a:rPr lang="cs-CZ" altLang="cs-CZ" dirty="0" err="1"/>
              <a:t>mmHg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1DC44C-CFF6-4CAD-8DA0-7D84D5781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105" y="3122144"/>
            <a:ext cx="6967789" cy="33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45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233</TotalTime>
  <Words>702</Words>
  <Application>Microsoft Office PowerPoint</Application>
  <PresentationFormat>Širokoúhlá obrazovka</PresentationFormat>
  <Paragraphs>141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Ion</vt:lpstr>
      <vt:lpstr>Fyziologie zátěže Funkční charakteristika</vt:lpstr>
      <vt:lpstr>Intenzita zatížení</vt:lpstr>
      <vt:lpstr>Tepová frekvence (TF, HR)</vt:lpstr>
      <vt:lpstr>TF při  a po zatížení trénovaný vs netrénovaný</vt:lpstr>
      <vt:lpstr>Maximální TF</vt:lpstr>
      <vt:lpstr>Práce srdce</vt:lpstr>
      <vt:lpstr>Minutový objem srdce (Q) přehled</vt:lpstr>
      <vt:lpstr>Změny SF, Qs a Q při zatížení různou intenzitou</vt:lpstr>
      <vt:lpstr>Krevní tlak (TK)</vt:lpstr>
      <vt:lpstr>Krevní tlak</vt:lpstr>
      <vt:lpstr>Reakce TK na zátěž</vt:lpstr>
      <vt:lpstr>Reakce kardiovaskulárního systému na zátěž</vt:lpstr>
      <vt:lpstr>Respirační parametry</vt:lpstr>
      <vt:lpstr>Dechová frekvence (DF) Breathing frequency (BF)</vt:lpstr>
      <vt:lpstr>Dechový objem (DO) Tidal volume (VT)</vt:lpstr>
      <vt:lpstr>Minutová ventilace (VE)</vt:lpstr>
      <vt:lpstr>Spotřeba kyslíku (VO₂)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zátěže Funkční charakteristika</dc:title>
  <dc:creator>Vojtěch Grün</dc:creator>
  <cp:lastModifiedBy>Vojtěch Grün</cp:lastModifiedBy>
  <cp:revision>16</cp:revision>
  <dcterms:created xsi:type="dcterms:W3CDTF">2019-03-10T12:40:29Z</dcterms:created>
  <dcterms:modified xsi:type="dcterms:W3CDTF">2019-10-08T12:56:20Z</dcterms:modified>
</cp:coreProperties>
</file>