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62" r:id="rId10"/>
    <p:sldId id="263" r:id="rId11"/>
    <p:sldId id="264" r:id="rId12"/>
    <p:sldId id="298" r:id="rId13"/>
    <p:sldId id="265" r:id="rId14"/>
    <p:sldId id="266" r:id="rId15"/>
    <p:sldId id="267" r:id="rId16"/>
    <p:sldId id="268" r:id="rId17"/>
    <p:sldId id="269" r:id="rId18"/>
    <p:sldId id="297" r:id="rId19"/>
    <p:sldId id="270" r:id="rId20"/>
    <p:sldId id="274" r:id="rId21"/>
    <p:sldId id="275" r:id="rId22"/>
    <p:sldId id="273" r:id="rId23"/>
    <p:sldId id="276" r:id="rId24"/>
    <p:sldId id="277" r:id="rId25"/>
    <p:sldId id="278" r:id="rId26"/>
    <p:sldId id="279" r:id="rId27"/>
    <p:sldId id="280" r:id="rId28"/>
    <p:sldId id="281" r:id="rId29"/>
    <p:sldId id="287" r:id="rId30"/>
    <p:sldId id="282" r:id="rId31"/>
    <p:sldId id="283" r:id="rId32"/>
    <p:sldId id="284" r:id="rId33"/>
    <p:sldId id="285" r:id="rId34"/>
    <p:sldId id="288" r:id="rId35"/>
    <p:sldId id="286" r:id="rId36"/>
    <p:sldId id="291" r:id="rId37"/>
    <p:sldId id="292" r:id="rId38"/>
    <p:sldId id="293" r:id="rId39"/>
    <p:sldId id="294" r:id="rId40"/>
    <p:sldId id="299" r:id="rId41"/>
    <p:sldId id="295" r:id="rId42"/>
    <p:sldId id="296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C9069-40EA-4A2F-96F0-D187F5F04D26}" type="datetimeFigureOut">
              <a:rPr lang="cs-CZ" smtClean="0"/>
              <a:pPr/>
              <a:t>26.10.2022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2FE17-243F-4ECF-A516-FC057EC474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2FE17-243F-4ECF-A516-FC057EC474BC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2FE17-243F-4ECF-A516-FC057EC474BC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26.10.2022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26.10.2022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26.10.2022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A52EE-4C7D-4F11-91FA-DFF587A600E2}" type="datetimeFigureOut">
              <a:rPr lang="cs-CZ" smtClean="0"/>
              <a:pPr/>
              <a:t>26.10.2022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APLIKOVANÁ FYZIOTERAPIE V TRAUMATOLOGII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obecná část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6858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9600" dirty="0" err="1" smtClean="0"/>
              <a:t>Přednemocniční</a:t>
            </a:r>
            <a:r>
              <a:rPr lang="cs-CZ" sz="9600" dirty="0" smtClean="0"/>
              <a:t> </a:t>
            </a:r>
            <a:r>
              <a:rPr lang="cs-CZ" sz="9600" dirty="0" err="1" smtClean="0"/>
              <a:t>triage</a:t>
            </a:r>
            <a:endParaRPr lang="cs-CZ" sz="9600" dirty="0" smtClean="0"/>
          </a:p>
          <a:p>
            <a:pPr>
              <a:buNone/>
            </a:pPr>
            <a:r>
              <a:rPr lang="cs-CZ" sz="9600" dirty="0" smtClean="0"/>
              <a:t>KLINICKÉ PARAMETRY</a:t>
            </a:r>
          </a:p>
          <a:p>
            <a:pPr>
              <a:buNone/>
            </a:pPr>
            <a:r>
              <a:rPr lang="cs-CZ" sz="9600" dirty="0" smtClean="0"/>
              <a:t>-GCS nižší než 13</a:t>
            </a:r>
          </a:p>
          <a:p>
            <a:pPr>
              <a:buNone/>
            </a:pPr>
            <a:r>
              <a:rPr lang="cs-CZ" sz="9600" dirty="0" smtClean="0"/>
              <a:t>-TK </a:t>
            </a:r>
            <a:r>
              <a:rPr lang="cs-CZ" sz="9600" dirty="0" err="1" smtClean="0"/>
              <a:t>syst.nižší</a:t>
            </a:r>
            <a:r>
              <a:rPr lang="cs-CZ" sz="9600" dirty="0" smtClean="0"/>
              <a:t> než 90 Torrů</a:t>
            </a:r>
          </a:p>
          <a:p>
            <a:pPr>
              <a:buNone/>
            </a:pPr>
            <a:r>
              <a:rPr lang="cs-CZ" sz="9600" dirty="0" smtClean="0"/>
              <a:t>-DF nižší než 10 nebo vyšší než 30</a:t>
            </a:r>
          </a:p>
          <a:p>
            <a:pPr>
              <a:buNone/>
            </a:pPr>
            <a:r>
              <a:rPr lang="cs-CZ" sz="9600" dirty="0" smtClean="0"/>
              <a:t>ANATOMICKÉ PORANĚNÍ</a:t>
            </a:r>
          </a:p>
          <a:p>
            <a:pPr>
              <a:buNone/>
            </a:pPr>
            <a:r>
              <a:rPr lang="cs-CZ" sz="9600" dirty="0" smtClean="0"/>
              <a:t>-pronikající </a:t>
            </a:r>
            <a:r>
              <a:rPr lang="cs-CZ" sz="9600" dirty="0" err="1" smtClean="0"/>
              <a:t>kraniocerebrální</a:t>
            </a:r>
            <a:r>
              <a:rPr lang="cs-CZ" sz="9600" dirty="0" smtClean="0"/>
              <a:t> poranění</a:t>
            </a:r>
          </a:p>
          <a:p>
            <a:pPr>
              <a:buNone/>
            </a:pPr>
            <a:r>
              <a:rPr lang="cs-CZ" sz="9600" dirty="0" smtClean="0"/>
              <a:t>-nestabilní hrudník</a:t>
            </a:r>
          </a:p>
          <a:p>
            <a:pPr>
              <a:buNone/>
            </a:pPr>
            <a:r>
              <a:rPr lang="cs-CZ" sz="9600" dirty="0" smtClean="0"/>
              <a:t>-penetrující břišní poranění</a:t>
            </a:r>
          </a:p>
          <a:p>
            <a:pPr>
              <a:buNone/>
            </a:pPr>
            <a:r>
              <a:rPr lang="cs-CZ" sz="9600" dirty="0" smtClean="0"/>
              <a:t>-</a:t>
            </a:r>
            <a:r>
              <a:rPr lang="cs-CZ" sz="9600" dirty="0" err="1" smtClean="0"/>
              <a:t>nestabiní</a:t>
            </a:r>
            <a:r>
              <a:rPr lang="cs-CZ" sz="9600" dirty="0" smtClean="0"/>
              <a:t> pánevní kruh</a:t>
            </a:r>
          </a:p>
          <a:p>
            <a:pPr>
              <a:buNone/>
            </a:pPr>
            <a:r>
              <a:rPr lang="cs-CZ" sz="9600" dirty="0" smtClean="0"/>
              <a:t>Zlomeniny dvou a více dlouhých kostí</a:t>
            </a:r>
          </a:p>
          <a:p>
            <a:pPr>
              <a:buNone/>
            </a:pPr>
            <a:r>
              <a:rPr lang="cs-CZ" sz="9600" dirty="0" smtClean="0"/>
              <a:t>MECHANISMUS PORANĚNÍ</a:t>
            </a:r>
          </a:p>
          <a:p>
            <a:pPr>
              <a:buNone/>
            </a:pPr>
            <a:r>
              <a:rPr lang="cs-CZ" sz="9600" dirty="0" smtClean="0"/>
              <a:t>-pád z výše více než 4m</a:t>
            </a:r>
          </a:p>
          <a:p>
            <a:pPr>
              <a:buNone/>
            </a:pPr>
            <a:r>
              <a:rPr lang="cs-CZ" sz="9600" dirty="0" smtClean="0"/>
              <a:t>-přejetí dopravním prostředkem, sražení chodce  25km/h a více</a:t>
            </a:r>
          </a:p>
          <a:p>
            <a:pPr>
              <a:buNone/>
            </a:pPr>
            <a:r>
              <a:rPr lang="cs-CZ" sz="9600" dirty="0" smtClean="0"/>
              <a:t>-zaklíněný pacient ,auto přes střechu</a:t>
            </a:r>
          </a:p>
          <a:p>
            <a:pPr>
              <a:buNone/>
            </a:pPr>
            <a:r>
              <a:rPr lang="cs-CZ" sz="9600" dirty="0" smtClean="0"/>
              <a:t>-smrt spolujezdce</a:t>
            </a:r>
          </a:p>
          <a:p>
            <a:pPr>
              <a:buNone/>
            </a:pPr>
            <a:r>
              <a:rPr lang="cs-CZ" sz="9600" dirty="0" smtClean="0"/>
              <a:t>ANAMNÉZA</a:t>
            </a:r>
          </a:p>
          <a:p>
            <a:pPr>
              <a:buNone/>
            </a:pPr>
            <a:r>
              <a:rPr lang="cs-CZ" sz="9600" dirty="0" smtClean="0"/>
              <a:t>-chronické srdeční a plicní </a:t>
            </a:r>
            <a:r>
              <a:rPr lang="cs-CZ" sz="9600" dirty="0" err="1" smtClean="0"/>
              <a:t>onem</a:t>
            </a:r>
            <a:r>
              <a:rPr lang="cs-CZ" sz="9600" dirty="0" smtClean="0"/>
              <a:t>.</a:t>
            </a:r>
          </a:p>
          <a:p>
            <a:pPr>
              <a:buNone/>
            </a:pPr>
            <a:r>
              <a:rPr lang="cs-CZ" sz="9600" dirty="0" smtClean="0"/>
              <a:t>-věk nižší než 5 let a vyšší než 55 let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800" dirty="0" smtClean="0"/>
              <a:t>Příjem </a:t>
            </a:r>
            <a:r>
              <a:rPr lang="cs-CZ" sz="2800" dirty="0" err="1" smtClean="0"/>
              <a:t>polytraumatizovaného</a:t>
            </a:r>
            <a:r>
              <a:rPr lang="cs-CZ" sz="2800" dirty="0" smtClean="0"/>
              <a:t> pacienta</a:t>
            </a:r>
          </a:p>
          <a:p>
            <a:pPr>
              <a:buNone/>
            </a:pPr>
            <a:r>
              <a:rPr lang="cs-CZ" sz="2800" dirty="0" smtClean="0"/>
              <a:t>-do 3h-zlatá hodina šoku</a:t>
            </a:r>
          </a:p>
          <a:p>
            <a:pPr>
              <a:buNone/>
            </a:pPr>
            <a:r>
              <a:rPr lang="cs-CZ" sz="2800" dirty="0" smtClean="0"/>
              <a:t>Předání pacienta mezi lékaři</a:t>
            </a:r>
          </a:p>
          <a:p>
            <a:pPr>
              <a:buNone/>
            </a:pPr>
            <a:r>
              <a:rPr lang="cs-CZ" sz="2800" dirty="0" smtClean="0"/>
              <a:t>-úrazový mechanismus ,stav pac.namístě úrazu,intubace?,resuscitace?,škrtidlo?,med.</a:t>
            </a:r>
          </a:p>
          <a:p>
            <a:pPr>
              <a:buNone/>
            </a:pPr>
            <a:r>
              <a:rPr lang="cs-CZ" sz="2800" dirty="0" smtClean="0"/>
              <a:t>Hovoří pouze předávající lékaři!!!</a:t>
            </a:r>
          </a:p>
          <a:p>
            <a:pPr>
              <a:buNone/>
            </a:pPr>
            <a:r>
              <a:rPr lang="cs-CZ" sz="2800" dirty="0" smtClean="0"/>
              <a:t>Tým-2chirurgové,2setry,1anesteziolog,1anesteziolog.s.,nejméně jeden sanitář</a:t>
            </a:r>
          </a:p>
          <a:p>
            <a:pPr>
              <a:buNone/>
            </a:pPr>
            <a:r>
              <a:rPr lang="cs-CZ" sz="2800" dirty="0" smtClean="0"/>
              <a:t>Letální triáda-hypotermie (pod 36st,4h a více)</a:t>
            </a:r>
          </a:p>
          <a:p>
            <a:pPr>
              <a:buNone/>
            </a:pPr>
            <a:r>
              <a:rPr lang="cs-CZ" sz="2800" dirty="0" smtClean="0"/>
              <a:t>                       -</a:t>
            </a:r>
            <a:r>
              <a:rPr lang="cs-CZ" sz="2800" dirty="0" err="1" smtClean="0"/>
              <a:t>koagulopatie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                     -metabolická </a:t>
            </a:r>
            <a:r>
              <a:rPr lang="cs-CZ" sz="2800" dirty="0" err="1" smtClean="0"/>
              <a:t>acidoza</a:t>
            </a:r>
            <a:endParaRPr lang="cs-CZ" sz="2800" dirty="0" smtClean="0"/>
          </a:p>
          <a:p>
            <a:pPr>
              <a:buNone/>
            </a:pPr>
            <a:r>
              <a:rPr lang="cs-CZ" sz="2800" dirty="0" err="1" smtClean="0"/>
              <a:t>Damage</a:t>
            </a:r>
            <a:r>
              <a:rPr lang="cs-CZ" sz="2800" dirty="0" smtClean="0"/>
              <a:t> </a:t>
            </a:r>
            <a:r>
              <a:rPr lang="cs-CZ" sz="2800" dirty="0" err="1" smtClean="0"/>
              <a:t>control</a:t>
            </a:r>
            <a:r>
              <a:rPr lang="cs-CZ" sz="2800" dirty="0" smtClean="0"/>
              <a:t> </a:t>
            </a:r>
            <a:r>
              <a:rPr lang="cs-CZ" sz="2800" dirty="0" err="1" smtClean="0"/>
              <a:t>surgery</a:t>
            </a:r>
            <a:r>
              <a:rPr lang="cs-CZ" sz="2800" dirty="0" smtClean="0"/>
              <a:t>-stavění krvácení, obnova funkcí, </a:t>
            </a:r>
            <a:r>
              <a:rPr lang="cs-CZ" sz="2800" dirty="0" err="1" smtClean="0"/>
              <a:t>reoperaca</a:t>
            </a:r>
            <a:r>
              <a:rPr lang="cs-CZ" sz="2800" dirty="0" smtClean="0"/>
              <a:t> (24-72h)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Zásady fyzioterapie u </a:t>
            </a:r>
            <a:r>
              <a:rPr lang="cs-CZ" dirty="0" err="1" smtClean="0"/>
              <a:t>polytraumatizovaného</a:t>
            </a:r>
            <a:r>
              <a:rPr lang="cs-CZ" dirty="0" smtClean="0"/>
              <a:t> pacienta v akutní a subakutní fázi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Důkladné seznámení se s dokumentací!!</a:t>
            </a:r>
          </a:p>
          <a:p>
            <a:r>
              <a:rPr lang="cs-CZ" dirty="0" smtClean="0"/>
              <a:t>Mezioborová spolupráce a komunikace.</a:t>
            </a:r>
          </a:p>
          <a:p>
            <a:r>
              <a:rPr lang="cs-CZ" dirty="0" smtClean="0"/>
              <a:t>Forenzní hledisko.</a:t>
            </a:r>
          </a:p>
          <a:p>
            <a:r>
              <a:rPr lang="cs-CZ" dirty="0" err="1" smtClean="0"/>
              <a:t>Analgosedace</a:t>
            </a:r>
            <a:r>
              <a:rPr lang="cs-CZ" dirty="0" smtClean="0"/>
              <a:t> před zátěží (</a:t>
            </a:r>
            <a:r>
              <a:rPr lang="cs-CZ" dirty="0" err="1" smtClean="0"/>
              <a:t>timing</a:t>
            </a:r>
            <a:r>
              <a:rPr lang="cs-CZ" dirty="0" smtClean="0"/>
              <a:t>).</a:t>
            </a:r>
          </a:p>
          <a:p>
            <a:r>
              <a:rPr lang="cs-CZ" dirty="0" smtClean="0"/>
              <a:t>Observace FF a celkového stavu pacienta.</a:t>
            </a:r>
          </a:p>
          <a:p>
            <a:r>
              <a:rPr lang="cs-CZ" dirty="0" smtClean="0"/>
              <a:t>Motivace</a:t>
            </a:r>
          </a:p>
          <a:p>
            <a:r>
              <a:rPr lang="cs-CZ" dirty="0" smtClean="0"/>
              <a:t>Obnova soběstačnosti,mobility,prevence imobilizačního </a:t>
            </a:r>
            <a:r>
              <a:rPr lang="cs-CZ" dirty="0" err="1" smtClean="0"/>
              <a:t>sy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Vertikalizace</a:t>
            </a:r>
            <a:r>
              <a:rPr lang="cs-CZ" dirty="0" smtClean="0"/>
              <a:t> v počáteční fázi vždy ve dvou osobách !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404664"/>
            <a:ext cx="8820472" cy="56786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Zlaté pravidlo PP „jediný,koho musíte zachránit vždy,jste vy sami“</a:t>
            </a:r>
          </a:p>
          <a:p>
            <a:pPr>
              <a:buNone/>
            </a:pPr>
            <a:r>
              <a:rPr lang="cs-CZ" sz="2800" dirty="0" smtClean="0"/>
              <a:t>DOPRAVNÍ NEHODA</a:t>
            </a:r>
          </a:p>
          <a:p>
            <a:pPr>
              <a:buNone/>
            </a:pPr>
            <a:r>
              <a:rPr lang="cs-CZ" sz="2800" dirty="0" smtClean="0"/>
              <a:t>-zastavit za nehodou ve směru jízdy</a:t>
            </a:r>
          </a:p>
          <a:p>
            <a:pPr>
              <a:buNone/>
            </a:pPr>
            <a:r>
              <a:rPr lang="cs-CZ" sz="2800" dirty="0" smtClean="0"/>
              <a:t>STOP-motor,rádio,myšlenky…</a:t>
            </a:r>
          </a:p>
          <a:p>
            <a:pPr>
              <a:buNone/>
            </a:pPr>
            <a:r>
              <a:rPr lang="cs-CZ" sz="2800" dirty="0" smtClean="0"/>
              <a:t>První bezpečnostní trojice-mobil,vesta,</a:t>
            </a:r>
            <a:r>
              <a:rPr lang="cs-CZ" sz="2800" dirty="0" err="1" smtClean="0"/>
              <a:t>lékarnička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smtClean="0"/>
              <a:t>trojúhelník- bezpečná vzdálenost k zastavení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155 po detekci místa</a:t>
            </a:r>
          </a:p>
          <a:p>
            <a:pPr>
              <a:buNone/>
            </a:pPr>
            <a:r>
              <a:rPr lang="cs-CZ" sz="2800" dirty="0" smtClean="0"/>
              <a:t>Druhá bezpečnostní trojice</a:t>
            </a:r>
          </a:p>
          <a:p>
            <a:pPr>
              <a:buNone/>
            </a:pPr>
            <a:r>
              <a:rPr lang="cs-CZ" sz="2800" dirty="0" smtClean="0"/>
              <a:t>-motor(klíčky),</a:t>
            </a:r>
            <a:r>
              <a:rPr lang="cs-CZ" sz="2800" dirty="0" err="1" smtClean="0"/>
              <a:t>r.brzda</a:t>
            </a:r>
            <a:r>
              <a:rPr lang="cs-CZ" sz="2800" dirty="0" smtClean="0"/>
              <a:t>,blikačky</a:t>
            </a:r>
          </a:p>
          <a:p>
            <a:pPr>
              <a:buNone/>
            </a:pPr>
            <a:r>
              <a:rPr lang="cs-CZ" sz="2800" dirty="0" smtClean="0"/>
              <a:t>-airbag!!!</a:t>
            </a:r>
          </a:p>
          <a:p>
            <a:pPr>
              <a:buNone/>
            </a:pPr>
            <a:r>
              <a:rPr lang="cs-CZ" sz="2800" dirty="0" smtClean="0"/>
              <a:t>Z auta vytahujeme v případě</a:t>
            </a:r>
          </a:p>
          <a:p>
            <a:pPr>
              <a:buNone/>
            </a:pPr>
            <a:r>
              <a:rPr lang="cs-CZ" sz="2800" dirty="0" smtClean="0"/>
              <a:t>-bezvědomí a nedýchá normálně</a:t>
            </a:r>
          </a:p>
          <a:p>
            <a:pPr>
              <a:buNone/>
            </a:pPr>
            <a:r>
              <a:rPr lang="cs-CZ" sz="2800" dirty="0" smtClean="0"/>
              <a:t>-hrozí nebezpečí ze setrvání(tmavý kouř,</a:t>
            </a:r>
            <a:r>
              <a:rPr lang="cs-CZ" sz="2800" dirty="0" err="1" smtClean="0"/>
              <a:t>ohen</a:t>
            </a:r>
            <a:r>
              <a:rPr lang="cs-CZ" sz="2800" dirty="0" smtClean="0"/>
              <a:t>,provoz)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KPR – člověk který je v bezvědomí a nedýchá normálně musí být resuscitován. </a:t>
            </a:r>
          </a:p>
          <a:p>
            <a:pPr>
              <a:buNone/>
            </a:pPr>
            <a:r>
              <a:rPr lang="cs-CZ" sz="2800" dirty="0" smtClean="0"/>
              <a:t>Základní život ohrožující stavy-bezvědomí a masivní krvácení</a:t>
            </a:r>
          </a:p>
          <a:p>
            <a:pPr>
              <a:buNone/>
            </a:pPr>
            <a:r>
              <a:rPr lang="cs-CZ" sz="2800" dirty="0" smtClean="0"/>
              <a:t>10sec. </a:t>
            </a:r>
            <a:r>
              <a:rPr lang="cs-CZ" sz="2800" dirty="0" err="1" smtClean="0"/>
              <a:t>max.detekce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1)155</a:t>
            </a:r>
          </a:p>
          <a:p>
            <a:pPr>
              <a:buNone/>
            </a:pPr>
            <a:r>
              <a:rPr lang="cs-CZ" sz="2800" dirty="0" smtClean="0"/>
              <a:t>2)odhalení hrudníku,tvrdá podložka,vedle hrudníku,propletené prsty ,propnuté lokty,kolmo na střed hrudníku hrot dlaně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100-120 stlačení za minutu(cca 2x za sec.)5-6cm do hloubky(cca 1/3 hrudníku)</a:t>
            </a:r>
          </a:p>
          <a:p>
            <a:pPr>
              <a:buNone/>
            </a:pPr>
            <a:r>
              <a:rPr lang="cs-CZ" sz="2800" dirty="0" smtClean="0"/>
              <a:t>Příbuzný,děti….30:2,volně bez úsilí-záklon hlavy a ucpání nosu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Děti-5startovních vdechů,stlačení do 1roku 4cm,</a:t>
            </a:r>
          </a:p>
          <a:p>
            <a:pPr>
              <a:buNone/>
            </a:pPr>
            <a:r>
              <a:rPr lang="cs-CZ" sz="2800" dirty="0" smtClean="0"/>
              <a:t>nad 1rok 5cm,1 ruka 2prsty,záklon hlavy od 1 roku</a:t>
            </a:r>
          </a:p>
          <a:p>
            <a:pPr>
              <a:buNone/>
            </a:pPr>
            <a:r>
              <a:rPr lang="cs-CZ" sz="2800" dirty="0" smtClean="0"/>
              <a:t>1min resuscitace-155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14400" y="1628775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KRVÁCENÍ „vidíš díru, ucpi ji“</a:t>
            </a:r>
          </a:p>
          <a:p>
            <a:pPr>
              <a:buNone/>
            </a:pPr>
            <a:r>
              <a:rPr lang="cs-CZ" sz="2800" dirty="0" smtClean="0"/>
              <a:t>(nezajímá nás jestli z tepny nebo ze žíly)</a:t>
            </a:r>
          </a:p>
          <a:p>
            <a:pPr>
              <a:buNone/>
            </a:pPr>
            <a:r>
              <a:rPr lang="cs-CZ" sz="2800" dirty="0" smtClean="0"/>
              <a:t>-prsty do rány x tlakový obvaz</a:t>
            </a:r>
          </a:p>
          <a:p>
            <a:pPr>
              <a:buNone/>
            </a:pPr>
            <a:r>
              <a:rPr lang="cs-CZ" sz="2800" dirty="0" smtClean="0"/>
              <a:t>-škrtidlo jen v krajní </a:t>
            </a:r>
            <a:r>
              <a:rPr lang="cs-CZ" sz="2800" dirty="0" err="1" smtClean="0"/>
              <a:t>nouzy</a:t>
            </a:r>
            <a:r>
              <a:rPr lang="cs-CZ" sz="2800" dirty="0" smtClean="0"/>
              <a:t> ,paže, stehno,čas škrcení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bina\Pictures\Fractures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TRAUMA,POLYTRAUMA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Traumatologie- chirurgický obor zabývající se patologickými stavy způsobenými úrazem.</a:t>
            </a:r>
          </a:p>
          <a:p>
            <a:r>
              <a:rPr lang="cs-CZ" sz="2800" dirty="0" smtClean="0"/>
              <a:t>Zakladatelem u nás, prof. Vladimír Novák v r.1933 ÚN v Brně.</a:t>
            </a:r>
          </a:p>
          <a:p>
            <a:r>
              <a:rPr lang="cs-CZ" sz="2800" dirty="0" smtClean="0"/>
              <a:t>Úraz- tělesné postižení, které vzniká nezávisle na vůli postiženého a násilným působením sil.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DISLOKACE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ad </a:t>
            </a:r>
            <a:r>
              <a:rPr lang="cs-CZ" dirty="0" err="1" smtClean="0"/>
              <a:t>latus</a:t>
            </a:r>
            <a:r>
              <a:rPr lang="cs-CZ" dirty="0" smtClean="0"/>
              <a:t>-do strany(v krátké ose)</a:t>
            </a:r>
          </a:p>
          <a:p>
            <a:pPr>
              <a:buNone/>
            </a:pPr>
            <a:r>
              <a:rPr lang="cs-CZ" dirty="0" smtClean="0"/>
              <a:t>ad </a:t>
            </a:r>
            <a:r>
              <a:rPr lang="cs-CZ" dirty="0" err="1" smtClean="0"/>
              <a:t>longitudinem</a:t>
            </a:r>
            <a:r>
              <a:rPr lang="cs-CZ" dirty="0" smtClean="0"/>
              <a:t>-podélně</a:t>
            </a:r>
          </a:p>
          <a:p>
            <a:pPr>
              <a:buNone/>
            </a:pPr>
            <a:r>
              <a:rPr lang="cs-CZ" dirty="0" smtClean="0"/>
              <a:t>ad </a:t>
            </a:r>
            <a:r>
              <a:rPr lang="cs-CZ" dirty="0" err="1" smtClean="0"/>
              <a:t>axim</a:t>
            </a:r>
            <a:r>
              <a:rPr lang="cs-CZ" dirty="0" smtClean="0"/>
              <a:t>-v ose,</a:t>
            </a:r>
            <a:r>
              <a:rPr lang="cs-CZ" dirty="0" err="1" smtClean="0"/>
              <a:t>angulace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ad </a:t>
            </a:r>
            <a:r>
              <a:rPr lang="cs-CZ" dirty="0" err="1" smtClean="0"/>
              <a:t>periferiam</a:t>
            </a:r>
            <a:r>
              <a:rPr lang="cs-CZ" dirty="0" smtClean="0"/>
              <a:t> -rotační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abina\Pictures\typy dislokací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412776"/>
            <a:ext cx="5330825" cy="3995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HOJENÍ ZLOMENIN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Sekundární(nepřímá svalkem)</a:t>
            </a:r>
          </a:p>
          <a:p>
            <a:pPr>
              <a:buNone/>
            </a:pPr>
            <a:r>
              <a:rPr lang="cs-CZ" dirty="0" smtClean="0"/>
              <a:t>1.fáze </a:t>
            </a:r>
            <a:r>
              <a:rPr lang="cs-CZ" dirty="0" smtClean="0"/>
              <a:t>–zánětlivá- hematom v místě lomu je infiltrován </a:t>
            </a:r>
            <a:r>
              <a:rPr lang="cs-CZ" dirty="0" err="1" smtClean="0"/>
              <a:t>neutrofily</a:t>
            </a:r>
            <a:r>
              <a:rPr lang="cs-CZ" dirty="0" smtClean="0"/>
              <a:t> a makrofágy. Monocyty a granulocyty postupně pohlcují nekrotické tkáně v místě zlomeniny</a:t>
            </a:r>
          </a:p>
          <a:p>
            <a:pPr>
              <a:buNone/>
            </a:pPr>
            <a:r>
              <a:rPr lang="cs-CZ" dirty="0" smtClean="0"/>
              <a:t>2.fáze- reparační- hematom je nahrazován specifickou granulační tkání-svalkem obsahuje </a:t>
            </a:r>
            <a:r>
              <a:rPr lang="cs-CZ" dirty="0" err="1" smtClean="0"/>
              <a:t>fibroplasty</a:t>
            </a:r>
            <a:r>
              <a:rPr lang="cs-CZ" dirty="0" smtClean="0"/>
              <a:t>,endotelové </a:t>
            </a:r>
            <a:r>
              <a:rPr lang="cs-CZ" dirty="0" err="1" smtClean="0"/>
              <a:t>bunky</a:t>
            </a:r>
            <a:r>
              <a:rPr lang="cs-CZ" dirty="0" smtClean="0"/>
              <a:t>,</a:t>
            </a:r>
            <a:r>
              <a:rPr lang="cs-CZ" dirty="0" err="1" smtClean="0"/>
              <a:t>chondroplasty</a:t>
            </a:r>
            <a:r>
              <a:rPr lang="cs-CZ" dirty="0" smtClean="0"/>
              <a:t> a později osteoblasty</a:t>
            </a:r>
          </a:p>
          <a:p>
            <a:pPr>
              <a:buNone/>
            </a:pPr>
            <a:r>
              <a:rPr lang="cs-CZ" dirty="0" smtClean="0"/>
              <a:t>3.fáze </a:t>
            </a:r>
            <a:r>
              <a:rPr lang="cs-CZ" dirty="0" err="1" smtClean="0"/>
              <a:t>remodelační</a:t>
            </a:r>
            <a:r>
              <a:rPr lang="cs-CZ" dirty="0" smtClean="0"/>
              <a:t> dochází k </a:t>
            </a:r>
            <a:r>
              <a:rPr lang="cs-CZ" dirty="0" err="1" smtClean="0"/>
              <a:t>remodelaci</a:t>
            </a:r>
            <a:r>
              <a:rPr lang="cs-CZ" dirty="0" smtClean="0"/>
              <a:t> kostních trámců (podle převahy cévního zásobení periostální nebo </a:t>
            </a:r>
            <a:r>
              <a:rPr lang="cs-CZ" dirty="0" err="1" smtClean="0"/>
              <a:t>endostální</a:t>
            </a:r>
            <a:r>
              <a:rPr lang="cs-CZ" dirty="0" smtClean="0"/>
              <a:t> sv.)</a:t>
            </a:r>
          </a:p>
          <a:p>
            <a:pPr>
              <a:buNone/>
            </a:pPr>
            <a:r>
              <a:rPr lang="cs-CZ" dirty="0" smtClean="0"/>
              <a:t>Primární –</a:t>
            </a:r>
            <a:r>
              <a:rPr lang="cs-CZ" dirty="0" err="1" smtClean="0"/>
              <a:t>Haversův</a:t>
            </a:r>
            <a:r>
              <a:rPr lang="cs-CZ" dirty="0" smtClean="0"/>
              <a:t> kanál ,</a:t>
            </a:r>
            <a:r>
              <a:rPr lang="cs-CZ" dirty="0" err="1" smtClean="0"/>
              <a:t>osteony</a:t>
            </a:r>
            <a:r>
              <a:rPr lang="cs-CZ" dirty="0" smtClean="0"/>
              <a:t>(velmi vzácně,musí být těsný kontakt v místě fraktury</a:t>
            </a:r>
            <a:r>
              <a:rPr lang="cs-CZ" dirty="0" smtClean="0"/>
              <a:t>)-</a:t>
            </a:r>
            <a:r>
              <a:rPr lang="cs-CZ" dirty="0" err="1" smtClean="0"/>
              <a:t>interfragfmentální</a:t>
            </a:r>
            <a:r>
              <a:rPr lang="cs-CZ" dirty="0" smtClean="0"/>
              <a:t> tlak(tahový šroub, </a:t>
            </a:r>
            <a:r>
              <a:rPr lang="cs-CZ" dirty="0" err="1" smtClean="0"/>
              <a:t>komprasní</a:t>
            </a:r>
            <a:r>
              <a:rPr lang="cs-CZ" dirty="0" smtClean="0"/>
              <a:t> dlaha,tahová </a:t>
            </a:r>
            <a:r>
              <a:rPr lang="cs-CZ" dirty="0" err="1" smtClean="0"/>
              <a:t>cerkláž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abina\Pictures\fáze hojení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678815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ZLOMENIN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 smtClean="0"/>
              <a:t>-konzervativní (</a:t>
            </a:r>
            <a:r>
              <a:rPr lang="cs-CZ" sz="2800" dirty="0" err="1" smtClean="0"/>
              <a:t>cave</a:t>
            </a:r>
            <a:r>
              <a:rPr lang="cs-CZ" sz="2800" dirty="0" smtClean="0"/>
              <a:t> útlak-riziko KBRS a </a:t>
            </a:r>
            <a:r>
              <a:rPr lang="cs-CZ" sz="2800" dirty="0" err="1" smtClean="0"/>
              <a:t>compartment</a:t>
            </a:r>
            <a:r>
              <a:rPr lang="cs-CZ" sz="2800" dirty="0" smtClean="0"/>
              <a:t> </a:t>
            </a:r>
            <a:r>
              <a:rPr lang="cs-CZ" sz="2800" dirty="0" err="1" smtClean="0"/>
              <a:t>sy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-riziková místa pro otlaky-hlavička fibuly,kotníky,loket,hlavičky MCP kl.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-operační -eliminuje dlouhodobé znehybnění kloubů, </a:t>
            </a:r>
            <a:r>
              <a:rPr lang="cs-CZ" sz="2800" dirty="0" err="1" smtClean="0"/>
              <a:t>osteosyntéza</a:t>
            </a:r>
            <a:r>
              <a:rPr lang="cs-CZ" sz="2800" dirty="0" smtClean="0"/>
              <a:t> –fixuje kostní úlomky ve správném postavení až do úplné konsolidace </a:t>
            </a:r>
            <a:r>
              <a:rPr lang="cs-CZ" sz="2800" dirty="0" smtClean="0"/>
              <a:t>svalku</a:t>
            </a:r>
          </a:p>
          <a:p>
            <a:pPr>
              <a:buNone/>
            </a:pPr>
            <a:r>
              <a:rPr lang="cs-CZ" sz="2800" dirty="0" smtClean="0"/>
              <a:t>-</a:t>
            </a:r>
            <a:r>
              <a:rPr lang="cs-CZ" sz="2800" dirty="0" err="1" smtClean="0"/>
              <a:t>intraartikulární</a:t>
            </a:r>
            <a:r>
              <a:rPr lang="cs-CZ" sz="2800" dirty="0" smtClean="0"/>
              <a:t> fr.vyžadují přesnou anatomickou repozici a stabilní </a:t>
            </a:r>
            <a:r>
              <a:rPr lang="cs-CZ" sz="2800" dirty="0" err="1" smtClean="0"/>
              <a:t>osteosyntézu</a:t>
            </a:r>
            <a:r>
              <a:rPr lang="cs-CZ" sz="2800" dirty="0" smtClean="0"/>
              <a:t>-rozsáhlejší invazivní přístup</a:t>
            </a:r>
            <a:endParaRPr lang="cs-CZ" sz="28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DĚLĚNÍ OSTEOSYNTÉZ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dle docílené stability</a:t>
            </a:r>
          </a:p>
          <a:p>
            <a:pPr>
              <a:buNone/>
            </a:pPr>
            <a:r>
              <a:rPr lang="cs-CZ" sz="2800" dirty="0" smtClean="0"/>
              <a:t>-</a:t>
            </a:r>
            <a:r>
              <a:rPr lang="cs-CZ" sz="2800" b="1" dirty="0" smtClean="0"/>
              <a:t>stabilní</a:t>
            </a:r>
            <a:r>
              <a:rPr lang="cs-CZ" sz="2800" dirty="0" smtClean="0"/>
              <a:t>-umožňují časnou mobilizaci-</a:t>
            </a:r>
            <a:r>
              <a:rPr lang="cs-CZ" sz="2800" dirty="0" err="1" smtClean="0"/>
              <a:t>nitrodřeňové</a:t>
            </a:r>
            <a:r>
              <a:rPr lang="cs-CZ" sz="2800" dirty="0" smtClean="0"/>
              <a:t> dlahování, dlahové techniky, zevní fixátory (rychlá stabilizace brání </a:t>
            </a:r>
            <a:r>
              <a:rPr lang="cs-CZ" sz="2800" dirty="0" err="1" smtClean="0"/>
              <a:t>prohlubovámí</a:t>
            </a:r>
            <a:r>
              <a:rPr lang="cs-CZ" sz="2800" dirty="0" smtClean="0"/>
              <a:t> šoku-analgetický efekt)</a:t>
            </a:r>
          </a:p>
          <a:p>
            <a:pPr>
              <a:buNone/>
            </a:pPr>
            <a:r>
              <a:rPr lang="cs-CZ" sz="2800" b="1" dirty="0" smtClean="0"/>
              <a:t>-adaptační- </a:t>
            </a:r>
            <a:r>
              <a:rPr lang="cs-CZ" sz="2800" dirty="0" err="1" smtClean="0"/>
              <a:t>osteosyntézy</a:t>
            </a:r>
            <a:r>
              <a:rPr lang="cs-CZ" sz="2800" dirty="0" smtClean="0"/>
              <a:t> pomocí šroubů, </a:t>
            </a:r>
            <a:r>
              <a:rPr lang="cs-CZ" sz="2800" dirty="0" err="1" smtClean="0"/>
              <a:t>cerklážních</a:t>
            </a:r>
            <a:r>
              <a:rPr lang="cs-CZ" sz="2800" dirty="0" smtClean="0"/>
              <a:t> drátěných kliček a K-drátů-kladem je </a:t>
            </a:r>
            <a:r>
              <a:rPr lang="cs-CZ" sz="2800" dirty="0" err="1" smtClean="0"/>
              <a:t>miniinvazivnost</a:t>
            </a:r>
            <a:r>
              <a:rPr lang="cs-CZ" sz="2800" dirty="0" smtClean="0"/>
              <a:t>, záporem </a:t>
            </a:r>
            <a:r>
              <a:rPr lang="cs-CZ" sz="2800" dirty="0" err="1" smtClean="0"/>
              <a:t>přidatná</a:t>
            </a:r>
            <a:r>
              <a:rPr lang="cs-CZ" sz="2800" dirty="0" smtClean="0"/>
              <a:t> zevní fixace</a:t>
            </a:r>
            <a:endParaRPr lang="cs-CZ" sz="28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DLE OPERAČNÍ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</p:spPr>
        <p:txBody>
          <a:bodyPr/>
          <a:lstStyle/>
          <a:p>
            <a:pPr marL="914400" lvl="1" indent="-514350">
              <a:buAutoNum type="alphaLcParenR"/>
            </a:pPr>
            <a:r>
              <a:rPr lang="cs-CZ" dirty="0" smtClean="0"/>
              <a:t>vnitřní</a:t>
            </a:r>
          </a:p>
          <a:p>
            <a:pPr marL="514350" indent="-514350">
              <a:buNone/>
            </a:pPr>
            <a:r>
              <a:rPr lang="cs-CZ" sz="2800" dirty="0" smtClean="0"/>
              <a:t>-</a:t>
            </a:r>
            <a:r>
              <a:rPr lang="cs-CZ" sz="2800" dirty="0" err="1" smtClean="0"/>
              <a:t>intramedulární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-</a:t>
            </a:r>
            <a:r>
              <a:rPr lang="cs-CZ" sz="2800" dirty="0" err="1" smtClean="0"/>
              <a:t>extramedulární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b) zevní</a:t>
            </a:r>
          </a:p>
          <a:p>
            <a:pPr marL="514350" indent="-514350">
              <a:buNone/>
            </a:pPr>
            <a:r>
              <a:rPr lang="cs-CZ" sz="2800" dirty="0" smtClean="0"/>
              <a:t>c) kombinované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JEDNOTLIVÝCH TYPŮ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4500" b="1" dirty="0" err="1" smtClean="0"/>
              <a:t>hřebování</a:t>
            </a:r>
            <a:r>
              <a:rPr lang="cs-CZ" sz="4500" b="1" dirty="0" smtClean="0"/>
              <a:t>- </a:t>
            </a:r>
            <a:r>
              <a:rPr lang="cs-CZ" sz="4500" dirty="0" smtClean="0"/>
              <a:t>1940 </a:t>
            </a:r>
            <a:r>
              <a:rPr lang="cs-CZ" sz="4500" dirty="0" err="1" smtClean="0"/>
              <a:t>Gerhard</a:t>
            </a:r>
            <a:r>
              <a:rPr lang="cs-CZ" sz="4500" dirty="0" smtClean="0"/>
              <a:t> </a:t>
            </a:r>
            <a:r>
              <a:rPr lang="cs-CZ" sz="4500" dirty="0" err="1" smtClean="0"/>
              <a:t>Kuntscher</a:t>
            </a:r>
            <a:r>
              <a:rPr lang="cs-CZ" sz="4500" dirty="0" smtClean="0"/>
              <a:t>, od roku </a:t>
            </a:r>
            <a:r>
              <a:rPr lang="cs-CZ" sz="4500" dirty="0" smtClean="0"/>
              <a:t>1950(nevýhoda vysoká teplota,vysoká rizika)</a:t>
            </a:r>
            <a:endParaRPr lang="cs-CZ" sz="4500" dirty="0" smtClean="0"/>
          </a:p>
          <a:p>
            <a:pPr>
              <a:buNone/>
            </a:pPr>
            <a:r>
              <a:rPr lang="cs-CZ" sz="4500" dirty="0" smtClean="0"/>
              <a:t>dnešní hřeby jsou většinou zaváděné bez předvrtávání dřeňové </a:t>
            </a:r>
            <a:r>
              <a:rPr lang="cs-CZ" sz="4500" dirty="0" smtClean="0"/>
              <a:t>dutiny, </a:t>
            </a:r>
            <a:r>
              <a:rPr lang="cs-CZ" sz="4500" dirty="0" smtClean="0"/>
              <a:t>RTG </a:t>
            </a:r>
            <a:r>
              <a:rPr lang="cs-CZ" sz="4500" dirty="0" smtClean="0"/>
              <a:t>zesilovačům,jištění </a:t>
            </a:r>
            <a:r>
              <a:rPr lang="cs-CZ" sz="4500" dirty="0" smtClean="0"/>
              <a:t>pomocí příčných šroubů, dnes téměř výhradně využíváno.</a:t>
            </a:r>
          </a:p>
          <a:p>
            <a:pPr>
              <a:buNone/>
            </a:pPr>
            <a:r>
              <a:rPr lang="cs-CZ" sz="4500" dirty="0" smtClean="0"/>
              <a:t>Hlavní předností zajištěného zavřeného </a:t>
            </a:r>
            <a:r>
              <a:rPr lang="cs-CZ" sz="4500" dirty="0" smtClean="0"/>
              <a:t>-</a:t>
            </a:r>
            <a:r>
              <a:rPr lang="cs-CZ" sz="4500" dirty="0" smtClean="0"/>
              <a:t>rychlá tvorba </a:t>
            </a:r>
            <a:r>
              <a:rPr lang="cs-CZ" sz="4500" dirty="0" smtClean="0"/>
              <a:t>svalku.</a:t>
            </a:r>
          </a:p>
          <a:p>
            <a:pPr>
              <a:buNone/>
            </a:pPr>
            <a:endParaRPr lang="cs-CZ" sz="46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36613"/>
            <a:ext cx="8229600" cy="52895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800" dirty="0" smtClean="0"/>
              <a:t>využití- u většiny zlomenin diafýz dlouhých kostí-femur,</a:t>
            </a:r>
            <a:r>
              <a:rPr lang="cs-CZ" sz="2800" dirty="0" err="1" smtClean="0"/>
              <a:t>tibie</a:t>
            </a:r>
            <a:r>
              <a:rPr lang="cs-CZ" sz="2800" dirty="0" smtClean="0"/>
              <a:t> ,</a:t>
            </a:r>
            <a:r>
              <a:rPr lang="cs-CZ" sz="2800" dirty="0" smtClean="0"/>
              <a:t>humerus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UFN-</a:t>
            </a:r>
            <a:r>
              <a:rPr lang="cs-CZ" sz="2800" dirty="0" err="1" smtClean="0"/>
              <a:t>Universal</a:t>
            </a:r>
            <a:r>
              <a:rPr lang="cs-CZ" sz="2800" dirty="0" smtClean="0"/>
              <a:t> </a:t>
            </a:r>
            <a:r>
              <a:rPr lang="cs-CZ" sz="2800" dirty="0" err="1" smtClean="0"/>
              <a:t>Femoral</a:t>
            </a:r>
            <a:r>
              <a:rPr lang="cs-CZ" sz="2800" dirty="0" smtClean="0"/>
              <a:t> </a:t>
            </a:r>
            <a:r>
              <a:rPr lang="cs-CZ" sz="2800" dirty="0" err="1" smtClean="0"/>
              <a:t>Nail</a:t>
            </a:r>
            <a:r>
              <a:rPr lang="cs-CZ" sz="2800" dirty="0" smtClean="0"/>
              <a:t>-</a:t>
            </a:r>
            <a:r>
              <a:rPr lang="cs-CZ" sz="2800" dirty="0" err="1" smtClean="0"/>
              <a:t>zajištuje</a:t>
            </a:r>
            <a:r>
              <a:rPr lang="cs-CZ" sz="2800" dirty="0" smtClean="0"/>
              <a:t> kompresi u tříštivých fraktur</a:t>
            </a:r>
          </a:p>
          <a:p>
            <a:pPr>
              <a:buNone/>
            </a:pPr>
            <a:r>
              <a:rPr lang="cs-CZ" sz="2800" dirty="0" smtClean="0"/>
              <a:t>DFN-</a:t>
            </a:r>
            <a:r>
              <a:rPr lang="cs-CZ" sz="2800" dirty="0" err="1" smtClean="0"/>
              <a:t>Distal</a:t>
            </a:r>
            <a:r>
              <a:rPr lang="cs-CZ" sz="2800" dirty="0" smtClean="0"/>
              <a:t> </a:t>
            </a:r>
            <a:r>
              <a:rPr lang="cs-CZ" sz="2800" dirty="0" err="1" smtClean="0"/>
              <a:t>Femoral</a:t>
            </a:r>
            <a:r>
              <a:rPr lang="cs-CZ" sz="2800" dirty="0" smtClean="0"/>
              <a:t> </a:t>
            </a:r>
            <a:r>
              <a:rPr lang="cs-CZ" sz="2800" dirty="0" err="1" smtClean="0"/>
              <a:t>Nail</a:t>
            </a:r>
            <a:r>
              <a:rPr lang="cs-CZ" sz="2800" dirty="0" smtClean="0"/>
              <a:t>-zavádí se retrográdně (nejčastěji u distální diafýzy v oblasti kondylů </a:t>
            </a:r>
            <a:r>
              <a:rPr lang="cs-CZ" sz="2800" dirty="0" smtClean="0"/>
              <a:t>femuru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TARGON –hřeb s </a:t>
            </a:r>
            <a:r>
              <a:rPr lang="cs-CZ" sz="2800" dirty="0" err="1" smtClean="0"/>
              <a:t>vícenasobným</a:t>
            </a:r>
            <a:r>
              <a:rPr lang="cs-CZ" sz="2800" dirty="0" smtClean="0"/>
              <a:t> jištěním-hlavice humeru i femuru</a:t>
            </a:r>
            <a:endParaRPr lang="cs-CZ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ZEVNÍ FIXATÉR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princip- zavedení čtyř i více </a:t>
            </a:r>
            <a:r>
              <a:rPr lang="cs-CZ" sz="2800" dirty="0" err="1" smtClean="0"/>
              <a:t>Schanzových</a:t>
            </a:r>
            <a:r>
              <a:rPr lang="cs-CZ" sz="2800" dirty="0" smtClean="0"/>
              <a:t> šroubů (</a:t>
            </a:r>
            <a:r>
              <a:rPr lang="cs-CZ" sz="2800" dirty="0" err="1" smtClean="0"/>
              <a:t>Steimannových</a:t>
            </a:r>
            <a:r>
              <a:rPr lang="cs-CZ" sz="2800" dirty="0" smtClean="0"/>
              <a:t> hřebů) do neporušených úseků diafýzy nad a pod místem zlomeniny a jejich spojení tyčí</a:t>
            </a:r>
          </a:p>
          <a:p>
            <a:r>
              <a:rPr lang="cs-CZ" sz="2800" dirty="0" smtClean="0"/>
              <a:t>Indikace-otevřené fraktury s rozsáhlým poraněním měkkých tkání nebo u </a:t>
            </a:r>
            <a:r>
              <a:rPr lang="cs-CZ" sz="2800" dirty="0" err="1" smtClean="0"/>
              <a:t>polytraumat</a:t>
            </a:r>
            <a:r>
              <a:rPr lang="cs-CZ" sz="2800" dirty="0" smtClean="0"/>
              <a:t> vzhledem k rychlosti ošetření, u některých dětských zlomenin, většinou do 2týdnů konverze na vnitřní fixaci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POLYTRAUMA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současné poranění více tělesných regionů nebo systémů přičemž nejméně jedno z nich ohrožuje život raněného.</a:t>
            </a:r>
          </a:p>
          <a:p>
            <a:r>
              <a:rPr lang="cs-CZ" sz="2800" dirty="0" smtClean="0"/>
              <a:t>závažná poranění jednotlivých regionů</a:t>
            </a:r>
          </a:p>
          <a:p>
            <a:pPr>
              <a:buFontTx/>
              <a:buChar char="-"/>
            </a:pPr>
            <a:r>
              <a:rPr lang="cs-CZ" sz="2800" dirty="0" smtClean="0"/>
              <a:t>hlava- komočně-kontuzní syndrom, nitrolební krvácení,zlomeniny </a:t>
            </a:r>
            <a:r>
              <a:rPr lang="cs-CZ" sz="2800" dirty="0" err="1" smtClean="0"/>
              <a:t>lbi</a:t>
            </a:r>
            <a:r>
              <a:rPr lang="cs-CZ" sz="2800" dirty="0" smtClean="0"/>
              <a:t> nebo skeletu</a:t>
            </a:r>
          </a:p>
          <a:p>
            <a:pPr>
              <a:buFontTx/>
              <a:buChar char="-"/>
            </a:pPr>
            <a:r>
              <a:rPr lang="cs-CZ" sz="2800" dirty="0" smtClean="0"/>
              <a:t>hrudník-sériové zlomeniny žeber(více jak tři),zlomeniny sterna,poranění nitrohrudních orgánů</a:t>
            </a:r>
          </a:p>
          <a:p>
            <a:pPr>
              <a:buFontTx/>
              <a:buChar char="-"/>
            </a:pPr>
            <a:endParaRPr lang="cs-CZ" sz="2800" dirty="0"/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DLAHOVÁ OSTEOSYNTÉZA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nejčastěji využívané LC (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Contakt</a:t>
            </a:r>
            <a:r>
              <a:rPr lang="cs-CZ" dirty="0" smtClean="0"/>
              <a:t>) dlahy s minimálním kontaktem –žebrované dlahy.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UFN</a:t>
            </a:r>
            <a:endParaRPr lang="cs-CZ" dirty="0"/>
          </a:p>
        </p:txBody>
      </p:sp>
      <p:pic>
        <p:nvPicPr>
          <p:cNvPr id="4" name="Zástupný symbol pro obsah 3" descr="uf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DFN</a:t>
            </a:r>
            <a:endParaRPr lang="cs-CZ" dirty="0"/>
          </a:p>
        </p:txBody>
      </p:sp>
      <p:pic>
        <p:nvPicPr>
          <p:cNvPr id="4" name="Zástupný symbol pro obsah 3" descr="df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Targon</a:t>
            </a:r>
            <a:endParaRPr lang="cs-CZ" dirty="0"/>
          </a:p>
        </p:txBody>
      </p:sp>
      <p:pic>
        <p:nvPicPr>
          <p:cNvPr id="4" name="Zástupný symbol pro obsah 3" descr="targon-1_177x1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420888"/>
            <a:ext cx="4006649" cy="2988000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Zevní fixátor</a:t>
            </a:r>
            <a:endParaRPr lang="cs-CZ" dirty="0"/>
          </a:p>
        </p:txBody>
      </p:sp>
      <p:pic>
        <p:nvPicPr>
          <p:cNvPr id="4" name="Zástupný symbol pro obsah 3" descr="z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96136" y="3861048"/>
            <a:ext cx="2544000" cy="1908000"/>
          </a:xfrm>
        </p:spPr>
      </p:pic>
      <p:pic>
        <p:nvPicPr>
          <p:cNvPr id="6" name="Obrázek 5" descr="zf bére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12776"/>
            <a:ext cx="45720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LCP</a:t>
            </a:r>
            <a:endParaRPr lang="cs-CZ" dirty="0"/>
          </a:p>
        </p:txBody>
      </p:sp>
      <p:pic>
        <p:nvPicPr>
          <p:cNvPr id="4" name="Zástupný symbol pro obsah 3" descr="L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81412" y="2582069"/>
            <a:ext cx="1781175" cy="2562225"/>
          </a:xfr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smtClean="0"/>
              <a:t>KOMPLIKACE HOJENÍ ZLOMENIN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88600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11200" b="1" dirty="0" smtClean="0"/>
              <a:t>pakloub </a:t>
            </a:r>
            <a:r>
              <a:rPr lang="cs-CZ" sz="11200" dirty="0" smtClean="0"/>
              <a:t> (</a:t>
            </a:r>
            <a:r>
              <a:rPr lang="cs-CZ" sz="11200" dirty="0" err="1" smtClean="0"/>
              <a:t>pseudoarthrosa</a:t>
            </a:r>
            <a:r>
              <a:rPr lang="cs-CZ" sz="11200" dirty="0" smtClean="0"/>
              <a:t>)- nedojde v běžné časové relaci k přemostění lomné linie v případě nehojení delším než 6M</a:t>
            </a:r>
          </a:p>
          <a:p>
            <a:pPr>
              <a:buFontTx/>
              <a:buChar char="-"/>
            </a:pPr>
            <a:r>
              <a:rPr lang="cs-CZ" sz="11200" dirty="0" smtClean="0"/>
              <a:t>vitální (stabilní fixace)</a:t>
            </a:r>
          </a:p>
          <a:p>
            <a:pPr>
              <a:buFontTx/>
              <a:buChar char="-"/>
            </a:pPr>
            <a:r>
              <a:rPr lang="cs-CZ" sz="11200" dirty="0" err="1" smtClean="0"/>
              <a:t>avitální</a:t>
            </a:r>
            <a:r>
              <a:rPr lang="cs-CZ" sz="11200" dirty="0" smtClean="0"/>
              <a:t> (</a:t>
            </a:r>
            <a:r>
              <a:rPr lang="cs-CZ" sz="11200" dirty="0" err="1" smtClean="0"/>
              <a:t>spongioplastika</a:t>
            </a:r>
            <a:r>
              <a:rPr lang="cs-CZ" sz="11200" dirty="0" smtClean="0"/>
              <a:t>)</a:t>
            </a:r>
          </a:p>
          <a:p>
            <a:pPr>
              <a:buNone/>
            </a:pPr>
            <a:r>
              <a:rPr lang="cs-CZ" sz="11200" b="1" dirty="0" smtClean="0"/>
              <a:t>fraktura male </a:t>
            </a:r>
            <a:r>
              <a:rPr lang="cs-CZ" sz="11200" b="1" dirty="0" err="1" smtClean="0"/>
              <a:t>sanata</a:t>
            </a:r>
            <a:r>
              <a:rPr lang="cs-CZ" sz="11200" b="1" dirty="0" smtClean="0"/>
              <a:t> </a:t>
            </a:r>
            <a:r>
              <a:rPr lang="cs-CZ" sz="11200" dirty="0" smtClean="0"/>
              <a:t>špatně zhojená zlomenina</a:t>
            </a:r>
          </a:p>
          <a:p>
            <a:pPr>
              <a:buNone/>
            </a:pPr>
            <a:r>
              <a:rPr lang="cs-CZ" sz="11200" b="1" dirty="0" smtClean="0"/>
              <a:t>      </a:t>
            </a:r>
            <a:r>
              <a:rPr lang="cs-CZ" sz="11200" dirty="0" smtClean="0"/>
              <a:t>s funkční nebo anatomickou odchylkou</a:t>
            </a:r>
          </a:p>
          <a:p>
            <a:pPr>
              <a:buNone/>
            </a:pPr>
            <a:r>
              <a:rPr lang="cs-CZ" sz="11200" b="1" dirty="0" err="1" smtClean="0"/>
              <a:t>myositis</a:t>
            </a:r>
            <a:r>
              <a:rPr lang="cs-CZ" sz="11200" b="1" dirty="0" smtClean="0"/>
              <a:t> </a:t>
            </a:r>
            <a:r>
              <a:rPr lang="cs-CZ" sz="11200" b="1" dirty="0" err="1" smtClean="0"/>
              <a:t>ossifikans</a:t>
            </a:r>
            <a:r>
              <a:rPr lang="cs-CZ" sz="11200" b="1" dirty="0" smtClean="0"/>
              <a:t>- </a:t>
            </a:r>
            <a:r>
              <a:rPr lang="cs-CZ" sz="11200" dirty="0" smtClean="0"/>
              <a:t>kalcifikace hematomů  v oblasti stehna ,hýždí..postupně omezí pohyb</a:t>
            </a:r>
          </a:p>
          <a:p>
            <a:pPr>
              <a:buNone/>
            </a:pPr>
            <a:r>
              <a:rPr lang="cs-CZ" sz="11200" b="1" dirty="0" err="1" smtClean="0"/>
              <a:t>paraartikulární</a:t>
            </a:r>
            <a:r>
              <a:rPr lang="cs-CZ" sz="11200" b="1" dirty="0" smtClean="0"/>
              <a:t> osifikace </a:t>
            </a:r>
            <a:r>
              <a:rPr lang="cs-CZ" sz="11200" dirty="0" smtClean="0"/>
              <a:t>–po luxacích,po kloubních náhradách v místě úponu  LCM (</a:t>
            </a:r>
            <a:r>
              <a:rPr lang="cs-CZ" sz="11200" dirty="0" err="1" smtClean="0"/>
              <a:t>mb</a:t>
            </a:r>
            <a:r>
              <a:rPr lang="cs-CZ" sz="11200" dirty="0" smtClean="0"/>
              <a:t>. </a:t>
            </a:r>
            <a:r>
              <a:rPr lang="cs-CZ" sz="11200" dirty="0" err="1" smtClean="0"/>
              <a:t>Stied</a:t>
            </a:r>
            <a:r>
              <a:rPr lang="cs-CZ" sz="11200" dirty="0" smtClean="0"/>
              <a:t> –</a:t>
            </a:r>
            <a:r>
              <a:rPr lang="cs-CZ" sz="11200" dirty="0" err="1" smtClean="0"/>
              <a:t>Pellagrini</a:t>
            </a:r>
            <a:r>
              <a:rPr lang="cs-CZ" sz="11200" dirty="0" smtClean="0"/>
              <a:t>)</a:t>
            </a:r>
            <a:endParaRPr lang="cs-CZ" sz="12800" dirty="0" smtClean="0"/>
          </a:p>
          <a:p>
            <a:pPr>
              <a:buNone/>
            </a:pPr>
            <a:r>
              <a:rPr lang="cs-CZ" sz="12800" dirty="0" smtClean="0"/>
              <a:t>                             </a:t>
            </a:r>
          </a:p>
          <a:p>
            <a:pPr>
              <a:buNone/>
            </a:pPr>
            <a:r>
              <a:rPr lang="cs-CZ" sz="12800" dirty="0" smtClean="0"/>
              <a:t>    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         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KOMPARTMENT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err="1" smtClean="0"/>
              <a:t>kompartment</a:t>
            </a:r>
            <a:r>
              <a:rPr lang="cs-CZ" sz="2800" dirty="0" smtClean="0"/>
              <a:t>-anatomicky vymezený prostor</a:t>
            </a:r>
          </a:p>
          <a:p>
            <a:r>
              <a:rPr lang="cs-CZ" sz="2800" dirty="0" err="1" smtClean="0"/>
              <a:t>kompartment</a:t>
            </a:r>
            <a:r>
              <a:rPr lang="cs-CZ" sz="2800" dirty="0" smtClean="0"/>
              <a:t> syndrom je stav při zvýšeném </a:t>
            </a:r>
            <a:r>
              <a:rPr lang="cs-CZ" sz="2800" dirty="0" err="1" smtClean="0"/>
              <a:t>intrafasciálním</a:t>
            </a:r>
            <a:r>
              <a:rPr lang="cs-CZ" sz="2800" dirty="0" smtClean="0"/>
              <a:t> </a:t>
            </a:r>
            <a:r>
              <a:rPr lang="cs-CZ" sz="2800" dirty="0" smtClean="0"/>
              <a:t>tlaku,který </a:t>
            </a:r>
            <a:r>
              <a:rPr lang="cs-CZ" sz="2800" dirty="0" smtClean="0"/>
              <a:t>následně vedou k </a:t>
            </a:r>
            <a:r>
              <a:rPr lang="cs-CZ" sz="2800" dirty="0" err="1" smtClean="0"/>
              <a:t>ischemizaci</a:t>
            </a:r>
            <a:r>
              <a:rPr lang="cs-CZ" sz="2800" dirty="0" smtClean="0"/>
              <a:t> končetiny. 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-p</a:t>
            </a:r>
            <a:r>
              <a:rPr lang="cs-CZ" sz="2800" dirty="0" smtClean="0"/>
              <a:t>o </a:t>
            </a:r>
            <a:r>
              <a:rPr lang="cs-CZ" sz="2800" dirty="0" smtClean="0"/>
              <a:t>určitou dobu je zvýšení tlaku kompenzováno poddajností </a:t>
            </a:r>
            <a:r>
              <a:rPr lang="cs-CZ" sz="2800" dirty="0" smtClean="0"/>
              <a:t>fascie</a:t>
            </a:r>
          </a:p>
          <a:p>
            <a:pPr>
              <a:buNone/>
            </a:pPr>
            <a:r>
              <a:rPr lang="cs-CZ" sz="2800" dirty="0" smtClean="0"/>
              <a:t>-</a:t>
            </a:r>
            <a:r>
              <a:rPr lang="cs-CZ" sz="2800" dirty="0" smtClean="0"/>
              <a:t>p</a:t>
            </a:r>
            <a:r>
              <a:rPr lang="cs-CZ" sz="2800" dirty="0" smtClean="0"/>
              <a:t>o </a:t>
            </a:r>
            <a:r>
              <a:rPr lang="cs-CZ" sz="2800" dirty="0" smtClean="0"/>
              <a:t>vyčerpání tohoto mechanismu dojde k rozvoji lokální ischemie, která se projevuje souborem klinických příznaků označujícím se jako </a:t>
            </a:r>
            <a:r>
              <a:rPr lang="cs-CZ" sz="2800" dirty="0" err="1" smtClean="0"/>
              <a:t>kompartment</a:t>
            </a:r>
            <a:r>
              <a:rPr lang="cs-CZ" sz="2800" dirty="0" smtClean="0"/>
              <a:t> syndrom.</a:t>
            </a:r>
          </a:p>
          <a:p>
            <a:endParaRPr lang="cs-CZ" sz="2800" b="1" i="1" dirty="0" smtClean="0">
              <a:latin typeface="Calibri (Základní text)"/>
            </a:endParaRPr>
          </a:p>
          <a:p>
            <a:endParaRPr lang="cs-CZ" sz="2800" b="1" i="1" dirty="0" smtClean="0">
              <a:latin typeface="Calibri (Základní text)"/>
            </a:endParaRPr>
          </a:p>
          <a:p>
            <a:endParaRPr lang="cs-CZ" sz="2800" dirty="0">
              <a:latin typeface="Calibri (Základní text)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 smtClean="0"/>
              <a:t>etiologie-</a:t>
            </a:r>
            <a:r>
              <a:rPr lang="cs-CZ" sz="2800" dirty="0" smtClean="0"/>
              <a:t>nejčastější příčiny </a:t>
            </a:r>
          </a:p>
          <a:p>
            <a:pPr>
              <a:buNone/>
            </a:pPr>
            <a:r>
              <a:rPr lang="cs-CZ" sz="2800" dirty="0" smtClean="0"/>
              <a:t>     a)zmenšení prostoru </a:t>
            </a:r>
            <a:r>
              <a:rPr lang="cs-CZ" sz="2800" dirty="0" err="1" smtClean="0"/>
              <a:t>kompartmentu</a:t>
            </a:r>
            <a:r>
              <a:rPr lang="cs-CZ" sz="2800" dirty="0" smtClean="0"/>
              <a:t> tlakem zvenčí-těsné nebo </a:t>
            </a:r>
            <a:r>
              <a:rPr lang="cs-CZ" sz="2800" dirty="0" err="1" smtClean="0"/>
              <a:t>strangulující</a:t>
            </a:r>
            <a:r>
              <a:rPr lang="cs-CZ" sz="2800" dirty="0" smtClean="0"/>
              <a:t> obvazy, cirkulární popáleniny, nevhodně naložený turniket..                   </a:t>
            </a:r>
          </a:p>
          <a:p>
            <a:pPr>
              <a:buNone/>
            </a:pPr>
            <a:r>
              <a:rPr lang="cs-CZ" sz="2800" dirty="0" smtClean="0"/>
              <a:t>     b)zvětšení obsahu </a:t>
            </a:r>
            <a:r>
              <a:rPr lang="cs-CZ" sz="2800" dirty="0" err="1" smtClean="0"/>
              <a:t>kompartmentu</a:t>
            </a:r>
            <a:r>
              <a:rPr lang="cs-CZ" sz="2800" dirty="0" smtClean="0"/>
              <a:t>- zlomeniny (nejčastěji bérce),pooperačně, zvýšená krvácivost,</a:t>
            </a:r>
            <a:r>
              <a:rPr lang="cs-CZ" sz="2800" dirty="0" err="1" smtClean="0"/>
              <a:t>crush</a:t>
            </a:r>
            <a:r>
              <a:rPr lang="cs-CZ" sz="2800" dirty="0" smtClean="0"/>
              <a:t> </a:t>
            </a:r>
            <a:r>
              <a:rPr lang="cs-CZ" sz="2800" dirty="0" err="1" smtClean="0"/>
              <a:t>sy</a:t>
            </a:r>
            <a:r>
              <a:rPr lang="cs-CZ" sz="2800" dirty="0" smtClean="0"/>
              <a:t>,při edému po ischemii</a:t>
            </a:r>
          </a:p>
          <a:p>
            <a:r>
              <a:rPr lang="cs-CZ" sz="2800" dirty="0" smtClean="0"/>
              <a:t>klinické příznaky- bolest, parestezie (senzitivní nerv citlivější na ischemii již po 30min.)měření intersticiálního tlaku, pokud jsou motorické příznaky často již ireverzibilní změny</a:t>
            </a:r>
          </a:p>
          <a:p>
            <a:r>
              <a:rPr lang="cs-CZ" sz="2800" dirty="0" smtClean="0"/>
              <a:t>léčba-</a:t>
            </a:r>
            <a:r>
              <a:rPr lang="cs-CZ" sz="2800" dirty="0" err="1" smtClean="0"/>
              <a:t>fasciotomie</a:t>
            </a:r>
            <a:r>
              <a:rPr lang="cs-CZ" sz="2800" dirty="0" smtClean="0"/>
              <a:t> musí být časná,aby nedošlo k poranění nervově-cévních svazků (neléčený </a:t>
            </a:r>
            <a:r>
              <a:rPr lang="cs-CZ" sz="2800" dirty="0" err="1" smtClean="0"/>
              <a:t>sy</a:t>
            </a:r>
            <a:r>
              <a:rPr lang="cs-CZ" sz="2800" dirty="0" smtClean="0"/>
              <a:t> může vést až k amputaci</a:t>
            </a:r>
          </a:p>
          <a:p>
            <a:r>
              <a:rPr lang="cs-CZ" sz="2800" dirty="0" smtClean="0"/>
              <a:t>fyzioterapeutická intervence-zejména neignorovat stížnosti pacienta na bolest, zvýšená poloha </a:t>
            </a:r>
            <a:r>
              <a:rPr lang="cs-CZ" sz="2800" dirty="0" err="1" smtClean="0"/>
              <a:t>max</a:t>
            </a:r>
            <a:r>
              <a:rPr lang="cs-CZ" sz="2800" dirty="0" smtClean="0"/>
              <a:t> 10cm nad úroveň srdce,v akut. fázi je </a:t>
            </a:r>
            <a:r>
              <a:rPr lang="cs-CZ" sz="2800" dirty="0" err="1" smtClean="0"/>
              <a:t>kontraidikována</a:t>
            </a:r>
            <a:r>
              <a:rPr lang="cs-CZ" sz="2800" dirty="0" smtClean="0"/>
              <a:t>,posléze musí směřovat ke zlepšení </a:t>
            </a:r>
            <a:r>
              <a:rPr lang="cs-CZ" sz="2800" dirty="0" err="1" smtClean="0"/>
              <a:t>reinervace</a:t>
            </a:r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</a:t>
            </a:r>
            <a:endParaRPr lang="cs-CZ" sz="2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KBRS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/>
          <a:lstStyle/>
          <a:p>
            <a:r>
              <a:rPr lang="cs-CZ" dirty="0" smtClean="0"/>
              <a:t>komplexní bolestivý </a:t>
            </a:r>
            <a:r>
              <a:rPr lang="cs-CZ" dirty="0" smtClean="0"/>
              <a:t>regionální </a:t>
            </a:r>
            <a:r>
              <a:rPr lang="cs-CZ" dirty="0" smtClean="0"/>
              <a:t>syndrom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2136339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bolestivé </a:t>
            </a:r>
            <a:r>
              <a:rPr lang="cs-CZ" sz="2800" dirty="0" smtClean="0"/>
              <a:t>stavy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převážně </a:t>
            </a:r>
            <a:r>
              <a:rPr lang="cs-CZ" sz="2800" dirty="0" smtClean="0"/>
              <a:t>jako následek úrazu nebo imobilizace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regionálně </a:t>
            </a:r>
            <a:r>
              <a:rPr lang="cs-CZ" sz="2800" dirty="0" smtClean="0"/>
              <a:t>lokalizovány 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klinické změny s maximem distálně od místa prvotní noxy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klinické </a:t>
            </a:r>
            <a:r>
              <a:rPr lang="cs-CZ" sz="2800" dirty="0" smtClean="0"/>
              <a:t>změny přesahují svojí intenzitou i trváním očekávaný průběh základního postižení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mohou vyústit do výrazné poruchy pohybových funkcí a jeví různou progresi v čase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-břicho-poranění nitrobřišních a </a:t>
            </a:r>
            <a:r>
              <a:rPr lang="cs-CZ" sz="2800" dirty="0" err="1" smtClean="0"/>
              <a:t>retroperitoneálních</a:t>
            </a:r>
            <a:r>
              <a:rPr lang="cs-CZ" sz="2800" dirty="0" smtClean="0"/>
              <a:t> orgánů a bránice</a:t>
            </a:r>
          </a:p>
          <a:p>
            <a:pPr>
              <a:buNone/>
            </a:pPr>
            <a:r>
              <a:rPr lang="cs-CZ" sz="2800" dirty="0" smtClean="0"/>
              <a:t>-pohybový aparát-poranění pánevního kruhu, </a:t>
            </a:r>
            <a:r>
              <a:rPr lang="cs-CZ" sz="2800" dirty="0" err="1" smtClean="0"/>
              <a:t>acetabula</a:t>
            </a:r>
            <a:r>
              <a:rPr lang="cs-CZ" sz="2800" dirty="0" smtClean="0"/>
              <a:t>, zlomeniny dlouhých kostí,dislokované </a:t>
            </a:r>
            <a:r>
              <a:rPr lang="cs-CZ" sz="2800" dirty="0" err="1" smtClean="0"/>
              <a:t>nitrokloubní</a:t>
            </a:r>
            <a:r>
              <a:rPr lang="cs-CZ" sz="2800" dirty="0" smtClean="0"/>
              <a:t> zlomeniny a </a:t>
            </a:r>
            <a:r>
              <a:rPr lang="cs-CZ" sz="2800" dirty="0" err="1" smtClean="0"/>
              <a:t>dilacerace</a:t>
            </a:r>
            <a:r>
              <a:rPr lang="cs-CZ" sz="2800" dirty="0" smtClean="0"/>
              <a:t> končetin(mimo prstců),zlomeniny páteře bez nebo s postižením míchy.</a:t>
            </a:r>
            <a:endParaRPr lang="cs-CZ" sz="2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579350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PATOFYZIOLOGIE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Jednoznačný výklad neexistuje – </a:t>
            </a:r>
            <a:r>
              <a:rPr lang="cs-CZ" dirty="0" smtClean="0"/>
              <a:t> </a:t>
            </a:r>
            <a:r>
              <a:rPr lang="cs-CZ" dirty="0" smtClean="0"/>
              <a:t>určitou roli hraje </a:t>
            </a:r>
            <a:r>
              <a:rPr lang="cs-CZ" dirty="0" err="1" smtClean="0"/>
              <a:t>hyperaktivace</a:t>
            </a:r>
            <a:r>
              <a:rPr lang="cs-CZ" dirty="0" smtClean="0"/>
              <a:t> sympatické </a:t>
            </a:r>
            <a:r>
              <a:rPr lang="cs-CZ" dirty="0" smtClean="0"/>
              <a:t>systému.</a:t>
            </a:r>
          </a:p>
          <a:p>
            <a:pPr>
              <a:buNone/>
            </a:pPr>
            <a:r>
              <a:rPr lang="cs-CZ" dirty="0" smtClean="0"/>
              <a:t>Parciální </a:t>
            </a:r>
            <a:r>
              <a:rPr lang="cs-CZ" dirty="0" smtClean="0"/>
              <a:t>poranění nervového kmene nebo periferního větvení vyvolá lokální demyelinizaci a následně regeneraci v místě léze. Dochází k pučení (</a:t>
            </a:r>
            <a:r>
              <a:rPr lang="cs-CZ" dirty="0" err="1" smtClean="0"/>
              <a:t>sprouting</a:t>
            </a:r>
            <a:r>
              <a:rPr lang="cs-CZ" dirty="0" smtClean="0"/>
              <a:t>) nervových větviček a novotvorbě synapsí. Novotvořená tkáň má vyšší koncentraci Na a Ca kanálů i </a:t>
            </a:r>
            <a:r>
              <a:rPr lang="cs-CZ" b="1" dirty="0" smtClean="0"/>
              <a:t>alfa </a:t>
            </a:r>
            <a:r>
              <a:rPr lang="cs-CZ" b="1" dirty="0" err="1" smtClean="0"/>
              <a:t>adrenergních</a:t>
            </a:r>
            <a:r>
              <a:rPr lang="cs-CZ" b="1" dirty="0" smtClean="0"/>
              <a:t> receptorů </a:t>
            </a:r>
            <a:r>
              <a:rPr lang="cs-CZ" dirty="0" smtClean="0"/>
              <a:t>a je tudíž náchylná k depolarizaci (hypersenzitivita), jejímž výsledkem je vznik ektopického ložiska vzruchů. Byl prokázán vznik </a:t>
            </a:r>
            <a:r>
              <a:rPr lang="cs-CZ" dirty="0" err="1" smtClean="0"/>
              <a:t>arteficielních</a:t>
            </a:r>
            <a:r>
              <a:rPr lang="cs-CZ" dirty="0" smtClean="0"/>
              <a:t> </a:t>
            </a:r>
            <a:r>
              <a:rPr lang="cs-CZ" b="1" dirty="0" smtClean="0"/>
              <a:t>synapsí mezi vlákny aferentního </a:t>
            </a:r>
            <a:r>
              <a:rPr lang="cs-CZ" b="1" dirty="0" err="1" smtClean="0"/>
              <a:t>somatosenzorického</a:t>
            </a:r>
            <a:r>
              <a:rPr lang="cs-CZ" b="1" dirty="0" smtClean="0"/>
              <a:t> systému a vlákny VNS – </a:t>
            </a:r>
            <a:r>
              <a:rPr lang="cs-CZ" dirty="0" smtClean="0"/>
              <a:t>sympatiku, jehož důsledkem jsou projevy sympatické hyperaktivity. Periferní vlákna jsou též zvýšeně citlivá na působení cirkulujících katecholaminů. Abnormální stimulace vede i k </a:t>
            </a:r>
            <a:r>
              <a:rPr lang="cs-CZ" dirty="0" err="1" smtClean="0"/>
              <a:t>remodelaci</a:t>
            </a:r>
            <a:r>
              <a:rPr lang="cs-CZ" dirty="0" smtClean="0"/>
              <a:t> na spinální i </a:t>
            </a:r>
            <a:r>
              <a:rPr lang="cs-CZ" dirty="0" err="1" smtClean="0"/>
              <a:t>supraspinální</a:t>
            </a:r>
            <a:r>
              <a:rPr lang="cs-CZ" dirty="0" smtClean="0"/>
              <a:t> úrovni, která způsobí sekundární hyperalgezii a podílí se na udržování bludného kruhu.</a:t>
            </a:r>
            <a:br>
              <a:rPr lang="cs-CZ" dirty="0" smtClean="0"/>
            </a:br>
            <a:r>
              <a:rPr lang="cs-CZ" dirty="0" smtClean="0"/>
              <a:t>Byla také prokázána dysfunkce </a:t>
            </a:r>
            <a:r>
              <a:rPr lang="cs-CZ" dirty="0" err="1" smtClean="0"/>
              <a:t>spinothalamické</a:t>
            </a:r>
            <a:r>
              <a:rPr lang="cs-CZ" dirty="0" smtClean="0"/>
              <a:t> a pyramidové dráhy u pacientů s KRBS. Tyto dysfunkce pak mohou modifikovat bolestivou </a:t>
            </a:r>
            <a:r>
              <a:rPr lang="cs-CZ" dirty="0" err="1" smtClean="0"/>
              <a:t>aferentaci</a:t>
            </a:r>
            <a:r>
              <a:rPr lang="cs-CZ" dirty="0" smtClean="0"/>
              <a:t> způsobenou </a:t>
            </a:r>
            <a:r>
              <a:rPr lang="cs-CZ" dirty="0" err="1" smtClean="0"/>
              <a:t>např.banálním</a:t>
            </a:r>
            <a:r>
              <a:rPr lang="cs-CZ" dirty="0" smtClean="0"/>
              <a:t> traumatem, že se rozvíjí KRBS. Výsledná distribuce bolestivých vjemů je pak kvůli vlivu porušeného centrálního zpracování bolesti atypická, difúzní, neodpovídající obvyklým anatomickým hranicím nervových nebo kořenových segmentů, a bolestivý syndrom má </a:t>
            </a:r>
            <a:r>
              <a:rPr lang="cs-CZ" dirty="0" err="1" smtClean="0"/>
              <a:t>sebeudržující</a:t>
            </a:r>
            <a:r>
              <a:rPr lang="cs-CZ" dirty="0" smtClean="0"/>
              <a:t> tendenci.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STADIA KBRS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1.akutní fáze-v.s.snížená činnost sympatiku</a:t>
            </a:r>
          </a:p>
          <a:p>
            <a:pPr>
              <a:buNone/>
            </a:pPr>
            <a:r>
              <a:rPr lang="cs-CZ" dirty="0" smtClean="0"/>
              <a:t>    zvýšené prokrvení,zvýšený růst nehtů,ochlupení,potivost a lesk kůže,zarudnutí,lokální otok</a:t>
            </a:r>
          </a:p>
          <a:p>
            <a:r>
              <a:rPr lang="cs-CZ" dirty="0" smtClean="0"/>
              <a:t>2.dystrofická fáze-</a:t>
            </a:r>
            <a:r>
              <a:rPr lang="cs-CZ" dirty="0" err="1" smtClean="0"/>
              <a:t>vs.zvýšená</a:t>
            </a:r>
            <a:r>
              <a:rPr lang="cs-CZ" dirty="0" smtClean="0"/>
              <a:t> činnost sympatiku</a:t>
            </a:r>
          </a:p>
          <a:p>
            <a:pPr>
              <a:buNone/>
            </a:pPr>
            <a:r>
              <a:rPr lang="cs-CZ" dirty="0" smtClean="0"/>
              <a:t>    zhoršení prokrvení,rozšiřující se otok,lomivost nehtů,omezení hybnosti,skvrnitá </a:t>
            </a:r>
            <a:r>
              <a:rPr lang="cs-CZ" dirty="0" err="1" smtClean="0"/>
              <a:t>osteoporoza</a:t>
            </a:r>
            <a:r>
              <a:rPr lang="cs-CZ" dirty="0" smtClean="0"/>
              <a:t>(ještě reverzibilní)</a:t>
            </a:r>
          </a:p>
          <a:p>
            <a:r>
              <a:rPr lang="cs-CZ" dirty="0" smtClean="0"/>
              <a:t>3.atrofická- trvalé </a:t>
            </a:r>
            <a:r>
              <a:rPr lang="cs-CZ" dirty="0" smtClean="0"/>
              <a:t>změny </a:t>
            </a:r>
            <a:r>
              <a:rPr lang="cs-CZ" dirty="0" smtClean="0"/>
              <a:t>konfigurace kloubů vedou až k </a:t>
            </a:r>
            <a:r>
              <a:rPr lang="cs-CZ" dirty="0" err="1" smtClean="0"/>
              <a:t>invalidizaci</a:t>
            </a:r>
            <a:r>
              <a:rPr lang="cs-CZ" dirty="0" smtClean="0"/>
              <a:t> pac. ireverzibilní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KBRS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léčba- komplexní –farmakoterapie (analgetika,antidepresiva,inhibitory </a:t>
            </a:r>
            <a:r>
              <a:rPr lang="cs-CZ" dirty="0" err="1" smtClean="0"/>
              <a:t>calcitoninu</a:t>
            </a:r>
            <a:r>
              <a:rPr lang="cs-CZ" dirty="0" smtClean="0"/>
              <a:t>, </a:t>
            </a:r>
            <a:r>
              <a:rPr lang="cs-CZ" dirty="0" err="1" smtClean="0"/>
              <a:t>anxioliytika</a:t>
            </a:r>
            <a:r>
              <a:rPr lang="cs-CZ" dirty="0" smtClean="0"/>
              <a:t>,sympatolytika…)</a:t>
            </a:r>
          </a:p>
          <a:p>
            <a:r>
              <a:rPr lang="cs-CZ" dirty="0" smtClean="0"/>
              <a:t>fyzioterapeutická intervence-vše výhradně do </a:t>
            </a:r>
            <a:r>
              <a:rPr lang="cs-CZ" smtClean="0"/>
              <a:t>bolesti,sympatolytické procedury FT-TENS,MTU..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76672"/>
            <a:ext cx="8229600" cy="6120680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úrazový šok-šok lze definovat jako život ohrožující snížení průtoku  krve orgány,čímž je znemožněna adekvátní dodávka kyslíku a živin do tkání a zaviněna následná porucha buněčných funkcí.</a:t>
            </a:r>
          </a:p>
          <a:p>
            <a:pPr>
              <a:buNone/>
            </a:pPr>
            <a:r>
              <a:rPr lang="cs-CZ" sz="2800" dirty="0" smtClean="0"/>
              <a:t>    -</a:t>
            </a:r>
            <a:r>
              <a:rPr lang="cs-CZ" sz="2800" dirty="0" err="1" smtClean="0"/>
              <a:t>hemoragicko</a:t>
            </a:r>
            <a:r>
              <a:rPr lang="cs-CZ" sz="2800" dirty="0" smtClean="0"/>
              <a:t> – traumatický šok-celková odezva organizmu na trauma</a:t>
            </a:r>
          </a:p>
          <a:p>
            <a:pPr>
              <a:buNone/>
            </a:pPr>
            <a:r>
              <a:rPr lang="cs-CZ" sz="2800" dirty="0" smtClean="0"/>
              <a:t>1)reakce organizmu na sníženou náplň cévního řečiště(hemoragická </a:t>
            </a:r>
            <a:r>
              <a:rPr lang="cs-CZ" sz="2800" dirty="0" err="1" smtClean="0"/>
              <a:t>hypovolemie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–studená </a:t>
            </a:r>
            <a:r>
              <a:rPr lang="cs-CZ" sz="2800" dirty="0" err="1" smtClean="0"/>
              <a:t>hypotonní</a:t>
            </a:r>
            <a:r>
              <a:rPr lang="cs-CZ" sz="2800" dirty="0" smtClean="0"/>
              <a:t> tachykardie</a:t>
            </a:r>
          </a:p>
          <a:p>
            <a:pPr>
              <a:buNone/>
            </a:pPr>
            <a:r>
              <a:rPr lang="cs-CZ" sz="2800" dirty="0" err="1" smtClean="0"/>
              <a:t>Allgower</a:t>
            </a:r>
            <a:r>
              <a:rPr lang="cs-CZ" sz="2800" dirty="0" smtClean="0"/>
              <a:t> s </a:t>
            </a:r>
            <a:r>
              <a:rPr lang="cs-CZ" sz="2800" dirty="0" err="1" smtClean="0"/>
              <a:t>shock</a:t>
            </a:r>
            <a:r>
              <a:rPr lang="cs-CZ" sz="2800" dirty="0" smtClean="0"/>
              <a:t> index-poměr pulsu a systolického tlaku</a:t>
            </a:r>
          </a:p>
          <a:p>
            <a:pPr>
              <a:buNone/>
            </a:pPr>
            <a:r>
              <a:rPr lang="cs-CZ" sz="2800" dirty="0" smtClean="0"/>
              <a:t>60/120=0,5-norma</a:t>
            </a:r>
          </a:p>
          <a:p>
            <a:pPr>
              <a:buNone/>
            </a:pPr>
            <a:r>
              <a:rPr lang="cs-CZ" sz="2800" dirty="0" smtClean="0"/>
              <a:t>100/100=1-hrozící šok(krevní ztráta asi 30%-cca 2000ml)</a:t>
            </a:r>
          </a:p>
          <a:p>
            <a:pPr>
              <a:buNone/>
            </a:pPr>
            <a:r>
              <a:rPr lang="cs-CZ" sz="2800" dirty="0" smtClean="0"/>
              <a:t>120/80=1,5-manifestní šok(od hodnot 1,3 je bezprostředně ohrožen život</a:t>
            </a:r>
          </a:p>
          <a:p>
            <a:pPr>
              <a:buNone/>
            </a:pPr>
            <a:r>
              <a:rPr lang="cs-CZ" sz="2800" dirty="0" smtClean="0"/>
              <a:t>-centralizace krevního řečiště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2)zánětová reakce poškozených tkání</a:t>
            </a:r>
          </a:p>
          <a:p>
            <a:pPr>
              <a:buNone/>
            </a:pPr>
            <a:r>
              <a:rPr lang="cs-CZ" sz="2800" dirty="0" smtClean="0"/>
              <a:t>-působení traumatu  může vyvolat generalizovanou nepřiměřenou zánětovou  reakci</a:t>
            </a:r>
          </a:p>
          <a:p>
            <a:pPr>
              <a:buNone/>
            </a:pPr>
            <a:r>
              <a:rPr lang="cs-CZ" sz="2800" dirty="0" smtClean="0"/>
              <a:t>-mobilizace zánětlivých </a:t>
            </a:r>
            <a:r>
              <a:rPr lang="cs-CZ" sz="2800" dirty="0" err="1" smtClean="0"/>
              <a:t>markerů</a:t>
            </a:r>
            <a:r>
              <a:rPr lang="cs-CZ" sz="2800" dirty="0" smtClean="0"/>
              <a:t>,bez působení infekčního agens</a:t>
            </a:r>
          </a:p>
          <a:p>
            <a:pPr>
              <a:buNone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Klinické pojmy</a:t>
            </a:r>
          </a:p>
          <a:p>
            <a:pPr>
              <a:buNone/>
            </a:pPr>
            <a:r>
              <a:rPr lang="cs-CZ" dirty="0" smtClean="0"/>
              <a:t>SIRS –</a:t>
            </a:r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 smtClean="0"/>
              <a:t>Inflammatory</a:t>
            </a:r>
            <a:r>
              <a:rPr lang="cs-CZ" dirty="0" smtClean="0"/>
              <a:t> Response </a:t>
            </a:r>
            <a:r>
              <a:rPr lang="cs-CZ" dirty="0" err="1" smtClean="0"/>
              <a:t>Sy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-TT nad 38st</a:t>
            </a:r>
          </a:p>
          <a:p>
            <a:pPr>
              <a:buNone/>
            </a:pPr>
            <a:r>
              <a:rPr lang="cs-CZ" dirty="0" smtClean="0"/>
              <a:t>-SF na 90/min</a:t>
            </a:r>
          </a:p>
          <a:p>
            <a:pPr>
              <a:buNone/>
            </a:pPr>
            <a:r>
              <a:rPr lang="cs-CZ" dirty="0" smtClean="0"/>
              <a:t>-Tachypnoe nad 20/min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dirty="0" err="1" smtClean="0"/>
              <a:t>Leukocytoza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Sepse pokud je přítomno i </a:t>
            </a:r>
            <a:r>
              <a:rPr lang="cs-CZ" dirty="0" err="1" smtClean="0"/>
              <a:t>inf.agens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62646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800" dirty="0" smtClean="0"/>
              <a:t>MODS-Multiple Organ </a:t>
            </a:r>
            <a:r>
              <a:rPr lang="cs-CZ" sz="2800" dirty="0" err="1" smtClean="0"/>
              <a:t>Dysfunction</a:t>
            </a:r>
            <a:r>
              <a:rPr lang="cs-CZ" sz="2800" dirty="0" smtClean="0"/>
              <a:t> </a:t>
            </a:r>
            <a:r>
              <a:rPr lang="cs-CZ" sz="2800" dirty="0" err="1" smtClean="0"/>
              <a:t>Sy</a:t>
            </a:r>
            <a:r>
              <a:rPr lang="cs-CZ" sz="2800" dirty="0" smtClean="0"/>
              <a:t>-komplikace SIRS –činnost orgánu není schopna zajistit </a:t>
            </a:r>
            <a:r>
              <a:rPr lang="cs-CZ" sz="2800" dirty="0" err="1" smtClean="0"/>
              <a:t>homeostázu</a:t>
            </a:r>
            <a:r>
              <a:rPr lang="cs-CZ" sz="2800" dirty="0" smtClean="0"/>
              <a:t> bez terapeutické intervence</a:t>
            </a:r>
          </a:p>
          <a:p>
            <a:pPr>
              <a:buNone/>
            </a:pPr>
            <a:r>
              <a:rPr lang="cs-CZ" sz="2800" dirty="0" smtClean="0"/>
              <a:t>MOF –</a:t>
            </a:r>
            <a:r>
              <a:rPr lang="cs-CZ" sz="2800" dirty="0" err="1" smtClean="0"/>
              <a:t>Multiorgan</a:t>
            </a:r>
            <a:r>
              <a:rPr lang="cs-CZ" sz="2800" dirty="0" smtClean="0"/>
              <a:t> </a:t>
            </a:r>
            <a:r>
              <a:rPr lang="cs-CZ" sz="2800" dirty="0" err="1" smtClean="0"/>
              <a:t>Failure</a:t>
            </a:r>
            <a:r>
              <a:rPr lang="cs-CZ" sz="2800" dirty="0" smtClean="0"/>
              <a:t> vygradovaný MODS  </a:t>
            </a:r>
          </a:p>
          <a:p>
            <a:pPr>
              <a:buNone/>
            </a:pPr>
            <a:r>
              <a:rPr lang="cs-CZ" sz="2800" dirty="0" smtClean="0"/>
              <a:t>DIC </a:t>
            </a:r>
            <a:r>
              <a:rPr lang="cs-CZ" sz="2800" dirty="0" err="1" smtClean="0"/>
              <a:t>Disseminated</a:t>
            </a:r>
            <a:r>
              <a:rPr lang="cs-CZ" sz="2800" dirty="0" smtClean="0"/>
              <a:t> </a:t>
            </a:r>
            <a:r>
              <a:rPr lang="cs-CZ" sz="2800" dirty="0" err="1" smtClean="0"/>
              <a:t>Intravascular</a:t>
            </a:r>
            <a:r>
              <a:rPr lang="cs-CZ" sz="2800" dirty="0" smtClean="0"/>
              <a:t> </a:t>
            </a:r>
            <a:r>
              <a:rPr lang="cs-CZ" sz="2800" dirty="0" err="1" smtClean="0"/>
              <a:t>Coagulation</a:t>
            </a:r>
            <a:r>
              <a:rPr lang="cs-CZ" sz="2800" dirty="0" smtClean="0"/>
              <a:t>-</a:t>
            </a:r>
            <a:r>
              <a:rPr lang="cs-CZ" sz="2800" dirty="0" err="1" smtClean="0"/>
              <a:t>polytraumata</a:t>
            </a:r>
            <a:r>
              <a:rPr lang="cs-CZ" sz="2800" dirty="0" smtClean="0"/>
              <a:t> </a:t>
            </a:r>
            <a:r>
              <a:rPr lang="cs-CZ" sz="2800" dirty="0" err="1" smtClean="0"/>
              <a:t>Crush</a:t>
            </a:r>
            <a:r>
              <a:rPr lang="cs-CZ" sz="2800" dirty="0" smtClean="0"/>
              <a:t> syndrome…získaná koagulační porucha-krvácení,postižení orgánů</a:t>
            </a:r>
          </a:p>
          <a:p>
            <a:pPr>
              <a:buNone/>
            </a:pPr>
            <a:r>
              <a:rPr lang="cs-CZ" sz="2800" dirty="0" smtClean="0"/>
              <a:t>ARDS </a:t>
            </a:r>
            <a:r>
              <a:rPr lang="cs-CZ" sz="2800" dirty="0" err="1" smtClean="0"/>
              <a:t>Adult</a:t>
            </a:r>
            <a:r>
              <a:rPr lang="cs-CZ" sz="2800" dirty="0" smtClean="0"/>
              <a:t> </a:t>
            </a:r>
            <a:r>
              <a:rPr lang="cs-CZ" sz="2800" dirty="0" err="1" smtClean="0"/>
              <a:t>Respiratory</a:t>
            </a:r>
            <a:r>
              <a:rPr lang="cs-CZ" sz="2800" dirty="0" smtClean="0"/>
              <a:t> </a:t>
            </a:r>
            <a:r>
              <a:rPr lang="cs-CZ" sz="2800" dirty="0" err="1" smtClean="0"/>
              <a:t>Distress</a:t>
            </a:r>
            <a:r>
              <a:rPr lang="cs-CZ" sz="2800" dirty="0" smtClean="0"/>
              <a:t> Syndrom-do </a:t>
            </a:r>
            <a:r>
              <a:rPr lang="cs-CZ" sz="2800" dirty="0" err="1" smtClean="0"/>
              <a:t>intersticia</a:t>
            </a:r>
            <a:r>
              <a:rPr lang="cs-CZ" sz="2800" dirty="0" smtClean="0"/>
              <a:t>  a alveolů uniká plazma a dochází k plicnímu edému-pokles saturace ,vzestup CO2</a:t>
            </a:r>
          </a:p>
          <a:p>
            <a:pPr>
              <a:buNone/>
            </a:pPr>
            <a:r>
              <a:rPr lang="cs-CZ" sz="2800" dirty="0" smtClean="0"/>
              <a:t>Na snímku patrna vločkovitá infiltrace </a:t>
            </a:r>
            <a:r>
              <a:rPr lang="cs-CZ" sz="2800" dirty="0" err="1" smtClean="0"/>
              <a:t>tzv.sněhová</a:t>
            </a:r>
            <a:r>
              <a:rPr lang="cs-CZ" sz="2800" dirty="0" smtClean="0"/>
              <a:t> bouře</a:t>
            </a:r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/>
              <a:t>o</a:t>
            </a:r>
            <a:r>
              <a:rPr lang="cs-CZ" sz="2800" dirty="0" smtClean="0"/>
              <a:t>dhad krevní ztráty </a:t>
            </a:r>
          </a:p>
          <a:p>
            <a:pPr>
              <a:buNone/>
            </a:pPr>
            <a:r>
              <a:rPr lang="cs-CZ" sz="2800" dirty="0" smtClean="0"/>
              <a:t>-HUMERUS= 200-1000ml</a:t>
            </a:r>
          </a:p>
          <a:p>
            <a:pPr>
              <a:buNone/>
            </a:pPr>
            <a:r>
              <a:rPr lang="cs-CZ" sz="2800" dirty="0" smtClean="0"/>
              <a:t>-PŘEDLOKTÍ= 400 ml</a:t>
            </a:r>
          </a:p>
          <a:p>
            <a:pPr>
              <a:buNone/>
            </a:pPr>
            <a:r>
              <a:rPr lang="cs-CZ" sz="2800" dirty="0" smtClean="0"/>
              <a:t>-PÁNEV= 1000-3000 ml a více!</a:t>
            </a:r>
          </a:p>
          <a:p>
            <a:pPr>
              <a:buNone/>
            </a:pPr>
            <a:r>
              <a:rPr lang="cs-CZ" sz="2800" dirty="0" smtClean="0"/>
              <a:t>-FEMUR= 1000-2000 ml</a:t>
            </a:r>
          </a:p>
          <a:p>
            <a:pPr>
              <a:buNone/>
            </a:pPr>
            <a:r>
              <a:rPr lang="cs-CZ" sz="2800" dirty="0" smtClean="0"/>
              <a:t>-BÉREC= 500-1000 ml</a:t>
            </a:r>
          </a:p>
          <a:p>
            <a:pPr>
              <a:buNone/>
            </a:pPr>
            <a:r>
              <a:rPr lang="cs-CZ" sz="2800" dirty="0"/>
              <a:t>d</a:t>
            </a:r>
            <a:r>
              <a:rPr lang="cs-CZ" sz="2800" dirty="0" smtClean="0"/>
              <a:t>utinová p.</a:t>
            </a:r>
          </a:p>
          <a:p>
            <a:pPr>
              <a:buNone/>
            </a:pPr>
            <a:r>
              <a:rPr lang="cs-CZ" sz="2800" dirty="0" smtClean="0"/>
              <a:t>-BŘICHO=500-2000 ml i více,HRUDNÍK 500-2000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3957</TotalTime>
  <Words>1444</Words>
  <Application>Microsoft Office PowerPoint</Application>
  <PresentationFormat>Předvádění na obrazovce (4:3)</PresentationFormat>
  <Paragraphs>212</Paragraphs>
  <Slides>42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Motiv sady Office</vt:lpstr>
      <vt:lpstr>APLIKOVANÁ FYZIOTERAPIE V TRAUMATOLOGII</vt:lpstr>
      <vt:lpstr>TRAUMA,POLYTRAUMA</vt:lpstr>
      <vt:lpstr>POLYTRAUMA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Zásady fyzioterapie u polytraumatizovaného pacienta v akutní a subakutní fázi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DISLOKACE</vt:lpstr>
      <vt:lpstr>Snímek 21</vt:lpstr>
      <vt:lpstr>HOJENÍ ZLOMENIN</vt:lpstr>
      <vt:lpstr>Snímek 23</vt:lpstr>
      <vt:lpstr>LÉČBA ZLOMENIN</vt:lpstr>
      <vt:lpstr>DĚLĚNÍ OSTEOSYNTÉZ</vt:lpstr>
      <vt:lpstr>DĚLENÍ DLE OPERAČNÍ TECHNIKY</vt:lpstr>
      <vt:lpstr>CHARAKTERISTIKA JEDNOTLIVÝCH TYPŮ</vt:lpstr>
      <vt:lpstr>Snímek 28</vt:lpstr>
      <vt:lpstr>ZEVNÍ FIXATÉR</vt:lpstr>
      <vt:lpstr>DLAHOVÁ OSTEOSYNTÉZA </vt:lpstr>
      <vt:lpstr>UFN</vt:lpstr>
      <vt:lpstr>DFN</vt:lpstr>
      <vt:lpstr>Targon</vt:lpstr>
      <vt:lpstr>Zevní fixátor</vt:lpstr>
      <vt:lpstr>LCP</vt:lpstr>
      <vt:lpstr>KOMPLIKACE HOJENÍ ZLOMENIN</vt:lpstr>
      <vt:lpstr>KOMPARTMENT SYNDROM</vt:lpstr>
      <vt:lpstr>Snímek 38</vt:lpstr>
      <vt:lpstr>KBRS</vt:lpstr>
      <vt:lpstr>Snímek 40</vt:lpstr>
      <vt:lpstr>STADIA KBRS</vt:lpstr>
      <vt:lpstr>KBRS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FYZIOTERAPIE V TRAUMATOLOGII</dc:title>
  <dc:creator>sabina</dc:creator>
  <cp:lastModifiedBy>sabina</cp:lastModifiedBy>
  <cp:revision>113</cp:revision>
  <dcterms:created xsi:type="dcterms:W3CDTF">2021-09-18T14:32:34Z</dcterms:created>
  <dcterms:modified xsi:type="dcterms:W3CDTF">2022-10-27T10:20:13Z</dcterms:modified>
</cp:coreProperties>
</file>