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75" d="100"/>
          <a:sy n="75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518F-1EBC-4582-83E9-EB0E9605A864}" type="datetimeFigureOut">
              <a:rPr lang="cs-CZ" smtClean="0"/>
              <a:pPr/>
              <a:t>22.11.2022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C0F2-B5DB-4119-9843-A32FED4849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FYZIOTERAPIE V REVMATOLOGII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933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 aktivně </a:t>
            </a:r>
            <a:r>
              <a:rPr lang="cs-CZ" dirty="0" err="1" smtClean="0"/>
              <a:t>asiststovaný</a:t>
            </a:r>
            <a:r>
              <a:rPr lang="cs-CZ" dirty="0" smtClean="0"/>
              <a:t> pohyb</a:t>
            </a:r>
          </a:p>
          <a:p>
            <a:pPr>
              <a:buNone/>
            </a:pPr>
            <a:r>
              <a:rPr lang="cs-CZ" dirty="0" smtClean="0"/>
              <a:t> -velmi šetrný úchop i k okolním kloubům,vždy z boku kloubu a s následnou jemnou trakcí</a:t>
            </a:r>
          </a:p>
          <a:p>
            <a:pPr>
              <a:buNone/>
            </a:pPr>
            <a:r>
              <a:rPr lang="cs-CZ" dirty="0" smtClean="0"/>
              <a:t>-pohyb vedeme vždy jen v jednom směru</a:t>
            </a:r>
          </a:p>
          <a:p>
            <a:pPr>
              <a:buNone/>
            </a:pPr>
            <a:r>
              <a:rPr lang="cs-CZ" dirty="0" smtClean="0"/>
              <a:t>-závěru pohybu a také tvrdých dorazů</a:t>
            </a:r>
          </a:p>
          <a:p>
            <a:pPr>
              <a:buNone/>
            </a:pPr>
            <a:r>
              <a:rPr lang="cs-CZ" dirty="0" smtClean="0"/>
              <a:t>- přísně individuálně podle stupně postižení a intenzity bolesti.</a:t>
            </a:r>
          </a:p>
          <a:p>
            <a:r>
              <a:rPr lang="cs-CZ" dirty="0" smtClean="0"/>
              <a:t>    aktivní cvičení</a:t>
            </a:r>
          </a:p>
          <a:p>
            <a:pPr>
              <a:buNone/>
            </a:pPr>
            <a:r>
              <a:rPr lang="cs-CZ" dirty="0" smtClean="0"/>
              <a:t>- využíváme pohyby tahové, kyvadlové, nacvičujeme úchopy jemné i hrubé, posilujeme</a:t>
            </a:r>
          </a:p>
          <a:p>
            <a:r>
              <a:rPr lang="cs-CZ" dirty="0" smtClean="0"/>
              <a:t>TMT</a:t>
            </a:r>
          </a:p>
          <a:p>
            <a:pPr>
              <a:buNone/>
            </a:pPr>
            <a:r>
              <a:rPr lang="cs-CZ" dirty="0" smtClean="0"/>
              <a:t>-mobilizace velmi šetrně s ohledem na bolest a stupeň aktivity</a:t>
            </a:r>
          </a:p>
          <a:p>
            <a:pPr>
              <a:buNone/>
            </a:pPr>
            <a:r>
              <a:rPr lang="cs-CZ" dirty="0" smtClean="0"/>
              <a:t>- ošetření palmární </a:t>
            </a:r>
            <a:r>
              <a:rPr lang="cs-CZ" dirty="0" err="1" smtClean="0"/>
              <a:t>aponeurozy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udržet  opozici palce</a:t>
            </a:r>
          </a:p>
          <a:p>
            <a:r>
              <a:rPr lang="cs-CZ" dirty="0" smtClean="0"/>
              <a:t>kompenzační pomůcky</a:t>
            </a:r>
          </a:p>
          <a:p>
            <a:pPr>
              <a:buNone/>
            </a:pPr>
            <a:r>
              <a:rPr lang="cs-CZ" dirty="0" smtClean="0"/>
              <a:t>- termoplastické snímatelné dlahy zhotovené na jednotlivé pacienty</a:t>
            </a:r>
          </a:p>
          <a:p>
            <a:r>
              <a:rPr lang="cs-CZ" dirty="0" smtClean="0"/>
              <a:t>nevhodné činnosti</a:t>
            </a:r>
          </a:p>
          <a:p>
            <a:pPr>
              <a:buNone/>
            </a:pPr>
            <a:r>
              <a:rPr lang="cs-CZ" dirty="0" smtClean="0"/>
              <a:t>- déletrvající neměnná poloha ruční práce (pletení,háčkování, apod.)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916832"/>
            <a:ext cx="28067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2520280" cy="172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dlaha uln.dev.jpg"/>
          <p:cNvPicPr>
            <a:picLocks noChangeAspect="1"/>
          </p:cNvPicPr>
          <p:nvPr/>
        </p:nvPicPr>
        <p:blipFill>
          <a:blip r:embed="rId4" cstate="print"/>
          <a:srcRect l="11375" t="8400" r="13551" b="44351"/>
          <a:stretch>
            <a:fillRect/>
          </a:stretch>
        </p:blipFill>
        <p:spPr>
          <a:xfrm>
            <a:off x="3707904" y="1844824"/>
            <a:ext cx="1399200" cy="190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66936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postižení loktů v počátku onemocnění vede nejdříve ke vzniku flekční kontraktury, až v pozdějších fázích k omezení flexe</a:t>
            </a:r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amenní klouby jsou postiženy velice často v </a:t>
            </a:r>
            <a:r>
              <a:rPr lang="cs-CZ" dirty="0" err="1" smtClean="0"/>
              <a:t>glenohumerálním</a:t>
            </a:r>
            <a:r>
              <a:rPr lang="cs-CZ" dirty="0" smtClean="0"/>
              <a:t> a </a:t>
            </a:r>
            <a:r>
              <a:rPr lang="cs-CZ" dirty="0" err="1" smtClean="0"/>
              <a:t>akromioklavikulárním</a:t>
            </a:r>
            <a:r>
              <a:rPr lang="cs-CZ" dirty="0" smtClean="0"/>
              <a:t> skloubení       </a:t>
            </a:r>
          </a:p>
          <a:p>
            <a:pPr>
              <a:buNone/>
            </a:pPr>
            <a:r>
              <a:rPr lang="cs-CZ" dirty="0" smtClean="0"/>
              <a:t>                        - manifestace v těchto kloubech je u začínající RA ve vyšším věku</a:t>
            </a:r>
          </a:p>
          <a:p>
            <a:pPr>
              <a:buNone/>
            </a:pPr>
            <a:r>
              <a:rPr lang="cs-CZ" dirty="0" smtClean="0"/>
              <a:t>-    kyčelní klouby – </a:t>
            </a:r>
            <a:r>
              <a:rPr lang="cs-CZ" dirty="0" err="1" smtClean="0"/>
              <a:t>vyjímečně</a:t>
            </a:r>
            <a:r>
              <a:rPr lang="cs-CZ" dirty="0" smtClean="0"/>
              <a:t> - pokud se  revmatoidní koxitida objeví - nepříznivá prognóza</a:t>
            </a:r>
          </a:p>
          <a:p>
            <a:pPr>
              <a:buFontTx/>
              <a:buChar char="-"/>
            </a:pPr>
            <a:r>
              <a:rPr lang="cs-CZ" dirty="0" smtClean="0"/>
              <a:t>kolenní klouby - vývoj osových deformit, uvolnění vazů za vzniku „viklavého kolena“ a dochází k flekční kontraktuře</a:t>
            </a:r>
          </a:p>
          <a:p>
            <a:pPr>
              <a:buFontTx/>
              <a:buChar char="-"/>
            </a:pPr>
            <a:r>
              <a:rPr lang="cs-CZ" dirty="0" smtClean="0"/>
              <a:t> hlezenní klouby - častěji u těžších forem RA, projevuje se ztuhlostí a někdy i </a:t>
            </a:r>
            <a:r>
              <a:rPr lang="cs-CZ" dirty="0" err="1" smtClean="0"/>
              <a:t>subtalární</a:t>
            </a:r>
            <a:r>
              <a:rPr lang="cs-CZ" dirty="0" smtClean="0"/>
              <a:t> dislokací- spazmus perineálních svalů vede k valgózní deformitě nohy a s </a:t>
            </a:r>
            <a:r>
              <a:rPr lang="cs-CZ" dirty="0" err="1" smtClean="0"/>
              <a:t>progredující</a:t>
            </a:r>
            <a:r>
              <a:rPr lang="cs-CZ" dirty="0" smtClean="0"/>
              <a:t> destrukcí a ztrátou chrupavky dochází k oploštění podélné klenby</a:t>
            </a:r>
          </a:p>
          <a:p>
            <a:pPr>
              <a:buFontTx/>
              <a:buChar char="-"/>
            </a:pPr>
            <a:r>
              <a:rPr lang="cs-CZ" dirty="0" err="1" smtClean="0"/>
              <a:t>metatarzofalangeální</a:t>
            </a:r>
            <a:r>
              <a:rPr lang="cs-CZ" dirty="0" smtClean="0"/>
              <a:t> (MTP) klouby- subluxace hlaviček</a:t>
            </a:r>
          </a:p>
          <a:p>
            <a:pPr>
              <a:buFontTx/>
              <a:buChar char="-"/>
            </a:pPr>
            <a:r>
              <a:rPr lang="cs-CZ" dirty="0" err="1" smtClean="0"/>
              <a:t>interfalangeálních</a:t>
            </a:r>
            <a:r>
              <a:rPr lang="cs-CZ" dirty="0" smtClean="0"/>
              <a:t> klouby- deformace typu „</a:t>
            </a:r>
            <a:r>
              <a:rPr lang="cs-CZ" dirty="0" err="1" smtClean="0"/>
              <a:t>kladívkovitých</a:t>
            </a:r>
            <a:r>
              <a:rPr lang="cs-CZ" dirty="0" smtClean="0"/>
              <a:t> prstů“ (flexe v IP kloubech a extenze MTP kloubů)</a:t>
            </a:r>
          </a:p>
          <a:p>
            <a:pPr>
              <a:buFontTx/>
              <a:buChar char="-"/>
            </a:pPr>
            <a:r>
              <a:rPr lang="cs-CZ" dirty="0" smtClean="0"/>
              <a:t>palců nacházíme laterální deviace, tzv. </a:t>
            </a:r>
            <a:r>
              <a:rPr lang="cs-CZ" dirty="0" err="1" smtClean="0"/>
              <a:t>halux</a:t>
            </a:r>
            <a:r>
              <a:rPr lang="cs-CZ" dirty="0" smtClean="0"/>
              <a:t> </a:t>
            </a:r>
            <a:r>
              <a:rPr lang="cs-CZ" dirty="0" err="1" smtClean="0"/>
              <a:t>valgus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 krční páteř nejčastěji oblasti C1 a C2 – závažné- může docházet k </a:t>
            </a:r>
            <a:r>
              <a:rPr lang="cs-CZ" dirty="0" err="1" smtClean="0"/>
              <a:t>atlantoaxiální</a:t>
            </a:r>
            <a:r>
              <a:rPr lang="cs-CZ" dirty="0" smtClean="0"/>
              <a:t> subluxaci (prostor mezi </a:t>
            </a:r>
            <a:r>
              <a:rPr lang="cs-CZ" dirty="0" err="1" smtClean="0"/>
              <a:t>dens</a:t>
            </a:r>
            <a:r>
              <a:rPr lang="cs-CZ" dirty="0" smtClean="0"/>
              <a:t> axis a obloukem atlasu přesahuje 3 mm) při předklonu bolesti hlavy a krku, závratím, paresteziím</a:t>
            </a:r>
          </a:p>
          <a:p>
            <a:pPr>
              <a:buFontTx/>
              <a:buChar char="-"/>
            </a:pPr>
            <a:r>
              <a:rPr lang="cs-CZ" dirty="0" err="1" smtClean="0"/>
              <a:t>temporomandibulární</a:t>
            </a:r>
            <a:r>
              <a:rPr lang="cs-CZ" dirty="0" smtClean="0"/>
              <a:t> klouby </a:t>
            </a:r>
            <a:r>
              <a:rPr lang="cs-CZ" dirty="0"/>
              <a:t>-</a:t>
            </a:r>
            <a:r>
              <a:rPr lang="cs-CZ" dirty="0" smtClean="0"/>
              <a:t>bolest při žvýkání, které jsou často zaměňovány se zubním postižením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průběh onemocnění</a:t>
            </a:r>
          </a:p>
          <a:p>
            <a:pPr>
              <a:buNone/>
            </a:pPr>
            <a:r>
              <a:rPr lang="cs-CZ" dirty="0" smtClean="0"/>
              <a:t>-monocyklický typ –  jeden cyklus onemocnění s následující nejméně jeden rok trvající-příznivá </a:t>
            </a:r>
            <a:r>
              <a:rPr lang="cs-CZ" dirty="0" err="1" smtClean="0"/>
              <a:t>progmoza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-polycyklický typ – nejčastější-70% postižený- postupný progresivní průběh s různě dlouho trvajícími remisemi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 err="1" smtClean="0"/>
              <a:t>progredující</a:t>
            </a:r>
            <a:r>
              <a:rPr lang="cs-CZ" dirty="0" smtClean="0"/>
              <a:t> typ – maligní typ až 10% nemocných-nepřítomnost období remisí- rychlá destrukce postižených kloubů</a:t>
            </a:r>
          </a:p>
          <a:p>
            <a:r>
              <a:rPr lang="cs-CZ" dirty="0" smtClean="0"/>
              <a:t>fyzioterapie – individuální dle typu postižení s respektem k bolesti a aktivitě onemocnění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ankylozující</a:t>
            </a:r>
            <a:r>
              <a:rPr lang="cs-CZ" dirty="0" smtClean="0"/>
              <a:t> </a:t>
            </a:r>
            <a:r>
              <a:rPr lang="cs-CZ" dirty="0" err="1" smtClean="0"/>
              <a:t>spondylitida</a:t>
            </a:r>
            <a:r>
              <a:rPr lang="cs-CZ" dirty="0" smtClean="0"/>
              <a:t> (AS) – </a:t>
            </a:r>
            <a:r>
              <a:rPr lang="cs-CZ" dirty="0" err="1" smtClean="0"/>
              <a:t>Bechtěrova</a:t>
            </a:r>
            <a:r>
              <a:rPr lang="cs-CZ" dirty="0" smtClean="0"/>
              <a:t> nemoc </a:t>
            </a:r>
          </a:p>
          <a:p>
            <a:pPr>
              <a:buNone/>
            </a:pPr>
            <a:r>
              <a:rPr lang="cs-CZ" dirty="0" smtClean="0"/>
              <a:t>-  zánětlivé onemocnění predilekčně postihující axiální skelet a </a:t>
            </a:r>
            <a:r>
              <a:rPr lang="cs-CZ" dirty="0" err="1" smtClean="0"/>
              <a:t>sakroiliakální</a:t>
            </a:r>
            <a:r>
              <a:rPr lang="cs-CZ" dirty="0" smtClean="0"/>
              <a:t>, </a:t>
            </a:r>
            <a:r>
              <a:rPr lang="cs-CZ" dirty="0" err="1" smtClean="0"/>
              <a:t>apofyzeální</a:t>
            </a:r>
            <a:r>
              <a:rPr lang="cs-CZ" dirty="0" smtClean="0"/>
              <a:t> a </a:t>
            </a:r>
            <a:r>
              <a:rPr lang="cs-CZ" dirty="0" err="1" smtClean="0"/>
              <a:t>kostovertebrální</a:t>
            </a:r>
            <a:r>
              <a:rPr lang="cs-CZ" dirty="0" smtClean="0"/>
              <a:t> klouby páteře</a:t>
            </a:r>
          </a:p>
          <a:p>
            <a:pPr>
              <a:buFontTx/>
              <a:buChar char="-"/>
            </a:pPr>
            <a:r>
              <a:rPr lang="cs-CZ" dirty="0" smtClean="0"/>
              <a:t>kořenové klouby - </a:t>
            </a:r>
            <a:r>
              <a:rPr lang="cs-CZ" dirty="0" err="1" smtClean="0"/>
              <a:t>rhizomelická</a:t>
            </a:r>
            <a:r>
              <a:rPr lang="cs-CZ" dirty="0" smtClean="0"/>
              <a:t> forma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eriferní klouby – skandinávská forma</a:t>
            </a:r>
          </a:p>
          <a:p>
            <a:pPr>
              <a:buFontTx/>
              <a:buChar char="-"/>
            </a:pPr>
            <a:r>
              <a:rPr lang="cs-CZ" dirty="0" err="1"/>
              <a:t>e</a:t>
            </a:r>
            <a:r>
              <a:rPr lang="cs-CZ" dirty="0" err="1" smtClean="0"/>
              <a:t>xtraartikulární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.-sliznice ,kůže, kardiovaskulární aparát</a:t>
            </a:r>
          </a:p>
          <a:p>
            <a:pPr>
              <a:buNone/>
            </a:pPr>
            <a:r>
              <a:rPr lang="cs-CZ" dirty="0" smtClean="0"/>
              <a:t>-  postihuje převážně muže (9:1)</a:t>
            </a:r>
          </a:p>
          <a:p>
            <a:pPr>
              <a:buFontTx/>
              <a:buChar char="-"/>
            </a:pPr>
            <a:r>
              <a:rPr lang="cs-CZ" dirty="0" smtClean="0"/>
              <a:t>primární zánět postihuje kloubní pouzdro, šlachy a </a:t>
            </a:r>
            <a:r>
              <a:rPr lang="cs-CZ" dirty="0" err="1" smtClean="0"/>
              <a:t>ligamentózní</a:t>
            </a:r>
            <a:r>
              <a:rPr lang="cs-CZ" dirty="0" smtClean="0"/>
              <a:t> úpony </a:t>
            </a:r>
          </a:p>
          <a:p>
            <a:pPr>
              <a:buFontTx/>
              <a:buChar char="-"/>
            </a:pPr>
            <a:r>
              <a:rPr lang="cs-CZ" dirty="0" smtClean="0"/>
              <a:t>dochází k osifikaci kloubů, meziobratlového disku i </a:t>
            </a:r>
            <a:r>
              <a:rPr lang="cs-CZ" dirty="0" err="1" smtClean="0"/>
              <a:t>ligamentózního</a:t>
            </a:r>
            <a:r>
              <a:rPr lang="cs-CZ" dirty="0" smtClean="0"/>
              <a:t> aparátu </a:t>
            </a:r>
          </a:p>
          <a:p>
            <a:pPr>
              <a:buFontTx/>
              <a:buChar char="-"/>
            </a:pPr>
            <a:r>
              <a:rPr lang="cs-CZ" dirty="0" smtClean="0"/>
              <a:t>start-20-30.rok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etiologie-pravděpodobně  genetická a imunologická predispozice- 90% -antigenní skupina B27,antigenní systém HLA</a:t>
            </a:r>
          </a:p>
          <a:p>
            <a:r>
              <a:rPr lang="cs-CZ" dirty="0" smtClean="0"/>
              <a:t>klinika</a:t>
            </a:r>
          </a:p>
          <a:p>
            <a:pPr>
              <a:buNone/>
            </a:pPr>
            <a:r>
              <a:rPr lang="cs-CZ" dirty="0" smtClean="0"/>
              <a:t>´- bolesti v kloubech a místech úponů svalů, zejména na patní kosti a hrbolu kosti sedací nebo také bolestivostí dolních žeber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bolest a/nebo ztuhlost lokalizovanou v oblasti křížové, či  jiném místě páteře</a:t>
            </a:r>
          </a:p>
          <a:p>
            <a:pPr>
              <a:buFontTx/>
              <a:buChar char="-"/>
            </a:pPr>
            <a:r>
              <a:rPr lang="cs-CZ" dirty="0" smtClean="0"/>
              <a:t>může též propagace do přilehlých oblastí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ostižení páteře ascendentně nebo descendentně.</a:t>
            </a:r>
          </a:p>
          <a:p>
            <a:pPr>
              <a:buFontTx/>
              <a:buChar char="-"/>
            </a:pPr>
            <a:r>
              <a:rPr lang="cs-CZ" dirty="0" smtClean="0"/>
              <a:t>15-30 % iritida</a:t>
            </a:r>
          </a:p>
          <a:p>
            <a:pPr>
              <a:buFontTx/>
              <a:buChar char="-"/>
            </a:pPr>
            <a:r>
              <a:rPr lang="cs-CZ" dirty="0"/>
              <a:t>b</a:t>
            </a:r>
            <a:r>
              <a:rPr lang="cs-CZ" dirty="0" smtClean="0"/>
              <a:t>olest - zánětlivý charakter ̶manifestuje se často v klidu- úlevu přináší rozcvičení nebo prohřátí teplou vodou</a:t>
            </a:r>
          </a:p>
          <a:p>
            <a:pPr>
              <a:buFontTx/>
              <a:buChar char="-"/>
            </a:pPr>
            <a:r>
              <a:rPr lang="cs-CZ" dirty="0" smtClean="0"/>
              <a:t> postupnému omezování pohyblivosti postižených oblastí</a:t>
            </a:r>
          </a:p>
          <a:p>
            <a:pPr>
              <a:buFontTx/>
              <a:buChar char="-"/>
            </a:pPr>
            <a:r>
              <a:rPr lang="cs-CZ" dirty="0" smtClean="0"/>
              <a:t> omezení exkurze hrudního koše a s tím je spojené nucené břišní dýchání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ypický habitus pacienta - předsunutá hlava, </a:t>
            </a:r>
            <a:r>
              <a:rPr lang="cs-CZ" dirty="0" err="1" smtClean="0"/>
              <a:t>thorakální</a:t>
            </a:r>
            <a:r>
              <a:rPr lang="cs-CZ" dirty="0" smtClean="0"/>
              <a:t> </a:t>
            </a:r>
            <a:r>
              <a:rPr lang="cs-CZ" dirty="0" err="1" smtClean="0"/>
              <a:t>hyperkyfóza</a:t>
            </a:r>
            <a:r>
              <a:rPr lang="cs-CZ" dirty="0" smtClean="0"/>
              <a:t>, protrakce ramen, plochá lumbální lordóza, hypotrofické </a:t>
            </a:r>
            <a:r>
              <a:rPr lang="cs-CZ" dirty="0" err="1" smtClean="0"/>
              <a:t>gluteální</a:t>
            </a:r>
            <a:r>
              <a:rPr lang="cs-CZ" dirty="0" smtClean="0"/>
              <a:t> svaly, plochý hrudník, ochablé a vyklenuté abdominální svalstvo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dynamické vyšetření páteře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ineziologický rozbor</a:t>
            </a:r>
          </a:p>
          <a:p>
            <a:pPr>
              <a:buFontTx/>
              <a:buChar char="-"/>
            </a:pPr>
            <a:r>
              <a:rPr lang="cs-CZ" dirty="0" smtClean="0"/>
              <a:t>RTG (SI </a:t>
            </a:r>
            <a:r>
              <a:rPr lang="cs-CZ" dirty="0" err="1" smtClean="0"/>
              <a:t>skl</a:t>
            </a:r>
            <a:r>
              <a:rPr lang="cs-CZ" dirty="0" smtClean="0"/>
              <a:t>.,páteř)</a:t>
            </a:r>
          </a:p>
          <a:p>
            <a:pPr>
              <a:buFontTx/>
              <a:buChar char="-"/>
            </a:pPr>
            <a:r>
              <a:rPr lang="cs-CZ" dirty="0" err="1" smtClean="0"/>
              <a:t>lab</a:t>
            </a:r>
            <a:r>
              <a:rPr lang="cs-CZ" dirty="0" smtClean="0"/>
              <a:t>-.testy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léčba</a:t>
            </a:r>
          </a:p>
          <a:p>
            <a:pPr>
              <a:buFontTx/>
              <a:buChar char="-"/>
            </a:pPr>
            <a:r>
              <a:rPr lang="cs-CZ" dirty="0" smtClean="0"/>
              <a:t>farmakologická</a:t>
            </a:r>
          </a:p>
          <a:p>
            <a:pPr>
              <a:buFontTx/>
              <a:buChar char="-"/>
            </a:pPr>
            <a:r>
              <a:rPr lang="cs-CZ" dirty="0" smtClean="0"/>
              <a:t>biologická</a:t>
            </a:r>
          </a:p>
          <a:p>
            <a:pPr>
              <a:buFontTx/>
              <a:buChar char="-"/>
            </a:pPr>
            <a:r>
              <a:rPr lang="cs-CZ" dirty="0" smtClean="0"/>
              <a:t>fyzioterapie</a:t>
            </a:r>
          </a:p>
          <a:p>
            <a:pPr>
              <a:buFontTx/>
              <a:buChar char="-"/>
            </a:pPr>
            <a:r>
              <a:rPr lang="cs-CZ" dirty="0" smtClean="0"/>
              <a:t>lázeňská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CÍL </a:t>
            </a:r>
          </a:p>
          <a:p>
            <a:pPr>
              <a:buFontTx/>
              <a:buChar char="-"/>
            </a:pPr>
            <a:r>
              <a:rPr lang="cs-CZ" dirty="0" smtClean="0"/>
              <a:t>udržení hybnosti</a:t>
            </a:r>
          </a:p>
          <a:p>
            <a:pPr>
              <a:buFontTx/>
              <a:buChar char="-"/>
            </a:pPr>
            <a:r>
              <a:rPr lang="cs-CZ" dirty="0" smtClean="0"/>
              <a:t>zpomalení </a:t>
            </a:r>
            <a:r>
              <a:rPr lang="cs-CZ" dirty="0" err="1" smtClean="0"/>
              <a:t>ankylotizace</a:t>
            </a:r>
            <a:r>
              <a:rPr lang="cs-CZ" dirty="0" smtClean="0"/>
              <a:t> páteře</a:t>
            </a:r>
          </a:p>
          <a:p>
            <a:pPr>
              <a:buFontTx/>
              <a:buChar char="-"/>
            </a:pPr>
            <a:r>
              <a:rPr lang="cs-CZ" dirty="0" smtClean="0"/>
              <a:t>úprava svalových </a:t>
            </a:r>
            <a:r>
              <a:rPr lang="cs-CZ" dirty="0" err="1" smtClean="0"/>
              <a:t>dysbalancí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posílení HSS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udržení </a:t>
            </a:r>
            <a:r>
              <a:rPr lang="cs-CZ" dirty="0" err="1" smtClean="0"/>
              <a:t>max.dechové</a:t>
            </a:r>
            <a:r>
              <a:rPr lang="cs-CZ" dirty="0" smtClean="0"/>
              <a:t> výkonnosti</a:t>
            </a:r>
          </a:p>
          <a:p>
            <a:pPr>
              <a:buFontTx/>
              <a:buChar char="-"/>
            </a:pPr>
            <a:r>
              <a:rPr lang="cs-CZ" dirty="0" smtClean="0"/>
              <a:t>udržení kondice</a:t>
            </a:r>
          </a:p>
          <a:p>
            <a:pPr>
              <a:buNone/>
            </a:pPr>
            <a:r>
              <a:rPr lang="cs-CZ" dirty="0" smtClean="0"/>
              <a:t>METODY</a:t>
            </a:r>
          </a:p>
          <a:p>
            <a:pPr>
              <a:buFontTx/>
              <a:buChar char="-"/>
            </a:pPr>
            <a:r>
              <a:rPr lang="cs-CZ" dirty="0" smtClean="0"/>
              <a:t>relaxační-autogenní trénink, </a:t>
            </a:r>
            <a:r>
              <a:rPr lang="cs-CZ" dirty="0" err="1" smtClean="0"/>
              <a:t>Feldenkraisova</a:t>
            </a:r>
            <a:r>
              <a:rPr lang="cs-CZ" dirty="0" smtClean="0"/>
              <a:t> metoda</a:t>
            </a:r>
          </a:p>
          <a:p>
            <a:pPr>
              <a:buFontTx/>
              <a:buChar char="-"/>
            </a:pPr>
            <a:r>
              <a:rPr lang="cs-CZ" dirty="0" smtClean="0"/>
              <a:t>metody na </a:t>
            </a:r>
            <a:r>
              <a:rPr lang="cs-CZ" dirty="0" err="1" smtClean="0"/>
              <a:t>NFpodkladě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spirální dynamika</a:t>
            </a:r>
          </a:p>
          <a:p>
            <a:pPr>
              <a:buFontTx/>
              <a:buChar char="-"/>
            </a:pPr>
            <a:r>
              <a:rPr lang="cs-CZ" dirty="0" smtClean="0"/>
              <a:t>fyzikální terapie-hydroterapie,termoterapie,</a:t>
            </a:r>
            <a:r>
              <a:rPr lang="cs-CZ" dirty="0" err="1" smtClean="0"/>
              <a:t>myorelaxační</a:t>
            </a:r>
            <a:r>
              <a:rPr lang="cs-CZ" dirty="0" smtClean="0"/>
              <a:t> metody,analgetické,</a:t>
            </a:r>
            <a:r>
              <a:rPr lang="cs-CZ" dirty="0" err="1" smtClean="0"/>
              <a:t>trofotropní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TMT</a:t>
            </a:r>
          </a:p>
          <a:p>
            <a:pPr>
              <a:buFontTx/>
              <a:buChar char="-"/>
            </a:pPr>
            <a:r>
              <a:rPr lang="cs-CZ" dirty="0" smtClean="0"/>
              <a:t>CAVE-nárazové mobilizace</a:t>
            </a:r>
          </a:p>
          <a:p>
            <a:pPr>
              <a:buFontTx/>
              <a:buChar char="-"/>
            </a:pPr>
            <a:r>
              <a:rPr lang="cs-CZ" dirty="0" smtClean="0"/>
              <a:t>součást životosprávy-pravidelný AP</a:t>
            </a:r>
          </a:p>
          <a:p>
            <a:pPr>
              <a:buFontTx/>
              <a:buChar char="-"/>
            </a:pPr>
            <a:r>
              <a:rPr lang="cs-CZ" dirty="0" smtClean="0"/>
              <a:t>vhodné sportovní aktivity –plavání, míčové sporty…</a:t>
            </a:r>
          </a:p>
          <a:p>
            <a:pPr>
              <a:buFontTx/>
              <a:buChar char="-"/>
            </a:pPr>
            <a:r>
              <a:rPr lang="cs-CZ" dirty="0" smtClean="0"/>
              <a:t>nevhodné-golf,jízda na kole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REVMATOIDNÍ ARTRITIDA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evmatoidní artritida (RA) je chronické zánětlivé onemocnění synoviální výstelky kloubů, šlach a tíhových váčků</a:t>
            </a:r>
          </a:p>
          <a:p>
            <a:pPr>
              <a:buNone/>
            </a:pPr>
            <a:r>
              <a:rPr lang="cs-CZ" dirty="0"/>
              <a:t>-</a:t>
            </a:r>
            <a:r>
              <a:rPr lang="cs-CZ" dirty="0" smtClean="0"/>
              <a:t>infiltrace kloubního prostředí zánětlivými buňkami, hyperplazií synoviální tkáně a postupnou destrukcí chrupavky přiléhající kosti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dirty="0"/>
              <a:t>k</a:t>
            </a:r>
            <a:r>
              <a:rPr lang="cs-CZ" dirty="0" smtClean="0"/>
              <a:t>linicky se nejčastěji projevuje chronickou symetrickou </a:t>
            </a:r>
            <a:r>
              <a:rPr lang="cs-CZ" dirty="0" err="1" smtClean="0"/>
              <a:t>polyartritidou</a:t>
            </a:r>
            <a:r>
              <a:rPr lang="cs-CZ" dirty="0" smtClean="0"/>
              <a:t> s následným vznikem kloubních destrukcí a deformit</a:t>
            </a:r>
          </a:p>
          <a:p>
            <a:pPr>
              <a:buNone/>
            </a:pPr>
            <a:r>
              <a:rPr lang="cs-CZ" dirty="0" smtClean="0"/>
              <a:t>-variabilně se objevují i </a:t>
            </a:r>
            <a:r>
              <a:rPr lang="cs-CZ" dirty="0" err="1" smtClean="0"/>
              <a:t>mimokloubní</a:t>
            </a:r>
            <a:r>
              <a:rPr lang="cs-CZ" dirty="0" smtClean="0"/>
              <a:t> příznaky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klinika</a:t>
            </a:r>
          </a:p>
          <a:p>
            <a:pPr>
              <a:buFontTx/>
              <a:buChar char="-"/>
            </a:pPr>
            <a:r>
              <a:rPr lang="cs-CZ" dirty="0" smtClean="0"/>
              <a:t>počátek plíživý s nástupem nemoci po několika týdnech až měsících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kutní začátek je méně častý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ýskyt kloubních příznaků nejdříve na </a:t>
            </a:r>
            <a:r>
              <a:rPr lang="cs-CZ" dirty="0" err="1" smtClean="0"/>
              <a:t>metakarpofalangeálních</a:t>
            </a:r>
            <a:r>
              <a:rPr lang="cs-CZ" dirty="0" smtClean="0"/>
              <a:t> (MCP), proximálních </a:t>
            </a:r>
            <a:r>
              <a:rPr lang="cs-CZ" dirty="0" err="1" smtClean="0"/>
              <a:t>interfalangeálních</a:t>
            </a:r>
            <a:r>
              <a:rPr lang="cs-CZ" dirty="0" smtClean="0"/>
              <a:t> (PIP) a </a:t>
            </a:r>
            <a:r>
              <a:rPr lang="cs-CZ" dirty="0" err="1" smtClean="0"/>
              <a:t>radiokarpálních</a:t>
            </a:r>
            <a:r>
              <a:rPr lang="cs-CZ" dirty="0" smtClean="0"/>
              <a:t> (RC) kloubech, výjimkou většinou bývají distální </a:t>
            </a:r>
            <a:r>
              <a:rPr lang="cs-CZ" dirty="0" err="1" smtClean="0"/>
              <a:t>interfalangeální</a:t>
            </a:r>
            <a:r>
              <a:rPr lang="cs-CZ" dirty="0" smtClean="0"/>
              <a:t> klouby (DIP) rukou i nohou</a:t>
            </a:r>
          </a:p>
          <a:p>
            <a:pPr>
              <a:buFontTx/>
              <a:buChar char="-"/>
            </a:pPr>
            <a:r>
              <a:rPr lang="cs-CZ" dirty="0" smtClean="0"/>
              <a:t>klouby postiženy </a:t>
            </a:r>
            <a:r>
              <a:rPr lang="cs-CZ" dirty="0" err="1" smtClean="0"/>
              <a:t>polyartikulárně</a:t>
            </a:r>
            <a:r>
              <a:rPr lang="cs-CZ" dirty="0" smtClean="0"/>
              <a:t> a symetricky se současnou ranní ztuhlostí trvající déle než jednu hodinu</a:t>
            </a:r>
          </a:p>
          <a:p>
            <a:pPr>
              <a:buFontTx/>
              <a:buChar char="-"/>
            </a:pPr>
            <a:r>
              <a:rPr lang="cs-CZ" dirty="0" smtClean="0"/>
              <a:t>RA se projevuje nejen kloubními, ale i různě závažnými </a:t>
            </a:r>
            <a:r>
              <a:rPr lang="cs-CZ" dirty="0" err="1" smtClean="0"/>
              <a:t>mimokloubními</a:t>
            </a:r>
            <a:r>
              <a:rPr lang="cs-CZ" dirty="0" smtClean="0"/>
              <a:t> příznaky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260648"/>
            <a:ext cx="8229600" cy="586551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maximální incidence onemocnění se nachází v rozmezí mezi 30–50 lety</a:t>
            </a:r>
          </a:p>
          <a:p>
            <a:pPr>
              <a:buFontTx/>
              <a:buChar char="-"/>
            </a:pPr>
            <a:r>
              <a:rPr lang="cs-CZ" dirty="0" smtClean="0"/>
              <a:t>častěji postiženy ženy</a:t>
            </a:r>
          </a:p>
          <a:p>
            <a:r>
              <a:rPr lang="cs-CZ" dirty="0" smtClean="0"/>
              <a:t>etiologie</a:t>
            </a:r>
          </a:p>
          <a:p>
            <a:pPr>
              <a:buFontTx/>
              <a:buChar char="-"/>
            </a:pPr>
            <a:r>
              <a:rPr lang="cs-CZ" dirty="0" smtClean="0"/>
              <a:t>příčina onemocnění neobjasněna-předpokládá se spoluúčast genetických faktorů a faktorů zevního prostředí</a:t>
            </a:r>
          </a:p>
          <a:p>
            <a:pPr>
              <a:buFontTx/>
              <a:buChar char="-"/>
            </a:pPr>
            <a:r>
              <a:rPr lang="cs-CZ" dirty="0" smtClean="0"/>
              <a:t>rozvoj granulační,zánětlivé tkáně- </a:t>
            </a:r>
            <a:r>
              <a:rPr lang="cs-CZ" dirty="0" err="1" smtClean="0"/>
              <a:t>pannus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332656"/>
            <a:ext cx="8229600" cy="6525344"/>
          </a:xfrm>
        </p:spPr>
        <p:txBody>
          <a:bodyPr>
            <a:normAutofit/>
          </a:bodyPr>
          <a:lstStyle/>
          <a:p>
            <a:r>
              <a:rPr lang="cs-CZ" dirty="0" smtClean="0"/>
              <a:t>obraz revmatické ruky</a:t>
            </a:r>
          </a:p>
          <a:p>
            <a:pPr>
              <a:buFontTx/>
              <a:buChar char="-"/>
            </a:pPr>
            <a:r>
              <a:rPr lang="cs-CZ" dirty="0" smtClean="0"/>
              <a:t>vřetenovitá zduření v oblasti PIP kloubů</a:t>
            </a:r>
          </a:p>
          <a:p>
            <a:pPr>
              <a:buFontTx/>
              <a:buChar char="-"/>
            </a:pPr>
            <a:r>
              <a:rPr lang="cs-CZ" dirty="0" smtClean="0"/>
              <a:t>výrazná atrofie </a:t>
            </a:r>
            <a:r>
              <a:rPr lang="cs-CZ" dirty="0" err="1" smtClean="0"/>
              <a:t>interoseálních</a:t>
            </a:r>
            <a:r>
              <a:rPr lang="cs-CZ" dirty="0" smtClean="0"/>
              <a:t> svalů- postupem nemoci dochází k radiální rotaci karpálních kostí a ulnární deviaci prstů v MCP kloubech.</a:t>
            </a:r>
          </a:p>
          <a:p>
            <a:pPr>
              <a:buFontTx/>
              <a:buChar char="-"/>
            </a:pPr>
            <a:r>
              <a:rPr lang="cs-CZ" dirty="0" smtClean="0"/>
              <a:t>výskyt deformit typu labutí šíje (flexe v MCP, </a:t>
            </a:r>
            <a:r>
              <a:rPr lang="cs-CZ" dirty="0" err="1" smtClean="0"/>
              <a:t>hyperextenze</a:t>
            </a:r>
            <a:r>
              <a:rPr lang="cs-CZ" dirty="0" smtClean="0"/>
              <a:t> v PIP a flexe v DIP kloubech) a knoflíkové dírky ((flexe v PIP a </a:t>
            </a:r>
            <a:r>
              <a:rPr lang="cs-CZ" dirty="0" err="1" smtClean="0"/>
              <a:t>hyperextenze</a:t>
            </a:r>
            <a:r>
              <a:rPr lang="cs-CZ" dirty="0" smtClean="0"/>
              <a:t> v DIP kloubech)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ávažnou a poměrně častou komplikací RA je syndrom karpálního tunelu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873</Words>
  <Application>Microsoft Office PowerPoint</Application>
  <PresentationFormat>Předvádění na obrazovce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FYZIOTERAPIE V REVMATOLOGII</vt:lpstr>
      <vt:lpstr>Snímek 2</vt:lpstr>
      <vt:lpstr>Snímek 3</vt:lpstr>
      <vt:lpstr>Snímek 4</vt:lpstr>
      <vt:lpstr>FYZIOTERAPIE</vt:lpstr>
      <vt:lpstr>REVMATOIDNÍ ARTRITIDA</vt:lpstr>
      <vt:lpstr>Snímek 7</vt:lpstr>
      <vt:lpstr>Snímek 8</vt:lpstr>
      <vt:lpstr>Snímek 9</vt:lpstr>
      <vt:lpstr>FYZIOTERAPIE</vt:lpstr>
      <vt:lpstr>Snímek 11</vt:lpstr>
      <vt:lpstr>Snímek 12</vt:lpstr>
      <vt:lpstr>Snímek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FYZIOTERAPIE V REVMATOLOGII</dc:title>
  <dc:creator>sabina</dc:creator>
  <cp:lastModifiedBy>sabina</cp:lastModifiedBy>
  <cp:revision>4</cp:revision>
  <dcterms:created xsi:type="dcterms:W3CDTF">2021-12-05T21:15:58Z</dcterms:created>
  <dcterms:modified xsi:type="dcterms:W3CDTF">2022-11-22T21:47:58Z</dcterms:modified>
</cp:coreProperties>
</file>