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1" r:id="rId18"/>
    <p:sldId id="286" r:id="rId19"/>
    <p:sldId id="288" r:id="rId20"/>
    <p:sldId id="287" r:id="rId21"/>
    <p:sldId id="289" r:id="rId22"/>
    <p:sldId id="273" r:id="rId23"/>
    <p:sldId id="274" r:id="rId24"/>
    <p:sldId id="275" r:id="rId25"/>
    <p:sldId id="276" r:id="rId26"/>
    <p:sldId id="277" r:id="rId27"/>
    <p:sldId id="278" r:id="rId28"/>
    <p:sldId id="281" r:id="rId29"/>
    <p:sldId id="282" r:id="rId30"/>
    <p:sldId id="283" r:id="rId31"/>
    <p:sldId id="284" r:id="rId32"/>
    <p:sldId id="285" r:id="rId33"/>
    <p:sldId id="290" r:id="rId34"/>
    <p:sldId id="372" r:id="rId35"/>
    <p:sldId id="291" r:id="rId36"/>
    <p:sldId id="292" r:id="rId37"/>
    <p:sldId id="295" r:id="rId38"/>
    <p:sldId id="371" r:id="rId39"/>
    <p:sldId id="296" r:id="rId40"/>
    <p:sldId id="294" r:id="rId41"/>
    <p:sldId id="297" r:id="rId42"/>
    <p:sldId id="32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28" r:id="rId59"/>
    <p:sldId id="321" r:id="rId60"/>
    <p:sldId id="329" r:id="rId61"/>
    <p:sldId id="313" r:id="rId62"/>
    <p:sldId id="330" r:id="rId63"/>
    <p:sldId id="331" r:id="rId64"/>
    <p:sldId id="314" r:id="rId65"/>
    <p:sldId id="322" r:id="rId66"/>
    <p:sldId id="323" r:id="rId67"/>
    <p:sldId id="324" r:id="rId68"/>
    <p:sldId id="326" r:id="rId69"/>
    <p:sldId id="368" r:id="rId70"/>
    <p:sldId id="332" r:id="rId71"/>
    <p:sldId id="336" r:id="rId72"/>
    <p:sldId id="369" r:id="rId73"/>
    <p:sldId id="337" r:id="rId74"/>
    <p:sldId id="370" r:id="rId75"/>
    <p:sldId id="340" r:id="rId76"/>
    <p:sldId id="362" r:id="rId77"/>
    <p:sldId id="338" r:id="rId78"/>
    <p:sldId id="363" r:id="rId79"/>
    <p:sldId id="342" r:id="rId80"/>
    <p:sldId id="343" r:id="rId81"/>
    <p:sldId id="341" r:id="rId82"/>
    <p:sldId id="344" r:id="rId83"/>
    <p:sldId id="345" r:id="rId84"/>
    <p:sldId id="347" r:id="rId85"/>
    <p:sldId id="348" r:id="rId86"/>
    <p:sldId id="350" r:id="rId87"/>
    <p:sldId id="346" r:id="rId88"/>
    <p:sldId id="334" r:id="rId89"/>
    <p:sldId id="335" r:id="rId90"/>
    <p:sldId id="349" r:id="rId91"/>
    <p:sldId id="351" r:id="rId92"/>
    <p:sldId id="353" r:id="rId93"/>
    <p:sldId id="354" r:id="rId94"/>
    <p:sldId id="352" r:id="rId95"/>
    <p:sldId id="355" r:id="rId96"/>
    <p:sldId id="356" r:id="rId97"/>
    <p:sldId id="357" r:id="rId98"/>
    <p:sldId id="358" r:id="rId99"/>
    <p:sldId id="359" r:id="rId100"/>
    <p:sldId id="360" r:id="rId101"/>
    <p:sldId id="364" r:id="rId102"/>
    <p:sldId id="365" r:id="rId103"/>
    <p:sldId id="366" r:id="rId104"/>
    <p:sldId id="373" r:id="rId105"/>
    <p:sldId id="374" r:id="rId106"/>
    <p:sldId id="375" r:id="rId107"/>
    <p:sldId id="376" r:id="rId108"/>
    <p:sldId id="377" r:id="rId109"/>
    <p:sldId id="378" r:id="rId110"/>
    <p:sldId id="379" r:id="rId111"/>
    <p:sldId id="380" r:id="rId112"/>
    <p:sldId id="381" r:id="rId1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99283" autoAdjust="0"/>
  </p:normalViewPr>
  <p:slideViewPr>
    <p:cSldViewPr>
      <p:cViewPr>
        <p:scale>
          <a:sx n="75" d="100"/>
          <a:sy n="75" d="100"/>
        </p:scale>
        <p:origin x="-924" y="-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CF1CE-F7AB-493C-ACF0-7108B57FE993}" type="datetimeFigureOut">
              <a:rPr lang="cs-CZ" smtClean="0"/>
              <a:pPr/>
              <a:t>22.11.2022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E6E66-427A-45F8-AE9D-B5932FB6C43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E66-427A-45F8-AE9D-B5932FB6C43A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E66-427A-45F8-AE9D-B5932FB6C43A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E66-427A-45F8-AE9D-B5932FB6C43A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E66-427A-45F8-AE9D-B5932FB6C43A}" type="slidenum">
              <a:rPr lang="cs-CZ" smtClean="0"/>
              <a:pPr/>
              <a:t>54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22.11.2022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22.11.2022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22.11.2022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22.11.2022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22.11.2022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22.11.2022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22.11.2022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22.11.2022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22.11.2022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22.11.2022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FC40-5F9A-46B6-B15D-9F956A1DCED3}" type="datetimeFigureOut">
              <a:rPr lang="cs-CZ" smtClean="0"/>
              <a:pPr/>
              <a:t>22.11.2022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FC40-5F9A-46B6-B15D-9F956A1DCED3}" type="datetimeFigureOut">
              <a:rPr lang="cs-CZ" smtClean="0"/>
              <a:pPr/>
              <a:t>22.11.2022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3496C-8756-4933-BD53-35AEB532C43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xBVUYPTxJ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FYZIOTERAPIE V CHIRURGII A ORTOPEDII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14400" y="476672"/>
            <a:ext cx="8229600" cy="603842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rekonvalescence-odvíjí se od </a:t>
            </a:r>
            <a:r>
              <a:rPr lang="cs-CZ" dirty="0" err="1" smtClean="0"/>
              <a:t>diagnozy</a:t>
            </a:r>
            <a:r>
              <a:rPr lang="cs-CZ" dirty="0" smtClean="0"/>
              <a:t>,věku,celkové tělesné kondice</a:t>
            </a:r>
          </a:p>
          <a:p>
            <a:pPr>
              <a:buNone/>
            </a:pPr>
            <a:r>
              <a:rPr lang="cs-CZ" dirty="0" smtClean="0"/>
              <a:t>- edukace stran pohybových návyků</a:t>
            </a:r>
          </a:p>
          <a:p>
            <a:pPr>
              <a:buNone/>
            </a:pPr>
            <a:r>
              <a:rPr lang="cs-CZ" dirty="0" smtClean="0"/>
              <a:t>- ošetření reflexních změn</a:t>
            </a:r>
          </a:p>
          <a:p>
            <a:pPr>
              <a:buNone/>
            </a:pPr>
            <a:r>
              <a:rPr lang="cs-CZ" dirty="0" smtClean="0"/>
              <a:t>- důkladné ošetření jizvy</a:t>
            </a:r>
          </a:p>
          <a:p>
            <a:pPr>
              <a:buNone/>
            </a:pPr>
            <a:r>
              <a:rPr lang="cs-CZ" dirty="0" smtClean="0"/>
              <a:t>- ošetření fascií</a:t>
            </a:r>
          </a:p>
          <a:p>
            <a:pPr>
              <a:buNone/>
            </a:pPr>
            <a:r>
              <a:rPr lang="cs-CZ" dirty="0" smtClean="0"/>
              <a:t>- bránice-PIR, manuální ošetření</a:t>
            </a:r>
          </a:p>
          <a:p>
            <a:pPr>
              <a:buNone/>
            </a:pPr>
            <a:r>
              <a:rPr lang="cs-CZ" dirty="0" smtClean="0"/>
              <a:t>- úprava </a:t>
            </a:r>
            <a:r>
              <a:rPr lang="cs-CZ" dirty="0" err="1" smtClean="0"/>
              <a:t>postury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fyzikální terapie-</a:t>
            </a:r>
            <a:r>
              <a:rPr lang="cs-CZ" dirty="0" err="1" smtClean="0"/>
              <a:t>biolalampa</a:t>
            </a:r>
            <a:r>
              <a:rPr lang="cs-CZ" dirty="0" smtClean="0"/>
              <a:t>,laser,analgetické procedury</a:t>
            </a:r>
          </a:p>
          <a:p>
            <a:pPr>
              <a:buNone/>
            </a:pPr>
            <a:r>
              <a:rPr lang="cs-CZ" dirty="0" smtClean="0"/>
              <a:t>-lázeňská péče</a:t>
            </a:r>
            <a:endParaRPr lang="cs-CZ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VRL</a:t>
            </a:r>
          </a:p>
          <a:p>
            <a:r>
              <a:rPr lang="cs-CZ" dirty="0" err="1" smtClean="0"/>
              <a:t>Klappovo</a:t>
            </a:r>
            <a:r>
              <a:rPr lang="cs-CZ" dirty="0" smtClean="0"/>
              <a:t> lezení-v </a:t>
            </a:r>
            <a:r>
              <a:rPr lang="cs-CZ" dirty="0" err="1" smtClean="0"/>
              <a:t>postuře</a:t>
            </a:r>
            <a:r>
              <a:rPr lang="cs-CZ" dirty="0" smtClean="0"/>
              <a:t> </a:t>
            </a:r>
            <a:r>
              <a:rPr lang="cs-CZ" dirty="0" err="1" smtClean="0"/>
              <a:t>kvadrupedální</a:t>
            </a:r>
            <a:r>
              <a:rPr lang="cs-CZ" dirty="0" smtClean="0"/>
              <a:t> lokomoce- využívá se dvou bazálních typů lezení -zkříženého a </a:t>
            </a:r>
            <a:r>
              <a:rPr lang="cs-CZ" dirty="0" err="1" smtClean="0"/>
              <a:t>homolaterálního</a:t>
            </a:r>
            <a:r>
              <a:rPr lang="cs-CZ" dirty="0" smtClean="0"/>
              <a:t> -rozložení váhy mezi 4 opory /obtížné toto splnit ve vertikále/</a:t>
            </a:r>
          </a:p>
          <a:p>
            <a:r>
              <a:rPr lang="cs-CZ" dirty="0" smtClean="0"/>
              <a:t>DNS </a:t>
            </a:r>
          </a:p>
          <a:p>
            <a:pPr>
              <a:buNone/>
            </a:pPr>
            <a:r>
              <a:rPr lang="cs-CZ" dirty="0" smtClean="0"/>
              <a:t>-obecně využití svalového formativního vlivu na kostní vývoj</a:t>
            </a:r>
          </a:p>
          <a:p>
            <a:pPr>
              <a:buNone/>
            </a:pPr>
            <a:r>
              <a:rPr lang="cs-CZ" dirty="0" smtClean="0"/>
              <a:t>-ovlivnění synergie mezi ventrální a dorsální sval.skupinou</a:t>
            </a:r>
          </a:p>
          <a:p>
            <a:pPr>
              <a:buNone/>
            </a:pPr>
            <a:r>
              <a:rPr lang="cs-CZ" dirty="0" smtClean="0"/>
              <a:t>-respektovat </a:t>
            </a:r>
            <a:r>
              <a:rPr lang="cs-CZ" dirty="0" err="1" smtClean="0"/>
              <a:t>Lovettovo</a:t>
            </a:r>
            <a:r>
              <a:rPr lang="cs-CZ" dirty="0" smtClean="0"/>
              <a:t> pravidlo-(LP </a:t>
            </a:r>
            <a:r>
              <a:rPr lang="cs-CZ" dirty="0" err="1" smtClean="0"/>
              <a:t>lordoza</a:t>
            </a:r>
            <a:r>
              <a:rPr lang="cs-CZ" dirty="0" smtClean="0"/>
              <a:t>  LFL rotace </a:t>
            </a:r>
            <a:r>
              <a:rPr lang="cs-CZ" dirty="0" err="1" smtClean="0"/>
              <a:t>obratl.těl</a:t>
            </a:r>
            <a:r>
              <a:rPr lang="cs-CZ" dirty="0" smtClean="0"/>
              <a:t> do </a:t>
            </a:r>
            <a:r>
              <a:rPr lang="cs-CZ" dirty="0" err="1" smtClean="0"/>
              <a:t>konvexu</a:t>
            </a:r>
            <a:r>
              <a:rPr lang="cs-CZ" dirty="0" smtClean="0"/>
              <a:t>,obdobně i v hrudníku)</a:t>
            </a:r>
          </a:p>
          <a:p>
            <a:pPr>
              <a:buNone/>
            </a:pPr>
            <a:r>
              <a:rPr lang="cs-CZ" dirty="0" smtClean="0"/>
              <a:t>- dechové funkce</a:t>
            </a:r>
            <a:endParaRPr lang="cs-CZ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patologická kyfóza (</a:t>
            </a:r>
            <a:r>
              <a:rPr lang="cs-CZ" dirty="0" err="1" smtClean="0"/>
              <a:t>hyperkyfoza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-m. </a:t>
            </a:r>
            <a:r>
              <a:rPr lang="cs-CZ" dirty="0" err="1" smtClean="0"/>
              <a:t>Scheuermann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kongenitální </a:t>
            </a:r>
          </a:p>
          <a:p>
            <a:pPr>
              <a:buFontTx/>
              <a:buChar char="-"/>
            </a:pPr>
            <a:r>
              <a:rPr lang="cs-CZ" dirty="0" smtClean="0"/>
              <a:t>neuromuskulární </a:t>
            </a:r>
          </a:p>
          <a:p>
            <a:pPr>
              <a:buFontTx/>
              <a:buChar char="-"/>
            </a:pPr>
            <a:r>
              <a:rPr lang="cs-CZ" dirty="0" smtClean="0"/>
              <a:t>traumatická po operaci- po </a:t>
            </a:r>
            <a:r>
              <a:rPr lang="cs-CZ" dirty="0" err="1" smtClean="0"/>
              <a:t>laminectomii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po kostní infekci, TBC, po ozáření </a:t>
            </a:r>
          </a:p>
          <a:p>
            <a:pPr>
              <a:buFontTx/>
              <a:buChar char="-"/>
            </a:pPr>
            <a:r>
              <a:rPr lang="cs-CZ" dirty="0" smtClean="0"/>
              <a:t>m. </a:t>
            </a:r>
            <a:r>
              <a:rPr lang="cs-CZ" dirty="0" err="1" smtClean="0"/>
              <a:t>Bechtěrev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osteoporóza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metabolické vady</a:t>
            </a:r>
          </a:p>
          <a:p>
            <a:pPr>
              <a:buFontTx/>
              <a:buChar char="-"/>
            </a:pPr>
            <a:r>
              <a:rPr lang="cs-CZ" dirty="0" smtClean="0"/>
              <a:t>tumory </a:t>
            </a:r>
            <a:r>
              <a:rPr lang="cs-CZ" dirty="0" smtClean="0"/>
              <a:t>páteře</a:t>
            </a:r>
            <a:endParaRPr lang="cs-CZ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m.</a:t>
            </a:r>
            <a:r>
              <a:rPr lang="cs-CZ" dirty="0" err="1" smtClean="0"/>
              <a:t>Scheurmann</a:t>
            </a:r>
            <a:r>
              <a:rPr lang="cs-CZ" dirty="0" smtClean="0"/>
              <a:t>-juvenilní </a:t>
            </a:r>
            <a:r>
              <a:rPr lang="cs-CZ" dirty="0" err="1" smtClean="0"/>
              <a:t>hyperkyfoza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0,5 - 8 % populace </a:t>
            </a:r>
          </a:p>
          <a:p>
            <a:pPr>
              <a:buFontTx/>
              <a:buChar char="-"/>
            </a:pPr>
            <a:r>
              <a:rPr lang="cs-CZ" dirty="0" smtClean="0"/>
              <a:t>častěji chlapci věk 12-18 let </a:t>
            </a:r>
          </a:p>
          <a:p>
            <a:pPr>
              <a:buFontTx/>
              <a:buChar char="-"/>
            </a:pPr>
            <a:r>
              <a:rPr lang="cs-CZ" dirty="0" err="1" smtClean="0"/>
              <a:t>nějčastěji</a:t>
            </a:r>
            <a:r>
              <a:rPr lang="cs-CZ" dirty="0" smtClean="0"/>
              <a:t> dolní hrudní páteř</a:t>
            </a:r>
          </a:p>
          <a:p>
            <a:r>
              <a:rPr lang="cs-CZ" dirty="0" smtClean="0"/>
              <a:t>RTG</a:t>
            </a:r>
          </a:p>
          <a:p>
            <a:pPr>
              <a:buNone/>
            </a:pPr>
            <a:r>
              <a:rPr lang="cs-CZ" dirty="0" smtClean="0"/>
              <a:t>-kyfóza nad 40 st. </a:t>
            </a:r>
          </a:p>
          <a:p>
            <a:pPr>
              <a:buFontTx/>
              <a:buChar char="-"/>
            </a:pPr>
            <a:r>
              <a:rPr lang="cs-CZ" dirty="0" smtClean="0"/>
              <a:t>nepravidelnosti krycích ploch </a:t>
            </a:r>
            <a:r>
              <a:rPr lang="cs-CZ" dirty="0" err="1" smtClean="0"/>
              <a:t>Schmorlovy</a:t>
            </a:r>
            <a:r>
              <a:rPr lang="cs-CZ" dirty="0" smtClean="0"/>
              <a:t> uzly</a:t>
            </a:r>
          </a:p>
          <a:p>
            <a:pPr>
              <a:buFontTx/>
              <a:buChar char="-"/>
            </a:pPr>
            <a:r>
              <a:rPr lang="cs-CZ" dirty="0" smtClean="0"/>
              <a:t>zúžení meziobratlových prostor </a:t>
            </a:r>
          </a:p>
          <a:p>
            <a:pPr>
              <a:buFontTx/>
              <a:buChar char="-"/>
            </a:pPr>
            <a:r>
              <a:rPr lang="cs-CZ" dirty="0" smtClean="0"/>
              <a:t>zúžení intervertebrálních disků </a:t>
            </a:r>
          </a:p>
          <a:p>
            <a:pPr>
              <a:buFontTx/>
              <a:buChar char="-"/>
            </a:pPr>
            <a:r>
              <a:rPr lang="cs-CZ" dirty="0" smtClean="0"/>
              <a:t>klínová deformita obratlů nad 5 st. alespoň u 3 obr.</a:t>
            </a:r>
          </a:p>
          <a:p>
            <a:pPr>
              <a:buNone/>
            </a:pPr>
            <a:r>
              <a:rPr lang="cs-CZ" dirty="0" smtClean="0"/>
              <a:t> -  protažení obratlových těl </a:t>
            </a:r>
            <a:endParaRPr lang="cs-CZ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/>
              <a:t>floridní stadium (mezi 9.–12. rokem)  </a:t>
            </a:r>
            <a:r>
              <a:rPr lang="cs-CZ" dirty="0" err="1" smtClean="0"/>
              <a:t>ponámahové</a:t>
            </a:r>
            <a:r>
              <a:rPr lang="cs-CZ" dirty="0" smtClean="0"/>
              <a:t> bolestmi zad, počínající </a:t>
            </a:r>
            <a:r>
              <a:rPr lang="cs-CZ" dirty="0" err="1" smtClean="0"/>
              <a:t>hyperkyfoza</a:t>
            </a:r>
            <a:r>
              <a:rPr lang="cs-CZ" dirty="0" smtClean="0"/>
              <a:t>  a sval.</a:t>
            </a:r>
            <a:r>
              <a:rPr lang="cs-CZ" dirty="0" err="1" smtClean="0"/>
              <a:t>dysbalance</a:t>
            </a:r>
            <a:r>
              <a:rPr lang="cs-CZ" dirty="0" smtClean="0"/>
              <a:t>- lze dobře ovlivnit</a:t>
            </a:r>
          </a:p>
          <a:p>
            <a:pPr marL="514350" indent="-514350">
              <a:buNone/>
            </a:pPr>
            <a:r>
              <a:rPr lang="cs-CZ" dirty="0" smtClean="0"/>
              <a:t>2. stadium deformity (mezi 13.–17. rokem) první změny na RTG snímcích a začíná tuhnutí deformity</a:t>
            </a:r>
          </a:p>
          <a:p>
            <a:pPr marL="514350" indent="-514350">
              <a:buNone/>
            </a:pPr>
            <a:r>
              <a:rPr lang="cs-CZ" dirty="0" smtClean="0"/>
              <a:t>3. stadium následků (po 18. roce) typické bolesti v hrudní páteři při tuhé </a:t>
            </a:r>
            <a:r>
              <a:rPr lang="cs-CZ" dirty="0" err="1" smtClean="0"/>
              <a:t>hyperkyfóze</a:t>
            </a: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-významnější pro statiku a dynamiku </a:t>
            </a:r>
            <a:r>
              <a:rPr lang="cs-CZ" dirty="0" err="1" smtClean="0"/>
              <a:t>p.tzv.nízká</a:t>
            </a:r>
            <a:r>
              <a:rPr lang="cs-CZ" dirty="0" smtClean="0"/>
              <a:t> forma </a:t>
            </a:r>
            <a:r>
              <a:rPr lang="cs-CZ" dirty="0" err="1" smtClean="0"/>
              <a:t>Th</a:t>
            </a:r>
            <a:r>
              <a:rPr lang="cs-CZ" dirty="0" smtClean="0"/>
              <a:t> 11 a níže</a:t>
            </a:r>
          </a:p>
          <a:p>
            <a:pPr marL="514350" indent="-514350"/>
            <a:r>
              <a:rPr lang="cs-CZ" dirty="0" smtClean="0"/>
              <a:t>fyzioterapie v období floridního stadia- omezení fyzické zátěže</a:t>
            </a:r>
          </a:p>
          <a:p>
            <a:pPr marL="514350" indent="-514350"/>
            <a:r>
              <a:rPr lang="cs-CZ" dirty="0" smtClean="0"/>
              <a:t>-pokud chybí méně než 5% do dokončení růstu není třeba omezovat zátěž, ale kompenzovat</a:t>
            </a:r>
          </a:p>
          <a:p>
            <a:pPr marL="514350" indent="-514350"/>
            <a:r>
              <a:rPr lang="cs-CZ" dirty="0" smtClean="0"/>
              <a:t>v dospělosti bez omezení zátěže, ale nejsou vhodné sporty s významnějšími nároky na zatížení páteře.</a:t>
            </a:r>
            <a:endParaRPr lang="cs-CZ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 V GERIATRII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důvody hospitalizace</a:t>
            </a:r>
          </a:p>
          <a:p>
            <a:pPr>
              <a:buNone/>
            </a:pPr>
            <a:r>
              <a:rPr lang="cs-CZ" dirty="0" smtClean="0"/>
              <a:t>-  </a:t>
            </a:r>
            <a:r>
              <a:rPr lang="cs-CZ" dirty="0" err="1" smtClean="0"/>
              <a:t>kardio</a:t>
            </a:r>
            <a:r>
              <a:rPr lang="cs-CZ" dirty="0" smtClean="0"/>
              <a:t>-</a:t>
            </a:r>
            <a:r>
              <a:rPr lang="cs-CZ" dirty="0" err="1" smtClean="0"/>
              <a:t>pulmonární</a:t>
            </a:r>
            <a:r>
              <a:rPr lang="cs-CZ" dirty="0" smtClean="0"/>
              <a:t> dekompenzace</a:t>
            </a:r>
          </a:p>
          <a:p>
            <a:pPr>
              <a:buFontTx/>
              <a:buChar char="-"/>
            </a:pPr>
            <a:r>
              <a:rPr lang="cs-CZ" dirty="0" smtClean="0"/>
              <a:t>pád/y – i</a:t>
            </a:r>
          </a:p>
          <a:p>
            <a:pPr>
              <a:buFontTx/>
              <a:buChar char="-"/>
            </a:pPr>
            <a:r>
              <a:rPr lang="cs-CZ" dirty="0" smtClean="0"/>
              <a:t>infekce dýchacích a močových cest</a:t>
            </a:r>
          </a:p>
          <a:p>
            <a:pPr>
              <a:buFontTx/>
              <a:buChar char="-"/>
            </a:pPr>
            <a:r>
              <a:rPr lang="cs-CZ" dirty="0" smtClean="0"/>
              <a:t>Iontový rozvrat, dehydratace </a:t>
            </a:r>
          </a:p>
          <a:p>
            <a:pPr>
              <a:buFontTx/>
              <a:buChar char="-"/>
            </a:pPr>
            <a:r>
              <a:rPr lang="cs-CZ" dirty="0" smtClean="0"/>
              <a:t>onkologická </a:t>
            </a:r>
            <a:r>
              <a:rPr lang="cs-CZ" dirty="0" err="1" smtClean="0"/>
              <a:t>diagnoza</a:t>
            </a:r>
            <a:r>
              <a:rPr lang="cs-CZ" dirty="0" smtClean="0"/>
              <a:t> </a:t>
            </a:r>
          </a:p>
          <a:p>
            <a:pPr>
              <a:buFontTx/>
              <a:buChar char="-"/>
            </a:pPr>
            <a:r>
              <a:rPr lang="cs-CZ" dirty="0" smtClean="0"/>
              <a:t>malnutrice </a:t>
            </a:r>
          </a:p>
          <a:p>
            <a:pPr>
              <a:buFontTx/>
              <a:buChar char="-"/>
            </a:pPr>
            <a:r>
              <a:rPr lang="cs-CZ" dirty="0" err="1" smtClean="0"/>
              <a:t>tromboza</a:t>
            </a:r>
            <a:r>
              <a:rPr lang="cs-CZ" dirty="0" smtClean="0"/>
              <a:t> hlubokých žil </a:t>
            </a:r>
          </a:p>
          <a:p>
            <a:pPr>
              <a:buFontTx/>
              <a:buChar char="-"/>
            </a:pPr>
            <a:r>
              <a:rPr lang="cs-CZ" dirty="0" smtClean="0"/>
              <a:t>dekompenzace DM</a:t>
            </a:r>
            <a:endParaRPr lang="cs-CZ" dirty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76672"/>
            <a:ext cx="8229600" cy="56494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-   smyslové poruchy – zhoršený sluch, zrak </a:t>
            </a:r>
          </a:p>
          <a:p>
            <a:pPr>
              <a:buNone/>
            </a:pPr>
            <a:r>
              <a:rPr lang="cs-CZ" dirty="0" smtClean="0"/>
              <a:t>-    špatná tělesná kondice </a:t>
            </a:r>
          </a:p>
          <a:p>
            <a:pPr>
              <a:buFontTx/>
              <a:buChar char="-"/>
            </a:pPr>
            <a:r>
              <a:rPr lang="cs-CZ" dirty="0" smtClean="0"/>
              <a:t>svalové síly</a:t>
            </a:r>
          </a:p>
          <a:p>
            <a:pPr>
              <a:buFontTx/>
              <a:buChar char="-"/>
            </a:pPr>
            <a:r>
              <a:rPr lang="cs-CZ" dirty="0" smtClean="0"/>
              <a:t>poruchy  koordinace</a:t>
            </a:r>
          </a:p>
          <a:p>
            <a:pPr>
              <a:buFontTx/>
              <a:buChar char="-"/>
            </a:pPr>
            <a:r>
              <a:rPr lang="cs-CZ" dirty="0" smtClean="0"/>
              <a:t>zhoršená jemná motorika</a:t>
            </a:r>
          </a:p>
          <a:p>
            <a:pPr>
              <a:buFontTx/>
              <a:buChar char="-"/>
            </a:pPr>
            <a:r>
              <a:rPr lang="cs-CZ" dirty="0" smtClean="0"/>
              <a:t>poruchy chůze</a:t>
            </a:r>
          </a:p>
          <a:p>
            <a:pPr>
              <a:buFontTx/>
              <a:buChar char="-"/>
            </a:pPr>
            <a:r>
              <a:rPr lang="cs-CZ" dirty="0" smtClean="0"/>
              <a:t>kognitivních a gnostických funkcí </a:t>
            </a:r>
          </a:p>
          <a:p>
            <a:pPr>
              <a:buFontTx/>
              <a:buChar char="-"/>
            </a:pPr>
            <a:r>
              <a:rPr lang="cs-CZ" dirty="0" smtClean="0"/>
              <a:t>koncentrace ₋ </a:t>
            </a:r>
          </a:p>
          <a:p>
            <a:pPr>
              <a:buFontTx/>
              <a:buChar char="-"/>
            </a:pPr>
            <a:r>
              <a:rPr lang="cs-CZ" dirty="0" smtClean="0"/>
              <a:t>funkce řeči, ↓ schopnosti něco pojmenovat</a:t>
            </a:r>
          </a:p>
          <a:p>
            <a:pPr>
              <a:buFontTx/>
              <a:buChar char="-"/>
            </a:pPr>
            <a:r>
              <a:rPr lang="cs-CZ" dirty="0" smtClean="0"/>
              <a:t>snížený  zájem pacienta o pohybové činnosti (zvláště u pacientů po CMP)</a:t>
            </a:r>
          </a:p>
          <a:p>
            <a:pPr>
              <a:buFontTx/>
              <a:buChar char="-"/>
            </a:pPr>
            <a:r>
              <a:rPr lang="cs-CZ" dirty="0" smtClean="0"/>
              <a:t> schopnost prostorového vnímání </a:t>
            </a:r>
          </a:p>
          <a:p>
            <a:pPr>
              <a:buFontTx/>
              <a:buChar char="-"/>
            </a:pPr>
            <a:r>
              <a:rPr lang="cs-CZ" dirty="0" smtClean="0"/>
              <a:t>degenerativní onemocnění CNS</a:t>
            </a:r>
            <a:endParaRPr lang="cs-CZ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666936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cíl fyzioterapie</a:t>
            </a:r>
          </a:p>
          <a:p>
            <a:pPr>
              <a:buNone/>
            </a:pPr>
            <a:r>
              <a:rPr lang="cs-CZ" dirty="0" smtClean="0"/>
              <a:t>-  zlepšení mobility </a:t>
            </a:r>
          </a:p>
          <a:p>
            <a:pPr>
              <a:buNone/>
            </a:pPr>
            <a:r>
              <a:rPr lang="cs-CZ" dirty="0" smtClean="0"/>
              <a:t>-  zachovat případně zvýšit soběstačnost </a:t>
            </a:r>
          </a:p>
          <a:p>
            <a:pPr>
              <a:buNone/>
            </a:pPr>
            <a:r>
              <a:rPr lang="cs-CZ" dirty="0" smtClean="0"/>
              <a:t>-  zachovat případně zlepšit kognitivní funkce </a:t>
            </a:r>
          </a:p>
          <a:p>
            <a:pPr>
              <a:buFontTx/>
              <a:buChar char="-"/>
            </a:pPr>
            <a:r>
              <a:rPr lang="cs-CZ" dirty="0" smtClean="0"/>
              <a:t>umožnit návrat do domácího prostředí</a:t>
            </a:r>
          </a:p>
          <a:p>
            <a:r>
              <a:rPr lang="cs-CZ" dirty="0" smtClean="0"/>
              <a:t>fyzioterapie</a:t>
            </a:r>
          </a:p>
          <a:p>
            <a:pPr>
              <a:buFontTx/>
              <a:buChar char="-"/>
            </a:pPr>
            <a:r>
              <a:rPr lang="cs-CZ" dirty="0" smtClean="0"/>
              <a:t>RFT–dynamická (případně lokalizovanou) </a:t>
            </a:r>
          </a:p>
          <a:p>
            <a:pPr>
              <a:buNone/>
            </a:pPr>
            <a:r>
              <a:rPr lang="cs-CZ" dirty="0" smtClean="0"/>
              <a:t>₋   postupovat při cvičení od </a:t>
            </a:r>
            <a:r>
              <a:rPr lang="cs-CZ" dirty="0" err="1" smtClean="0"/>
              <a:t>aker</a:t>
            </a:r>
            <a:r>
              <a:rPr lang="cs-CZ" dirty="0" smtClean="0"/>
              <a:t> (nejprve HKK pak DKK)</a:t>
            </a:r>
          </a:p>
          <a:p>
            <a:pPr>
              <a:buFontTx/>
              <a:buChar char="-"/>
            </a:pPr>
            <a:r>
              <a:rPr lang="cs-CZ" dirty="0" smtClean="0"/>
              <a:t>zvolit cviky od lehkých po náročnější ₋ nespěchat ₋ je třeba počítat se smyslovými poruchami(zrak,sluch) ₋ pokyny volit jednoduché, srozumitelné –využít nápodoby</a:t>
            </a:r>
          </a:p>
          <a:p>
            <a:pPr>
              <a:buFontTx/>
              <a:buChar char="-"/>
            </a:pPr>
            <a:r>
              <a:rPr lang="cs-CZ" dirty="0" smtClean="0"/>
              <a:t>vyvarovat se přetížení (aktuálně přizpůsobit intenzitu i rozsah cvičení) </a:t>
            </a:r>
          </a:p>
          <a:p>
            <a:pPr>
              <a:buFontTx/>
              <a:buChar char="-"/>
            </a:pPr>
            <a:r>
              <a:rPr lang="cs-CZ" dirty="0" smtClean="0"/>
              <a:t>začlenit cvičení do pravidelného denního cyklu) ₋ necvičit přes bolest </a:t>
            </a:r>
          </a:p>
          <a:p>
            <a:pPr>
              <a:buFontTx/>
              <a:buChar char="-"/>
            </a:pPr>
            <a:r>
              <a:rPr lang="cs-CZ" dirty="0" smtClean="0"/>
              <a:t>CAVE  </a:t>
            </a:r>
            <a:r>
              <a:rPr lang="cs-CZ" dirty="0" err="1" smtClean="0"/>
              <a:t>isometrická</a:t>
            </a:r>
            <a:r>
              <a:rPr lang="cs-CZ" dirty="0" smtClean="0"/>
              <a:t> cvičení (zejména u hypertenze) </a:t>
            </a:r>
          </a:p>
          <a:p>
            <a:pPr>
              <a:buFontTx/>
              <a:buChar char="-"/>
            </a:pPr>
            <a:r>
              <a:rPr lang="cs-CZ" dirty="0" smtClean="0"/>
              <a:t>optimální teplota v místnosti </a:t>
            </a:r>
          </a:p>
          <a:p>
            <a:pPr>
              <a:buFontTx/>
              <a:buChar char="-"/>
            </a:pPr>
            <a:r>
              <a:rPr lang="cs-CZ" dirty="0" smtClean="0"/>
              <a:t>cvičit nejdříve hodinu po jídle (DM)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AMPUTACE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LTV při amputacích na dolních končetinách</a:t>
            </a:r>
          </a:p>
          <a:p>
            <a:r>
              <a:rPr lang="cs-CZ" dirty="0" smtClean="0"/>
              <a:t> udržet nemocného v celkové dobré kondici</a:t>
            </a:r>
          </a:p>
          <a:p>
            <a:r>
              <a:rPr lang="cs-CZ" dirty="0" smtClean="0"/>
              <a:t> vycvičit pohyblivost pahýlu, otužit jej proti tlaku, nárazu</a:t>
            </a:r>
          </a:p>
          <a:p>
            <a:r>
              <a:rPr lang="cs-CZ" dirty="0" smtClean="0"/>
              <a:t>a zatížení</a:t>
            </a:r>
          </a:p>
          <a:p>
            <a:r>
              <a:rPr lang="pl-PL" dirty="0" smtClean="0"/>
              <a:t> výcvik chůze bez protézy a s protézou</a:t>
            </a:r>
          </a:p>
          <a:p>
            <a:r>
              <a:rPr lang="cs-CZ" dirty="0" smtClean="0"/>
              <a:t>Indikace k amputaci:</a:t>
            </a:r>
          </a:p>
          <a:p>
            <a:r>
              <a:rPr lang="cs-CZ" dirty="0" smtClean="0"/>
              <a:t> ztráta krevního zásobení končetiny chorobou nebo</a:t>
            </a:r>
          </a:p>
          <a:p>
            <a:r>
              <a:rPr lang="cs-CZ" dirty="0" smtClean="0"/>
              <a:t>úrazem, traumatické poškození končetiny, choroby</a:t>
            </a:r>
          </a:p>
          <a:p>
            <a:r>
              <a:rPr lang="cs-CZ" dirty="0" smtClean="0"/>
              <a:t>končetinových cév, infekce nereagující na konzervativní</a:t>
            </a:r>
          </a:p>
          <a:p>
            <a:r>
              <a:rPr lang="cs-CZ" dirty="0" smtClean="0"/>
              <a:t>ani chirurgickou léčbu, </a:t>
            </a:r>
            <a:r>
              <a:rPr lang="cs-CZ" dirty="0" err="1" smtClean="0"/>
              <a:t>ostosarkomy</a:t>
            </a:r>
            <a:r>
              <a:rPr lang="cs-CZ" dirty="0" smtClean="0"/>
              <a:t>, kongenitální</a:t>
            </a:r>
          </a:p>
          <a:p>
            <a:r>
              <a:rPr lang="cs-CZ" dirty="0" smtClean="0"/>
              <a:t>anomálie</a:t>
            </a:r>
          </a:p>
          <a:p>
            <a:r>
              <a:rPr lang="cs-CZ" dirty="0" smtClean="0"/>
              <a:t> při ischemických změnách na končetině myslet na</a:t>
            </a:r>
          </a:p>
          <a:p>
            <a:r>
              <a:rPr lang="cs-CZ" dirty="0" smtClean="0"/>
              <a:t>systémové onemocnění – příčina možné limitace zátěže</a:t>
            </a:r>
            <a:endParaRPr lang="cs-CZ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5865515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LTV na lůžku</a:t>
            </a:r>
          </a:p>
          <a:p>
            <a:pPr>
              <a:buNone/>
            </a:pPr>
            <a:r>
              <a:rPr lang="pl-PL" dirty="0" smtClean="0"/>
              <a:t>- citlivě a odborně podat informace o rehabilitačních</a:t>
            </a:r>
          </a:p>
          <a:p>
            <a:pPr>
              <a:buNone/>
            </a:pPr>
            <a:r>
              <a:rPr lang="cs-CZ" dirty="0" smtClean="0"/>
              <a:t>postupech, vzbudit zájem o cvičen</a:t>
            </a:r>
          </a:p>
          <a:p>
            <a:pPr>
              <a:buNone/>
            </a:pPr>
            <a:r>
              <a:rPr lang="cs-CZ" dirty="0" smtClean="0"/>
              <a:t>- udržet, případně zlepšit celkový zdravotní stav</a:t>
            </a:r>
          </a:p>
          <a:p>
            <a:pPr>
              <a:buNone/>
            </a:pPr>
            <a:r>
              <a:rPr lang="cs-CZ" dirty="0" smtClean="0"/>
              <a:t>- intenzivní výcvik ve smyslu posilování horních končetin, posilování zdravé DK s důrazem na </a:t>
            </a:r>
            <a:r>
              <a:rPr lang="cs-CZ" dirty="0" err="1" smtClean="0"/>
              <a:t>quadriceps</a:t>
            </a:r>
            <a:r>
              <a:rPr lang="cs-CZ" dirty="0" smtClean="0"/>
              <a:t> </a:t>
            </a:r>
            <a:r>
              <a:rPr lang="cs-CZ" dirty="0" err="1" smtClean="0"/>
              <a:t>femoris</a:t>
            </a:r>
            <a:r>
              <a:rPr lang="cs-CZ" dirty="0" smtClean="0"/>
              <a:t> a triceps </a:t>
            </a:r>
            <a:r>
              <a:rPr lang="cs-CZ" dirty="0" err="1" smtClean="0"/>
              <a:t>surae</a:t>
            </a:r>
            <a:r>
              <a:rPr lang="cs-CZ" dirty="0" smtClean="0"/>
              <a:t>, stabilizace sedu rytmickou</a:t>
            </a:r>
          </a:p>
          <a:p>
            <a:pPr>
              <a:buNone/>
            </a:pPr>
            <a:r>
              <a:rPr lang="cs-CZ" dirty="0" smtClean="0"/>
              <a:t>-stabilizací trupu, cvičení by mělo být úměrné věku</a:t>
            </a:r>
          </a:p>
          <a:p>
            <a:pPr>
              <a:buNone/>
            </a:pPr>
            <a:r>
              <a:rPr lang="cs-CZ" dirty="0" smtClean="0"/>
              <a:t>-příprava pahýlu na protézu</a:t>
            </a:r>
          </a:p>
          <a:p>
            <a:pPr>
              <a:buNone/>
            </a:pPr>
            <a:r>
              <a:rPr lang="pl-PL" dirty="0" smtClean="0"/>
              <a:t>- pohyblivost pahýlu, </a:t>
            </a:r>
            <a:r>
              <a:rPr lang="cs-CZ" dirty="0" smtClean="0"/>
              <a:t>jeho tvar a otužování - pahýl má mít kónický tvar – bandážování</a:t>
            </a:r>
          </a:p>
          <a:p>
            <a:pPr>
              <a:buNone/>
            </a:pPr>
            <a:r>
              <a:rPr lang="cs-CZ" dirty="0" smtClean="0"/>
              <a:t>- polohování jako prevence kontraktur</a:t>
            </a:r>
          </a:p>
          <a:p>
            <a:pPr>
              <a:buNone/>
            </a:pPr>
            <a:r>
              <a:rPr lang="cs-CZ" dirty="0" smtClean="0"/>
              <a:t>- hygiena pahýlu-omývání vodou a mýdlem dlaní</a:t>
            </a:r>
            <a:endParaRPr lang="cs-CZ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-po odstranění stehů a zhojení jizvy masáž jizvy a otužování- lehká masáž, naklepávání (dlaní a pak pěstí), opírání o lůžko, židli</a:t>
            </a:r>
          </a:p>
          <a:p>
            <a:pPr>
              <a:buNone/>
            </a:pPr>
            <a:r>
              <a:rPr lang="cs-CZ" dirty="0" smtClean="0"/>
              <a:t>-postavování-nejprve na podpažní berle, později možno FH – důraz kladen na stabilitu pánve</a:t>
            </a:r>
          </a:p>
          <a:p>
            <a:pPr>
              <a:buNone/>
            </a:pPr>
            <a:r>
              <a:rPr lang="cs-CZ" dirty="0" smtClean="0"/>
              <a:t>-chůze-po dokonalé přípravě ve stoji začínáme s nácvikem-chůze švihem – bez protézy-chůze s protézou energeticky náročná-amputace v </a:t>
            </a:r>
            <a:r>
              <a:rPr lang="cs-CZ" dirty="0" err="1" smtClean="0"/>
              <a:t>předkolení</a:t>
            </a:r>
            <a:r>
              <a:rPr lang="cs-CZ" dirty="0" smtClean="0"/>
              <a:t> – o 50% vyšší výdej-</a:t>
            </a:r>
            <a:r>
              <a:rPr lang="es-ES" dirty="0" smtClean="0"/>
              <a:t>amputace ve stehně – o 100% vyšší výdej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FYZIOTERAPIE PO OPERACÍCH HRUDNÍKU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47500" lnSpcReduction="20000"/>
          </a:bodyPr>
          <a:lstStyle/>
          <a:p>
            <a:r>
              <a:rPr lang="cs-CZ" sz="6000" dirty="0"/>
              <a:t>i</a:t>
            </a:r>
            <a:r>
              <a:rPr lang="cs-CZ" sz="6000" dirty="0" smtClean="0"/>
              <a:t>ndikace </a:t>
            </a:r>
          </a:p>
          <a:p>
            <a:r>
              <a:rPr lang="cs-CZ" sz="6000" dirty="0" smtClean="0"/>
              <a:t>traumatologie-</a:t>
            </a:r>
            <a:r>
              <a:rPr lang="cs-CZ" sz="6000" dirty="0"/>
              <a:t> </a:t>
            </a:r>
            <a:r>
              <a:rPr lang="cs-CZ" sz="6000" dirty="0" smtClean="0"/>
              <a:t>převažují </a:t>
            </a:r>
            <a:r>
              <a:rPr lang="cs-CZ" sz="6000" dirty="0"/>
              <a:t>poranění hrudníku zavřená – nepenetrující</a:t>
            </a:r>
          </a:p>
          <a:p>
            <a:pPr>
              <a:buNone/>
            </a:pPr>
            <a:r>
              <a:rPr lang="cs-CZ" sz="6000" dirty="0"/>
              <a:t>-   </a:t>
            </a:r>
            <a:r>
              <a:rPr lang="cs-CZ" sz="6000" dirty="0" smtClean="0"/>
              <a:t>penetrující </a:t>
            </a:r>
            <a:r>
              <a:rPr lang="cs-CZ" sz="6000" dirty="0"/>
              <a:t>poranění jsou méně častá avšak závažnější</a:t>
            </a:r>
          </a:p>
          <a:p>
            <a:pPr>
              <a:buNone/>
            </a:pPr>
            <a:r>
              <a:rPr lang="cs-CZ" sz="6000" dirty="0"/>
              <a:t>-    </a:t>
            </a:r>
            <a:r>
              <a:rPr lang="cs-CZ" sz="6000" dirty="0" smtClean="0"/>
              <a:t>85 </a:t>
            </a:r>
            <a:r>
              <a:rPr lang="cs-CZ" sz="6000" dirty="0"/>
              <a:t>% nemocných s poranění hrudníku je ošetřováno neinvazivně, stav 15 % nemocných si vyžádá invazivní přístup (</a:t>
            </a:r>
            <a:r>
              <a:rPr lang="cs-CZ" sz="6000" dirty="0" err="1"/>
              <a:t>torakoskopii</a:t>
            </a:r>
            <a:r>
              <a:rPr lang="cs-CZ" sz="6000" dirty="0"/>
              <a:t>, torakotomii)</a:t>
            </a:r>
          </a:p>
          <a:p>
            <a:pPr>
              <a:buNone/>
            </a:pPr>
            <a:r>
              <a:rPr lang="cs-CZ" sz="6000" dirty="0"/>
              <a:t>-    </a:t>
            </a:r>
            <a:r>
              <a:rPr lang="cs-CZ" sz="6000" dirty="0" smtClean="0"/>
              <a:t>poranění </a:t>
            </a:r>
            <a:r>
              <a:rPr lang="cs-CZ" sz="6000" dirty="0"/>
              <a:t>hrudníku je obvyklou součástí sdružených poranění či </a:t>
            </a:r>
            <a:r>
              <a:rPr lang="cs-CZ" sz="6000" dirty="0" err="1"/>
              <a:t>polytraumat</a:t>
            </a:r>
            <a:r>
              <a:rPr lang="cs-CZ" sz="6000" dirty="0"/>
              <a:t>, kde výrazně zvyšuje morbiditu a mortalitu</a:t>
            </a:r>
          </a:p>
          <a:p>
            <a:pPr>
              <a:buNone/>
            </a:pPr>
            <a:r>
              <a:rPr lang="cs-CZ" sz="6000" dirty="0"/>
              <a:t>-    </a:t>
            </a:r>
            <a:r>
              <a:rPr lang="cs-CZ" sz="6000" dirty="0" smtClean="0"/>
              <a:t>poranění </a:t>
            </a:r>
            <a:r>
              <a:rPr lang="cs-CZ" sz="6000" dirty="0"/>
              <a:t>hrudníku je primární příčinou úmrtí zhruba u 25 % všech nemocných, kteří zemřeli v souvislosti s úrazovým </a:t>
            </a:r>
            <a:r>
              <a:rPr lang="cs-CZ" sz="6000" dirty="0" smtClean="0"/>
              <a:t>mechanismy</a:t>
            </a:r>
            <a:endParaRPr lang="cs-CZ" sz="6000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kontraindikace </a:t>
            </a:r>
            <a:r>
              <a:rPr lang="cs-CZ" dirty="0" err="1" smtClean="0"/>
              <a:t>protézování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-dočasné – reverzibilní onemocnění pahýlu, kontraktury, výrazná obezita, stavy po úrazech a onemocnění zachovalé končetiny</a:t>
            </a:r>
          </a:p>
          <a:p>
            <a:pPr>
              <a:buNone/>
            </a:pPr>
            <a:r>
              <a:rPr lang="cs-CZ" dirty="0" smtClean="0"/>
              <a:t>- trvalé – absolutní – ireverzibilní onemocnění KVS těžšího stupně,klidová dušnost, výrazná </a:t>
            </a:r>
            <a:r>
              <a:rPr lang="cs-CZ" dirty="0" err="1" smtClean="0"/>
              <a:t>instabilita</a:t>
            </a:r>
            <a:r>
              <a:rPr lang="cs-CZ" dirty="0" smtClean="0"/>
              <a:t> vzpřímeného držení těla,</a:t>
            </a:r>
          </a:p>
          <a:p>
            <a:pPr>
              <a:buNone/>
            </a:pPr>
            <a:r>
              <a:rPr lang="cs-CZ" dirty="0" smtClean="0"/>
              <a:t> onemocnění CNS a periferního NS, výrazná stařecká kachexie</a:t>
            </a:r>
          </a:p>
          <a:p>
            <a:pPr>
              <a:buNone/>
            </a:pPr>
            <a:r>
              <a:rPr lang="cs-CZ" dirty="0" smtClean="0"/>
              <a:t>-relativní – fixované kontraktury, částečné vyřazení </a:t>
            </a:r>
            <a:r>
              <a:rPr lang="cs-CZ" dirty="0" err="1" smtClean="0"/>
              <a:t>vzpřimovacích</a:t>
            </a:r>
            <a:r>
              <a:rPr lang="cs-CZ" dirty="0" smtClean="0"/>
              <a:t> mechanismů, onemocnění s očekáváním krátkodobého přežití,některá postižení zachovalé končetiny nebo celkového postižení organismu</a:t>
            </a:r>
            <a:endParaRPr lang="cs-CZ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5505475"/>
          </a:xfrm>
        </p:spPr>
        <p:txBody>
          <a:bodyPr>
            <a:normAutofit/>
          </a:bodyPr>
          <a:lstStyle/>
          <a:p>
            <a:r>
              <a:rPr lang="cs-CZ" dirty="0" smtClean="0"/>
              <a:t>nácvik ovládání a používání protézy-vleže nasazení návleku na pahýl a vložení pahýlu do lůžka objímky, postupně pacienta </a:t>
            </a:r>
            <a:r>
              <a:rPr lang="pl-PL" dirty="0" smtClean="0"/>
              <a:t>postavujeme a prodlužujeme délku stoje </a:t>
            </a:r>
            <a:r>
              <a:rPr lang="cs-CZ" dirty="0" smtClean="0"/>
              <a:t>důraz klademe na správné postavení pánve </a:t>
            </a:r>
          </a:p>
          <a:p>
            <a:pPr>
              <a:buNone/>
            </a:pPr>
            <a:r>
              <a:rPr lang="cs-CZ" dirty="0" smtClean="0"/>
              <a:t>-nácvik chůze s protézou, součástí nácviku chůze je i nácvik pádů</a:t>
            </a:r>
          </a:p>
          <a:p>
            <a:r>
              <a:rPr lang="cs-CZ" dirty="0" smtClean="0"/>
              <a:t>individuální zvážení předpisu invalidního vozíku</a:t>
            </a:r>
            <a:endParaRPr lang="cs-CZ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65973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LTV při amputacích na horních končetinách</a:t>
            </a:r>
          </a:p>
          <a:p>
            <a:pPr>
              <a:buNone/>
            </a:pPr>
            <a:r>
              <a:rPr lang="cs-CZ" dirty="0" smtClean="0"/>
              <a:t>- přípravná fáze</a:t>
            </a:r>
          </a:p>
          <a:p>
            <a:pPr>
              <a:buNone/>
            </a:pPr>
            <a:r>
              <a:rPr lang="cs-CZ" dirty="0" smtClean="0"/>
              <a:t>- celkové kondiční cvičení, posilování pletence ramenního a dbáme na</a:t>
            </a:r>
          </a:p>
          <a:p>
            <a:pPr>
              <a:buNone/>
            </a:pPr>
            <a:r>
              <a:rPr lang="cs-CZ" dirty="0" smtClean="0"/>
              <a:t>správné držení těla, udržujeme plný rozsah pohybu ve zbylých kloubech jako prevenci kontraktur, pečujeme o pahýl, izometricky zapojujeme svaly pahýlu</a:t>
            </a:r>
          </a:p>
          <a:p>
            <a:r>
              <a:rPr lang="cs-CZ" dirty="0" smtClean="0"/>
              <a:t>TYPY PROTÉZ:</a:t>
            </a:r>
          </a:p>
          <a:p>
            <a:pPr>
              <a:buNone/>
            </a:pPr>
            <a:r>
              <a:rPr lang="cs-CZ" dirty="0" smtClean="0"/>
              <a:t>-kosmetická protéza – plní funkci pouze společenskou, možnost používat pouze k jednoduchému přidržování, opírání a zasouvání,nácvik souhybu horních končetin při chůzi</a:t>
            </a:r>
          </a:p>
          <a:p>
            <a:pPr>
              <a:buNone/>
            </a:pPr>
            <a:r>
              <a:rPr lang="cs-CZ" dirty="0" smtClean="0"/>
              <a:t>-pracovní protéza – cílem výcviku je použití různých pracovních násadců</a:t>
            </a:r>
          </a:p>
          <a:p>
            <a:pPr>
              <a:buNone/>
            </a:pPr>
            <a:r>
              <a:rPr lang="cs-CZ" dirty="0" smtClean="0"/>
              <a:t>- mechanická ruka – nácvik pohybů ruky náhradními pohyby</a:t>
            </a:r>
          </a:p>
          <a:p>
            <a:pPr>
              <a:buNone/>
            </a:pPr>
            <a:r>
              <a:rPr lang="cs-CZ" dirty="0" smtClean="0"/>
              <a:t>- bioelektrická protéza –schopná diferencovanějších pohybů -využívá </a:t>
            </a:r>
            <a:r>
              <a:rPr lang="cs-CZ" dirty="0" err="1" smtClean="0"/>
              <a:t>myoproudů</a:t>
            </a:r>
            <a:r>
              <a:rPr lang="cs-CZ" dirty="0" smtClean="0"/>
              <a:t> nebo </a:t>
            </a:r>
            <a:r>
              <a:rPr lang="cs-CZ" dirty="0" err="1" smtClean="0"/>
              <a:t>bioproudů</a:t>
            </a:r>
            <a:r>
              <a:rPr lang="cs-CZ" dirty="0" smtClean="0"/>
              <a:t> z těla, které se svádějí povrchu kůže elektrodami, několikanásobně se zesilují a pomocí motorku se převádějí na mechanický pohyb ruky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- plicní – poranění plic – zánětlivá onemocnění, </a:t>
            </a:r>
            <a:r>
              <a:rPr lang="cs-CZ" dirty="0" err="1" smtClean="0"/>
              <a:t>onemocnění</a:t>
            </a:r>
            <a:r>
              <a:rPr lang="cs-CZ" dirty="0" smtClean="0"/>
              <a:t> pohrudnice – nádory - benigní i maligní, plicní absces – bronchiektázie emfyzém</a:t>
            </a:r>
          </a:p>
          <a:p>
            <a:pPr>
              <a:buNone/>
            </a:pPr>
            <a:r>
              <a:rPr lang="cs-CZ" dirty="0" smtClean="0"/>
              <a:t>- onemocnění srdce, cév </a:t>
            </a:r>
          </a:p>
          <a:p>
            <a:pPr>
              <a:buNone/>
            </a:pPr>
            <a:r>
              <a:rPr lang="cs-CZ" dirty="0" smtClean="0"/>
              <a:t>- zlomeniny žeber (nejčastěji sériové u nestabilního hrudníku-paradoxní dýchání)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dirty="0" smtClean="0"/>
              <a:t>torakotomie </a:t>
            </a:r>
            <a:r>
              <a:rPr lang="cs-CZ" dirty="0"/>
              <a:t>je operace dutiny hrudní prováděná klasickým </a:t>
            </a:r>
            <a:r>
              <a:rPr lang="cs-CZ" dirty="0" smtClean="0"/>
              <a:t>přístupem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err="1" smtClean="0"/>
              <a:t>posterolaterální</a:t>
            </a:r>
            <a:r>
              <a:rPr lang="cs-CZ" dirty="0" smtClean="0"/>
              <a:t> torakotomie(nejčastější) </a:t>
            </a:r>
            <a:r>
              <a:rPr lang="cs-CZ" dirty="0"/>
              <a:t>jako přístup do hrudní dutiny k operacím plic, jícnu a zadního </a:t>
            </a:r>
            <a:r>
              <a:rPr lang="cs-CZ" dirty="0" smtClean="0"/>
              <a:t>mediastina</a:t>
            </a:r>
          </a:p>
          <a:p>
            <a:pPr>
              <a:buNone/>
            </a:pPr>
            <a:r>
              <a:rPr lang="cs-CZ" dirty="0" smtClean="0"/>
              <a:t>- </a:t>
            </a:r>
            <a:r>
              <a:rPr lang="cs-CZ" dirty="0" err="1" smtClean="0"/>
              <a:t>sternotomie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torakoskopie</a:t>
            </a:r>
            <a:r>
              <a:rPr lang="cs-CZ" dirty="0" smtClean="0"/>
              <a:t> </a:t>
            </a:r>
            <a:r>
              <a:rPr lang="cs-CZ" dirty="0"/>
              <a:t>patří mezi </a:t>
            </a:r>
            <a:r>
              <a:rPr lang="cs-CZ" dirty="0" err="1"/>
              <a:t>miniinvazivní</a:t>
            </a:r>
            <a:r>
              <a:rPr lang="cs-CZ" dirty="0"/>
              <a:t> operační </a:t>
            </a:r>
            <a:r>
              <a:rPr lang="cs-CZ" dirty="0" smtClean="0"/>
              <a:t>technika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6264696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- v časném pooperačním období výrazně limitována funkce </a:t>
            </a:r>
            <a:r>
              <a:rPr lang="cs-CZ" dirty="0" err="1" smtClean="0"/>
              <a:t>myoskeletární</a:t>
            </a:r>
            <a:r>
              <a:rPr lang="cs-CZ" dirty="0" smtClean="0"/>
              <a:t> složky dýchacího systému</a:t>
            </a:r>
          </a:p>
          <a:p>
            <a:pPr>
              <a:buNone/>
            </a:pPr>
            <a:r>
              <a:rPr lang="cs-CZ" dirty="0" smtClean="0"/>
              <a:t>-hypoxie –farmakologický útlum,bolest,omezená </a:t>
            </a:r>
            <a:r>
              <a:rPr lang="cs-CZ" dirty="0" err="1" smtClean="0"/>
              <a:t>mobiloita</a:t>
            </a:r>
            <a:r>
              <a:rPr lang="cs-CZ" dirty="0" smtClean="0"/>
              <a:t> hrudníku,atelektázy</a:t>
            </a:r>
          </a:p>
          <a:p>
            <a:pPr>
              <a:buNone/>
            </a:pPr>
            <a:r>
              <a:rPr lang="cs-CZ" dirty="0" smtClean="0"/>
              <a:t>-omezení dýchacích pohybů jak do </a:t>
            </a:r>
            <a:r>
              <a:rPr lang="cs-CZ" dirty="0" err="1" smtClean="0"/>
              <a:t>inspiria</a:t>
            </a:r>
            <a:r>
              <a:rPr lang="cs-CZ" dirty="0" smtClean="0"/>
              <a:t> tak do </a:t>
            </a:r>
            <a:r>
              <a:rPr lang="cs-CZ" dirty="0" err="1" smtClean="0"/>
              <a:t>exspiria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bolestivost v okolí operační rány snížená elasticita hrudníku, páteře, plic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oslabená břišní stěna obezita, u žen váha prsů..... </a:t>
            </a:r>
          </a:p>
          <a:p>
            <a:pPr>
              <a:buNone/>
            </a:pPr>
            <a:r>
              <a:rPr lang="cs-CZ" dirty="0" smtClean="0"/>
              <a:t>-dechový vzor v </a:t>
            </a:r>
            <a:r>
              <a:rPr lang="cs-CZ" dirty="0" err="1" smtClean="0"/>
              <a:t>počátcíhc</a:t>
            </a:r>
            <a:r>
              <a:rPr lang="cs-CZ" dirty="0" smtClean="0"/>
              <a:t> ovlivněn i anestezií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RIZIKOVÉ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chronická </a:t>
            </a:r>
            <a:r>
              <a:rPr lang="cs-CZ" dirty="0" err="1" smtClean="0"/>
              <a:t>bronchopulmonární</a:t>
            </a:r>
            <a:r>
              <a:rPr lang="cs-CZ" dirty="0" smtClean="0"/>
              <a:t> onemocnění </a:t>
            </a:r>
          </a:p>
          <a:p>
            <a:pPr>
              <a:buNone/>
            </a:pPr>
            <a:r>
              <a:rPr lang="cs-CZ" dirty="0" smtClean="0"/>
              <a:t>-srdeční onemocnění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obezita </a:t>
            </a:r>
            <a:endParaRPr lang="cs-CZ" dirty="0"/>
          </a:p>
          <a:p>
            <a:pPr>
              <a:buNone/>
            </a:pPr>
            <a:r>
              <a:rPr lang="cs-CZ" dirty="0" smtClean="0"/>
              <a:t>-nikotinismus </a:t>
            </a:r>
          </a:p>
          <a:p>
            <a:pPr>
              <a:buNone/>
            </a:pPr>
            <a:r>
              <a:rPr lang="cs-CZ" dirty="0" smtClean="0"/>
              <a:t>-vyšší věk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pooperační imobilizace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plánovaných výkonů –předoperační </a:t>
            </a:r>
          </a:p>
          <a:p>
            <a:pPr>
              <a:buNone/>
            </a:pPr>
            <a:r>
              <a:rPr lang="cs-CZ" dirty="0" smtClean="0"/>
              <a:t>-RFT</a:t>
            </a:r>
          </a:p>
          <a:p>
            <a:pPr>
              <a:buNone/>
            </a:pPr>
            <a:r>
              <a:rPr lang="cs-CZ" dirty="0" smtClean="0"/>
              <a:t>-nácvik optimální </a:t>
            </a:r>
            <a:r>
              <a:rPr lang="cs-CZ" dirty="0" err="1" smtClean="0"/>
              <a:t>postury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-mobilita hrudníku</a:t>
            </a:r>
          </a:p>
          <a:p>
            <a:pPr>
              <a:buNone/>
            </a:pPr>
            <a:r>
              <a:rPr lang="cs-CZ" dirty="0" smtClean="0"/>
              <a:t>-psychoprofylaxe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8681"/>
            <a:ext cx="8229600" cy="630932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</a:t>
            </a:r>
            <a:r>
              <a:rPr lang="cs-CZ" dirty="0" smtClean="0"/>
              <a:t>o operaci</a:t>
            </a:r>
          </a:p>
          <a:p>
            <a:pPr>
              <a:buNone/>
            </a:pPr>
            <a:r>
              <a:rPr lang="cs-CZ" dirty="0" smtClean="0"/>
              <a:t>-RFT</a:t>
            </a:r>
          </a:p>
          <a:p>
            <a:pPr>
              <a:buNone/>
            </a:pPr>
            <a:r>
              <a:rPr lang="cs-CZ" dirty="0" smtClean="0"/>
              <a:t> -drenážní a expektorační techniky </a:t>
            </a:r>
            <a:r>
              <a:rPr lang="cs-CZ" dirty="0" err="1" smtClean="0"/>
              <a:t>bezpoklepové</a:t>
            </a:r>
            <a:r>
              <a:rPr lang="cs-CZ" dirty="0" smtClean="0"/>
              <a:t> techniky !</a:t>
            </a:r>
          </a:p>
          <a:p>
            <a:pPr>
              <a:buNone/>
            </a:pPr>
            <a:r>
              <a:rPr lang="cs-CZ" dirty="0" smtClean="0"/>
              <a:t>-aktivace bráničního dýchání</a:t>
            </a:r>
            <a:endParaRPr lang="cs-CZ" dirty="0"/>
          </a:p>
          <a:p>
            <a:pPr>
              <a:buNone/>
            </a:pPr>
            <a:r>
              <a:rPr lang="cs-CZ" dirty="0" smtClean="0"/>
              <a:t>-kašel (nestabilní sternum)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inhalace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MTT – C páteř, hrudník, pletence ramenní </a:t>
            </a:r>
          </a:p>
          <a:p>
            <a:pPr>
              <a:buNone/>
            </a:pPr>
            <a:r>
              <a:rPr lang="cs-CZ" dirty="0" smtClean="0"/>
              <a:t>-úprava pohyb. stereotypů v oblasti ramenního pletence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relaxační techniky </a:t>
            </a:r>
          </a:p>
          <a:p>
            <a:pPr>
              <a:buNone/>
            </a:pPr>
            <a:r>
              <a:rPr lang="cs-CZ" dirty="0"/>
              <a:t>-</a:t>
            </a:r>
            <a:r>
              <a:rPr lang="cs-CZ" dirty="0" smtClean="0"/>
              <a:t>správný stereotyp dýchání</a:t>
            </a:r>
          </a:p>
          <a:p>
            <a:pPr>
              <a:buNone/>
            </a:pPr>
            <a:r>
              <a:rPr lang="cs-CZ" dirty="0" smtClean="0"/>
              <a:t>-ekonomizace dýchání 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/>
              <a:t>v</a:t>
            </a:r>
            <a:r>
              <a:rPr lang="cs-CZ" dirty="0" err="1" smtClean="0"/>
              <a:t>ertikalizace</a:t>
            </a:r>
            <a:r>
              <a:rPr lang="cs-CZ" dirty="0" smtClean="0"/>
              <a:t> CAVE drenáž-odvíjí se od </a:t>
            </a:r>
            <a:r>
              <a:rPr lang="cs-CZ" dirty="0" err="1" smtClean="0"/>
              <a:t>diagnozy</a:t>
            </a:r>
            <a:r>
              <a:rPr lang="cs-CZ" dirty="0" smtClean="0"/>
              <a:t> a celkového stavu pac.(</a:t>
            </a:r>
            <a:r>
              <a:rPr lang="cs-CZ" dirty="0" err="1" smtClean="0"/>
              <a:t>např.u</a:t>
            </a:r>
            <a:r>
              <a:rPr lang="cs-CZ" dirty="0" smtClean="0"/>
              <a:t> </a:t>
            </a:r>
            <a:r>
              <a:rPr lang="cs-CZ" dirty="0" err="1" smtClean="0"/>
              <a:t>pnemonektomie</a:t>
            </a:r>
            <a:r>
              <a:rPr lang="cs-CZ" dirty="0" smtClean="0"/>
              <a:t>-později-delší klidový režim)</a:t>
            </a:r>
          </a:p>
          <a:p>
            <a:pPr>
              <a:buNone/>
            </a:pPr>
            <a:r>
              <a:rPr lang="cs-CZ" dirty="0" smtClean="0"/>
              <a:t>-korekce </a:t>
            </a:r>
            <a:r>
              <a:rPr lang="cs-CZ" dirty="0" err="1" smtClean="0"/>
              <a:t>postury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-kondiční cvičení-odvíjí se od </a:t>
            </a:r>
            <a:r>
              <a:rPr lang="cs-CZ" dirty="0" err="1" smtClean="0"/>
              <a:t>diagnozy</a:t>
            </a:r>
            <a:r>
              <a:rPr lang="cs-CZ" dirty="0" smtClean="0"/>
              <a:t> a celkového stavu pac.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monitorace</a:t>
            </a:r>
            <a:r>
              <a:rPr lang="cs-CZ" dirty="0" smtClean="0"/>
              <a:t>-sledovat FF</a:t>
            </a:r>
          </a:p>
          <a:p>
            <a:pPr>
              <a:buNone/>
            </a:pPr>
            <a:r>
              <a:rPr lang="cs-CZ" dirty="0" smtClean="0"/>
              <a:t>-respektovat  bolest a únavu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joga</a:t>
            </a:r>
            <a:r>
              <a:rPr lang="cs-CZ" dirty="0" smtClean="0"/>
              <a:t>-</a:t>
            </a:r>
            <a:r>
              <a:rPr lang="cs-CZ" smtClean="0"/>
              <a:t>múdry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KARDIOCHIRURGIE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 nejvíce operací pro ICHS (63%), chlopenní srdeční vady</a:t>
            </a:r>
          </a:p>
          <a:p>
            <a:r>
              <a:rPr lang="pt-BR" dirty="0" smtClean="0"/>
              <a:t>(23%), vrozené srdeční vady (8%), transplantace (1%),</a:t>
            </a:r>
          </a:p>
          <a:p>
            <a:r>
              <a:rPr lang="cs-CZ" dirty="0" smtClean="0"/>
              <a:t>5% ostatní operace</a:t>
            </a:r>
          </a:p>
          <a:p>
            <a:r>
              <a:rPr lang="cs-CZ" dirty="0" smtClean="0"/>
              <a:t> chirurgická terapie ICHS – </a:t>
            </a:r>
            <a:r>
              <a:rPr lang="cs-CZ" dirty="0" err="1" smtClean="0"/>
              <a:t>aortokoronární</a:t>
            </a:r>
            <a:r>
              <a:rPr lang="cs-CZ" dirty="0" smtClean="0"/>
              <a:t> bypass</a:t>
            </a:r>
          </a:p>
          <a:p>
            <a:pPr>
              <a:buNone/>
            </a:pPr>
            <a:r>
              <a:rPr lang="cs-CZ" dirty="0" smtClean="0"/>
              <a:t>– přemostění zúženého či uzavřeného segmentu koronární tepny</a:t>
            </a:r>
          </a:p>
          <a:p>
            <a:pPr>
              <a:buFontTx/>
              <a:buChar char="-"/>
            </a:pPr>
            <a:r>
              <a:rPr lang="cs-CZ" dirty="0" smtClean="0"/>
              <a:t>resekovaným úsekem žíly nebo arteriálním štěpem</a:t>
            </a:r>
          </a:p>
          <a:p>
            <a:pPr>
              <a:buNone/>
            </a:pPr>
            <a:r>
              <a:rPr lang="pt-BR" dirty="0" smtClean="0"/>
              <a:t>– operace v mimotělním oběhu na zastaveném a</a:t>
            </a:r>
          </a:p>
          <a:p>
            <a:pPr>
              <a:buNone/>
            </a:pPr>
            <a:r>
              <a:rPr lang="cs-CZ" dirty="0" smtClean="0"/>
              <a:t>bezkrevném srdci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8680"/>
            <a:ext cx="8229600" cy="604867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mediální </a:t>
            </a:r>
            <a:r>
              <a:rPr lang="cs-CZ" dirty="0" err="1" smtClean="0"/>
              <a:t>sternotomie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-nejužívanější operační přístup pro téměř všechny srdeční</a:t>
            </a:r>
          </a:p>
          <a:p>
            <a:pPr>
              <a:buNone/>
            </a:pPr>
            <a:r>
              <a:rPr lang="cs-CZ" dirty="0" smtClean="0"/>
              <a:t>operace šetrnější než laterální </a:t>
            </a:r>
            <a:r>
              <a:rPr lang="cs-CZ" dirty="0" err="1" smtClean="0"/>
              <a:t>thorakotomie</a:t>
            </a:r>
            <a:r>
              <a:rPr lang="cs-CZ" dirty="0" smtClean="0"/>
              <a:t> – nenarušuje tolik mechaniku dýchání, menší poškození pleury a </a:t>
            </a:r>
            <a:r>
              <a:rPr lang="cs-CZ" dirty="0" err="1" smtClean="0"/>
              <a:t>plicnítkáně</a:t>
            </a:r>
            <a:endParaRPr lang="cs-CZ" dirty="0" smtClean="0"/>
          </a:p>
          <a:p>
            <a:r>
              <a:rPr lang="cs-CZ" dirty="0" smtClean="0"/>
              <a:t>komplikace</a:t>
            </a:r>
          </a:p>
          <a:p>
            <a:pPr>
              <a:buNone/>
            </a:pPr>
            <a:r>
              <a:rPr lang="cs-CZ" dirty="0" smtClean="0"/>
              <a:t>- osteotomie sterna zhoršuje stabilitu hrudní stěny a</a:t>
            </a:r>
          </a:p>
          <a:p>
            <a:pPr>
              <a:buNone/>
            </a:pPr>
            <a:r>
              <a:rPr lang="cs-CZ" dirty="0" smtClean="0"/>
              <a:t>-snižuje jeho poddajnost (změny v plicní ventilaci, </a:t>
            </a:r>
            <a:r>
              <a:rPr lang="cs-CZ" dirty="0" err="1" smtClean="0"/>
              <a:t>ranná</a:t>
            </a:r>
            <a:r>
              <a:rPr lang="cs-CZ" dirty="0" smtClean="0"/>
              <a:t> infekce – nestabilní sternum)</a:t>
            </a:r>
          </a:p>
          <a:p>
            <a:r>
              <a:rPr lang="cs-CZ" dirty="0" smtClean="0"/>
              <a:t>mimotělní oběh</a:t>
            </a:r>
          </a:p>
          <a:p>
            <a:pPr>
              <a:buFontTx/>
              <a:buChar char="-"/>
            </a:pPr>
            <a:r>
              <a:rPr lang="pl-PL" dirty="0" smtClean="0"/>
              <a:t>nahrazuje po dobu operace funkci srdce a plic</a:t>
            </a:r>
          </a:p>
          <a:p>
            <a:pPr>
              <a:buFontTx/>
              <a:buChar char="-"/>
            </a:pPr>
            <a:r>
              <a:rPr lang="en-US" dirty="0" err="1" smtClean="0"/>
              <a:t>riziko</a:t>
            </a:r>
            <a:r>
              <a:rPr lang="en-US" dirty="0" smtClean="0"/>
              <a:t> </a:t>
            </a:r>
            <a:r>
              <a:rPr lang="en-US" dirty="0" err="1" smtClean="0"/>
              <a:t>vzniku</a:t>
            </a:r>
            <a:r>
              <a:rPr lang="en-US" dirty="0" smtClean="0"/>
              <a:t> ARDS (adult respiratory distress </a:t>
            </a:r>
            <a:r>
              <a:rPr lang="en-US" dirty="0" err="1" smtClean="0"/>
              <a:t>syndrom</a:t>
            </a:r>
            <a:r>
              <a:rPr lang="en-US" dirty="0" smtClean="0"/>
              <a:t>)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mění se mechanika dýchání, snížení statických plicních objemů a snižuje se plicní poddajnost – nedostatečné okysličení arteriální krve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964488" cy="640871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BŘIŠNÍ OPERACE</a:t>
            </a:r>
          </a:p>
          <a:p>
            <a:r>
              <a:rPr lang="cs-CZ" dirty="0" smtClean="0"/>
              <a:t>traumatologie-přímé tupé násilí přes stěnu břišní x nepřímo </a:t>
            </a:r>
            <a:r>
              <a:rPr lang="cs-CZ" dirty="0" err="1" smtClean="0"/>
              <a:t>decelerací</a:t>
            </a:r>
            <a:r>
              <a:rPr lang="cs-CZ" dirty="0" smtClean="0"/>
              <a:t>-pády z výšky,</a:t>
            </a:r>
            <a:r>
              <a:rPr lang="cs-CZ" dirty="0" err="1" smtClean="0"/>
              <a:t>motohavárie</a:t>
            </a:r>
            <a:r>
              <a:rPr lang="cs-CZ" dirty="0" smtClean="0"/>
              <a:t>-postiženy závěsné struktury orgánů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- nejčastěji postiženy-slezina(nejčastější důvod </a:t>
            </a:r>
            <a:r>
              <a:rPr lang="cs-CZ" dirty="0" err="1" smtClean="0"/>
              <a:t>hemoperitonea</a:t>
            </a:r>
            <a:r>
              <a:rPr lang="cs-CZ" dirty="0" smtClean="0"/>
              <a:t>),játra(druhá nejčastější příčina),mezenterium,</a:t>
            </a:r>
            <a:r>
              <a:rPr lang="cs-CZ" dirty="0" err="1" smtClean="0"/>
              <a:t>mezokolon</a:t>
            </a:r>
            <a:r>
              <a:rPr lang="cs-CZ" dirty="0" smtClean="0"/>
              <a:t>,bránice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-méně často pankreas,močové cesty,ledviny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-otevřená poranění-bodná,lacerační,střelná,střepinové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(každá rána pronikající přes sval.fascii-</a:t>
            </a:r>
            <a:r>
              <a:rPr lang="cs-CZ" dirty="0" err="1" smtClean="0"/>
              <a:t>potenc.penetrující</a:t>
            </a:r>
            <a:r>
              <a:rPr lang="cs-CZ" dirty="0" smtClean="0"/>
              <a:t>-chirurg.revize)</a:t>
            </a:r>
          </a:p>
          <a:p>
            <a:r>
              <a:rPr lang="cs-CZ" dirty="0" smtClean="0"/>
              <a:t>diagnostika-u akutních stavů</a:t>
            </a:r>
          </a:p>
          <a:p>
            <a:pPr>
              <a:buNone/>
            </a:pPr>
            <a:r>
              <a:rPr lang="cs-CZ" dirty="0" smtClean="0"/>
              <a:t>    - klinické vyšetření (pohled,pohmat,poslech),vyšetření per </a:t>
            </a:r>
            <a:r>
              <a:rPr lang="cs-CZ" dirty="0" err="1" smtClean="0"/>
              <a:t>rectum</a:t>
            </a:r>
            <a:r>
              <a:rPr lang="cs-CZ" dirty="0" smtClean="0"/>
              <a:t> (vyklenutí nebo bolest v oblasti </a:t>
            </a:r>
            <a:r>
              <a:rPr lang="cs-CZ" dirty="0" err="1" smtClean="0"/>
              <a:t>Douglasova</a:t>
            </a:r>
            <a:r>
              <a:rPr lang="cs-CZ" dirty="0" smtClean="0"/>
              <a:t> prostoru),sonografie,RTG,CT celotělové při </a:t>
            </a:r>
            <a:r>
              <a:rPr lang="cs-CZ" dirty="0" err="1" smtClean="0"/>
              <a:t>polytraumatu</a:t>
            </a:r>
            <a:r>
              <a:rPr lang="cs-CZ" dirty="0" smtClean="0"/>
              <a:t>,pokud jsou známky  těžkého hemoragického šoku-akutní laparotomie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POOPERAČNÍ KOMPLIKACE</a:t>
            </a:r>
            <a:br>
              <a:rPr lang="cs-CZ" dirty="0" smtClean="0"/>
            </a:br>
            <a:r>
              <a:rPr lang="cs-CZ" dirty="0" smtClean="0"/>
              <a:t>limitující fyzioterapii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hypoxemie</a:t>
            </a:r>
            <a:r>
              <a:rPr lang="cs-CZ" dirty="0" smtClean="0"/>
              <a:t>, atelektáza, pleurální výpotek, dysfunkce bránice</a:t>
            </a:r>
          </a:p>
          <a:p>
            <a:pPr>
              <a:buNone/>
            </a:pPr>
            <a:r>
              <a:rPr lang="cs-CZ" dirty="0" smtClean="0"/>
              <a:t>– díky </a:t>
            </a:r>
            <a:r>
              <a:rPr lang="cs-CZ" dirty="0" err="1" smtClean="0"/>
              <a:t>pleurotomii</a:t>
            </a:r>
            <a:r>
              <a:rPr lang="cs-CZ" dirty="0" smtClean="0"/>
              <a:t>, větší bolesti, narušení schopnosti pacienta</a:t>
            </a:r>
          </a:p>
          <a:p>
            <a:pPr>
              <a:buNone/>
            </a:pPr>
            <a:r>
              <a:rPr lang="cs-CZ" dirty="0" smtClean="0"/>
              <a:t>-zhoršuje se cévní zásobení</a:t>
            </a:r>
          </a:p>
          <a:p>
            <a:pPr>
              <a:buNone/>
            </a:pPr>
            <a:r>
              <a:rPr lang="cs-CZ" dirty="0" smtClean="0"/>
              <a:t>-omezení zásobení postranních mezižeberních svalů </a:t>
            </a:r>
          </a:p>
          <a:p>
            <a:pPr>
              <a:buNone/>
            </a:pPr>
            <a:r>
              <a:rPr lang="cs-CZ" dirty="0" smtClean="0"/>
              <a:t>-léze </a:t>
            </a:r>
            <a:r>
              <a:rPr lang="cs-CZ" dirty="0" err="1" smtClean="0"/>
              <a:t>n.phrenicus</a:t>
            </a:r>
            <a:r>
              <a:rPr lang="cs-CZ" dirty="0" smtClean="0"/>
              <a:t>-hypotermické poškození , natažení nebo stlačení při manipulaci, ischémie při odběru štěpu z </a:t>
            </a:r>
            <a:r>
              <a:rPr lang="cs-CZ" dirty="0" err="1" smtClean="0"/>
              <a:t>mamární</a:t>
            </a:r>
            <a:r>
              <a:rPr lang="cs-CZ" dirty="0" smtClean="0"/>
              <a:t> tepny (regenerace do 1-2 let)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pneumothorax</a:t>
            </a:r>
            <a:r>
              <a:rPr lang="cs-CZ" dirty="0" smtClean="0"/>
              <a:t> – při </a:t>
            </a:r>
            <a:r>
              <a:rPr lang="cs-CZ" dirty="0" err="1" smtClean="0"/>
              <a:t>kanylaci</a:t>
            </a:r>
            <a:r>
              <a:rPr lang="cs-CZ" dirty="0" smtClean="0"/>
              <a:t> centrálních žil, preparaci </a:t>
            </a:r>
            <a:r>
              <a:rPr lang="cs-CZ" dirty="0" err="1" smtClean="0"/>
              <a:t>mamární</a:t>
            </a:r>
            <a:r>
              <a:rPr lang="cs-CZ" dirty="0" smtClean="0"/>
              <a:t> arterie, </a:t>
            </a:r>
            <a:r>
              <a:rPr lang="cs-CZ" dirty="0" err="1" smtClean="0"/>
              <a:t>sternotomie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hemothorax</a:t>
            </a:r>
            <a:r>
              <a:rPr lang="cs-CZ" dirty="0" smtClean="0"/>
              <a:t> – zdroj krvácení – srdce, aorta, mezižeberní tepny, </a:t>
            </a:r>
            <a:r>
              <a:rPr lang="cs-CZ" dirty="0" err="1" smtClean="0"/>
              <a:t>mamárni</a:t>
            </a:r>
            <a:r>
              <a:rPr lang="cs-CZ" dirty="0" smtClean="0"/>
              <a:t> tepny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 důležitá předoperační příprava</a:t>
            </a:r>
          </a:p>
          <a:p>
            <a:r>
              <a:rPr lang="pl-PL" dirty="0" smtClean="0"/>
              <a:t> pac. bývají 0-1. po operaci na UPV</a:t>
            </a:r>
          </a:p>
          <a:p>
            <a:r>
              <a:rPr lang="cs-CZ" dirty="0" smtClean="0"/>
              <a:t> základem fyzioterapie – RFT</a:t>
            </a:r>
          </a:p>
          <a:p>
            <a:r>
              <a:rPr lang="cs-CZ" dirty="0" smtClean="0"/>
              <a:t> nutná </a:t>
            </a:r>
            <a:r>
              <a:rPr lang="cs-CZ" dirty="0" err="1" smtClean="0"/>
              <a:t>monitorace</a:t>
            </a:r>
            <a:r>
              <a:rPr lang="cs-CZ" dirty="0" smtClean="0"/>
              <a:t> pacienta</a:t>
            </a:r>
          </a:p>
          <a:p>
            <a:r>
              <a:rPr lang="cs-CZ" dirty="0" smtClean="0"/>
              <a:t> s fyzioterapií začínáme 1. den po operaci</a:t>
            </a:r>
          </a:p>
          <a:p>
            <a:r>
              <a:rPr lang="cs-CZ" dirty="0" smtClean="0"/>
              <a:t>RFT – během UPV – kontaktní dýchání, MVP(masáž,vibrace pružení), asistence při</a:t>
            </a:r>
          </a:p>
          <a:p>
            <a:r>
              <a:rPr lang="cs-CZ" dirty="0" smtClean="0"/>
              <a:t>odsávání</a:t>
            </a:r>
          </a:p>
          <a:p>
            <a:r>
              <a:rPr lang="cs-CZ" dirty="0" smtClean="0"/>
              <a:t>- po </a:t>
            </a:r>
            <a:r>
              <a:rPr lang="cs-CZ" dirty="0" err="1" smtClean="0"/>
              <a:t>extubaci</a:t>
            </a:r>
            <a:r>
              <a:rPr lang="cs-CZ" dirty="0" smtClean="0"/>
              <a:t> – ACBT(</a:t>
            </a:r>
            <a:r>
              <a:rPr lang="cs-CZ" dirty="0" err="1" smtClean="0"/>
              <a:t>Active</a:t>
            </a:r>
            <a:r>
              <a:rPr lang="cs-CZ" dirty="0" smtClean="0"/>
              <a:t> Cykle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Breathing</a:t>
            </a:r>
            <a:r>
              <a:rPr lang="cs-CZ" dirty="0" smtClean="0"/>
              <a:t> </a:t>
            </a:r>
            <a:r>
              <a:rPr lang="cs-CZ" dirty="0" err="1" smtClean="0"/>
              <a:t>Technique</a:t>
            </a:r>
            <a:r>
              <a:rPr lang="cs-CZ" dirty="0" smtClean="0"/>
              <a:t>), </a:t>
            </a:r>
            <a:r>
              <a:rPr lang="cs-CZ" dirty="0" smtClean="0">
                <a:hlinkClick r:id="rId2"/>
              </a:rPr>
              <a:t>https://youtu.be/6xBVUYPTxJg</a:t>
            </a:r>
            <a:r>
              <a:rPr lang="cs-CZ" dirty="0" smtClean="0"/>
              <a:t>  expektorační techniky, kontrola</a:t>
            </a:r>
          </a:p>
          <a:p>
            <a:r>
              <a:rPr lang="cs-CZ" dirty="0" smtClean="0"/>
              <a:t>kašle (nestabilní sternum), kontaktní dýchání, </a:t>
            </a:r>
            <a:r>
              <a:rPr lang="cs-CZ" dirty="0" err="1" smtClean="0"/>
              <a:t>flutter</a:t>
            </a:r>
            <a:r>
              <a:rPr lang="cs-CZ" dirty="0" smtClean="0"/>
              <a:t>,</a:t>
            </a:r>
          </a:p>
          <a:p>
            <a:r>
              <a:rPr lang="sv-SE" dirty="0" smtClean="0"/>
              <a:t>relaxace, PEP maska, CPAP maska</a:t>
            </a:r>
          </a:p>
          <a:p>
            <a:r>
              <a:rPr lang="cs-CZ" dirty="0" smtClean="0"/>
              <a:t>- CPAP maska – kontinuální pozitivní tlak v dýchacích</a:t>
            </a:r>
          </a:p>
          <a:p>
            <a:r>
              <a:rPr lang="cs-CZ" dirty="0" smtClean="0"/>
              <a:t>cestách –pac. dýchá spontánně za trvalého přetlaku –</a:t>
            </a:r>
          </a:p>
          <a:p>
            <a:r>
              <a:rPr lang="cs-CZ" dirty="0" smtClean="0"/>
              <a:t>rozvinutí periferie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ALOPLASTIKY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totální endoprotéza kyčelního kloubu</a:t>
            </a:r>
          </a:p>
          <a:p>
            <a:pPr>
              <a:buNone/>
            </a:pPr>
            <a:r>
              <a:rPr lang="cs-CZ" dirty="0" smtClean="0"/>
              <a:t>-indikace</a:t>
            </a:r>
          </a:p>
          <a:p>
            <a:pPr>
              <a:buNone/>
            </a:pPr>
            <a:r>
              <a:rPr lang="cs-CZ" dirty="0" smtClean="0"/>
              <a:t>-revmatické onemocnění-</a:t>
            </a:r>
            <a:r>
              <a:rPr lang="cs-CZ" dirty="0" err="1" smtClean="0"/>
              <a:t>synovialitida</a:t>
            </a:r>
            <a:r>
              <a:rPr lang="cs-CZ" dirty="0" smtClean="0"/>
              <a:t>-</a:t>
            </a:r>
            <a:r>
              <a:rPr lang="cs-CZ" dirty="0" err="1" smtClean="0"/>
              <a:t>panus</a:t>
            </a:r>
            <a:r>
              <a:rPr lang="cs-CZ" dirty="0" smtClean="0"/>
              <a:t>-granulační tkáň </a:t>
            </a:r>
            <a:r>
              <a:rPr lang="cs-CZ" dirty="0" err="1" smtClean="0"/>
              <a:t>proliferujících</a:t>
            </a:r>
            <a:r>
              <a:rPr lang="cs-CZ" dirty="0" smtClean="0"/>
              <a:t> fibroblastů a zánětlivých buněk pokryje celou</a:t>
            </a:r>
          </a:p>
          <a:p>
            <a:pPr>
              <a:buNone/>
            </a:pPr>
            <a:r>
              <a:rPr lang="cs-CZ" dirty="0" smtClean="0"/>
              <a:t>    chrupavku </a:t>
            </a:r>
            <a:r>
              <a:rPr lang="cs-CZ" dirty="0" smtClean="0"/>
              <a:t>-destrukce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postraumatická</a:t>
            </a:r>
            <a:r>
              <a:rPr lang="cs-CZ" dirty="0" smtClean="0"/>
              <a:t> destrukce</a:t>
            </a:r>
          </a:p>
          <a:p>
            <a:pPr>
              <a:buNone/>
            </a:pPr>
            <a:r>
              <a:rPr lang="cs-CZ" dirty="0" smtClean="0"/>
              <a:t>-vrozené vývojové vady</a:t>
            </a:r>
          </a:p>
          <a:p>
            <a:pPr>
              <a:buNone/>
            </a:pPr>
            <a:r>
              <a:rPr lang="cs-CZ" dirty="0" smtClean="0"/>
              <a:t>-nádorová onemocnění kyčle</a:t>
            </a:r>
          </a:p>
          <a:p>
            <a:pPr>
              <a:buNone/>
            </a:pPr>
            <a:r>
              <a:rPr lang="cs-CZ" dirty="0" smtClean="0"/>
              <a:t>-destruktivní postižení kosti stehenní při jiném onemocnění -ischemie v dané oblasti- </a:t>
            </a:r>
            <a:r>
              <a:rPr lang="cs-CZ" dirty="0" err="1" smtClean="0"/>
              <a:t>embolizaci</a:t>
            </a:r>
            <a:r>
              <a:rPr lang="cs-CZ" dirty="0" smtClean="0"/>
              <a:t> arterie, vaskulitida, tuková </a:t>
            </a:r>
            <a:r>
              <a:rPr lang="cs-CZ" dirty="0" err="1" smtClean="0"/>
              <a:t>embolizace</a:t>
            </a:r>
            <a:r>
              <a:rPr lang="cs-CZ" dirty="0" smtClean="0"/>
              <a:t> při pankreatitidě nebo </a:t>
            </a:r>
            <a:r>
              <a:rPr lang="cs-CZ" dirty="0" err="1" smtClean="0"/>
              <a:t>etylismu</a:t>
            </a:r>
            <a:r>
              <a:rPr lang="cs-CZ" dirty="0" smtClean="0"/>
              <a:t>, radiační zátěži, neznámá patogeneze (idiopatická nekróza)-avaskulární nekróza hlavice </a:t>
            </a:r>
            <a:r>
              <a:rPr lang="cs-CZ" dirty="0" err="1" smtClean="0"/>
              <a:t>f</a:t>
            </a:r>
            <a:r>
              <a:rPr lang="cs-CZ" dirty="0" smtClean="0"/>
              <a:t>.-traumata v oblasti kyčle nebo u kongenitálních a vývojových vad (včetně VDK)</a:t>
            </a:r>
          </a:p>
          <a:p>
            <a:pPr>
              <a:buNone/>
            </a:pPr>
            <a:r>
              <a:rPr lang="cs-CZ" dirty="0" smtClean="0"/>
              <a:t>-sekundární </a:t>
            </a:r>
            <a:r>
              <a:rPr lang="cs-CZ" dirty="0" err="1" smtClean="0"/>
              <a:t>artrozy</a:t>
            </a:r>
            <a:r>
              <a:rPr lang="cs-CZ" dirty="0" smtClean="0"/>
              <a:t> v dětském věku-</a:t>
            </a:r>
            <a:r>
              <a:rPr lang="cs-CZ" dirty="0" err="1" smtClean="0"/>
              <a:t>Mb.Perthes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-primární idiopatické </a:t>
            </a:r>
            <a:r>
              <a:rPr lang="cs-CZ" dirty="0" err="1" smtClean="0"/>
              <a:t>artrozy</a:t>
            </a:r>
            <a:endParaRPr lang="cs-CZ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619268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dirty="0" smtClean="0"/>
              <a:t> </a:t>
            </a:r>
            <a:r>
              <a:rPr lang="cs-CZ" sz="4400" dirty="0" err="1" smtClean="0"/>
              <a:t>Osteoartróza</a:t>
            </a:r>
            <a:r>
              <a:rPr lang="cs-CZ" sz="4400" dirty="0" smtClean="0"/>
              <a:t> je degenerativní onemocnění kloubů. Spočívá v degeneraci kloubní chrupavky a rozvoji sekundárních změn v oblasti kloubu-tvorba osteofytů, </a:t>
            </a:r>
            <a:r>
              <a:rPr lang="cs-CZ" sz="4400" dirty="0" err="1" smtClean="0"/>
              <a:t>subchondrální</a:t>
            </a:r>
            <a:r>
              <a:rPr lang="cs-CZ" sz="4400" dirty="0" smtClean="0"/>
              <a:t> skleróza kosti, vznik </a:t>
            </a:r>
            <a:r>
              <a:rPr lang="cs-CZ" sz="4400" dirty="0" err="1" smtClean="0"/>
              <a:t>pseudocyst</a:t>
            </a:r>
            <a:r>
              <a:rPr lang="cs-CZ" sz="4400" dirty="0" smtClean="0"/>
              <a:t> v kosti, nekrózy až destrukce kloubů, s osovou odchylkou, zkrácení končetiny, </a:t>
            </a:r>
            <a:r>
              <a:rPr lang="cs-CZ" sz="4400" dirty="0" err="1" smtClean="0"/>
              <a:t>synovitda</a:t>
            </a:r>
            <a:r>
              <a:rPr lang="cs-CZ" sz="4400" dirty="0" smtClean="0"/>
              <a:t>, změny měkkých tkání – kontraktury svalů a kloubního pouzdra. Jedná se o velmi časté onemocnění, s věkem výskyt stoupá, po 60. roce trpí artrózou více než polovina populace, nad 70 let najdeme určitý stupeň artrózy u 80 % pacientů.Již od 30.roku ztrácí chrupavka schopnost </a:t>
            </a:r>
            <a:r>
              <a:rPr lang="cs-CZ" sz="4400" dirty="0" err="1" smtClean="0"/>
              <a:t>regenarace</a:t>
            </a:r>
            <a:r>
              <a:rPr lang="cs-CZ" sz="4400" dirty="0" smtClean="0"/>
              <a:t>.</a:t>
            </a:r>
          </a:p>
          <a:p>
            <a:pPr>
              <a:buNone/>
            </a:pPr>
            <a:r>
              <a:rPr lang="cs-CZ" sz="4400" dirty="0" smtClean="0"/>
              <a:t>klasifikace I-IV</a:t>
            </a:r>
          </a:p>
          <a:p>
            <a:r>
              <a:rPr lang="cs-CZ" sz="4400" b="1" dirty="0" smtClean="0"/>
              <a:t>I.stupeň</a:t>
            </a:r>
            <a:r>
              <a:rPr lang="cs-CZ" sz="4400" dirty="0" smtClean="0"/>
              <a:t> - změknutí chrupavky, ztráta mechanické pevnosti, změna uspořádání kolagenních vláken, tvorba méněcenného kolagenu </a:t>
            </a:r>
            <a:r>
              <a:rPr lang="cs-CZ" sz="4400" i="1" dirty="0" smtClean="0"/>
              <a:t>(na RTG nenápadné změny, mírné zúžení kloubní štěrbiny)</a:t>
            </a:r>
            <a:endParaRPr lang="cs-CZ" sz="4400" dirty="0" smtClean="0"/>
          </a:p>
          <a:p>
            <a:r>
              <a:rPr lang="cs-CZ" sz="4400" b="1" dirty="0" err="1" smtClean="0"/>
              <a:t>II.stupeň</a:t>
            </a:r>
            <a:r>
              <a:rPr lang="cs-CZ" sz="4400" dirty="0" smtClean="0"/>
              <a:t>  - fibrilace </a:t>
            </a:r>
            <a:r>
              <a:rPr lang="cs-CZ" sz="4400" i="1" dirty="0" smtClean="0"/>
              <a:t>(rozvláknění) </a:t>
            </a:r>
            <a:r>
              <a:rPr lang="cs-CZ" sz="4400" dirty="0" smtClean="0"/>
              <a:t>a fragmentace </a:t>
            </a:r>
            <a:r>
              <a:rPr lang="cs-CZ" sz="4400" i="1" dirty="0" smtClean="0"/>
              <a:t>(rozpraskání)</a:t>
            </a:r>
            <a:r>
              <a:rPr lang="cs-CZ" sz="4400" dirty="0" smtClean="0"/>
              <a:t> chrupavky </a:t>
            </a:r>
            <a:r>
              <a:rPr lang="cs-CZ" sz="4400" i="1" dirty="0" smtClean="0"/>
              <a:t>(na RTG snížení kloubní štěrbiny, </a:t>
            </a:r>
            <a:r>
              <a:rPr lang="cs-CZ" sz="4400" i="1" dirty="0" err="1" smtClean="0"/>
              <a:t>subchondrální</a:t>
            </a:r>
            <a:r>
              <a:rPr lang="cs-CZ" sz="4400" i="1" dirty="0" smtClean="0"/>
              <a:t> skleróza kosti, tvorba osteofytů, nerovnost kloubní plochy)</a:t>
            </a:r>
            <a:endParaRPr lang="cs-CZ" sz="4400" dirty="0" smtClean="0"/>
          </a:p>
          <a:p>
            <a:r>
              <a:rPr lang="cs-CZ" sz="4400" b="1" dirty="0" smtClean="0"/>
              <a:t>III. stupeň </a:t>
            </a:r>
            <a:r>
              <a:rPr lang="cs-CZ" sz="4400" dirty="0" smtClean="0"/>
              <a:t>- ztráta chrupavky, ulcerace, obnažení kloubního povrchu na </a:t>
            </a:r>
            <a:r>
              <a:rPr lang="cs-CZ" sz="4400" dirty="0" err="1" smtClean="0"/>
              <a:t>subchodnální</a:t>
            </a:r>
            <a:r>
              <a:rPr lang="cs-CZ" sz="4400" dirty="0" smtClean="0"/>
              <a:t> kost, </a:t>
            </a:r>
            <a:r>
              <a:rPr lang="cs-CZ" sz="4400" dirty="0" err="1" smtClean="0"/>
              <a:t>subchondrální</a:t>
            </a:r>
            <a:r>
              <a:rPr lang="cs-CZ" sz="4400" dirty="0" smtClean="0"/>
              <a:t> skleróza </a:t>
            </a:r>
            <a:r>
              <a:rPr lang="cs-CZ" sz="4400" i="1" dirty="0" smtClean="0"/>
              <a:t>(na RTG snížení až zánik kloubní štěrbiny, nekróza kosti, tvorba </a:t>
            </a:r>
            <a:r>
              <a:rPr lang="cs-CZ" sz="4400" i="1" dirty="0" err="1" smtClean="0"/>
              <a:t>pseudocyst</a:t>
            </a:r>
            <a:r>
              <a:rPr lang="cs-CZ" sz="4400" i="1" dirty="0" smtClean="0"/>
              <a:t>)</a:t>
            </a:r>
            <a:endParaRPr lang="cs-CZ" sz="4400" dirty="0" smtClean="0"/>
          </a:p>
          <a:p>
            <a:r>
              <a:rPr lang="cs-CZ" sz="4400" b="1" dirty="0" smtClean="0"/>
              <a:t>IV. stupeň</a:t>
            </a:r>
            <a:r>
              <a:rPr lang="cs-CZ" sz="4400" dirty="0" smtClean="0"/>
              <a:t> - ankylóza, zánik kloubní štěrbiny, destrukce či  srůst artikulujících kostí.</a:t>
            </a:r>
          </a:p>
          <a:p>
            <a:pPr>
              <a:buNone/>
            </a:pPr>
            <a:endParaRPr lang="cs-CZ" sz="4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ALOPLASTIKA KYČELNÍHO KLOUBU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err="1" smtClean="0"/>
              <a:t>koxartroza</a:t>
            </a:r>
            <a:r>
              <a:rPr lang="cs-CZ" dirty="0" smtClean="0"/>
              <a:t>-bolest se promítá zejména do </a:t>
            </a:r>
            <a:r>
              <a:rPr lang="cs-CZ" dirty="0" err="1" smtClean="0"/>
              <a:t>ingviny</a:t>
            </a:r>
            <a:r>
              <a:rPr lang="cs-CZ" dirty="0" smtClean="0"/>
              <a:t> a šíří se po vnitřní straně stehna</a:t>
            </a:r>
          </a:p>
          <a:p>
            <a:r>
              <a:rPr lang="cs-CZ" dirty="0" smtClean="0"/>
              <a:t>cementované endoprotézy kyčelního kloubu U cementované náhrady kyčelního kloubu jsou obě komponenty fixovány do kosti pomocí kostního cementu po 10 – 15 letech může docházet častěji k uvolňování jamky-vhodné u pacientů nad 70 let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necementované náhrady se využívají u mladších pacientů do 60 let-výhodou necementované endoprotézy je zmenšení resekce tkání a přesné usazení obou komponent do vyfrézovaného lůžka-těsný kontakt umožní vrůstání kostních trámců do strukturovaného povrchu femorální i acetabulární náhrady tzv. vazebnou osteogenezí</a:t>
            </a:r>
          </a:p>
          <a:p>
            <a:r>
              <a:rPr lang="cs-CZ" dirty="0" smtClean="0"/>
              <a:t>hybridní endoprotézy kyčelního kloubu-kombinace cementované a necementované náhrady, kdy se nejčastěji vyskytuje necementovaná jamka a cementovaný dřík-pac. 60-71 let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229600" cy="5576888"/>
          </a:xfrm>
        </p:spPr>
        <p:txBody>
          <a:bodyPr/>
          <a:lstStyle/>
          <a:p>
            <a:r>
              <a:rPr lang="cs-CZ" dirty="0" smtClean="0"/>
              <a:t>povrch některých implantátů je opatřen tenkou vrstvou </a:t>
            </a:r>
            <a:r>
              <a:rPr lang="cs-CZ" dirty="0" err="1" smtClean="0"/>
              <a:t>hydroxyapatitu</a:t>
            </a:r>
            <a:r>
              <a:rPr lang="cs-CZ" dirty="0" smtClean="0"/>
              <a:t> z důvodu urychlit spojení kostí pacienta s povrchem implantátu. U cementovaných i necementovaných endoprotéz -snaha o eliminaci tvorby vazivové membrány, která obsahuje histiocyty, které mají významnou roli u indukce </a:t>
            </a:r>
            <a:r>
              <a:rPr lang="cs-CZ" dirty="0" err="1" smtClean="0"/>
              <a:t>osteolýzy</a:t>
            </a:r>
            <a:r>
              <a:rPr lang="cs-CZ" dirty="0" smtClean="0"/>
              <a:t>, a tím i uvolnění implantátu.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5505475"/>
          </a:xfrm>
        </p:spPr>
        <p:txBody>
          <a:bodyPr>
            <a:normAutofit/>
          </a:bodyPr>
          <a:lstStyle/>
          <a:p>
            <a:r>
              <a:rPr lang="cs-CZ" dirty="0" err="1" smtClean="0"/>
              <a:t>resurfacing</a:t>
            </a:r>
            <a:r>
              <a:rPr lang="cs-CZ" dirty="0" smtClean="0"/>
              <a:t> kyčle(</a:t>
            </a:r>
            <a:r>
              <a:rPr lang="cs-CZ" dirty="0" err="1" smtClean="0"/>
              <a:t>hip</a:t>
            </a:r>
            <a:r>
              <a:rPr lang="cs-CZ" dirty="0" smtClean="0"/>
              <a:t> </a:t>
            </a:r>
            <a:r>
              <a:rPr lang="cs-CZ" dirty="0" err="1" smtClean="0"/>
              <a:t>resurfacing</a:t>
            </a:r>
            <a:r>
              <a:rPr lang="cs-CZ" dirty="0" smtClean="0"/>
              <a:t>)-povrchová náhrada kloubních ploch - kloubní hlavice je obroušena, na ní je nanesen mimořádně odolný kov-tento kov se využívá také u vystýlání </a:t>
            </a:r>
            <a:r>
              <a:rPr lang="cs-CZ" dirty="0" err="1" smtClean="0"/>
              <a:t>acetabula</a:t>
            </a:r>
            <a:r>
              <a:rPr lang="cs-CZ" dirty="0" smtClean="0"/>
              <a:t>, které je vyfrézováno dle </a:t>
            </a:r>
            <a:r>
              <a:rPr lang="cs-CZ" dirty="0" err="1" smtClean="0"/>
              <a:t>standartních</a:t>
            </a:r>
            <a:r>
              <a:rPr lang="cs-CZ" dirty="0" smtClean="0"/>
              <a:t> postupů- výhodou je brzká rekonvalescence,ale chybí dlouhodobější zkušenosti-stav femuru,věk pacienta jsou limitujícími faktory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836712"/>
            <a:ext cx="8229600" cy="5289451"/>
          </a:xfrm>
        </p:spPr>
        <p:txBody>
          <a:bodyPr/>
          <a:lstStyle/>
          <a:p>
            <a:r>
              <a:rPr lang="cs-CZ" dirty="0" smtClean="0"/>
              <a:t>kontraindikace</a:t>
            </a:r>
          </a:p>
          <a:p>
            <a:pPr>
              <a:buNone/>
            </a:pPr>
            <a:r>
              <a:rPr lang="cs-CZ" dirty="0" smtClean="0"/>
              <a:t>  -lokální - aktivní infekce v kyčli,infekce v jiných lokalitách (dekubity, folikulitida a vředové afekce v oblasti kloubu, </a:t>
            </a:r>
            <a:r>
              <a:rPr lang="cs-CZ" dirty="0" err="1" smtClean="0"/>
              <a:t>uroinfekce</a:t>
            </a:r>
            <a:r>
              <a:rPr lang="cs-CZ" dirty="0" smtClean="0"/>
              <a:t>),  nekvalitní kostní tkáň</a:t>
            </a:r>
          </a:p>
          <a:p>
            <a:pPr>
              <a:buNone/>
            </a:pPr>
            <a:r>
              <a:rPr lang="cs-CZ" dirty="0" smtClean="0"/>
              <a:t> -celkové - nevhodný interní stav,těžká neurologická onemocnění, významná nespolupráce pacienta.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6525344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/>
              <a:t>anterolaterální</a:t>
            </a:r>
            <a:r>
              <a:rPr lang="cs-CZ" dirty="0" smtClean="0"/>
              <a:t> přístup (</a:t>
            </a:r>
            <a:r>
              <a:rPr lang="cs-CZ" dirty="0" err="1" smtClean="0"/>
              <a:t>Watson</a:t>
            </a:r>
            <a:r>
              <a:rPr lang="cs-CZ" dirty="0" smtClean="0"/>
              <a:t>-</a:t>
            </a:r>
            <a:r>
              <a:rPr lang="cs-CZ" dirty="0" err="1" smtClean="0"/>
              <a:t>Jonesův</a:t>
            </a:r>
            <a:r>
              <a:rPr lang="cs-CZ" dirty="0" smtClean="0"/>
              <a:t>) -řez se vede laterálně v dlouhé ose kosti stehenní o délce 15 cm,místě trochanteru major se řez lomí směrem ke spina </a:t>
            </a:r>
            <a:r>
              <a:rPr lang="cs-CZ" dirty="0" err="1" smtClean="0"/>
              <a:t>iliaca</a:t>
            </a:r>
            <a:r>
              <a:rPr lang="cs-CZ" dirty="0" smtClean="0"/>
              <a:t> </a:t>
            </a:r>
            <a:r>
              <a:rPr lang="cs-CZ" dirty="0" err="1" smtClean="0"/>
              <a:t>anterior</a:t>
            </a:r>
            <a:r>
              <a:rPr lang="cs-CZ" dirty="0" smtClean="0"/>
              <a:t> superior-stejném směru se protíná také fascie-</a:t>
            </a:r>
            <a:r>
              <a:rPr lang="cs-CZ" dirty="0" err="1" smtClean="0"/>
              <a:t>primoimplantace</a:t>
            </a:r>
            <a:r>
              <a:rPr lang="cs-CZ" dirty="0" smtClean="0"/>
              <a:t> -malá svalová </a:t>
            </a:r>
            <a:r>
              <a:rPr lang="cs-CZ" dirty="0" err="1" smtClean="0"/>
              <a:t>dezinzerce</a:t>
            </a:r>
            <a:r>
              <a:rPr lang="cs-CZ" dirty="0" smtClean="0"/>
              <a:t> -pro pacienta poměrně šetrná </a:t>
            </a:r>
          </a:p>
          <a:p>
            <a:r>
              <a:rPr lang="cs-CZ" dirty="0" err="1" smtClean="0"/>
              <a:t>transgluteální</a:t>
            </a:r>
            <a:r>
              <a:rPr lang="cs-CZ" dirty="0" smtClean="0"/>
              <a:t> přístup (Bauer) -kožní řez a protětí fascie jsou shodné s </a:t>
            </a:r>
            <a:r>
              <a:rPr lang="cs-CZ" dirty="0" err="1" smtClean="0"/>
              <a:t>anterolaterálním</a:t>
            </a:r>
            <a:r>
              <a:rPr lang="cs-CZ" dirty="0" smtClean="0"/>
              <a:t> přístupem-zpřístupnění m. </a:t>
            </a:r>
            <a:r>
              <a:rPr lang="cs-CZ" dirty="0" err="1" smtClean="0"/>
              <a:t>gluteus</a:t>
            </a:r>
            <a:r>
              <a:rPr lang="cs-CZ" dirty="0" smtClean="0"/>
              <a:t> </a:t>
            </a:r>
            <a:r>
              <a:rPr lang="cs-CZ" dirty="0" err="1" smtClean="0"/>
              <a:t>medius</a:t>
            </a:r>
            <a:r>
              <a:rPr lang="cs-CZ" dirty="0" smtClean="0"/>
              <a:t> a m. </a:t>
            </a:r>
            <a:r>
              <a:rPr lang="cs-CZ" dirty="0" err="1" smtClean="0"/>
              <a:t>vastus</a:t>
            </a:r>
            <a:r>
              <a:rPr lang="cs-CZ" dirty="0" smtClean="0"/>
              <a:t> lat.-řez veden na hranici přední třetiny obou svalů, které jsou uvolněny od trochanteru major-nejčastěji pro revizní výkony v oblasti </a:t>
            </a:r>
            <a:r>
              <a:rPr lang="cs-CZ" dirty="0" err="1" smtClean="0"/>
              <a:t>acetabula</a:t>
            </a:r>
            <a:r>
              <a:rPr lang="cs-CZ" dirty="0" smtClean="0"/>
              <a:t> x </a:t>
            </a:r>
            <a:r>
              <a:rPr lang="cs-CZ" dirty="0" err="1" smtClean="0"/>
              <a:t>primoimplantace</a:t>
            </a:r>
            <a:r>
              <a:rPr lang="cs-CZ" dirty="0" smtClean="0"/>
              <a:t> při těžkých dysplaziích</a:t>
            </a:r>
          </a:p>
          <a:p>
            <a:r>
              <a:rPr lang="cs-CZ" dirty="0" smtClean="0"/>
              <a:t> zadní přístup(</a:t>
            </a:r>
            <a:r>
              <a:rPr lang="cs-CZ" dirty="0" err="1" smtClean="0"/>
              <a:t>Kocher</a:t>
            </a:r>
            <a:r>
              <a:rPr lang="cs-CZ" dirty="0" smtClean="0"/>
              <a:t>-</a:t>
            </a:r>
            <a:r>
              <a:rPr lang="cs-CZ" dirty="0" err="1" smtClean="0"/>
              <a:t>Langenbeck</a:t>
            </a:r>
            <a:r>
              <a:rPr lang="cs-CZ" dirty="0" smtClean="0"/>
              <a:t>) -poloha pacienta na zdravém boku. 20 cm dlouhý řez vede obloukem od velkého trochanteru směrem ke spina </a:t>
            </a:r>
            <a:r>
              <a:rPr lang="cs-CZ" dirty="0" err="1" smtClean="0"/>
              <a:t>iliaca</a:t>
            </a:r>
            <a:r>
              <a:rPr lang="cs-CZ" dirty="0" smtClean="0"/>
              <a:t> </a:t>
            </a:r>
            <a:r>
              <a:rPr lang="cs-CZ" dirty="0" err="1" smtClean="0"/>
              <a:t>posterior</a:t>
            </a:r>
            <a:r>
              <a:rPr lang="cs-CZ" dirty="0" smtClean="0"/>
              <a:t> superior a dále distálně v ose femuru-respektovány anatomické intervaly-šetrný</a:t>
            </a:r>
          </a:p>
          <a:p>
            <a:r>
              <a:rPr lang="cs-CZ" dirty="0" err="1" smtClean="0"/>
              <a:t>miniinvazivní</a:t>
            </a:r>
            <a:r>
              <a:rPr lang="cs-CZ" dirty="0" smtClean="0"/>
              <a:t> chirurgie-cílem minimální poškození tkání-značně náročný operační výkon- malá operační rána </a:t>
            </a:r>
          </a:p>
          <a:p>
            <a:r>
              <a:rPr lang="cs-CZ" dirty="0" smtClean="0"/>
              <a:t>počítačem asistovaná chirurgie-navigační systém- přehled i při minimální operační ráně </a:t>
            </a:r>
          </a:p>
          <a:p>
            <a:r>
              <a:rPr lang="cs-CZ" dirty="0" smtClean="0"/>
              <a:t>revize-po 10-20 letech-asi ve 20% dochází k uvolnění náhrady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597352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</a:t>
            </a:r>
            <a:r>
              <a:rPr lang="cs-CZ" dirty="0" smtClean="0"/>
              <a:t>yšetření břišní dutiny obecně</a:t>
            </a:r>
          </a:p>
          <a:p>
            <a:r>
              <a:rPr lang="cs-CZ" dirty="0" smtClean="0"/>
              <a:t>klinické vyš.-pohled-známky pohmoždění-postup dechové vlny(nepostupující dechová vlna břišní stěnou, může znamenat peritonitidu)-vyklenutí-spontánní zaujetí polohy,barvu kůže(barvu kůže, žluté zabarvení může značit ikterus, modré hematomy, fialové mohou být při šíření </a:t>
            </a:r>
            <a:r>
              <a:rPr lang="cs-CZ" dirty="0" err="1" smtClean="0"/>
              <a:t>retroperitoneálního</a:t>
            </a:r>
            <a:r>
              <a:rPr lang="cs-CZ" dirty="0" smtClean="0"/>
              <a:t> hematomu nebo při těžkém zánětu slinivky</a:t>
            </a:r>
          </a:p>
          <a:p>
            <a:pPr>
              <a:buNone/>
            </a:pPr>
            <a:r>
              <a:rPr lang="cs-CZ" dirty="0" smtClean="0"/>
              <a:t>     -palpace-peritoneální dráždění-napjatá </a:t>
            </a:r>
            <a:r>
              <a:rPr lang="cs-CZ" dirty="0" err="1" smtClean="0"/>
              <a:t>bř.stěna</a:t>
            </a:r>
            <a:r>
              <a:rPr lang="cs-CZ" dirty="0" smtClean="0"/>
              <a:t>,bolest, obsah břišní dutiny-u zdravého člověka je poklep diferencovaný bubínkový, tzn. poklep má různou výšku nad břišními orgány podle množství plynové náplně-patologický poklep je zkrácený a může být způsoben přítomností tekutiny</a:t>
            </a:r>
          </a:p>
          <a:p>
            <a:pPr>
              <a:buNone/>
            </a:pPr>
            <a:r>
              <a:rPr lang="cs-CZ" dirty="0" smtClean="0"/>
              <a:t>     -auskultace potvrzuje klinická podezření získaná poklepem-zdravý člověk-přítomny střevní fenomény-peristaltika chybí-paralytický ileus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časné komplikace</a:t>
            </a:r>
          </a:p>
          <a:p>
            <a:pPr>
              <a:buNone/>
            </a:pPr>
            <a:r>
              <a:rPr lang="cs-CZ" dirty="0" smtClean="0"/>
              <a:t>-krvácení -hradit krevní ztráty a ošetřit poraněné cévy</a:t>
            </a:r>
          </a:p>
          <a:p>
            <a:pPr>
              <a:buNone/>
            </a:pPr>
            <a:r>
              <a:rPr lang="cs-CZ" dirty="0" smtClean="0"/>
              <a:t>-luxace endoprotézy je charakterizována prudkou bolestí a patologickým postavením končetiny-repozice v celkové anestezii, případně </a:t>
            </a:r>
            <a:r>
              <a:rPr lang="cs-CZ" dirty="0" err="1" smtClean="0"/>
              <a:t>reoperace</a:t>
            </a:r>
            <a:r>
              <a:rPr lang="cs-CZ" dirty="0" smtClean="0"/>
              <a:t>.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trombembolická</a:t>
            </a:r>
            <a:r>
              <a:rPr lang="cs-CZ" dirty="0" smtClean="0"/>
              <a:t> nemoc se nejčastěji manifestuje jako </a:t>
            </a:r>
            <a:r>
              <a:rPr lang="cs-CZ" dirty="0" err="1" smtClean="0"/>
              <a:t>flebotrombóza</a:t>
            </a:r>
            <a:r>
              <a:rPr lang="cs-CZ" dirty="0" smtClean="0"/>
              <a:t> případně s plicní embolií</a:t>
            </a:r>
          </a:p>
          <a:p>
            <a:pPr>
              <a:buNone/>
            </a:pPr>
            <a:r>
              <a:rPr lang="cs-CZ" dirty="0" smtClean="0"/>
              <a:t>-tuková embolie-pravděpodobně vlivem toxického monomeru, který se může uvolnit při cementování</a:t>
            </a:r>
          </a:p>
          <a:p>
            <a:r>
              <a:rPr lang="cs-CZ" dirty="0" smtClean="0"/>
              <a:t>středně pozdní komplikace </a:t>
            </a:r>
          </a:p>
          <a:p>
            <a:pPr>
              <a:buNone/>
            </a:pPr>
            <a:r>
              <a:rPr lang="cs-CZ" dirty="0" smtClean="0"/>
              <a:t>-dehiscence rány (rozestup) vyžaduje chirurgické ošetření</a:t>
            </a:r>
          </a:p>
          <a:p>
            <a:pPr>
              <a:buFontTx/>
              <a:buChar char="-"/>
            </a:pPr>
            <a:r>
              <a:rPr lang="cs-CZ" dirty="0" smtClean="0"/>
              <a:t>pozdní hematom-zvažuje se revize rány podle jeho velikosti</a:t>
            </a:r>
          </a:p>
          <a:p>
            <a:pPr>
              <a:buFontTx/>
              <a:buChar char="-"/>
            </a:pPr>
            <a:r>
              <a:rPr lang="cs-CZ" dirty="0" smtClean="0"/>
              <a:t>časná infekce se většinou manifestuje do 14 dnů od operace-okolí rány je zarudlé bolestivé, zvýšená teplota, vzestup C-reaktivního proteinu (CRP)-revize rány a nasadit antibiotika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pozdní komplikace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mitigovaná</a:t>
            </a:r>
            <a:r>
              <a:rPr lang="cs-CZ" dirty="0" smtClean="0"/>
              <a:t> infekce-mírné známky zánětu, ale významné následky- uvolnění protézy-infekce může vzniknout i dlouho po operaci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paraartikulární</a:t>
            </a:r>
            <a:r>
              <a:rPr lang="cs-CZ" dirty="0" smtClean="0"/>
              <a:t> osifikace se často objevuje u poúrazových stavů-pokud osifikace omezují pohyb, je nutné je odstranit</a:t>
            </a:r>
          </a:p>
          <a:p>
            <a:pPr>
              <a:buNone/>
            </a:pPr>
            <a:r>
              <a:rPr lang="cs-CZ" dirty="0" smtClean="0"/>
              <a:t>-uvolnění a migrace endoprotézy jsou nejčastěji způsobeny otěrem polyetylénu, fragmentací kostního cementu, chybnou konstrukcí TEP, chybnou implantací TEP nebo latentní infekcí 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předoperační rehabilitace</a:t>
            </a:r>
          </a:p>
          <a:p>
            <a:pPr>
              <a:buNone/>
            </a:pPr>
            <a:r>
              <a:rPr lang="cs-CZ" dirty="0" smtClean="0"/>
              <a:t>- kvalitní kineziologický rozbor</a:t>
            </a:r>
          </a:p>
          <a:p>
            <a:pPr>
              <a:buNone/>
            </a:pPr>
            <a:r>
              <a:rPr lang="cs-CZ" dirty="0" smtClean="0"/>
              <a:t>-ošetření postiženého segmentu-úprava svalových </a:t>
            </a:r>
            <a:r>
              <a:rPr lang="cs-CZ" dirty="0" err="1" smtClean="0"/>
              <a:t>dysbalancí</a:t>
            </a:r>
            <a:r>
              <a:rPr lang="cs-CZ" dirty="0" smtClean="0"/>
              <a:t>,ošetření reflexních změn</a:t>
            </a:r>
          </a:p>
          <a:p>
            <a:pPr>
              <a:buNone/>
            </a:pPr>
            <a:r>
              <a:rPr lang="cs-CZ" dirty="0" smtClean="0"/>
              <a:t>-nácvik chůze v odlehčení s důrazem na správný stereotyp chůze,délku kroku,odvíjení nohy</a:t>
            </a:r>
          </a:p>
          <a:p>
            <a:pPr>
              <a:buNone/>
            </a:pPr>
            <a:r>
              <a:rPr lang="cs-CZ" dirty="0" smtClean="0"/>
              <a:t>-nácvik </a:t>
            </a:r>
            <a:r>
              <a:rPr lang="cs-CZ" dirty="0" err="1" smtClean="0"/>
              <a:t>sebeobsluhy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-zlepšení celkové kondice</a:t>
            </a:r>
          </a:p>
          <a:p>
            <a:pPr>
              <a:buNone/>
            </a:pPr>
            <a:r>
              <a:rPr lang="cs-CZ" dirty="0" smtClean="0"/>
              <a:t>-edukace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8680"/>
            <a:ext cx="8229600" cy="604867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časná pooperační optimálně </a:t>
            </a:r>
          </a:p>
          <a:p>
            <a:pPr>
              <a:buNone/>
            </a:pPr>
            <a:r>
              <a:rPr lang="cs-CZ" dirty="0" smtClean="0"/>
              <a:t>1.pooperační den-RFT,cévní gymnastika,izometrie</a:t>
            </a:r>
          </a:p>
          <a:p>
            <a:pPr>
              <a:buNone/>
            </a:pPr>
            <a:r>
              <a:rPr lang="cs-CZ" dirty="0" smtClean="0"/>
              <a:t>2.-3.den-</a:t>
            </a:r>
            <a:r>
              <a:rPr lang="cs-CZ" dirty="0" err="1" smtClean="0"/>
              <a:t>vertikalizace</a:t>
            </a:r>
            <a:r>
              <a:rPr lang="cs-CZ" dirty="0" smtClean="0"/>
              <a:t>(s abdukčním klínem)-aktivně </a:t>
            </a:r>
            <a:r>
              <a:rPr lang="cs-CZ" dirty="0" err="1" smtClean="0"/>
              <a:t>asistovaně</a:t>
            </a:r>
            <a:r>
              <a:rPr lang="cs-CZ" dirty="0" smtClean="0"/>
              <a:t> flexe do 90st. a abdukce</a:t>
            </a:r>
          </a:p>
          <a:p>
            <a:pPr>
              <a:buNone/>
            </a:pPr>
            <a:r>
              <a:rPr lang="cs-CZ" dirty="0" smtClean="0"/>
              <a:t>-postupně cvičení na břiše-prevence kontraktur flexorů KYK, extenze abdukce</a:t>
            </a:r>
          </a:p>
          <a:p>
            <a:pPr>
              <a:buNone/>
            </a:pPr>
            <a:r>
              <a:rPr lang="cs-CZ" dirty="0" smtClean="0"/>
              <a:t>-nácvik </a:t>
            </a:r>
            <a:r>
              <a:rPr lang="cs-CZ" dirty="0" err="1" smtClean="0"/>
              <a:t>sebeobsluhy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-edukace – nekřížit končetiny(noha přes nohu),vkládat polštář mezi kolena (prevence addukce)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kontraindikované pohyby</a:t>
            </a:r>
          </a:p>
          <a:p>
            <a:pPr>
              <a:buNone/>
            </a:pPr>
            <a:r>
              <a:rPr lang="cs-CZ" dirty="0" smtClean="0"/>
              <a:t>-zevní rotace</a:t>
            </a:r>
          </a:p>
          <a:p>
            <a:pPr>
              <a:buNone/>
            </a:pPr>
            <a:r>
              <a:rPr lang="cs-CZ" dirty="0" smtClean="0"/>
              <a:t>-addukce</a:t>
            </a:r>
          </a:p>
          <a:p>
            <a:pPr>
              <a:buNone/>
            </a:pPr>
            <a:r>
              <a:rPr lang="cs-CZ" dirty="0" smtClean="0"/>
              <a:t>-flexe nad 90st.</a:t>
            </a:r>
          </a:p>
          <a:p>
            <a:pPr>
              <a:buNone/>
            </a:pPr>
            <a:r>
              <a:rPr lang="cs-CZ" dirty="0" smtClean="0"/>
              <a:t>-flexe s </a:t>
            </a:r>
            <a:r>
              <a:rPr lang="cs-CZ" dirty="0" err="1" smtClean="0"/>
              <a:t>extendovaným</a:t>
            </a:r>
            <a:r>
              <a:rPr lang="cs-CZ" dirty="0" smtClean="0"/>
              <a:t> kolenem (páka)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229600" cy="5576888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následná fyzioterapie</a:t>
            </a:r>
          </a:p>
          <a:p>
            <a:pPr>
              <a:buFontTx/>
              <a:buChar char="-"/>
            </a:pPr>
            <a:r>
              <a:rPr lang="cs-CZ" dirty="0" smtClean="0"/>
              <a:t>zapojení kloubu do tělesného schématu </a:t>
            </a:r>
          </a:p>
          <a:p>
            <a:pPr>
              <a:buFontTx/>
              <a:buChar char="-"/>
            </a:pPr>
            <a:r>
              <a:rPr lang="cs-CZ" dirty="0" smtClean="0"/>
              <a:t>metody na NF podkladu </a:t>
            </a:r>
          </a:p>
          <a:p>
            <a:pPr>
              <a:buFontTx/>
              <a:buChar char="-"/>
            </a:pPr>
            <a:r>
              <a:rPr lang="cs-CZ" dirty="0" smtClean="0"/>
              <a:t>uzavřené kinematické řetězce</a:t>
            </a:r>
          </a:p>
          <a:p>
            <a:pPr>
              <a:buFontTx/>
              <a:buChar char="-"/>
            </a:pPr>
            <a:r>
              <a:rPr lang="cs-CZ" dirty="0" smtClean="0"/>
              <a:t>neopomenout </a:t>
            </a:r>
            <a:r>
              <a:rPr lang="cs-CZ" dirty="0" err="1" smtClean="0"/>
              <a:t>podologickou</a:t>
            </a:r>
            <a:r>
              <a:rPr lang="cs-CZ" dirty="0" smtClean="0"/>
              <a:t> péči-zajištění optimálního postavení ve všech  kloubech nohy</a:t>
            </a:r>
          </a:p>
          <a:p>
            <a:pPr>
              <a:buFontTx/>
              <a:buChar char="-"/>
            </a:pPr>
            <a:r>
              <a:rPr lang="cs-CZ" dirty="0" smtClean="0"/>
              <a:t>optimálně – intenzivní rehabilitační pobyt 2-3T</a:t>
            </a:r>
          </a:p>
          <a:p>
            <a:pPr>
              <a:buFontTx/>
              <a:buChar char="-"/>
            </a:pPr>
            <a:r>
              <a:rPr lang="cs-CZ" dirty="0" smtClean="0"/>
              <a:t>lázeňská péče do 3M po implantaci</a:t>
            </a:r>
          </a:p>
          <a:p>
            <a:pPr>
              <a:buFontTx/>
              <a:buChar char="-"/>
            </a:pPr>
            <a:r>
              <a:rPr lang="cs-CZ" dirty="0" smtClean="0"/>
              <a:t>fyzikální terapie-distanční elektroléčba- zejména </a:t>
            </a:r>
            <a:r>
              <a:rPr lang="cs-CZ" dirty="0" err="1" smtClean="0"/>
              <a:t>Bassetových</a:t>
            </a:r>
            <a:r>
              <a:rPr lang="cs-CZ" dirty="0" smtClean="0"/>
              <a:t> proudů (</a:t>
            </a:r>
            <a:r>
              <a:rPr lang="cs-CZ" dirty="0" err="1" smtClean="0"/>
              <a:t>monofázické</a:t>
            </a:r>
            <a:r>
              <a:rPr lang="cs-CZ" dirty="0" smtClean="0"/>
              <a:t>, </a:t>
            </a:r>
            <a:r>
              <a:rPr lang="cs-CZ" dirty="0" err="1" smtClean="0"/>
              <a:t>pulsní</a:t>
            </a:r>
            <a:r>
              <a:rPr lang="cs-CZ" dirty="0" smtClean="0"/>
              <a:t>, sinusové proudy) o frekvenci 72 Hertzů</a:t>
            </a:r>
          </a:p>
          <a:p>
            <a:pPr>
              <a:buFontTx/>
              <a:buChar char="-"/>
            </a:pPr>
            <a:r>
              <a:rPr lang="cs-CZ" dirty="0" smtClean="0"/>
              <a:t> laser-ošetření operační jizvy</a:t>
            </a:r>
          </a:p>
          <a:p>
            <a:pPr>
              <a:buFontTx/>
              <a:buChar char="-"/>
            </a:pPr>
            <a:r>
              <a:rPr lang="cs-CZ" dirty="0" smtClean="0"/>
              <a:t>magnetoterapii lze využít v případě, kdy jednotlivé kovové komponenty implantované TEP jsou vyrobeny z diamagnetických materiálů- pulzní nízkofrekvenčním magnetické polem o frekvenci 25 až 50 hertzů</a:t>
            </a:r>
          </a:p>
          <a:p>
            <a:pPr>
              <a:buFontTx/>
              <a:buChar char="-"/>
            </a:pPr>
            <a:r>
              <a:rPr lang="cs-CZ" dirty="0" smtClean="0"/>
              <a:t>kryoterapie</a:t>
            </a:r>
          </a:p>
          <a:p>
            <a:pPr>
              <a:buFontTx/>
              <a:buChar char="-"/>
            </a:pPr>
            <a:r>
              <a:rPr lang="cs-CZ" dirty="0" smtClean="0"/>
              <a:t>hydroterapie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Plná zátěž je obecně u cementované náhrady povolena po 6T u necementované po 3M (doporučení plné zátěže se liší i dle pracoviště).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REŽIMOVÁ DOPORUČENÍ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-nikdy nesedět tak, aby byl kyčelní kloubu ohnutý přes 90st -sedět na vyšších tvrdších židlích, nesedat do hlubokých křesel, je vhodné použít nástavec na WC a při sedání vždy předsunout dolní končetinu </a:t>
            </a:r>
          </a:p>
          <a:p>
            <a:pPr>
              <a:buNone/>
            </a:pPr>
            <a:r>
              <a:rPr lang="cs-CZ" dirty="0" smtClean="0"/>
              <a:t>-neshýbat se, nepředklánět ,nekřížit nohu přes nohu</a:t>
            </a:r>
          </a:p>
          <a:p>
            <a:pPr>
              <a:buNone/>
            </a:pPr>
            <a:r>
              <a:rPr lang="cs-CZ" dirty="0" smtClean="0"/>
              <a:t>-nepřetáčet se z lehu bez polštáře mezi koleny</a:t>
            </a:r>
          </a:p>
          <a:p>
            <a:pPr>
              <a:buNone/>
            </a:pPr>
            <a:r>
              <a:rPr lang="cs-CZ" dirty="0" smtClean="0"/>
              <a:t>-nepoužívat na chůzi pantofle, ale vhodnou obuv s pevnou podrážkou a bez podpatku </a:t>
            </a:r>
          </a:p>
          <a:p>
            <a:pPr>
              <a:buNone/>
            </a:pPr>
            <a:r>
              <a:rPr lang="cs-CZ" dirty="0" smtClean="0"/>
              <a:t>-neřídit po 2 až 3 měsíce od operace automobil (jízda v autě možná na místě spolujezdce, usedat z boku s nataženou operovanou končetinou)</a:t>
            </a:r>
          </a:p>
          <a:p>
            <a:pPr>
              <a:buNone/>
            </a:pPr>
            <a:r>
              <a:rPr lang="cs-CZ" dirty="0" smtClean="0"/>
              <a:t>-nenosit těžší předměty (nad 5 kg) </a:t>
            </a:r>
          </a:p>
          <a:p>
            <a:pPr>
              <a:buNone/>
            </a:pPr>
            <a:r>
              <a:rPr lang="cs-CZ" dirty="0" smtClean="0"/>
              <a:t>-v prvních týdnech si sám neobouvat ponožky a boty, jedině později s využitím pomůcek </a:t>
            </a:r>
          </a:p>
          <a:p>
            <a:pPr>
              <a:buNone/>
            </a:pPr>
            <a:r>
              <a:rPr lang="cs-CZ" dirty="0" smtClean="0"/>
              <a:t>-nepřetěžovat operovaný kloub, měnit polohy – sed, leh a chůzi, nesedět déle než 30 minut ve stejné poloze </a:t>
            </a:r>
          </a:p>
          <a:p>
            <a:pPr>
              <a:buNone/>
            </a:pPr>
            <a:r>
              <a:rPr lang="cs-CZ" dirty="0" smtClean="0"/>
              <a:t>-nedoskakovat na operovanou končetinu 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ALOPLASTIKA KOLENNÍHO KLOUBU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unikompartmentální</a:t>
            </a:r>
            <a:r>
              <a:rPr lang="cs-CZ" dirty="0" smtClean="0"/>
              <a:t> endoprotéza (</a:t>
            </a:r>
            <a:r>
              <a:rPr lang="cs-CZ" dirty="0" err="1" smtClean="0"/>
              <a:t>hemiartroplastika</a:t>
            </a:r>
            <a:r>
              <a:rPr lang="cs-CZ" dirty="0" smtClean="0"/>
              <a:t>) -poškození jednoho </a:t>
            </a:r>
            <a:r>
              <a:rPr lang="cs-CZ" dirty="0" err="1" smtClean="0"/>
              <a:t>kompartmentu</a:t>
            </a:r>
            <a:r>
              <a:rPr lang="cs-CZ" dirty="0" smtClean="0"/>
              <a:t>-nahrazena pouze postižená polovina kloubu-náchylnější k opotřebování z přetížení,neřeší případné obtíže </a:t>
            </a:r>
            <a:r>
              <a:rPr lang="cs-CZ" dirty="0" err="1" smtClean="0"/>
              <a:t>femoropatelárního</a:t>
            </a:r>
            <a:r>
              <a:rPr lang="cs-CZ" dirty="0" smtClean="0"/>
              <a:t> kloubu-málo používaná</a:t>
            </a:r>
          </a:p>
          <a:p>
            <a:r>
              <a:rPr lang="cs-CZ" dirty="0" smtClean="0"/>
              <a:t>totální endoprotéza kloubu-pokročilá </a:t>
            </a:r>
            <a:r>
              <a:rPr lang="cs-CZ" dirty="0" err="1" smtClean="0"/>
              <a:t>destrukcie</a:t>
            </a:r>
            <a:r>
              <a:rPr lang="cs-CZ" dirty="0" smtClean="0"/>
              <a:t> více částí kloubu-velký výběr implantátů- lze ošetřit povrch všech zde přítomných kostí, tedy femuru, </a:t>
            </a:r>
            <a:r>
              <a:rPr lang="cs-CZ" dirty="0" err="1" smtClean="0"/>
              <a:t>tibie</a:t>
            </a:r>
            <a:r>
              <a:rPr lang="cs-CZ" dirty="0" smtClean="0"/>
              <a:t> i pately</a:t>
            </a:r>
          </a:p>
          <a:p>
            <a:r>
              <a:rPr lang="cs-CZ" dirty="0" smtClean="0"/>
              <a:t>dle způsobu</a:t>
            </a:r>
          </a:p>
          <a:p>
            <a:r>
              <a:rPr lang="cs-CZ" dirty="0" smtClean="0"/>
              <a:t> fixace-cementované,necementované,hybridní</a:t>
            </a:r>
          </a:p>
          <a:p>
            <a:r>
              <a:rPr lang="cs-CZ" dirty="0" smtClean="0"/>
              <a:t>v současnosti je součástí i náhrada čéšky </a:t>
            </a:r>
          </a:p>
          <a:p>
            <a:r>
              <a:rPr lang="cs-CZ" dirty="0" smtClean="0"/>
              <a:t>indikace-obecné totožné s ostatními </a:t>
            </a:r>
            <a:r>
              <a:rPr lang="cs-CZ" dirty="0" err="1" smtClean="0"/>
              <a:t>alloplastikami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-specifická-výrazná deformita</a:t>
            </a:r>
          </a:p>
          <a:p>
            <a:pPr>
              <a:buNone/>
            </a:pPr>
            <a:r>
              <a:rPr lang="cs-CZ" dirty="0" smtClean="0"/>
              <a:t>    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626469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kontraindikace-absolutní </a:t>
            </a:r>
          </a:p>
          <a:p>
            <a:pPr>
              <a:buNone/>
            </a:pPr>
            <a:r>
              <a:rPr lang="cs-CZ" dirty="0" smtClean="0"/>
              <a:t>-ischemická choroba dolních končetin</a:t>
            </a:r>
          </a:p>
          <a:p>
            <a:pPr>
              <a:buNone/>
            </a:pPr>
            <a:r>
              <a:rPr lang="cs-CZ" dirty="0" smtClean="0"/>
              <a:t>-stav po </a:t>
            </a:r>
            <a:r>
              <a:rPr lang="cs-CZ" dirty="0" err="1" smtClean="0"/>
              <a:t>flebotrombózách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-závažná kardiopulmonální onemocnění </a:t>
            </a:r>
          </a:p>
          <a:p>
            <a:pPr>
              <a:buNone/>
            </a:pPr>
            <a:r>
              <a:rPr lang="cs-CZ" dirty="0" smtClean="0"/>
              <a:t>-ateroskleróza CNS v pokročilém stádiu</a:t>
            </a:r>
          </a:p>
          <a:p>
            <a:pPr>
              <a:buNone/>
            </a:pPr>
            <a:r>
              <a:rPr lang="cs-CZ" dirty="0" smtClean="0"/>
              <a:t>-infekční ložiska, nacházející se v kolenním kloubu a na kožním krytu dané končetiny</a:t>
            </a:r>
          </a:p>
          <a:p>
            <a:pPr>
              <a:buNone/>
            </a:pPr>
            <a:r>
              <a:rPr lang="cs-CZ" dirty="0" smtClean="0"/>
              <a:t>-těžké mykózy a bércové vředy</a:t>
            </a:r>
          </a:p>
          <a:p>
            <a:pPr>
              <a:buNone/>
            </a:pPr>
            <a:r>
              <a:rPr lang="cs-CZ" dirty="0" smtClean="0"/>
              <a:t>-ztráta kostní tkáně, nedovoluje dostatečnou fixaci komponent </a:t>
            </a:r>
          </a:p>
          <a:p>
            <a:pPr>
              <a:buNone/>
            </a:pPr>
            <a:r>
              <a:rPr lang="cs-CZ" dirty="0" smtClean="0"/>
              <a:t>-výrazná dysfunkce extenzorového aparátu</a:t>
            </a:r>
          </a:p>
          <a:p>
            <a:r>
              <a:rPr lang="cs-CZ" dirty="0" smtClean="0"/>
              <a:t>relativní kontraindikace-infekční ložisko nacházející se v organismu(chronická infekce urogenitálního traktu, horních cest dýchacích, infekční ložiska v dutině ústní nebo stav po erysipelu</a:t>
            </a:r>
          </a:p>
          <a:p>
            <a:pPr>
              <a:buNone/>
            </a:pPr>
            <a:r>
              <a:rPr lang="cs-CZ" dirty="0" smtClean="0"/>
              <a:t>-věk, nadměrná váha pacienta a onemocnění CNS, které by mohlo omezit jeho pooperační spolupráci 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858000"/>
          </a:xfrm>
        </p:spPr>
        <p:txBody>
          <a:bodyPr>
            <a:normAutofit fontScale="475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FYZIOTERAPIE</a:t>
            </a:r>
          </a:p>
          <a:p>
            <a:r>
              <a:rPr lang="cs-CZ" dirty="0" smtClean="0"/>
              <a:t>předoperační péče-ošetření segmentu,posilování dynam.</a:t>
            </a:r>
            <a:r>
              <a:rPr lang="cs-CZ" dirty="0" err="1" smtClean="0"/>
              <a:t>stabil</a:t>
            </a:r>
            <a:r>
              <a:rPr lang="cs-CZ" dirty="0" smtClean="0"/>
              <a:t>,nácvik chůze o berlích(holích)…</a:t>
            </a:r>
          </a:p>
          <a:p>
            <a:r>
              <a:rPr lang="cs-CZ" dirty="0" smtClean="0"/>
              <a:t>časná pooperační péče</a:t>
            </a:r>
          </a:p>
          <a:p>
            <a:pPr>
              <a:buNone/>
            </a:pPr>
            <a:r>
              <a:rPr lang="cs-CZ" dirty="0" smtClean="0"/>
              <a:t>0.-1.den</a:t>
            </a:r>
          </a:p>
          <a:p>
            <a:pPr>
              <a:buNone/>
            </a:pPr>
            <a:r>
              <a:rPr lang="cs-CZ" dirty="0" smtClean="0"/>
              <a:t>-RFT</a:t>
            </a:r>
          </a:p>
          <a:p>
            <a:pPr>
              <a:buNone/>
            </a:pPr>
            <a:r>
              <a:rPr lang="cs-CZ" dirty="0" smtClean="0"/>
              <a:t>-prevence </a:t>
            </a:r>
            <a:r>
              <a:rPr lang="cs-CZ" dirty="0" err="1" smtClean="0"/>
              <a:t>trombembolické</a:t>
            </a:r>
            <a:r>
              <a:rPr lang="cs-CZ" dirty="0" smtClean="0"/>
              <a:t> nemoci</a:t>
            </a:r>
          </a:p>
          <a:p>
            <a:pPr>
              <a:buNone/>
            </a:pPr>
            <a:r>
              <a:rPr lang="cs-CZ" dirty="0" smtClean="0"/>
              <a:t>-střídavé polohování flexe-extenze </a:t>
            </a:r>
          </a:p>
          <a:p>
            <a:pPr>
              <a:buNone/>
            </a:pPr>
            <a:r>
              <a:rPr lang="cs-CZ" dirty="0" smtClean="0"/>
              <a:t>-eliminace otoku</a:t>
            </a:r>
          </a:p>
          <a:p>
            <a:pPr>
              <a:buNone/>
            </a:pPr>
            <a:r>
              <a:rPr lang="cs-CZ" dirty="0" smtClean="0"/>
              <a:t>-IK </a:t>
            </a:r>
          </a:p>
          <a:p>
            <a:pPr>
              <a:buNone/>
            </a:pPr>
            <a:r>
              <a:rPr lang="cs-CZ" dirty="0" smtClean="0"/>
              <a:t>2.-3.den</a:t>
            </a:r>
          </a:p>
          <a:p>
            <a:pPr>
              <a:buNone/>
            </a:pPr>
            <a:r>
              <a:rPr lang="cs-CZ" dirty="0" smtClean="0"/>
              <a:t>TMT</a:t>
            </a:r>
          </a:p>
          <a:p>
            <a:pPr>
              <a:buNone/>
            </a:pPr>
            <a:r>
              <a:rPr lang="cs-CZ" dirty="0" smtClean="0"/>
              <a:t>-aktivně asistované cvičení </a:t>
            </a:r>
          </a:p>
          <a:p>
            <a:pPr>
              <a:buNone/>
            </a:pPr>
            <a:r>
              <a:rPr lang="cs-CZ" dirty="0" smtClean="0"/>
              <a:t>-mechanoterapie-</a:t>
            </a:r>
            <a:r>
              <a:rPr lang="cs-CZ" dirty="0" err="1" smtClean="0"/>
              <a:t>motodlaha</a:t>
            </a:r>
            <a:r>
              <a:rPr lang="cs-CZ" dirty="0" smtClean="0"/>
              <a:t>-40-60st.</a:t>
            </a:r>
          </a:p>
          <a:p>
            <a:pPr>
              <a:buNone/>
            </a:pPr>
            <a:r>
              <a:rPr lang="cs-CZ" dirty="0" smtClean="0"/>
              <a:t>-kryoterapie</a:t>
            </a:r>
          </a:p>
          <a:p>
            <a:pPr>
              <a:buNone/>
            </a:pPr>
            <a:r>
              <a:rPr lang="cs-CZ" dirty="0" smtClean="0"/>
              <a:t>-  FT s </a:t>
            </a:r>
            <a:r>
              <a:rPr lang="cs-CZ" dirty="0" err="1" smtClean="0"/>
              <a:t>topotrofním</a:t>
            </a:r>
            <a:r>
              <a:rPr lang="cs-CZ" dirty="0" smtClean="0"/>
              <a:t>,analgetickým účinkem-obdobně jako u TEP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vertikalizace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-facilitace m.QF (</a:t>
            </a:r>
            <a:r>
              <a:rPr lang="cs-CZ" dirty="0" err="1" smtClean="0"/>
              <a:t>pseudparéza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4.-5.den-cvičení v leže na břiše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motodlaha</a:t>
            </a:r>
            <a:r>
              <a:rPr lang="cs-CZ" dirty="0" smtClean="0"/>
              <a:t> 90st.</a:t>
            </a:r>
          </a:p>
          <a:p>
            <a:pPr>
              <a:buNone/>
            </a:pPr>
            <a:r>
              <a:rPr lang="cs-CZ" dirty="0" smtClean="0"/>
              <a:t>10-12.den-zvyšování ROM</a:t>
            </a:r>
          </a:p>
          <a:p>
            <a:pPr>
              <a:buNone/>
            </a:pPr>
            <a:r>
              <a:rPr lang="cs-CZ" dirty="0" smtClean="0"/>
              <a:t>-péče o jizvu 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myofasciální</a:t>
            </a:r>
            <a:r>
              <a:rPr lang="cs-CZ" dirty="0" smtClean="0"/>
              <a:t> metody v okolí pately a podkolenní jamky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dimise</a:t>
            </a:r>
            <a:endParaRPr lang="cs-CZ" dirty="0" smtClean="0"/>
          </a:p>
          <a:p>
            <a:r>
              <a:rPr lang="cs-CZ" dirty="0" smtClean="0"/>
              <a:t>Lázeňská léčba do 3M po </a:t>
            </a:r>
            <a:r>
              <a:rPr lang="cs-CZ" dirty="0" err="1" smtClean="0"/>
              <a:t>op</a:t>
            </a:r>
            <a:r>
              <a:rPr lang="cs-CZ" dirty="0" smtClean="0"/>
              <a:t>.</a:t>
            </a:r>
          </a:p>
          <a:p>
            <a:r>
              <a:rPr lang="cs-CZ" dirty="0" smtClean="0"/>
              <a:t>Plná zátěž 3M od operace,obvykle po 6T 50% zátěž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dirty="0" smtClean="0"/>
              <a:t>Režimová opatření  po totální náhradě kolenního kloubu celoživotně. Nedoporučuje se statická zátěž, dřepy, klekání na kolena, vzpírání těžších břemen ve stoje, sezení v jedné poloze déle jak 30 minut.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8680"/>
            <a:ext cx="8229600" cy="5976664"/>
          </a:xfrm>
        </p:spPr>
        <p:txBody>
          <a:bodyPr/>
          <a:lstStyle/>
          <a:p>
            <a:r>
              <a:rPr lang="cs-CZ" dirty="0" smtClean="0"/>
              <a:t>zobrazovacím metody-RTG – prostý snímek břicha, ultrazvukové vyšetření UZ, </a:t>
            </a:r>
            <a:r>
              <a:rPr lang="cs-CZ" dirty="0" err="1" smtClean="0"/>
              <a:t>computerové</a:t>
            </a:r>
            <a:r>
              <a:rPr lang="cs-CZ" dirty="0" smtClean="0"/>
              <a:t> tomografické vyšetření CT, kontrastní vyšetření gastrointestinálního traktu GIT, endoskopická retrográdní </a:t>
            </a:r>
            <a:r>
              <a:rPr lang="cs-CZ" dirty="0" err="1" smtClean="0"/>
              <a:t>choledochopankreatografie</a:t>
            </a:r>
            <a:r>
              <a:rPr lang="cs-CZ" dirty="0" smtClean="0"/>
              <a:t> ERCP, perkutánní </a:t>
            </a:r>
            <a:r>
              <a:rPr lang="cs-CZ" dirty="0" err="1" smtClean="0"/>
              <a:t>transhepatická</a:t>
            </a:r>
            <a:r>
              <a:rPr lang="cs-CZ" dirty="0" smtClean="0"/>
              <a:t> cholangiografie PTC, angiografické vyšetření abdominálních tepen a vzácně vyšetření magnetickou rezonancí MR</a:t>
            </a:r>
          </a:p>
          <a:p>
            <a:r>
              <a:rPr lang="cs-CZ" dirty="0"/>
              <a:t>l</a:t>
            </a:r>
            <a:r>
              <a:rPr lang="cs-CZ" dirty="0" smtClean="0"/>
              <a:t>aboratorní vyš.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ALOPLASTIKA RAMENNÍHO KLOUBU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 smtClean="0"/>
              <a:t>cervikokapitální</a:t>
            </a:r>
            <a:r>
              <a:rPr lang="cs-CZ" dirty="0" smtClean="0"/>
              <a:t> náhrada (CKP) -větších destrukce hlavice humeru, po tříštivých frakturách a tumorózních procesech - podmínkou je rekonstrukce rotátorové manžety</a:t>
            </a:r>
          </a:p>
          <a:p>
            <a:pPr>
              <a:buFontTx/>
              <a:buChar char="-"/>
            </a:pPr>
            <a:r>
              <a:rPr lang="cs-CZ" dirty="0" smtClean="0"/>
              <a:t>resekce takřka celé hlavice a krčku, implantát je zakotven v humeru pomocí dříku- jamka zůstává zachována a nahrazuje se jen </a:t>
            </a:r>
            <a:r>
              <a:rPr lang="cs-CZ" dirty="0" err="1" smtClean="0"/>
              <a:t>humerální</a:t>
            </a:r>
            <a:r>
              <a:rPr lang="cs-CZ" dirty="0" smtClean="0"/>
              <a:t> část </a:t>
            </a:r>
          </a:p>
          <a:p>
            <a:r>
              <a:rPr lang="cs-CZ" dirty="0" smtClean="0"/>
              <a:t>reverzní totální náhrada - neanatomická náhrada ramenního kloubu-hlavice je součástí </a:t>
            </a:r>
            <a:r>
              <a:rPr lang="cs-CZ" dirty="0" err="1" smtClean="0"/>
              <a:t>glenoidální</a:t>
            </a:r>
            <a:r>
              <a:rPr lang="cs-CZ" dirty="0" smtClean="0"/>
              <a:t> komponenty a v </a:t>
            </a:r>
            <a:r>
              <a:rPr lang="cs-CZ" dirty="0" err="1" smtClean="0"/>
              <a:t>humerální</a:t>
            </a:r>
            <a:r>
              <a:rPr lang="cs-CZ" dirty="0" smtClean="0"/>
              <a:t> náhradě je jamka-umožňuje efektivnější zapojení funkce m. </a:t>
            </a:r>
            <a:r>
              <a:rPr lang="cs-CZ" dirty="0" err="1" smtClean="0"/>
              <a:t>deltoideus</a:t>
            </a:r>
            <a:r>
              <a:rPr lang="cs-CZ" dirty="0" smtClean="0"/>
              <a:t> a odlehčení </a:t>
            </a:r>
            <a:r>
              <a:rPr lang="cs-CZ" dirty="0" err="1" smtClean="0"/>
              <a:t>subakromiálního</a:t>
            </a:r>
            <a:r>
              <a:rPr lang="cs-CZ" dirty="0" smtClean="0"/>
              <a:t> prostoru- u degenerativních změn rotátorové manžety, kde by při aplikaci anatomické náhrady docházelo k nežádoucímu výsledku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633670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Anatomická totální náhrada - tvořena kovovým dříkem, na kterém je nasazena kovová hlavice, a samostatnou </a:t>
            </a:r>
            <a:r>
              <a:rPr lang="cs-CZ" dirty="0" err="1" smtClean="0"/>
              <a:t>glenoidální</a:t>
            </a:r>
            <a:r>
              <a:rPr lang="cs-CZ" dirty="0" smtClean="0"/>
              <a:t> komponentou-podmínkou zachování rotátorové manžety a kvalitní kostní lůžko</a:t>
            </a:r>
          </a:p>
          <a:p>
            <a:pPr>
              <a:buNone/>
            </a:pPr>
            <a:r>
              <a:rPr lang="cs-CZ" dirty="0" smtClean="0"/>
              <a:t>-povrchová náhrada („</a:t>
            </a:r>
            <a:r>
              <a:rPr lang="cs-CZ" dirty="0" err="1" smtClean="0"/>
              <a:t>resurfacing</a:t>
            </a:r>
            <a:r>
              <a:rPr lang="cs-CZ" dirty="0" smtClean="0"/>
              <a:t>“)-minimální kostní resekce, krátký času procedury a snadný přístup k revizi-nevýhodou -nevyhovující anatomie(zploštění hlavice humeru,četné osteofyty, špatná kvalita kosti)</a:t>
            </a:r>
          </a:p>
          <a:p>
            <a:pPr>
              <a:buNone/>
            </a:pPr>
            <a:r>
              <a:rPr lang="cs-CZ" dirty="0" smtClean="0"/>
              <a:t>Cílem </a:t>
            </a:r>
            <a:r>
              <a:rPr lang="cs-CZ" dirty="0" err="1" smtClean="0"/>
              <a:t>resurfacingu</a:t>
            </a:r>
            <a:r>
              <a:rPr lang="cs-CZ" dirty="0" smtClean="0"/>
              <a:t> je především zachování většinové plochy hlavice humeru a implantace kovové čepičky nad zbývající část hlavice.</a:t>
            </a:r>
          </a:p>
          <a:p>
            <a:r>
              <a:rPr lang="cs-CZ" dirty="0" smtClean="0"/>
              <a:t>indikace-revmatická onemocnění,poúrazové stavy,nádory…méně časté </a:t>
            </a:r>
            <a:r>
              <a:rPr lang="cs-CZ" dirty="0" smtClean="0"/>
              <a:t>degenerativní </a:t>
            </a:r>
            <a:r>
              <a:rPr lang="cs-CZ" dirty="0" smtClean="0"/>
              <a:t>změny-není to nosný kloub 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everzní náhrada.jpg"/>
          <p:cNvPicPr>
            <a:picLocks noChangeAspect="1"/>
          </p:cNvPicPr>
          <p:nvPr/>
        </p:nvPicPr>
        <p:blipFill>
          <a:blip r:embed="rId2" cstate="print"/>
          <a:srcRect t="8001"/>
          <a:stretch>
            <a:fillRect/>
          </a:stretch>
        </p:blipFill>
        <p:spPr>
          <a:xfrm>
            <a:off x="3419872" y="1817440"/>
            <a:ext cx="3165231" cy="504056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Reverzní náhrada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předoperační-ošetření segmentu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držování</a:t>
            </a:r>
            <a:r>
              <a:rPr lang="cs-CZ" dirty="0" smtClean="0"/>
              <a:t> svalové síly je zaměřeno hlavně na m. </a:t>
            </a:r>
            <a:r>
              <a:rPr lang="cs-CZ" dirty="0" err="1" smtClean="0"/>
              <a:t>deltoideus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-udržení kloubního rozsahu v co největším rozsahu, pokud to indikace a bolest dovolují</a:t>
            </a:r>
          </a:p>
          <a:p>
            <a:pPr>
              <a:buNone/>
            </a:pPr>
            <a:r>
              <a:rPr lang="cs-CZ" dirty="0" smtClean="0"/>
              <a:t>- seznámit pacienta s pooperačními technikami a rehabilitací v prvních dnech po operaci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593752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časná pooperační rehabilitační péče</a:t>
            </a:r>
          </a:p>
          <a:p>
            <a:pPr>
              <a:buFontTx/>
              <a:buChar char="-"/>
            </a:pPr>
            <a:r>
              <a:rPr lang="cs-CZ" dirty="0" smtClean="0"/>
              <a:t>0.-1.den polohování končetiny v mírné flexi a abdukci v ramenním kloubu se současnou </a:t>
            </a:r>
            <a:r>
              <a:rPr lang="cs-CZ" dirty="0" err="1" smtClean="0"/>
              <a:t>semiflexí</a:t>
            </a:r>
            <a:r>
              <a:rPr lang="cs-CZ" dirty="0" smtClean="0"/>
              <a:t> loketního kloubu(polštář)</a:t>
            </a:r>
          </a:p>
          <a:p>
            <a:pPr>
              <a:buFontTx/>
              <a:buChar char="-"/>
            </a:pPr>
            <a:r>
              <a:rPr lang="cs-CZ" dirty="0" smtClean="0"/>
              <a:t>RFT,prevence TEN</a:t>
            </a:r>
          </a:p>
          <a:p>
            <a:pPr>
              <a:buFontTx/>
              <a:buChar char="-"/>
            </a:pPr>
            <a:r>
              <a:rPr lang="cs-CZ" dirty="0" smtClean="0"/>
              <a:t>pohyby v loketním kloubu</a:t>
            </a:r>
          </a:p>
          <a:p>
            <a:pPr>
              <a:buFontTx/>
              <a:buChar char="-"/>
            </a:pPr>
            <a:r>
              <a:rPr lang="cs-CZ" dirty="0" smtClean="0"/>
              <a:t> 2.den </a:t>
            </a:r>
            <a:r>
              <a:rPr lang="cs-CZ" dirty="0" err="1" smtClean="0"/>
              <a:t>Gilchrist</a:t>
            </a:r>
            <a:r>
              <a:rPr lang="cs-CZ" dirty="0" smtClean="0"/>
              <a:t> ortéza</a:t>
            </a:r>
          </a:p>
          <a:p>
            <a:pPr>
              <a:buNone/>
            </a:pPr>
            <a:r>
              <a:rPr lang="cs-CZ" dirty="0" smtClean="0"/>
              <a:t>1.fáze</a:t>
            </a:r>
          </a:p>
          <a:p>
            <a:pPr>
              <a:buFontTx/>
              <a:buChar char="-"/>
            </a:pPr>
            <a:r>
              <a:rPr lang="cs-CZ" dirty="0" smtClean="0"/>
              <a:t>3.-5.den abdukce a flexe RAK v nebolestivém rozsahu-pasivně s využitím trakce</a:t>
            </a:r>
          </a:p>
          <a:p>
            <a:pPr>
              <a:buFontTx/>
              <a:buChar char="-"/>
            </a:pPr>
            <a:r>
              <a:rPr lang="cs-CZ" dirty="0" smtClean="0"/>
              <a:t>pacient během dne i sám s dopomocí zdravé končetiny</a:t>
            </a:r>
          </a:p>
          <a:p>
            <a:pPr>
              <a:buFontTx/>
              <a:buChar char="-"/>
            </a:pPr>
            <a:r>
              <a:rPr lang="cs-CZ" dirty="0" smtClean="0"/>
              <a:t>pasivní zevní rotace</a:t>
            </a:r>
          </a:p>
          <a:p>
            <a:pPr>
              <a:buFontTx/>
              <a:buChar char="-"/>
            </a:pPr>
            <a:r>
              <a:rPr lang="cs-CZ" dirty="0" smtClean="0"/>
              <a:t>5s/10 opakování</a:t>
            </a:r>
          </a:p>
          <a:p>
            <a:pPr>
              <a:buFontTx/>
              <a:buChar char="-"/>
            </a:pPr>
            <a:r>
              <a:rPr lang="cs-CZ" dirty="0" err="1" smtClean="0"/>
              <a:t>motodlaha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prevence adhezí-vše striktně do bolesti,možno pokrýt analgetiky</a:t>
            </a:r>
          </a:p>
          <a:p>
            <a:pPr>
              <a:buFontTx/>
              <a:buChar char="-"/>
            </a:pPr>
            <a:r>
              <a:rPr lang="cs-CZ" dirty="0" smtClean="0"/>
              <a:t>vyvěšování končetiny v leže na břiše přes okraj lehátka x </a:t>
            </a:r>
            <a:r>
              <a:rPr lang="cs-CZ" dirty="0" err="1" smtClean="0"/>
              <a:t>pendul</a:t>
            </a:r>
            <a:r>
              <a:rPr lang="cs-CZ" dirty="0" smtClean="0"/>
              <a:t> ve stoji,uvolnění SA prostoru,relaxace paže </a:t>
            </a:r>
          </a:p>
          <a:p>
            <a:pPr>
              <a:buFontTx/>
              <a:buChar char="-"/>
            </a:pPr>
            <a:r>
              <a:rPr lang="cs-CZ" dirty="0" smtClean="0"/>
              <a:t>5.den obvykle </a:t>
            </a:r>
            <a:r>
              <a:rPr lang="cs-CZ" dirty="0" err="1" smtClean="0"/>
              <a:t>dimise</a:t>
            </a: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2.fáze přibližně 10. pooperační den-cílem postupné zvětšování rozsahu pohybu-oproti první fázi je zde zahrnuta i pasivní vnitřní rotace a addukce-cvičení by nemělo přesáhnout 5 min.</a:t>
            </a:r>
          </a:p>
          <a:p>
            <a:pPr>
              <a:buNone/>
            </a:pPr>
            <a:r>
              <a:rPr lang="cs-CZ" dirty="0" smtClean="0"/>
              <a:t>3.fáze dosažení krajních poloh v kloubu, přibližně měsíc po operaci-čas a opakování zvyšujeme </a:t>
            </a:r>
            <a:endParaRPr lang="cs-CZ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593752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Aktivní cvičení ramenního kloubu začíná 3- 4. týden po operaci (5.- 6. týden u traumatických indikací), přesný termín musí vždy stanovit operatér-navazuje na předchozí zmíněné cviky</a:t>
            </a:r>
          </a:p>
          <a:p>
            <a:pPr>
              <a:buNone/>
            </a:pPr>
            <a:r>
              <a:rPr lang="cs-CZ" dirty="0" smtClean="0"/>
              <a:t>1. fáze-pozvolné izometrické posilováním svalstva v leže, či ve stoji u zdi do ventrální flexe, extenze a zevní rotace </a:t>
            </a:r>
          </a:p>
          <a:p>
            <a:pPr>
              <a:buNone/>
            </a:pPr>
            <a:r>
              <a:rPr lang="cs-CZ" dirty="0" smtClean="0"/>
              <a:t> 2.fáze pacient provádí plné aktivní cvičení za pomoci</a:t>
            </a:r>
          </a:p>
          <a:p>
            <a:pPr>
              <a:buNone/>
            </a:pPr>
            <a:r>
              <a:rPr lang="cs-CZ" dirty="0" smtClean="0"/>
              <a:t> 3.fáze je zaměřena na posílení všech částí m. </a:t>
            </a:r>
            <a:r>
              <a:rPr lang="cs-CZ" dirty="0" err="1" smtClean="0"/>
              <a:t>deltoideus</a:t>
            </a:r>
            <a:r>
              <a:rPr lang="cs-CZ" dirty="0" smtClean="0"/>
              <a:t>, m. </a:t>
            </a:r>
            <a:r>
              <a:rPr lang="cs-CZ" dirty="0" err="1" smtClean="0"/>
              <a:t>subscapularis</a:t>
            </a:r>
            <a:r>
              <a:rPr lang="cs-CZ" dirty="0" smtClean="0"/>
              <a:t>, m. </a:t>
            </a:r>
            <a:r>
              <a:rPr lang="cs-CZ" dirty="0" err="1" smtClean="0"/>
              <a:t>infraspinatus</a:t>
            </a:r>
            <a:r>
              <a:rPr lang="cs-CZ" dirty="0" smtClean="0"/>
              <a:t> a m.</a:t>
            </a:r>
            <a:r>
              <a:rPr lang="cs-CZ" dirty="0" err="1" smtClean="0"/>
              <a:t>supraspinatus</a:t>
            </a:r>
            <a:r>
              <a:rPr lang="cs-CZ" dirty="0" smtClean="0"/>
              <a:t> –vhodné je využití </a:t>
            </a:r>
            <a:r>
              <a:rPr lang="cs-CZ" dirty="0" err="1" smtClean="0"/>
              <a:t>expanderu</a:t>
            </a:r>
            <a:r>
              <a:rPr lang="cs-CZ" dirty="0" smtClean="0"/>
              <a:t> ,PNF ,důraz na </a:t>
            </a:r>
            <a:r>
              <a:rPr lang="cs-CZ" dirty="0" err="1" smtClean="0"/>
              <a:t>kokontrakci</a:t>
            </a:r>
            <a:endParaRPr lang="cs-CZ" dirty="0" smtClean="0"/>
          </a:p>
          <a:p>
            <a:r>
              <a:rPr lang="cs-CZ" dirty="0" smtClean="0"/>
              <a:t>Ve všech fázích je nezbytné dbát na správný pohybový stereotyp a zabránit </a:t>
            </a:r>
            <a:r>
              <a:rPr lang="cs-CZ" dirty="0" err="1" smtClean="0"/>
              <a:t>dyskinézám</a:t>
            </a:r>
            <a:r>
              <a:rPr lang="cs-CZ" dirty="0" smtClean="0"/>
              <a:t> lopatky.</a:t>
            </a:r>
          </a:p>
          <a:p>
            <a:r>
              <a:rPr lang="cs-CZ" dirty="0" smtClean="0"/>
              <a:t>3M po operaci možno zahájit silový trénink s ohledem na individualitu pac.</a:t>
            </a:r>
          </a:p>
          <a:p>
            <a:r>
              <a:rPr lang="cs-CZ" dirty="0" smtClean="0"/>
              <a:t>Po 3až 6M návrat k běžným aktivitám.</a:t>
            </a:r>
          </a:p>
          <a:p>
            <a:r>
              <a:rPr lang="cs-CZ" dirty="0" smtClean="0"/>
              <a:t>U reverzních protéz –je třeba klást důraz na m.</a:t>
            </a:r>
            <a:r>
              <a:rPr lang="cs-CZ" dirty="0" err="1" smtClean="0"/>
              <a:t>deltoideus</a:t>
            </a:r>
            <a:r>
              <a:rPr lang="cs-CZ" dirty="0" smtClean="0"/>
              <a:t>,vzhledem k dysfunkci rotátorové manžety,CAVE kombinace pohybu-VR ,ADD,EXT –čekat na svolení operatéra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5937523"/>
          </a:xfrm>
        </p:spPr>
        <p:txBody>
          <a:bodyPr/>
          <a:lstStyle/>
          <a:p>
            <a:r>
              <a:rPr lang="cs-CZ" dirty="0" smtClean="0"/>
              <a:t>řízení auta -po 4T</a:t>
            </a:r>
          </a:p>
          <a:p>
            <a:r>
              <a:rPr lang="cs-CZ" dirty="0" smtClean="0"/>
              <a:t>plavání po 6 týdnech prsa, volný styl po 3M </a:t>
            </a:r>
          </a:p>
          <a:p>
            <a:r>
              <a:rPr lang="cs-CZ" dirty="0" smtClean="0"/>
              <a:t>golf po 3M </a:t>
            </a:r>
          </a:p>
          <a:p>
            <a:r>
              <a:rPr lang="cs-CZ" dirty="0" smtClean="0"/>
              <a:t>návrat do práce záleží na zaměstnání-sedavé zaměstnání – po 6 týdnech - manuální práce – dle doporučení lékaře zvedání břemen lehké předměty po 3 týdnech, zákaz zvedání těžkých předmětů do 6 měsíců </a:t>
            </a:r>
            <a:endParaRPr 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ALOPLASTIKY LOKETNÍHO KLOUBU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polostištěné</a:t>
            </a:r>
            <a:r>
              <a:rPr lang="cs-CZ" dirty="0" smtClean="0"/>
              <a:t> endoprotézy-nejčastěji využívané-určitý stupeň varozity-valgozity (přibližně do 10°) a rotační volnosti a klesá napětí na rozmezí náhrady-cementu-kosti, což zmenšuje riziko povolení daných komponent implantáty se skládají z </a:t>
            </a:r>
            <a:r>
              <a:rPr lang="cs-CZ" dirty="0" err="1" smtClean="0"/>
              <a:t>humerální</a:t>
            </a:r>
            <a:r>
              <a:rPr lang="cs-CZ" dirty="0" smtClean="0"/>
              <a:t> části s porézním povrchem na distálním konci, který eliminuje tažné síly a zajišťuje stabilitu při rotaci, a ulnární části potažené v proximálním úseku kovovým povlakem-obě komponenty jsou propojeny kolíkovým závěsem</a:t>
            </a: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229600" cy="5721499"/>
          </a:xfrm>
        </p:spPr>
        <p:txBody>
          <a:bodyPr/>
          <a:lstStyle/>
          <a:p>
            <a:r>
              <a:rPr lang="cs-CZ" dirty="0" smtClean="0"/>
              <a:t>nestištěné náhrady -důležitá celistvost </a:t>
            </a:r>
            <a:r>
              <a:rPr lang="cs-CZ" dirty="0" err="1" smtClean="0"/>
              <a:t>humerálního</a:t>
            </a:r>
            <a:r>
              <a:rPr lang="cs-CZ" dirty="0" smtClean="0"/>
              <a:t> a ulnárního kostního lůžka, původní </a:t>
            </a:r>
            <a:r>
              <a:rPr lang="cs-CZ" dirty="0" err="1" smtClean="0"/>
              <a:t>ligamenta</a:t>
            </a:r>
            <a:r>
              <a:rPr lang="cs-CZ" dirty="0" smtClean="0"/>
              <a:t>,rovnovážný stav svalové hmoty pro stabilitu-menší zásah do dřeňového kanálu-možnost aplikace </a:t>
            </a:r>
            <a:r>
              <a:rPr lang="cs-CZ" dirty="0" err="1" smtClean="0"/>
              <a:t>humerální</a:t>
            </a:r>
            <a:r>
              <a:rPr lang="cs-CZ" dirty="0" smtClean="0"/>
              <a:t> části </a:t>
            </a:r>
            <a:r>
              <a:rPr lang="cs-CZ" dirty="0" err="1" smtClean="0"/>
              <a:t>hemiartroplastikou</a:t>
            </a:r>
            <a:r>
              <a:rPr lang="cs-CZ" dirty="0" smtClean="0"/>
              <a:t>-riziko těchto endoprotéz-vykloubení, jelikož nejsou mechanicky propojeny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BŘIŠNÍCH OPERACÍ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laparotomie </a:t>
            </a:r>
            <a:r>
              <a:rPr lang="cs-CZ" dirty="0"/>
              <a:t>-</a:t>
            </a:r>
            <a:r>
              <a:rPr lang="cs-CZ" dirty="0" smtClean="0"/>
              <a:t>chirurgické otevření břišní dutiny</a:t>
            </a:r>
          </a:p>
          <a:p>
            <a:r>
              <a:rPr lang="cs-CZ" dirty="0"/>
              <a:t>l</a:t>
            </a:r>
            <a:r>
              <a:rPr lang="cs-CZ" dirty="0" smtClean="0"/>
              <a:t>aparoskopie </a:t>
            </a:r>
            <a:r>
              <a:rPr lang="cs-CZ" dirty="0"/>
              <a:t>-</a:t>
            </a:r>
            <a:r>
              <a:rPr lang="cs-CZ" dirty="0" smtClean="0"/>
              <a:t>pomocí malých řezů zavádějí do dutiny břišní optické nástroje</a:t>
            </a:r>
          </a:p>
          <a:p>
            <a:pPr>
              <a:buNone/>
            </a:pPr>
            <a:r>
              <a:rPr lang="cs-CZ" dirty="0" smtClean="0"/>
              <a:t>  -s laparoskopickou chirurgií úzce souvisí i robotické operace-operace se provádějí robotem, řízeným pomocí joysticku- využívány v těžce přístupných nebo malých místech</a:t>
            </a:r>
          </a:p>
          <a:p>
            <a:pPr>
              <a:buNone/>
            </a:pPr>
            <a:r>
              <a:rPr lang="cs-CZ" dirty="0" smtClean="0"/>
              <a:t> -</a:t>
            </a:r>
            <a:r>
              <a:rPr lang="cs-CZ" dirty="0"/>
              <a:t>r</a:t>
            </a:r>
            <a:r>
              <a:rPr lang="cs-CZ" dirty="0" smtClean="0"/>
              <a:t>obotické operace se využívají především v břišní chirurgie u operací žaludku, střev a konečníku a také v cévní chirurgii a urologii</a:t>
            </a:r>
            <a:endParaRPr lang="cs-CZ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648072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při operaci je třeba zajistit </a:t>
            </a:r>
            <a:r>
              <a:rPr lang="cs-CZ" dirty="0" err="1" smtClean="0"/>
              <a:t>periartikulární</a:t>
            </a:r>
            <a:r>
              <a:rPr lang="cs-CZ" dirty="0" smtClean="0"/>
              <a:t> struktury-fyzioterapii ovlivňuje více faktorů </a:t>
            </a:r>
          </a:p>
          <a:p>
            <a:pPr>
              <a:buNone/>
            </a:pPr>
            <a:r>
              <a:rPr lang="cs-CZ" dirty="0" smtClean="0"/>
              <a:t>-typ zvolené náhrady,</a:t>
            </a:r>
          </a:p>
          <a:p>
            <a:pPr>
              <a:buNone/>
            </a:pPr>
            <a:r>
              <a:rPr lang="cs-CZ" dirty="0" smtClean="0"/>
              <a:t>-stav n. </a:t>
            </a:r>
            <a:r>
              <a:rPr lang="cs-CZ" dirty="0" err="1" smtClean="0"/>
              <a:t>ulnaris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-stav šlachy m. triceps </a:t>
            </a:r>
            <a:r>
              <a:rPr lang="cs-CZ" dirty="0" err="1" smtClean="0"/>
              <a:t>brachii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-stabilita-která je stanovená na operačním sále</a:t>
            </a:r>
          </a:p>
          <a:p>
            <a:pPr>
              <a:buNone/>
            </a:pPr>
            <a:r>
              <a:rPr lang="cs-CZ" dirty="0" smtClean="0"/>
              <a:t>časná fyzioterapie</a:t>
            </a:r>
          </a:p>
          <a:p>
            <a:pPr>
              <a:buNone/>
            </a:pPr>
            <a:r>
              <a:rPr lang="cs-CZ" dirty="0" smtClean="0"/>
              <a:t>-chlazením </a:t>
            </a:r>
          </a:p>
          <a:p>
            <a:pPr>
              <a:buNone/>
            </a:pPr>
            <a:r>
              <a:rPr lang="cs-CZ" dirty="0" smtClean="0"/>
              <a:t>-střídavým polohováním do extenze a flexe(v některých případech zajištěno ortézou s nastavitelným rozsahem</a:t>
            </a:r>
          </a:p>
          <a:p>
            <a:pPr>
              <a:buNone/>
            </a:pPr>
            <a:r>
              <a:rPr lang="cs-CZ" dirty="0" smtClean="0"/>
              <a:t>-aktivní cvičení-určuje lékař dle stavu vazivového aparátu-po 6T většinou možno cvičit ROM bez omezení-bez silové zátěže-pozvolna zařadit i opory o předloktí(pokud není třeba limitovat pronaci)</a:t>
            </a:r>
          </a:p>
          <a:p>
            <a:pPr>
              <a:buNone/>
            </a:pPr>
            <a:r>
              <a:rPr lang="cs-CZ" dirty="0" smtClean="0"/>
              <a:t>-po 10T možno zahájit silové cvičení nepoužívat váhu vyšší 2,5kg</a:t>
            </a:r>
          </a:p>
          <a:p>
            <a:pPr>
              <a:buNone/>
            </a:pPr>
            <a:r>
              <a:rPr lang="cs-CZ" dirty="0" smtClean="0"/>
              <a:t>-plná zátěž po  3M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ALOPLASTIKA HLEZNA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indikace –destrukce a nezvládnutelná bolest kloubu ,revmatická onemocnění, </a:t>
            </a:r>
            <a:r>
              <a:rPr lang="cs-CZ" dirty="0" err="1" smtClean="0"/>
              <a:t>artrozy</a:t>
            </a:r>
            <a:r>
              <a:rPr lang="cs-CZ" dirty="0" smtClean="0"/>
              <a:t> sekundární po tříštivých frakturách(</a:t>
            </a:r>
            <a:r>
              <a:rPr lang="cs-CZ" dirty="0" err="1" smtClean="0"/>
              <a:t>intraartikulární</a:t>
            </a:r>
            <a:r>
              <a:rPr lang="cs-CZ" dirty="0" smtClean="0"/>
              <a:t> tříštivé fraktury </a:t>
            </a:r>
            <a:r>
              <a:rPr lang="cs-CZ" dirty="0" err="1" smtClean="0"/>
              <a:t>pilonu</a:t>
            </a:r>
            <a:r>
              <a:rPr lang="cs-CZ" dirty="0" smtClean="0"/>
              <a:t>)</a:t>
            </a:r>
          </a:p>
          <a:p>
            <a:r>
              <a:rPr lang="cs-CZ" dirty="0" smtClean="0"/>
              <a:t>fyzioterapie</a:t>
            </a:r>
          </a:p>
          <a:p>
            <a:pPr>
              <a:buNone/>
            </a:pPr>
            <a:r>
              <a:rPr lang="cs-CZ" dirty="0" smtClean="0"/>
              <a:t>-po </a:t>
            </a:r>
            <a:r>
              <a:rPr lang="cs-CZ" dirty="0" err="1" smtClean="0"/>
              <a:t>op.končetina</a:t>
            </a:r>
            <a:r>
              <a:rPr lang="cs-CZ" dirty="0" smtClean="0"/>
              <a:t> na 3-6T fixována v sádře</a:t>
            </a:r>
          </a:p>
          <a:p>
            <a:pPr>
              <a:buNone/>
            </a:pPr>
            <a:r>
              <a:rPr lang="cs-CZ" dirty="0" smtClean="0"/>
              <a:t>-potom pozvolné rozcvičování-důležitá i protetika a </a:t>
            </a:r>
            <a:r>
              <a:rPr lang="cs-CZ" dirty="0" err="1" smtClean="0"/>
              <a:t>podologie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-6-12T chůze v odlehčení</a:t>
            </a:r>
            <a:endParaRPr lang="cs-CZ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ALOPLASTIKA ZÁPĚSTÍ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indikace RA</a:t>
            </a:r>
          </a:p>
          <a:p>
            <a:pPr>
              <a:buNone/>
            </a:pPr>
            <a:r>
              <a:rPr lang="cs-CZ" dirty="0" smtClean="0"/>
              <a:t>-volární sádrová dlaha sahající od MCP kloubů do proximální třetiny předloktí v přímém postavení nebo jen v lehké extenzi </a:t>
            </a:r>
            <a:r>
              <a:rPr lang="cs-CZ" dirty="0" err="1" smtClean="0"/>
              <a:t>karpu</a:t>
            </a:r>
            <a:r>
              <a:rPr lang="cs-CZ" dirty="0" smtClean="0"/>
              <a:t>- 6T </a:t>
            </a:r>
          </a:p>
          <a:p>
            <a:pPr>
              <a:buNone/>
            </a:pPr>
            <a:r>
              <a:rPr lang="cs-CZ" dirty="0" smtClean="0"/>
              <a:t>-časná pasivní i aktivní rehabilitaci pohybu MCP a IP kloubů</a:t>
            </a:r>
          </a:p>
          <a:p>
            <a:pPr>
              <a:buNone/>
            </a:pPr>
            <a:r>
              <a:rPr lang="cs-CZ" dirty="0" smtClean="0"/>
              <a:t>-rehabilitaci vlastního zápěstního kloubu začínáme pasivně po odstranění sádrové dlahy, cvičíme pohyblivost do hranic bolestivosti a dále podle stavu cca od 8. týdne přidáváme aktivní cvičení</a:t>
            </a:r>
          </a:p>
          <a:p>
            <a:pPr>
              <a:buNone/>
            </a:pPr>
            <a:r>
              <a:rPr lang="cs-CZ" dirty="0" smtClean="0"/>
              <a:t>Zvláštnost náhrady zápěstí spočívá v určité subtilnosti kostních struktur, do kterých je třeba náhradu zakotvit-distální část radia a diafýzy meta-</a:t>
            </a:r>
            <a:r>
              <a:rPr lang="cs-CZ" dirty="0" err="1" smtClean="0"/>
              <a:t>karpů</a:t>
            </a:r>
            <a:r>
              <a:rPr lang="cs-CZ" dirty="0" smtClean="0"/>
              <a:t>, </a:t>
            </a:r>
            <a:r>
              <a:rPr lang="cs-CZ" dirty="0" err="1" smtClean="0"/>
              <a:t>event</a:t>
            </a:r>
            <a:r>
              <a:rPr lang="cs-CZ" dirty="0" smtClean="0"/>
              <a:t>, kosti distální karpální řady-</a:t>
            </a:r>
            <a:r>
              <a:rPr lang="cs-CZ" dirty="0" err="1" smtClean="0"/>
              <a:t>karpektomie</a:t>
            </a:r>
            <a:r>
              <a:rPr lang="cs-CZ" dirty="0" smtClean="0"/>
              <a:t>, tj. resekce a odstranění téměř celé proximální řady karpálních kostí spolu s částečnou resekcí </a:t>
            </a:r>
            <a:r>
              <a:rPr lang="cs-CZ" i="1" dirty="0" smtClean="0"/>
              <a:t>facies </a:t>
            </a:r>
            <a:r>
              <a:rPr lang="cs-CZ" i="1" dirty="0" err="1" smtClean="0"/>
              <a:t>articularis</a:t>
            </a:r>
            <a:r>
              <a:rPr lang="cs-CZ" i="1" dirty="0" smtClean="0"/>
              <a:t> radii</a:t>
            </a:r>
            <a:r>
              <a:rPr lang="cs-CZ" dirty="0" smtClean="0"/>
              <a:t> a úplnou resekcí </a:t>
            </a:r>
            <a:r>
              <a:rPr lang="cs-CZ" i="1" dirty="0" err="1" smtClean="0"/>
              <a:t>caput</a:t>
            </a:r>
            <a:r>
              <a:rPr lang="cs-CZ" i="1" dirty="0" smtClean="0"/>
              <a:t> </a:t>
            </a:r>
            <a:r>
              <a:rPr lang="cs-CZ" i="1" dirty="0" err="1" smtClean="0"/>
              <a:t>ulnae</a:t>
            </a:r>
            <a:r>
              <a:rPr lang="cs-CZ" dirty="0" smtClean="0"/>
              <a:t>, je nedílnou součástí všech metod totální náhrady zápěstního kloubu</a:t>
            </a: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ALOPLASTIKA PRSTŮ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současné době je při poškození PIP a MP kloubu prstu ruky možné použít silikonové nebo </a:t>
            </a:r>
            <a:r>
              <a:rPr lang="cs-CZ" dirty="0" err="1" smtClean="0"/>
              <a:t>pyrokarbonové</a:t>
            </a:r>
            <a:r>
              <a:rPr lang="cs-CZ" dirty="0" smtClean="0"/>
              <a:t> endoprotézy kloubu, které ale obvykle nepřinesou obnovení plného rozsahu pohybu kloubu</a:t>
            </a:r>
          </a:p>
          <a:p>
            <a:r>
              <a:rPr lang="cs-CZ" dirty="0" smtClean="0"/>
              <a:t>nevýhodou je omezená </a:t>
            </a:r>
            <a:r>
              <a:rPr lang="cs-CZ" dirty="0" err="1" smtClean="0"/>
              <a:t>živostnost</a:t>
            </a:r>
            <a:r>
              <a:rPr lang="cs-CZ" dirty="0" smtClean="0"/>
              <a:t> implantátu, po cca 10-15 letech dochází často k selhání endoprotézy s nutností revizní operace</a:t>
            </a:r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VÝVOJOVÉ VADY KYČELNÍHO KLOUBU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661248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vývojová kyčelní dysplázie-developmental dysplasia of the hip DDH</a:t>
            </a:r>
          </a:p>
          <a:p>
            <a:pPr>
              <a:buNone/>
            </a:pPr>
            <a:r>
              <a:rPr lang="cs-CZ" dirty="0" smtClean="0"/>
              <a:t>-etiologie-multifaktoriální-vlivy genetické, mechanické i etnické</a:t>
            </a:r>
          </a:p>
          <a:p>
            <a:pPr>
              <a:buNone/>
            </a:pPr>
            <a:r>
              <a:rPr lang="cs-CZ" dirty="0" smtClean="0"/>
              <a:t>-geneticky podmíněnou se považuje dysplazie acetabula</a:t>
            </a:r>
          </a:p>
          <a:p>
            <a:pPr>
              <a:buNone/>
            </a:pPr>
            <a:r>
              <a:rPr lang="cs-CZ" dirty="0" smtClean="0"/>
              <a:t>-familiární hyperlaxita přenášená autozomálně dominantně, která je také častou příčinou plochonoží a dalších vad</a:t>
            </a:r>
          </a:p>
          <a:p>
            <a:pPr>
              <a:buNone/>
            </a:pPr>
            <a:r>
              <a:rPr lang="cs-CZ" dirty="0" smtClean="0"/>
              <a:t>-mechanické faktory jsou prenatálně dány polohou plodu v děloze (nejrizikovější je neúplná poloha koncem pánevním, tzv. poloha řitní) -množstvím plodové vody (oligohydramnion)</a:t>
            </a:r>
          </a:p>
          <a:p>
            <a:pPr>
              <a:buNone/>
            </a:pPr>
            <a:r>
              <a:rPr lang="cs-CZ" dirty="0" smtClean="0"/>
              <a:t>-postnatálně ovlivňují vývoj dysplazie zejména polohování a způsob balení dětí</a:t>
            </a:r>
          </a:p>
          <a:p>
            <a:pPr>
              <a:buNone/>
            </a:pPr>
            <a:r>
              <a:rPr lang="cs-CZ" dirty="0" smtClean="0"/>
              <a:t>při první manipulaci s novorozencem CAVE násilná extenzie kyčlí po dlouhotrvající flexi, např. při měření délky těla, oživovacích pohybech</a:t>
            </a:r>
          </a:p>
          <a:p>
            <a:pPr>
              <a:buNone/>
            </a:pPr>
            <a:r>
              <a:rPr lang="cs-CZ" dirty="0" smtClean="0"/>
              <a:t>-do 80. let se přikládal značný podíl dědičnosti na základě studií  byl ortopedickou veřejností přijat závěr, že se nejedná o čistě dědičné postižení, nýbrž o vadu polohovou, vznikající působením zevních sil na plod v době organogeneze</a:t>
            </a:r>
          </a:p>
          <a:p>
            <a:pPr>
              <a:buNone/>
            </a:pPr>
            <a:r>
              <a:rPr lang="cs-CZ" dirty="0" smtClean="0"/>
              <a:t>–na základě těchto zjištění se zavedlo používání zkratky DDH – developmental dysplasia of the hip (polohová dysplasie)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88640"/>
            <a:ext cx="8229600" cy="7118251"/>
          </a:xfrm>
        </p:spPr>
        <p:txBody>
          <a:bodyPr>
            <a:normAutofit/>
          </a:bodyPr>
          <a:lstStyle/>
          <a:p>
            <a:r>
              <a:rPr lang="cs-CZ" dirty="0" smtClean="0"/>
              <a:t>trojí síto-součástí odběr  anamnestických dat (výskyt dysplazie v rodině, onemocnění vaziva v rodině, poloha plodu v těhotenství, okolnosti porodu)</a:t>
            </a:r>
          </a:p>
          <a:p>
            <a:pPr>
              <a:buNone/>
            </a:pPr>
            <a:r>
              <a:rPr lang="cs-CZ" dirty="0" smtClean="0"/>
              <a:t>klinické vyšetření</a:t>
            </a:r>
          </a:p>
          <a:p>
            <a:pPr>
              <a:buNone/>
            </a:pPr>
            <a:r>
              <a:rPr lang="cs-CZ" dirty="0" smtClean="0"/>
              <a:t> ultrazvukové vyšetření</a:t>
            </a:r>
          </a:p>
          <a:p>
            <a:pPr>
              <a:buNone/>
            </a:pPr>
            <a:r>
              <a:rPr lang="cs-CZ" dirty="0" smtClean="0"/>
              <a:t>1.fáze ortopedické vyšetření kyčlí mezi 3.–5. dnem po narození</a:t>
            </a:r>
          </a:p>
          <a:p>
            <a:pPr>
              <a:buNone/>
            </a:pPr>
            <a:r>
              <a:rPr lang="cs-CZ" dirty="0" smtClean="0"/>
              <a:t>2.fáze 6.–9. týdne života</a:t>
            </a:r>
          </a:p>
          <a:p>
            <a:pPr>
              <a:buNone/>
            </a:pPr>
            <a:r>
              <a:rPr lang="cs-CZ" dirty="0" smtClean="0"/>
              <a:t>3.fáze 12. a 16. týdnem</a:t>
            </a:r>
          </a:p>
          <a:p>
            <a:pPr>
              <a:buNone/>
            </a:pPr>
            <a:r>
              <a:rPr lang="cs-CZ" dirty="0" smtClean="0"/>
              <a:t>Největší záchyt kolem 6.T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29600" cy="586581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klinické vyšetření</a:t>
            </a:r>
          </a:p>
          <a:p>
            <a:pPr>
              <a:buNone/>
            </a:pPr>
            <a:r>
              <a:rPr lang="cs-CZ" dirty="0" smtClean="0"/>
              <a:t>-morfologie pánevní a gluteální krajiny, všímáme si asymetrií kožních řas na stehýnkách, asymetrie gluteálních rýh, genitálu, asymetrie délky končetin a rozsahu pohybu v kyčelních kloubech</a:t>
            </a:r>
          </a:p>
          <a:p>
            <a:pPr>
              <a:buNone/>
            </a:pPr>
            <a:r>
              <a:rPr lang="cs-CZ" dirty="0" smtClean="0"/>
              <a:t>-stabilita -Barlowův test dislokační, kyčel flektujeme do 60 st.,tlakem na stehno v podélné ose při lehké vnitřní rotaci a addukci dojde u nestabilní kyčle k „vyklouznutí“ hlavice přes zadní hranu acetabula</a:t>
            </a:r>
          </a:p>
          <a:p>
            <a:pPr>
              <a:buNone/>
            </a:pPr>
            <a:r>
              <a:rPr lang="cs-CZ" dirty="0" smtClean="0"/>
              <a:t>Ortolaniho test, který je repoziční převedením kyčle do abdukce a zevní rotace při lehkém tlaku prstů na velký trochanter dojde k repozici hlavice</a:t>
            </a:r>
          </a:p>
          <a:p>
            <a:pPr>
              <a:buNone/>
            </a:pPr>
            <a:r>
              <a:rPr lang="cs-CZ" dirty="0" smtClean="0"/>
              <a:t>-Bettmannovo znamení)-ve flexi kyčlí i kolen, na straně dislokace je kolínko níže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cs-CZ" dirty="0" smtClean="0"/>
              <a:t>KLASIFIKACE DDH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 smtClean="0"/>
              <a:t>Dle Grafa</a:t>
            </a:r>
          </a:p>
          <a:p>
            <a:pPr>
              <a:buNone/>
            </a:pPr>
            <a:r>
              <a:rPr lang="cs-CZ" dirty="0" smtClean="0"/>
              <a:t>Typ I-zralé kyčelní klouby-fyziologický nález</a:t>
            </a:r>
          </a:p>
          <a:p>
            <a:pPr>
              <a:buNone/>
            </a:pPr>
            <a:r>
              <a:rPr lang="cs-CZ" dirty="0" smtClean="0"/>
              <a:t>Typ II- a)vývoj acetabula dostatečný-osifikace jadérka fyziologicky prodloužena do 3M</a:t>
            </a:r>
          </a:p>
          <a:p>
            <a:pPr>
              <a:buNone/>
            </a:pPr>
            <a:r>
              <a:rPr lang="cs-CZ" dirty="0" smtClean="0"/>
              <a:t>          -b)vývoj acetabula dostatečný-osifikace prodloužena nad 3M</a:t>
            </a:r>
          </a:p>
          <a:p>
            <a:pPr>
              <a:buNone/>
            </a:pPr>
            <a:r>
              <a:rPr lang="cs-CZ" dirty="0" smtClean="0"/>
              <a:t>          -c)ohrožená kyčel-kyčelní kloub centrovaný –acetabulum nedostatečně vyvinuto –nutno doplnit dynamickým vyšetřením dojde-li při tlaku do kloubu k decentraci –nález Iid</a:t>
            </a:r>
          </a:p>
          <a:p>
            <a:pPr>
              <a:buNone/>
            </a:pPr>
            <a:r>
              <a:rPr lang="cs-CZ" dirty="0" smtClean="0"/>
              <a:t>           -d) decentrovaná kyčel</a:t>
            </a:r>
          </a:p>
          <a:p>
            <a:pPr>
              <a:buNone/>
            </a:pPr>
            <a:r>
              <a:rPr lang="cs-CZ" dirty="0" smtClean="0"/>
              <a:t>Typ III-decentrovaná kyčel-těžký stupeň dysplazie</a:t>
            </a:r>
          </a:p>
          <a:p>
            <a:pPr>
              <a:buNone/>
            </a:pPr>
            <a:r>
              <a:rPr lang="cs-CZ" dirty="0" smtClean="0"/>
              <a:t>Typ IV-luxace</a:t>
            </a:r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stupně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11769" r="3463" b="23000"/>
          <a:stretch>
            <a:fillRect/>
          </a:stretch>
        </p:blipFill>
        <p:spPr>
          <a:xfrm>
            <a:off x="1619672" y="2060848"/>
            <a:ext cx="5826125" cy="295116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1412776"/>
            <a:ext cx="8229600" cy="4713387"/>
          </a:xfrm>
        </p:spPr>
        <p:txBody>
          <a:bodyPr/>
          <a:lstStyle/>
          <a:p>
            <a:r>
              <a:rPr lang="cs-CZ" dirty="0" smtClean="0"/>
              <a:t>CCD úhel –colodiafyzární úhel-norma 125st-</a:t>
            </a:r>
            <a:r>
              <a:rPr lang="cs-CZ" dirty="0" err="1" smtClean="0"/>
              <a:t>valgozní</a:t>
            </a:r>
            <a:r>
              <a:rPr lang="cs-CZ" dirty="0" smtClean="0"/>
              <a:t>-145st-</a:t>
            </a:r>
            <a:r>
              <a:rPr lang="cs-CZ" dirty="0" err="1" smtClean="0"/>
              <a:t>varozní</a:t>
            </a:r>
            <a:r>
              <a:rPr lang="cs-CZ" dirty="0" smtClean="0"/>
              <a:t>-110st ,novorozenec 150st</a:t>
            </a:r>
          </a:p>
          <a:p>
            <a:r>
              <a:rPr lang="cs-CZ" dirty="0" smtClean="0"/>
              <a:t>Wibergův úhel-CE-udává krytí hlavice jamkou femuru(hlubší jamka omezený pohyb,mělká velké rozsahy)-norma 20-30st dospělý,1-4roky nad 10st.,5 let 15-20st.,16 let -25st</a:t>
            </a:r>
          </a:p>
          <a:p>
            <a:r>
              <a:rPr lang="cs-CZ" dirty="0" smtClean="0"/>
              <a:t>AC-udává sklon zátěžové zony acetabula-25-30st ve věku 3M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4294967295"/>
          </p:nvPr>
        </p:nvSpPr>
        <p:spPr>
          <a:xfrm>
            <a:off x="0" y="1196752"/>
            <a:ext cx="8229600" cy="4929411"/>
          </a:xfrm>
        </p:spPr>
        <p:txBody>
          <a:bodyPr/>
          <a:lstStyle/>
          <a:p>
            <a:r>
              <a:rPr lang="cs-CZ" dirty="0"/>
              <a:t>i</a:t>
            </a:r>
            <a:r>
              <a:rPr lang="cs-CZ" dirty="0" smtClean="0"/>
              <a:t>ndikace k chirurgickým zákrokům břicha</a:t>
            </a:r>
          </a:p>
          <a:p>
            <a:pPr>
              <a:buNone/>
            </a:pPr>
            <a:r>
              <a:rPr lang="cs-CZ" dirty="0" smtClean="0"/>
              <a:t>  - onemocnění vnitřních orgánů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-benigní a maligní nádory </a:t>
            </a:r>
          </a:p>
          <a:p>
            <a:pPr>
              <a:buNone/>
            </a:pPr>
            <a:r>
              <a:rPr lang="cs-CZ" dirty="0" smtClean="0"/>
              <a:t>  -zevní a vnitřní kýly (pupeční kýla, </a:t>
            </a:r>
            <a:r>
              <a:rPr lang="cs-CZ" dirty="0" err="1" smtClean="0"/>
              <a:t>kýla</a:t>
            </a:r>
            <a:r>
              <a:rPr lang="cs-CZ" dirty="0" smtClean="0"/>
              <a:t> v jizvě, dorzální kýla, brániční kýla) </a:t>
            </a:r>
          </a:p>
          <a:p>
            <a:pPr>
              <a:buNone/>
            </a:pPr>
            <a:r>
              <a:rPr lang="cs-CZ" dirty="0" smtClean="0"/>
              <a:t>  -záněty břišní stěny</a:t>
            </a:r>
            <a:endParaRPr lang="cs-CZ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RTG </a:t>
            </a:r>
            <a:endParaRPr lang="cs-CZ" dirty="0"/>
          </a:p>
        </p:txBody>
      </p:sp>
      <p:pic>
        <p:nvPicPr>
          <p:cNvPr id="4" name="Zástupný symbol pro obsah 3" descr="li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724" b="29364"/>
          <a:stretch>
            <a:fillRect/>
          </a:stretch>
        </p:blipFill>
        <p:spPr>
          <a:xfrm>
            <a:off x="683568" y="2060848"/>
            <a:ext cx="7128000" cy="2721756"/>
          </a:xfr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U všech způsobů léčení DDH se jedná o zajištění abdukčně flekční polohy v kyčelních kloubech, která je nutná ke správnému vývoji. Podmínkou je, aby kyčel byla centrovaná a byl volný pohyb v kyčelním kloubu.</a:t>
            </a:r>
          </a:p>
          <a:p>
            <a:pPr>
              <a:buNone/>
            </a:pPr>
            <a:r>
              <a:rPr lang="cs-CZ" dirty="0" smtClean="0"/>
              <a:t>Typ I-bez terapie</a:t>
            </a:r>
          </a:p>
          <a:p>
            <a:pPr>
              <a:buNone/>
            </a:pPr>
            <a:r>
              <a:rPr lang="cs-CZ" dirty="0" smtClean="0"/>
              <a:t>Typ II A-B-Frejkova peřinka 3-4M</a:t>
            </a:r>
          </a:p>
          <a:p>
            <a:pPr>
              <a:buNone/>
            </a:pPr>
            <a:r>
              <a:rPr lang="cs-CZ" dirty="0" smtClean="0"/>
              <a:t>Typ II C-Pavlíkovi třmeny 3-4M</a:t>
            </a:r>
          </a:p>
          <a:p>
            <a:pPr>
              <a:buNone/>
            </a:pPr>
            <a:r>
              <a:rPr lang="cs-CZ" dirty="0" smtClean="0"/>
              <a:t>Typ IId,III,IV –hospitalizace-distrakční terapie-trakce 2T-následně polohování v abdukci 4T systému over-head až do 60st.ABD  -distrakční léčba končí artrografií-repozice-sádrová spika-Pavlíkovi třmeny</a:t>
            </a:r>
            <a:endParaRPr lang="cs-CZ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avlík,frejk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32452" b="46865"/>
          <a:stretch>
            <a:fillRect/>
          </a:stretch>
        </p:blipFill>
        <p:spPr>
          <a:xfrm>
            <a:off x="1115616" y="1772816"/>
            <a:ext cx="7056783" cy="3060700"/>
          </a:xfr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istrakc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 t="632" b="48456"/>
          <a:stretch>
            <a:fillRect/>
          </a:stretch>
        </p:blipFill>
        <p:spPr>
          <a:xfrm>
            <a:off x="1259632" y="260648"/>
            <a:ext cx="6336704" cy="6192688"/>
          </a:xfr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podstatný je handling-manipulace s dítětem –centrované postavení v kyčelním kloubu-nutná edukace rodičů</a:t>
            </a:r>
          </a:p>
          <a:p>
            <a:r>
              <a:rPr lang="cs-CZ" dirty="0" smtClean="0"/>
              <a:t>k uvolnění kontraktur-míčkování</a:t>
            </a:r>
          </a:p>
          <a:p>
            <a:r>
              <a:rPr lang="cs-CZ" dirty="0" smtClean="0"/>
              <a:t>Vojtova reflexní lokomoce</a:t>
            </a:r>
          </a:p>
          <a:p>
            <a:r>
              <a:rPr lang="cs-CZ" dirty="0" smtClean="0"/>
              <a:t>Bobathova metodika</a:t>
            </a:r>
            <a:endParaRPr lang="cs-CZ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VROZENÉ VADY NOHOU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A) vrozené vady polohové</a:t>
            </a:r>
          </a:p>
          <a:p>
            <a:pPr>
              <a:buNone/>
            </a:pPr>
            <a:r>
              <a:rPr lang="cs-CZ" dirty="0" smtClean="0"/>
              <a:t>B) vrozené vady rigidní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ad A-vyvíjí se intrauterinně</a:t>
            </a:r>
          </a:p>
          <a:p>
            <a:pPr>
              <a:buNone/>
            </a:pPr>
            <a:r>
              <a:rPr lang="cs-CZ" dirty="0" smtClean="0"/>
              <a:t>        -často mizí spontánně nebo fyzioterapií-měkké techniky,pasivní protažení u těžších forem SF</a:t>
            </a:r>
          </a:p>
          <a:p>
            <a:pPr>
              <a:buNone/>
            </a:pPr>
            <a:r>
              <a:rPr lang="cs-CZ" dirty="0" smtClean="0"/>
              <a:t>        </a:t>
            </a:r>
            <a:endParaRPr lang="cs-CZ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8680"/>
            <a:ext cx="8229600" cy="5505475"/>
          </a:xfrm>
        </p:spPr>
        <p:txBody>
          <a:bodyPr/>
          <a:lstStyle/>
          <a:p>
            <a:r>
              <a:rPr lang="cs-CZ" dirty="0" smtClean="0"/>
              <a:t>PES CALCANEOVALGUS</a:t>
            </a:r>
          </a:p>
          <a:p>
            <a:pPr>
              <a:buFontTx/>
              <a:buNone/>
            </a:pPr>
            <a:r>
              <a:rPr lang="cs-CZ" dirty="0" smtClean="0"/>
              <a:t>   30-50% všech vrozených vad nohy</a:t>
            </a:r>
          </a:p>
          <a:p>
            <a:pPr>
              <a:buFontTx/>
              <a:buNone/>
            </a:pPr>
            <a:r>
              <a:rPr lang="cs-CZ" dirty="0" smtClean="0"/>
              <a:t>   max. dorziflexe hlezna , noha v everzi</a:t>
            </a:r>
          </a:p>
          <a:p>
            <a:endParaRPr lang="cs-CZ" dirty="0"/>
          </a:p>
        </p:txBody>
      </p:sp>
      <p:pic>
        <p:nvPicPr>
          <p:cNvPr id="5" name="Obrázek 4" descr="calcaneov.jpg"/>
          <p:cNvPicPr>
            <a:picLocks noChangeAspect="1"/>
          </p:cNvPicPr>
          <p:nvPr/>
        </p:nvPicPr>
        <p:blipFill>
          <a:blip r:embed="rId2" cstate="print"/>
          <a:srcRect t="16996"/>
          <a:stretch>
            <a:fillRect/>
          </a:stretch>
        </p:blipFill>
        <p:spPr>
          <a:xfrm>
            <a:off x="2339752" y="2852936"/>
            <a:ext cx="3313960" cy="334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8680"/>
            <a:ext cx="8229600" cy="5577483"/>
          </a:xfrm>
        </p:spPr>
        <p:txBody>
          <a:bodyPr/>
          <a:lstStyle/>
          <a:p>
            <a:r>
              <a:rPr lang="cs-CZ" dirty="0" smtClean="0"/>
              <a:t>POLOHOVÝ PES VARUS</a:t>
            </a:r>
          </a:p>
          <a:p>
            <a:r>
              <a:rPr lang="cs-CZ" dirty="0" smtClean="0"/>
              <a:t>POLOHOVÝ PES VALGUS</a:t>
            </a:r>
          </a:p>
          <a:p>
            <a:r>
              <a:rPr lang="cs-CZ" dirty="0" smtClean="0"/>
              <a:t>POLOHOVÝ METATARSUS ADDUCTUS</a:t>
            </a:r>
          </a:p>
          <a:p>
            <a:r>
              <a:rPr lang="cs-CZ" dirty="0" smtClean="0"/>
              <a:t>POLOHOVÝ PEC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66693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dirty="0" smtClean="0"/>
              <a:t>ad.b) VROZENÉ VADY RIGIDNÍ-strukturální</a:t>
            </a:r>
          </a:p>
          <a:p>
            <a:pPr>
              <a:lnSpc>
                <a:spcPct val="90000"/>
              </a:lnSpc>
              <a:buNone/>
            </a:pPr>
            <a:endParaRPr lang="cs-CZ" dirty="0" smtClean="0"/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PES EQUINOVARUS CONGENITUS</a:t>
            </a:r>
          </a:p>
          <a:p>
            <a:pPr>
              <a:lnSpc>
                <a:spcPct val="90000"/>
              </a:lnSpc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eqiunovar.jpg"/>
          <p:cNvPicPr>
            <a:picLocks noChangeAspect="1"/>
          </p:cNvPicPr>
          <p:nvPr/>
        </p:nvPicPr>
        <p:blipFill>
          <a:blip r:embed="rId2" cstate="print"/>
          <a:srcRect t="15584" b="53247"/>
          <a:stretch>
            <a:fillRect/>
          </a:stretch>
        </p:blipFill>
        <p:spPr>
          <a:xfrm>
            <a:off x="2989384" y="2276872"/>
            <a:ext cx="3165231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cs-CZ" dirty="0" smtClean="0"/>
              <a:t>po DDH 2. nejčastější vrozená vada s incidencí 1-2/1000 živě narozených dětí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-2x častěji chlapci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 v 50% postižení oboustranné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-primární příčinou je vrozeně vadný tvar </a:t>
            </a:r>
            <a:r>
              <a:rPr lang="cs-CZ" dirty="0" err="1" smtClean="0"/>
              <a:t>talu</a:t>
            </a:r>
            <a:r>
              <a:rPr lang="cs-CZ" dirty="0" smtClean="0"/>
              <a:t> , způsobený jeho vadným založením v období nejčasnějších fází vývoje nohy mezi 4.-7. nitroděložním týdnem 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-noha je </a:t>
            </a:r>
            <a:r>
              <a:rPr lang="cs-CZ" dirty="0" err="1" smtClean="0"/>
              <a:t>plantiflexi</a:t>
            </a:r>
            <a:r>
              <a:rPr lang="cs-CZ" dirty="0" smtClean="0"/>
              <a:t>-pata je malá varózní a vysunutá vzhůru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-na kůži jsou hluboké příčné rýhy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</a:t>
            </a:r>
            <a:r>
              <a:rPr lang="cs-CZ" dirty="0" err="1" smtClean="0"/>
              <a:t>předonoží</a:t>
            </a:r>
            <a:r>
              <a:rPr lang="cs-CZ" dirty="0" smtClean="0"/>
              <a:t> je společně se střední částí nohy v addukci, inverzi a supinaci-noha je stočena do kornoutu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-zevní kotník je více vzadu a prominuje, nejnápadnější prominenci tvoří přední část </a:t>
            </a:r>
            <a:r>
              <a:rPr lang="cs-CZ" dirty="0" err="1" smtClean="0"/>
              <a:t>talu</a:t>
            </a:r>
            <a:r>
              <a:rPr lang="cs-CZ" dirty="0" smtClean="0"/>
              <a:t>-os </a:t>
            </a:r>
            <a:r>
              <a:rPr lang="cs-CZ" dirty="0" err="1" smtClean="0"/>
              <a:t>naviculare</a:t>
            </a:r>
            <a:r>
              <a:rPr lang="cs-CZ" dirty="0" smtClean="0"/>
              <a:t> přiléhá těsně k zevnímu kotník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-zkrácenou a napjatou Achillovu šlachu</a:t>
            </a:r>
          </a:p>
          <a:p>
            <a:pPr>
              <a:lnSpc>
                <a:spcPct val="90000"/>
              </a:lnSpc>
              <a:buNone/>
            </a:pPr>
            <a:r>
              <a:rPr lang="cs-CZ" dirty="0" smtClean="0"/>
              <a:t>-chodidlo je viditelně kratší a viditelná je i hypotrofie lýtka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</a:t>
            </a:r>
            <a:r>
              <a:rPr lang="cs-CZ" dirty="0" smtClean="0"/>
              <a:t>omplikace</a:t>
            </a:r>
          </a:p>
          <a:p>
            <a:pPr>
              <a:buNone/>
            </a:pPr>
            <a:r>
              <a:rPr lang="cs-CZ" dirty="0" smtClean="0"/>
              <a:t>-respirační </a:t>
            </a:r>
          </a:p>
          <a:p>
            <a:pPr>
              <a:buNone/>
            </a:pPr>
            <a:r>
              <a:rPr lang="cs-CZ" dirty="0" smtClean="0"/>
              <a:t>-kardiální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tromboembolické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-vzduchová a tuková embolie</a:t>
            </a:r>
          </a:p>
          <a:p>
            <a:pPr>
              <a:buNone/>
            </a:pPr>
            <a:r>
              <a:rPr lang="cs-CZ" dirty="0" smtClean="0"/>
              <a:t>-poruchy </a:t>
            </a:r>
            <a:r>
              <a:rPr lang="cs-CZ" dirty="0" err="1" smtClean="0"/>
              <a:t>hemostázy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-poruchy funkce močového systému</a:t>
            </a:r>
          </a:p>
          <a:p>
            <a:pPr>
              <a:buNone/>
            </a:pPr>
            <a:r>
              <a:rPr lang="cs-CZ" dirty="0" smtClean="0"/>
              <a:t>-poruchy funkce močového systému 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/>
              <a:t>p</a:t>
            </a:r>
            <a:r>
              <a:rPr lang="cs-CZ" dirty="0" smtClean="0"/>
              <a:t>oruchy funkce trávicího ústrojí  </a:t>
            </a:r>
          </a:p>
          <a:p>
            <a:pPr>
              <a:buNone/>
            </a:pPr>
            <a:r>
              <a:rPr lang="cs-CZ" dirty="0" smtClean="0"/>
              <a:t>-škytavka (poškození </a:t>
            </a:r>
            <a:r>
              <a:rPr lang="cs-CZ" dirty="0" err="1" smtClean="0"/>
              <a:t>n.phrenicus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-komplikace v operační ráně</a:t>
            </a:r>
            <a:endParaRPr lang="cs-CZ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-okamžité zahájení léčby</a:t>
            </a:r>
          </a:p>
          <a:p>
            <a:pPr>
              <a:buNone/>
            </a:pPr>
            <a:r>
              <a:rPr lang="cs-CZ" dirty="0" smtClean="0"/>
              <a:t>-Ponsetiho koncept léčby- sádrování, ve 3 měsících perkutánní achilotomie, doléčení ve dlahách</a:t>
            </a:r>
          </a:p>
          <a:p>
            <a:pPr>
              <a:buNone/>
            </a:pPr>
            <a:r>
              <a:rPr lang="cs-CZ" dirty="0" smtClean="0"/>
              <a:t>-operační léčba – kompletní subtalární release dle Mc Kaye</a:t>
            </a:r>
            <a:endParaRPr lang="cs-CZ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VROZENÝ METATARSUS VARUS </a:t>
            </a:r>
          </a:p>
        </p:txBody>
      </p:sp>
      <p:pic>
        <p:nvPicPr>
          <p:cNvPr id="4" name="Obrázek 3" descr="mtt.jpg"/>
          <p:cNvPicPr>
            <a:picLocks noChangeAspect="1"/>
          </p:cNvPicPr>
          <p:nvPr/>
        </p:nvPicPr>
        <p:blipFill>
          <a:blip r:embed="rId2" cstate="print"/>
          <a:srcRect t="14300" b="50000"/>
          <a:stretch>
            <a:fillRect/>
          </a:stretch>
        </p:blipFill>
        <p:spPr>
          <a:xfrm>
            <a:off x="2843808" y="2492896"/>
            <a:ext cx="3165231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charakterizován mediální subluxací v </a:t>
            </a:r>
            <a:r>
              <a:rPr lang="cs-CZ" dirty="0" err="1" smtClean="0"/>
              <a:t>tarzometatarzálních</a:t>
            </a:r>
            <a:r>
              <a:rPr lang="cs-CZ" dirty="0" smtClean="0"/>
              <a:t> kloubech a všechny </a:t>
            </a:r>
            <a:r>
              <a:rPr lang="cs-CZ" dirty="0" err="1" smtClean="0"/>
              <a:t>metatarzy</a:t>
            </a:r>
            <a:r>
              <a:rPr lang="cs-CZ" dirty="0" smtClean="0"/>
              <a:t> jsou v addukci a inverzi </a:t>
            </a:r>
          </a:p>
          <a:p>
            <a:pPr>
              <a:buFontTx/>
              <a:buChar char="-"/>
            </a:pPr>
            <a:r>
              <a:rPr lang="cs-CZ" dirty="0" smtClean="0"/>
              <a:t>pata  v lehké valgozitě x v normálním postavení</a:t>
            </a:r>
          </a:p>
          <a:p>
            <a:pPr>
              <a:buFontTx/>
              <a:buChar char="-"/>
            </a:pPr>
            <a:r>
              <a:rPr lang="cs-CZ" dirty="0" smtClean="0"/>
              <a:t>léčba-nejprve sádrové korekční obvazy nad koleno, modelované tak, aby tlak směřoval laterálně nad </a:t>
            </a:r>
            <a:r>
              <a:rPr lang="cs-CZ" dirty="0" err="1" smtClean="0"/>
              <a:t>metatarzy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musí být zkorigována </a:t>
            </a:r>
            <a:r>
              <a:rPr lang="cs-CZ" dirty="0" err="1" smtClean="0"/>
              <a:t>konvexita</a:t>
            </a:r>
            <a:r>
              <a:rPr lang="cs-CZ" dirty="0" smtClean="0"/>
              <a:t> zevního okraje nohy </a:t>
            </a:r>
          </a:p>
          <a:p>
            <a:pPr>
              <a:buFontTx/>
              <a:buChar char="-"/>
            </a:pPr>
            <a:r>
              <a:rPr lang="cs-CZ" dirty="0" smtClean="0"/>
              <a:t> </a:t>
            </a:r>
            <a:r>
              <a:rPr lang="cs-CZ" dirty="0" err="1" smtClean="0"/>
              <a:t>baze</a:t>
            </a:r>
            <a:r>
              <a:rPr lang="cs-CZ" dirty="0" smtClean="0"/>
              <a:t> 5. </a:t>
            </a:r>
            <a:r>
              <a:rPr lang="cs-CZ" dirty="0" err="1" smtClean="0"/>
              <a:t>metatarzu</a:t>
            </a:r>
            <a:r>
              <a:rPr lang="cs-CZ" dirty="0" smtClean="0"/>
              <a:t> nesmí prominovat </a:t>
            </a:r>
          </a:p>
          <a:p>
            <a:pPr>
              <a:buFontTx/>
              <a:buChar char="-"/>
            </a:pPr>
            <a:r>
              <a:rPr lang="cs-CZ" dirty="0" smtClean="0"/>
              <a:t>navození svalové rovnováhy mezi abdukcí a addukcí</a:t>
            </a:r>
          </a:p>
          <a:p>
            <a:pPr>
              <a:buNone/>
            </a:pPr>
            <a:r>
              <a:rPr lang="cs-CZ" dirty="0" smtClean="0"/>
              <a:t>-  v případě přetrvávání deformity, je nutné zvolit operační léčbu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   PES EXCAVATUS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-enormní elevace podélné klenby nohy,prsty jsou v  drápovité kontraktuře-příčinou je dysfunkce  vnitřních svalů plosky nohy (mm. lumbricales a interossei)doprovázející různá neurologická postižení x nebo lehká forma vysoký nárt-enormní zatížení MTT,noha není pružná(pes cavus)</a:t>
            </a:r>
          </a:p>
          <a:p>
            <a:pPr>
              <a:buNone/>
            </a:pPr>
            <a:r>
              <a:rPr lang="cs-CZ" dirty="0" smtClean="0"/>
              <a:t>   </a:t>
            </a:r>
            <a:endParaRPr lang="cs-CZ" dirty="0"/>
          </a:p>
        </p:txBody>
      </p:sp>
      <p:pic>
        <p:nvPicPr>
          <p:cNvPr id="4" name="Obrázek 3" descr="xfcavatus.jpg"/>
          <p:cNvPicPr>
            <a:picLocks noChangeAspect="1"/>
          </p:cNvPicPr>
          <p:nvPr/>
        </p:nvPicPr>
        <p:blipFill>
          <a:blip r:embed="rId2" cstate="print"/>
          <a:srcRect t="9051" b="54200"/>
          <a:stretch>
            <a:fillRect/>
          </a:stretch>
        </p:blipFill>
        <p:spPr>
          <a:xfrm>
            <a:off x="2989384" y="620688"/>
            <a:ext cx="3165231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PES CALCANEUS</a:t>
            </a:r>
          </a:p>
          <a:p>
            <a:pPr>
              <a:buNone/>
            </a:pPr>
            <a:r>
              <a:rPr lang="cs-CZ" dirty="0" smtClean="0"/>
              <a:t>-noha trvale v dorzální flexi,AŠ trvale protaženo,zkráceny extenzory</a:t>
            </a:r>
          </a:p>
          <a:p>
            <a:endParaRPr lang="cs-CZ" dirty="0"/>
          </a:p>
        </p:txBody>
      </p:sp>
      <p:pic>
        <p:nvPicPr>
          <p:cNvPr id="4" name="Obrázek 3" descr="calcaneus.jpg"/>
          <p:cNvPicPr>
            <a:picLocks noChangeAspect="1"/>
          </p:cNvPicPr>
          <p:nvPr/>
        </p:nvPicPr>
        <p:blipFill>
          <a:blip r:embed="rId2" cstate="print"/>
          <a:srcRect t="16400" b="51050"/>
          <a:stretch>
            <a:fillRect/>
          </a:stretch>
        </p:blipFill>
        <p:spPr>
          <a:xfrm>
            <a:off x="2627784" y="3861048"/>
            <a:ext cx="3165231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76672"/>
            <a:ext cx="8229600" cy="5649491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ontogenetické hledisko-klenba nohy je vyvinutá mezim3-4 rokem(dítě je schopno stát </a:t>
            </a:r>
            <a:r>
              <a:rPr lang="cs-CZ" dirty="0" smtClean="0"/>
              <a:t> </a:t>
            </a:r>
            <a:r>
              <a:rPr lang="cs-CZ" dirty="0" smtClean="0"/>
              <a:t>na jedné noze)-pánev je dynamicky zajištěná</a:t>
            </a:r>
          </a:p>
          <a:p>
            <a:pPr>
              <a:buNone/>
            </a:pPr>
            <a:r>
              <a:rPr lang="cs-CZ" dirty="0" smtClean="0"/>
              <a:t>-hlediska optimálního vývoje-stejná délka končetin</a:t>
            </a:r>
          </a:p>
          <a:p>
            <a:pPr>
              <a:buNone/>
            </a:pPr>
            <a:r>
              <a:rPr lang="cs-CZ" dirty="0" smtClean="0"/>
              <a:t>-ve vývojovém stadiu stoje-pata v ose Achilovy šlachy-koleno bez rekurvace</a:t>
            </a:r>
          </a:p>
          <a:p>
            <a:pPr>
              <a:buNone/>
            </a:pPr>
            <a:r>
              <a:rPr lang="cs-CZ" dirty="0" smtClean="0"/>
              <a:t>-normální postavení talu téměř přesně nad nad </a:t>
            </a:r>
          </a:p>
          <a:p>
            <a:pPr>
              <a:buNone/>
            </a:pPr>
            <a:r>
              <a:rPr lang="cs-CZ" dirty="0" smtClean="0"/>
              <a:t>calcaneem</a:t>
            </a:r>
          </a:p>
          <a:p>
            <a:pPr>
              <a:buNone/>
            </a:pPr>
            <a:r>
              <a:rPr lang="cs-CZ" dirty="0" smtClean="0"/>
              <a:t>-kostní predispozice(mediální klenba)-formování sustentacula talí(osifikace ukončena v 7 letech)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lzn.jpg"/>
          <p:cNvPicPr>
            <a:picLocks noChangeAspect="1"/>
          </p:cNvPicPr>
          <p:nvPr/>
        </p:nvPicPr>
        <p:blipFill>
          <a:blip r:embed="rId2" cstate="print"/>
          <a:srcRect t="35300" b="11151"/>
          <a:stretch>
            <a:fillRect/>
          </a:stretch>
        </p:blipFill>
        <p:spPr>
          <a:xfrm>
            <a:off x="2843808" y="980728"/>
            <a:ext cx="3165231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cs-CZ" dirty="0" smtClean="0"/>
              <a:t>PLOCHÁ NOHA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-DĚTSKÁ PLOCHÁ NOHA-pes planovalgus</a:t>
            </a:r>
          </a:p>
          <a:p>
            <a:pPr>
              <a:buFontTx/>
              <a:buChar char="-"/>
            </a:pPr>
            <a:r>
              <a:rPr lang="cs-CZ" dirty="0" smtClean="0"/>
              <a:t>vzniká v růstovém věku-vlivem laxity vazů dochází k oploštění mediální části podélné klenby nohy a ke zvýšené valgozitě paty</a:t>
            </a:r>
          </a:p>
          <a:p>
            <a:pPr>
              <a:buFontTx/>
              <a:buChar char="-"/>
            </a:pPr>
            <a:r>
              <a:rPr lang="cs-CZ" dirty="0" smtClean="0"/>
              <a:t>některých dětí může vznikat symptomatická kontraktura m. triceps surae</a:t>
            </a:r>
          </a:p>
          <a:p>
            <a:pPr>
              <a:buFontTx/>
              <a:buChar char="-"/>
            </a:pPr>
            <a:r>
              <a:rPr lang="cs-CZ" dirty="0" smtClean="0"/>
              <a:t>talus prominuje na vnitřní straně chodidla ztrácí oporu v calcaneu</a:t>
            </a:r>
          </a:p>
          <a:p>
            <a:pPr>
              <a:buFontTx/>
              <a:buChar char="-"/>
            </a:pPr>
            <a:r>
              <a:rPr lang="cs-CZ" dirty="0" smtClean="0"/>
              <a:t>abdukcie přednoží</a:t>
            </a:r>
          </a:p>
          <a:p>
            <a:r>
              <a:rPr lang="cs-CZ" dirty="0" smtClean="0"/>
              <a:t>etiologie - příčina není zcela známá, postižení bývá vrozené</a:t>
            </a:r>
          </a:p>
          <a:p>
            <a:pPr>
              <a:buNone/>
            </a:pPr>
            <a:r>
              <a:rPr lang="cs-CZ" dirty="0" smtClean="0"/>
              <a:t>-obezita, oslabení svalů při různých onemocněních, nošení nevhodné obuvi, malnutricie (23% normální dospělé populace má pokleslou podélnou klenbu nohy, z toho dvě třetiny má hypermobilní plochou nohu s normální nebo zvýšenou pohyblivostí subtalárního komplexu)</a:t>
            </a:r>
            <a:endParaRPr lang="cs-CZ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oha.jpg"/>
          <p:cNvPicPr>
            <a:picLocks noChangeAspect="1"/>
          </p:cNvPicPr>
          <p:nvPr/>
        </p:nvPicPr>
        <p:blipFill>
          <a:blip r:embed="rId2" cstate="print"/>
          <a:srcRect t="10101" b="35300"/>
          <a:stretch>
            <a:fillRect/>
          </a:stretch>
        </p:blipFill>
        <p:spPr>
          <a:xfrm>
            <a:off x="2989384" y="692696"/>
            <a:ext cx="3165231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615354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 PES PLANOVALGUS DOSPĚLÝCH </a:t>
            </a:r>
            <a:endParaRPr lang="cs-CZ" b="1" u="sng" dirty="0" smtClean="0"/>
          </a:p>
          <a:p>
            <a:pPr>
              <a:buNone/>
            </a:pPr>
            <a:r>
              <a:rPr lang="cs-CZ" dirty="0" smtClean="0"/>
              <a:t>- snížení podélné klenby  při pronaci a abdukci nohy</a:t>
            </a:r>
          </a:p>
          <a:p>
            <a:pPr>
              <a:buNone/>
            </a:pPr>
            <a:r>
              <a:rPr lang="cs-CZ" dirty="0" smtClean="0"/>
              <a:t>- reziduální plochá noha z dětství</a:t>
            </a:r>
          </a:p>
          <a:p>
            <a:pPr>
              <a:buNone/>
            </a:pPr>
            <a:r>
              <a:rPr lang="cs-CZ" dirty="0" smtClean="0"/>
              <a:t>- profesní predispozice-číšníci, prodavačky</a:t>
            </a:r>
          </a:p>
          <a:p>
            <a:pPr>
              <a:buNone/>
            </a:pPr>
            <a:r>
              <a:rPr lang="cs-CZ" dirty="0" smtClean="0"/>
              <a:t>- tělesná nadváha</a:t>
            </a:r>
          </a:p>
          <a:p>
            <a:pPr>
              <a:buNone/>
            </a:pPr>
            <a:r>
              <a:rPr lang="cs-CZ" dirty="0" smtClean="0"/>
              <a:t>- 4 st vady</a:t>
            </a:r>
          </a:p>
          <a:p>
            <a:pPr>
              <a:buNone/>
            </a:pPr>
            <a:r>
              <a:rPr lang="cs-CZ" dirty="0" smtClean="0"/>
              <a:t>- 1.st.- noha unavená – tvar nohy zachován, bolesti po únavě</a:t>
            </a:r>
          </a:p>
          <a:p>
            <a:pPr>
              <a:buNone/>
            </a:pPr>
            <a:r>
              <a:rPr lang="cs-CZ" dirty="0" smtClean="0"/>
              <a:t>- 2st.- snížení podélné klenby jen při zatížení. </a:t>
            </a:r>
          </a:p>
          <a:p>
            <a:pPr>
              <a:buNone/>
            </a:pPr>
            <a:r>
              <a:rPr lang="cs-CZ" dirty="0" smtClean="0"/>
              <a:t>- 3st.-  snížení klenby trvalé i v odlehčení, lze však pasivně zmodelovat. </a:t>
            </a:r>
          </a:p>
          <a:p>
            <a:pPr>
              <a:buNone/>
            </a:pPr>
            <a:r>
              <a:rPr lang="cs-CZ" dirty="0" smtClean="0"/>
              <a:t>- 4 st. -  deformita  fixována </a:t>
            </a:r>
          </a:p>
          <a:p>
            <a:pPr>
              <a:buNone/>
            </a:pPr>
            <a:r>
              <a:rPr lang="cs-CZ" dirty="0" smtClean="0"/>
              <a:t>- poslední výsledné stadium  je tzv.</a:t>
            </a:r>
            <a:r>
              <a:rPr lang="cs-CZ" i="1" dirty="0" smtClean="0"/>
              <a:t>spastická plochá noha</a:t>
            </a:r>
            <a:r>
              <a:rPr lang="cs-CZ" dirty="0" smtClean="0"/>
              <a:t>,(4. stupeň) což je velmi bolestivé, kontrahované plochonoží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plánovaných břišních operací již v předoperační fázi</a:t>
            </a:r>
          </a:p>
          <a:p>
            <a:pPr>
              <a:buNone/>
            </a:pPr>
            <a:r>
              <a:rPr lang="cs-CZ" dirty="0" smtClean="0"/>
              <a:t>-nácvik  odkašlávání s fixací operační rány </a:t>
            </a:r>
          </a:p>
          <a:p>
            <a:pPr>
              <a:buNone/>
            </a:pPr>
            <a:r>
              <a:rPr lang="cs-CZ" dirty="0" smtClean="0"/>
              <a:t>-nácvik cévní gymnastiky</a:t>
            </a:r>
          </a:p>
          <a:p>
            <a:pPr>
              <a:buNone/>
            </a:pPr>
            <a:r>
              <a:rPr lang="cs-CZ" dirty="0" smtClean="0"/>
              <a:t>-nácvik </a:t>
            </a:r>
            <a:r>
              <a:rPr lang="cs-CZ" dirty="0" err="1" smtClean="0"/>
              <a:t>vertikalizace</a:t>
            </a:r>
            <a:r>
              <a:rPr lang="cs-CZ" dirty="0" smtClean="0"/>
              <a:t> přes operovaný bok</a:t>
            </a:r>
          </a:p>
          <a:p>
            <a:pPr>
              <a:buNone/>
            </a:pPr>
            <a:r>
              <a:rPr lang="cs-CZ" dirty="0" smtClean="0"/>
              <a:t>-pokud stav dovoluje tonizace břišní stěny</a:t>
            </a:r>
          </a:p>
          <a:p>
            <a:pPr>
              <a:buNone/>
            </a:pPr>
            <a:r>
              <a:rPr lang="cs-CZ" dirty="0" smtClean="0"/>
              <a:t>-aktivace HSSP</a:t>
            </a:r>
            <a:endParaRPr lang="cs-CZ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66693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 smtClean="0"/>
              <a:t>PES TRANSVERSOPLANUS </a:t>
            </a:r>
            <a:endParaRPr lang="cs-CZ" u="sng" dirty="0" smtClean="0"/>
          </a:p>
          <a:p>
            <a:pPr>
              <a:buNone/>
            </a:pPr>
            <a:r>
              <a:rPr lang="cs-CZ" i="1" dirty="0" smtClean="0"/>
              <a:t>- </a:t>
            </a:r>
            <a:r>
              <a:rPr lang="cs-CZ" dirty="0" smtClean="0"/>
              <a:t>obvykle u žen po 3O. roce věku, které častěji nosí špatnou  obuv, nadváha</a:t>
            </a:r>
          </a:p>
          <a:p>
            <a:pPr>
              <a:buNone/>
            </a:pPr>
            <a:r>
              <a:rPr lang="cs-CZ" dirty="0" smtClean="0"/>
              <a:t>- bolesti v krajině hlaviček mtt. při došlápnutí, při odlehčení nohy ustávají</a:t>
            </a:r>
          </a:p>
          <a:p>
            <a:pPr>
              <a:buFontTx/>
              <a:buChar char="-"/>
            </a:pPr>
            <a:r>
              <a:rPr lang="cs-CZ" dirty="0" smtClean="0"/>
              <a:t>přednoží se rozšíří, postupně dochází k prominenci hlaviček mtt. do plosky nohy, kde také atrofuje  tukový polštář přednoží-způsobeno spíše elevací okrajových mtt</a:t>
            </a:r>
          </a:p>
          <a:p>
            <a:pPr>
              <a:buFontTx/>
              <a:buChar char="-"/>
            </a:pPr>
            <a:r>
              <a:rPr lang="cs-CZ" dirty="0" smtClean="0"/>
              <a:t>vytvářejí se  tzv. nášlapky a  tylomy, které jsou velmi bolestivé</a:t>
            </a:r>
          </a:p>
          <a:p>
            <a:pPr>
              <a:buFontTx/>
              <a:buChar char="-"/>
            </a:pPr>
            <a:r>
              <a:rPr lang="cs-CZ" dirty="0" smtClean="0"/>
              <a:t>léčbakonzervativně vložky se srdíčky, pohodlná obuv s nízkým podpatkem, manipulace přednoží, fyzikální terapie- u těžších stavů  osteotomie mtt., u velmi těžkých stavů u  revmatiků pak  resekujeme  subluxované hlavičky mtt. </a:t>
            </a:r>
          </a:p>
          <a:p>
            <a:pPr>
              <a:buNone/>
            </a:pPr>
            <a:r>
              <a:rPr lang="cs-CZ" dirty="0" smtClean="0"/>
              <a:t>PLOCHÁ NOHA PŘI OS TIBIALE EXTERNU</a:t>
            </a:r>
          </a:p>
          <a:p>
            <a:pPr>
              <a:buNone/>
            </a:pPr>
            <a:r>
              <a:rPr lang="cs-CZ" dirty="0" smtClean="0"/>
              <a:t>- m. tibialis posterior se  upíná do této přídatné kůstky a nikoli  přímo do člunkové kosti a nepodpírá jako normálně podélnou klenbu.</a:t>
            </a:r>
            <a:endParaRPr lang="cs-CZ" u="sng" dirty="0" smtClean="0"/>
          </a:p>
          <a:p>
            <a:pPr>
              <a:buNone/>
            </a:pPr>
            <a:r>
              <a:rPr lang="cs-CZ" dirty="0" smtClean="0"/>
              <a:t>- pokles klenby nebývá výrazný, ale noha bolí při zátěži.</a:t>
            </a:r>
            <a:endParaRPr lang="cs-CZ" u="sng" dirty="0" smtClean="0"/>
          </a:p>
          <a:p>
            <a:r>
              <a:rPr lang="cs-CZ" dirty="0" smtClean="0"/>
              <a:t>léčba-vložka, v krajním případě oper. Řešení</a:t>
            </a:r>
          </a:p>
          <a:p>
            <a:pPr>
              <a:buNone/>
            </a:pPr>
            <a:r>
              <a:rPr lang="cs-CZ" dirty="0" smtClean="0"/>
              <a:t>NEUROGENNĚ PODMÍNĚNÁ PLOCHÁ NOHA</a:t>
            </a:r>
          </a:p>
          <a:p>
            <a:pPr>
              <a:buNone/>
            </a:pPr>
            <a:r>
              <a:rPr lang="cs-CZ" dirty="0" smtClean="0"/>
              <a:t>METATARSALGIE</a:t>
            </a:r>
          </a:p>
          <a:p>
            <a:pPr>
              <a:buNone/>
            </a:pPr>
            <a:r>
              <a:rPr lang="cs-CZ" b="1" dirty="0" smtClean="0"/>
              <a:t>- </a:t>
            </a:r>
            <a:r>
              <a:rPr lang="cs-CZ" dirty="0" smtClean="0"/>
              <a:t>souhrnný název  pro bolestivé afekce přednoží</a:t>
            </a:r>
          </a:p>
          <a:p>
            <a:pPr>
              <a:buNone/>
            </a:pPr>
            <a:r>
              <a:rPr lang="cs-CZ" dirty="0" smtClean="0"/>
              <a:t>- Mortonova neuralgie – neuralgické bolesti v oblasti hlaviček mtt. z útlaku n. plant.medialis, nejčastěji mezi 3.a 4. prstem-mohou být způsobeny zduřením  nervu  - neuromem v této lokalizaci, možná na podkladě chronického dráždění</a:t>
            </a:r>
          </a:p>
          <a:p>
            <a:pPr>
              <a:buNone/>
            </a:pPr>
            <a:r>
              <a:rPr lang="cs-CZ" dirty="0" smtClean="0"/>
              <a:t>-Freiberg-Kohlerova choroba, stresová zlomenina, poúrazové stavy, nádory, také revmatoidní artritida nebo dna.</a:t>
            </a:r>
          </a:p>
          <a:p>
            <a:pPr>
              <a:buNone/>
            </a:pPr>
            <a:r>
              <a:rPr lang="cs-CZ" dirty="0" smtClean="0"/>
              <a:t>obstřiky nebo extirpace neuromu.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funkční vyšetření nohy</a:t>
            </a:r>
          </a:p>
          <a:p>
            <a:pPr>
              <a:buNone/>
            </a:pPr>
            <a:r>
              <a:rPr lang="cs-CZ" dirty="0" smtClean="0"/>
              <a:t>-odlišit posturální a strukturální deficit</a:t>
            </a:r>
          </a:p>
          <a:p>
            <a:pPr>
              <a:buNone/>
            </a:pPr>
            <a:r>
              <a:rPr lang="cs-CZ" dirty="0" smtClean="0"/>
              <a:t>-ve stoji posoudit zadní a přední část nohy</a:t>
            </a:r>
          </a:p>
          <a:p>
            <a:r>
              <a:rPr lang="cs-CZ" dirty="0" smtClean="0"/>
              <a:t>valgozní postavení </a:t>
            </a:r>
          </a:p>
          <a:p>
            <a:pPr>
              <a:buNone/>
            </a:pPr>
            <a:r>
              <a:rPr lang="cs-CZ" dirty="0" smtClean="0"/>
              <a:t>- prominuje mediální kotník,caput tali naviculare</a:t>
            </a:r>
          </a:p>
          <a:p>
            <a:pPr>
              <a:buNone/>
            </a:pPr>
            <a:r>
              <a:rPr lang="cs-CZ" dirty="0" smtClean="0"/>
              <a:t>-“too many toes sign“(norma 4.a 5.prst při pohledu zezadu</a:t>
            </a:r>
          </a:p>
          <a:p>
            <a:pPr>
              <a:buNone/>
            </a:pPr>
            <a:r>
              <a:rPr lang="cs-CZ" dirty="0" smtClean="0"/>
              <a:t>-chůze</a:t>
            </a:r>
          </a:p>
          <a:p>
            <a:pPr>
              <a:buNone/>
            </a:pPr>
            <a:r>
              <a:rPr lang="cs-CZ" dirty="0" smtClean="0"/>
              <a:t>-Véleho test</a:t>
            </a:r>
          </a:p>
          <a:p>
            <a:pPr>
              <a:buNone/>
            </a:pPr>
            <a:r>
              <a:rPr lang="cs-CZ" dirty="0" smtClean="0"/>
              <a:t>-izolované pohyby prstů</a:t>
            </a:r>
          </a:p>
          <a:p>
            <a:pPr>
              <a:buNone/>
            </a:pPr>
            <a:r>
              <a:rPr lang="cs-CZ" dirty="0" smtClean="0"/>
              <a:t>-citlivost nohy</a:t>
            </a:r>
          </a:p>
          <a:p>
            <a:pPr>
              <a:buNone/>
            </a:pPr>
            <a:r>
              <a:rPr lang="cs-CZ" dirty="0" smtClean="0"/>
              <a:t>-plantograf</a:t>
            </a:r>
          </a:p>
          <a:p>
            <a:pPr>
              <a:buNone/>
            </a:pPr>
            <a:r>
              <a:rPr lang="cs-CZ" dirty="0" smtClean="0"/>
              <a:t>-podoskop</a:t>
            </a:r>
          </a:p>
          <a:p>
            <a:pPr>
              <a:buNone/>
            </a:pPr>
            <a:r>
              <a:rPr lang="cs-CZ" dirty="0" smtClean="0"/>
              <a:t>-podobarometrická plošina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FYZIOTERAPEUTICKÁ  INTERVENCE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děti-VRL,Bobath,časná diagnostika odchylek ve vývoji,posturální korekce,korekce w sedu,vhodná obuv-čím později tím lépe</a:t>
            </a:r>
          </a:p>
          <a:p>
            <a:r>
              <a:rPr lang="cs-CZ" dirty="0" smtClean="0"/>
              <a:t>dospělí-důkladný kineziologický rozbor-DNS –posturální korekce-centrace kloubů-stabilizace pánve-cviky pro nohu-TMT</a:t>
            </a:r>
            <a:endParaRPr lang="cs-CZ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DEFORMITY PRSTŮ</a:t>
            </a:r>
          </a:p>
          <a:p>
            <a:pPr>
              <a:buFontTx/>
              <a:buChar char="-"/>
            </a:pPr>
            <a:r>
              <a:rPr lang="cs-CZ" dirty="0" smtClean="0"/>
              <a:t>HALLUX VALGUS-vbočený palec patří k nejčastějším  tzv. získaným  neboli </a:t>
            </a:r>
            <a:r>
              <a:rPr lang="cs-CZ" i="1" dirty="0" smtClean="0"/>
              <a:t>statickým deformitám</a:t>
            </a:r>
            <a:r>
              <a:rPr lang="cs-CZ" dirty="0" smtClean="0"/>
              <a:t> nohy zejména  u žen ve vyšších věkových  kategoriích</a:t>
            </a:r>
          </a:p>
          <a:p>
            <a:pPr>
              <a:buFontTx/>
              <a:buChar char="-"/>
            </a:pPr>
            <a:r>
              <a:rPr lang="cs-CZ" dirty="0" smtClean="0"/>
              <a:t>někdy i u  jedinců velmi mladých-deformita je úzce spjata  s vznikem  příčně ploché nohy</a:t>
            </a:r>
          </a:p>
          <a:p>
            <a:pPr>
              <a:buNone/>
            </a:pPr>
            <a:r>
              <a:rPr lang="cs-CZ" dirty="0" smtClean="0"/>
              <a:t> - bolesti  při zatížení i klidové, vadí kosmeticky a  působí problémy s výběrem  vhodné obuvi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579350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cs-CZ" dirty="0" smtClean="0"/>
              <a:t>MB.KOHLER  I. – nekroza  kosti loďkovité</a:t>
            </a:r>
          </a:p>
          <a:p>
            <a:pPr>
              <a:buFontTx/>
              <a:buChar char="-"/>
            </a:pPr>
            <a:r>
              <a:rPr lang="cs-CZ" dirty="0" smtClean="0"/>
              <a:t>vzniká 2x častěji u chlapců,výskyt  mezi 5 –9 rokem</a:t>
            </a:r>
          </a:p>
          <a:p>
            <a:pPr>
              <a:buFontTx/>
              <a:buChar char="-"/>
            </a:pPr>
            <a:r>
              <a:rPr lang="cs-CZ" dirty="0" smtClean="0"/>
              <a:t>etiologicky avaskulární nekróza</a:t>
            </a:r>
          </a:p>
          <a:p>
            <a:pPr>
              <a:buNone/>
            </a:pPr>
            <a:r>
              <a:rPr lang="cs-CZ" i="1" dirty="0" smtClean="0"/>
              <a:t>- o</a:t>
            </a:r>
            <a:r>
              <a:rPr lang="cs-CZ" dirty="0" smtClean="0"/>
              <a:t>bčasné bolesti až trvalé kulhání- bolesti lokalizované do středu oblouku podélné klenby-palpační bolestivost nad os navikulare a talonavikulárním kloubem-mírný lokalizovaný otok měkkých tkání</a:t>
            </a:r>
          </a:p>
          <a:p>
            <a:pPr>
              <a:buNone/>
            </a:pPr>
            <a:r>
              <a:rPr lang="cs-CZ" i="1" dirty="0" smtClean="0"/>
              <a:t>- Rtg: </a:t>
            </a:r>
            <a:r>
              <a:rPr lang="cs-CZ" dirty="0" smtClean="0"/>
              <a:t>obraz odpovídá obecnému obrazu aseptické nekrózy </a:t>
            </a:r>
          </a:p>
          <a:p>
            <a:r>
              <a:rPr lang="cs-CZ" dirty="0" smtClean="0"/>
              <a:t>léčba-zásadně konzervativní-bolestivém období   sádrový obvaz  na 6 týdnů- později stačí dobře modelovaná vložka a omezení  pohybové aktivity dítěte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586551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MORBUS KOHLER II.- NEMOC FREIBERG-KOHLEROVA nekroza hlavičky II. metatarzu.</a:t>
            </a:r>
          </a:p>
          <a:p>
            <a:pPr>
              <a:buFontTx/>
              <a:buChar char="-"/>
            </a:pPr>
            <a:r>
              <a:rPr lang="cs-CZ" dirty="0" smtClean="0"/>
              <a:t>postižena obvykle hlavička 2., řidčeji 3. metatarzu</a:t>
            </a:r>
          </a:p>
          <a:p>
            <a:pPr>
              <a:buFontTx/>
              <a:buChar char="-"/>
            </a:pPr>
            <a:r>
              <a:rPr lang="cs-CZ" dirty="0" smtClean="0"/>
              <a:t>výskyt  více u dívek  ve věku  10 -18 let-predispozicí je minus varianta, tj  nejdelší druhý mtt.</a:t>
            </a:r>
          </a:p>
          <a:p>
            <a:pPr>
              <a:buFontTx/>
              <a:buChar char="-"/>
            </a:pPr>
            <a:r>
              <a:rPr lang="cs-CZ" dirty="0" smtClean="0"/>
              <a:t>bolesti pod postiženou hlavičkou </a:t>
            </a:r>
            <a:r>
              <a:rPr lang="cs-CZ" dirty="0" err="1" smtClean="0"/>
              <a:t>mtt</a:t>
            </a:r>
            <a:r>
              <a:rPr lang="cs-CZ" dirty="0" smtClean="0"/>
              <a:t>. při chůzi a odrazu, děti se vyhýbají delším pochodům a větší zátěži-někdy jsou bolesti v akutní fázi méně nápadné, teprve v dospělosti činí obtíže deformovaná, rozšířená hlavička </a:t>
            </a:r>
            <a:r>
              <a:rPr lang="cs-CZ" dirty="0" err="1" smtClean="0"/>
              <a:t>mtt</a:t>
            </a:r>
            <a:r>
              <a:rPr lang="cs-CZ" dirty="0" smtClean="0"/>
              <a:t>, tedy vlastně artróza MP kloubu</a:t>
            </a:r>
          </a:p>
          <a:p>
            <a:r>
              <a:rPr lang="cs-CZ" dirty="0" smtClean="0"/>
              <a:t>Léčba-</a:t>
            </a:r>
            <a:r>
              <a:rPr lang="cs-CZ" i="1" dirty="0" smtClean="0"/>
              <a:t> </a:t>
            </a:r>
            <a:r>
              <a:rPr lang="cs-CZ" dirty="0" smtClean="0"/>
              <a:t>v akutním stadiu léčíme klidem, sádrovým obvazem, podepřením klenby  srdíčkem na vložce-snahou je  zabránit proboření změklé hlavičky </a:t>
            </a:r>
            <a:r>
              <a:rPr lang="cs-CZ" dirty="0" err="1" smtClean="0"/>
              <a:t>mtt</a:t>
            </a:r>
            <a:r>
              <a:rPr lang="cs-CZ" dirty="0" smtClean="0"/>
              <a:t>. a tím vzniku artrózy- v dospělosti v chronickém stadiu někdy nutno operovat a hlavičku  resekovat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16632"/>
            <a:ext cx="8229600" cy="67413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 </a:t>
            </a:r>
            <a:r>
              <a:rPr lang="cs-CZ" dirty="0" smtClean="0"/>
              <a:t>MORBUS HAGLUND – SEVER, APOPHYSITIS CALCANEI</a:t>
            </a:r>
          </a:p>
          <a:p>
            <a:pPr>
              <a:buFontTx/>
              <a:buChar char="-"/>
            </a:pPr>
            <a:r>
              <a:rPr lang="cs-CZ" dirty="0" smtClean="0"/>
              <a:t>bolesti zadního okraje patní kosti při úponu </a:t>
            </a:r>
            <a:r>
              <a:rPr lang="cs-CZ" dirty="0" err="1" smtClean="0"/>
              <a:t>Achilovy</a:t>
            </a:r>
            <a:r>
              <a:rPr lang="cs-CZ" dirty="0" smtClean="0"/>
              <a:t> šlachy-výskyt více u chlapců mezi 8 – 13 rokem, po ukončení kostního růstu  již nenacházíme</a:t>
            </a:r>
          </a:p>
          <a:p>
            <a:pPr>
              <a:buFontTx/>
              <a:buChar char="-"/>
            </a:pPr>
            <a:r>
              <a:rPr lang="cs-CZ" dirty="0" smtClean="0"/>
              <a:t>příčina sporná-hrbol </a:t>
            </a:r>
            <a:r>
              <a:rPr lang="cs-CZ" dirty="0" err="1" smtClean="0"/>
              <a:t>kalkaneu</a:t>
            </a:r>
            <a:r>
              <a:rPr lang="cs-CZ" dirty="0" smtClean="0"/>
              <a:t> se zakládá ze samostatného osifikačního centra, které splývá s patní kostí až po pubertě-bývá řazena mezi aseptické nekrózy, ale  větší </a:t>
            </a:r>
            <a:r>
              <a:rPr lang="cs-CZ" dirty="0" err="1" smtClean="0"/>
              <a:t>denzita</a:t>
            </a:r>
            <a:r>
              <a:rPr lang="cs-CZ" dirty="0" smtClean="0"/>
              <a:t> a  fragmentace apofýzy (což je uváděno jako  znak choroby) na </a:t>
            </a:r>
            <a:r>
              <a:rPr lang="cs-CZ" dirty="0" err="1" smtClean="0"/>
              <a:t>rtg</a:t>
            </a:r>
            <a:r>
              <a:rPr lang="cs-CZ" dirty="0" smtClean="0"/>
              <a:t>  se vyskytuje  i u jedinců zcela zdravých a bez jakýchkoli obtíží.</a:t>
            </a:r>
          </a:p>
          <a:p>
            <a:pPr>
              <a:buNone/>
            </a:pPr>
            <a:r>
              <a:rPr lang="cs-CZ" i="1" dirty="0" smtClean="0"/>
              <a:t>- </a:t>
            </a:r>
            <a:r>
              <a:rPr lang="cs-CZ" dirty="0" smtClean="0"/>
              <a:t>u dětí s rychlým růstem, nadváhou, či vysokou sportovní aktivitou  nacházíme mezi 8 -12 rokem  bolesti v zadní části paty a kulhání lokalizovaná bolest při úponu AŠ,někdy ztluštění distální AŠ podle dnešních názorů není  příčinou  obtíží aseptická nekróza (nejspíš v této lokalitě žádná neexistuje), ale  </a:t>
            </a:r>
            <a:r>
              <a:rPr lang="cs-CZ" dirty="0" err="1" smtClean="0"/>
              <a:t>tenzopatie</a:t>
            </a:r>
            <a:r>
              <a:rPr lang="cs-CZ" dirty="0" smtClean="0"/>
              <a:t> (neboli </a:t>
            </a:r>
            <a:r>
              <a:rPr lang="cs-CZ" dirty="0" err="1" smtClean="0"/>
              <a:t>entezopatie</a:t>
            </a:r>
            <a:r>
              <a:rPr lang="cs-CZ" dirty="0" smtClean="0"/>
              <a:t> – tj. patologie úponové oblasti šlachy) AŠ ve spojení  s hrbolem  nebo burzitida při úponu šlachy</a:t>
            </a:r>
          </a:p>
          <a:p>
            <a:pPr>
              <a:buNone/>
            </a:pPr>
            <a:r>
              <a:rPr lang="cs-CZ" i="1" dirty="0" smtClean="0"/>
              <a:t>- </a:t>
            </a:r>
            <a:r>
              <a:rPr lang="cs-CZ" dirty="0" smtClean="0"/>
              <a:t>léčba vždy konzervativní, dočasné snížení sportovní aktivity, prognóza absolutně příznivá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TYPOLOGIE NOHY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 </a:t>
            </a:r>
            <a:r>
              <a:rPr lang="cs-CZ" dirty="0" err="1" smtClean="0"/>
              <a:t>Root</a:t>
            </a:r>
            <a:r>
              <a:rPr lang="cs-CZ" dirty="0" smtClean="0"/>
              <a:t> rozdělil nohu na 4 typy podle vzájemného postavení přednoží a </a:t>
            </a:r>
            <a:r>
              <a:rPr lang="cs-CZ" dirty="0" err="1" smtClean="0"/>
              <a:t>zánoží</a:t>
            </a:r>
            <a:r>
              <a:rPr lang="cs-CZ" dirty="0" smtClean="0"/>
              <a:t>:</a:t>
            </a:r>
          </a:p>
          <a:p>
            <a:r>
              <a:rPr lang="cs-CZ" dirty="0" smtClean="0"/>
              <a:t>varózní </a:t>
            </a:r>
            <a:r>
              <a:rPr lang="cs-CZ" dirty="0" err="1" smtClean="0"/>
              <a:t>zánoží</a:t>
            </a:r>
            <a:r>
              <a:rPr lang="cs-CZ" dirty="0" smtClean="0"/>
              <a:t> – patní kost je vytočená, stojí na zevní hraně,</a:t>
            </a:r>
          </a:p>
          <a:p>
            <a:r>
              <a:rPr lang="cs-CZ" dirty="0" smtClean="0"/>
              <a:t>varózní přednoží – patní kost je v rovině, ale přednoží je vytočeno palcem vzhůru,</a:t>
            </a:r>
          </a:p>
          <a:p>
            <a:r>
              <a:rPr lang="cs-CZ" dirty="0" smtClean="0"/>
              <a:t>valgózní přednoží – patní kost je v rovině, ale přednoží je vytočeno malíčkem vzhůru,</a:t>
            </a:r>
          </a:p>
          <a:p>
            <a:r>
              <a:rPr lang="cs-CZ" dirty="0" smtClean="0"/>
              <a:t>normální typ nohy – patní kost je v rovině s přednožím.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VADY PÁTEŘE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vrozené vývojové vady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diastematomylie</a:t>
            </a:r>
            <a:r>
              <a:rPr lang="cs-CZ" dirty="0" smtClean="0"/>
              <a:t>-zdvojení obratlů a míšního kanálu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meningomyelokéla</a:t>
            </a:r>
            <a:r>
              <a:rPr lang="cs-CZ" dirty="0" smtClean="0"/>
              <a:t>-jedna z </a:t>
            </a:r>
            <a:r>
              <a:rPr lang="cs-CZ" dirty="0" err="1" smtClean="0"/>
              <a:t>nějtěžších</a:t>
            </a:r>
            <a:r>
              <a:rPr lang="cs-CZ" dirty="0" smtClean="0"/>
              <a:t> forem rozštěpů páteře-rozštěp obratlových oblouků skrze vzniklý otvor se vyklenují míšní obaly i část vlastní míchy-vzniklý vak je krytý jen tenkou vrstvou kůže a u některých jedinců může být dokonce nekrytý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Klippelův</a:t>
            </a:r>
            <a:r>
              <a:rPr lang="cs-CZ" dirty="0" smtClean="0"/>
              <a:t>-</a:t>
            </a:r>
            <a:r>
              <a:rPr lang="cs-CZ" dirty="0" err="1" smtClean="0"/>
              <a:t>Feilův</a:t>
            </a:r>
            <a:r>
              <a:rPr lang="cs-CZ" dirty="0" smtClean="0"/>
              <a:t>-synostóza dvou či více krčních obratlů  může klinicky imitovat </a:t>
            </a:r>
            <a:r>
              <a:rPr lang="cs-CZ" dirty="0" err="1" smtClean="0"/>
              <a:t>Torticollis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-Spina </a:t>
            </a:r>
            <a:r>
              <a:rPr lang="cs-CZ" dirty="0" err="1" smtClean="0"/>
              <a:t>bifida</a:t>
            </a:r>
            <a:r>
              <a:rPr lang="cs-CZ" dirty="0" smtClean="0"/>
              <a:t>-neuzavřený oblouk obratlového těla-nejčastěji L5, S1 -nepostihuje durální vak, ani nervové struktury-není zdrojem funkčního omezení pohybu páteře</a:t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633670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vrozené deformity</a:t>
            </a:r>
          </a:p>
          <a:p>
            <a:pPr>
              <a:buNone/>
            </a:pPr>
            <a:r>
              <a:rPr lang="cs-CZ" dirty="0" smtClean="0"/>
              <a:t>-SKOLIOZA-</a:t>
            </a:r>
            <a:r>
              <a:rPr lang="cs-CZ" b="1" dirty="0" smtClean="0"/>
              <a:t>trojrozměrná deformita páteře</a:t>
            </a:r>
            <a:r>
              <a:rPr lang="cs-CZ" dirty="0" smtClean="0"/>
              <a:t>-dochází k posunu obratle ve třech rovinách – frontální, sagitální, transverzální-stranové zakřivení páteře v rozsahu 11 a více stupňů</a:t>
            </a:r>
          </a:p>
          <a:p>
            <a:pPr>
              <a:buNone/>
            </a:pPr>
            <a:r>
              <a:rPr lang="cs-CZ" dirty="0" smtClean="0"/>
              <a:t>-klasifikace deformit páteře-společnost </a:t>
            </a:r>
            <a:r>
              <a:rPr lang="cs-CZ" dirty="0" err="1" smtClean="0"/>
              <a:t>Scoliosis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Society a Evropskou společností pro deformity páteře</a:t>
            </a:r>
          </a:p>
          <a:p>
            <a:pPr>
              <a:buNone/>
            </a:pPr>
            <a:r>
              <a:rPr lang="cs-CZ" dirty="0" smtClean="0"/>
              <a:t>-primární (hlavní) křivka-největší strukturální změny a stupeň zakřivení i rotace-sekundární</a:t>
            </a:r>
          </a:p>
          <a:p>
            <a:pPr>
              <a:buNone/>
            </a:pPr>
            <a:r>
              <a:rPr lang="cs-CZ" dirty="0" smtClean="0"/>
              <a:t>-kompenzační křivka vyvíjí se dle postavení trupu a dle křivky primární</a:t>
            </a:r>
          </a:p>
          <a:p>
            <a:pPr>
              <a:buNone/>
            </a:pPr>
            <a:r>
              <a:rPr lang="cs-CZ" dirty="0" smtClean="0"/>
              <a:t>-křivka kompenzovaná x dekompenzovaná-kompenzovaná -již došlo ke strukturálním změnám-těžiště hlavy ani trupu není vychýleno na některou stranu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o operaci-časná-cíl- předejít komplikacím</a:t>
            </a:r>
          </a:p>
          <a:p>
            <a:pPr>
              <a:buNone/>
            </a:pPr>
            <a:r>
              <a:rPr lang="cs-CZ" dirty="0" smtClean="0"/>
              <a:t>- polohování-úlevová poloha </a:t>
            </a:r>
            <a:r>
              <a:rPr lang="cs-CZ" dirty="0" err="1" smtClean="0"/>
              <a:t>Fowler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 RFT-lokalizované dýchání,prodloužený výdech</a:t>
            </a:r>
          </a:p>
          <a:p>
            <a:pPr>
              <a:buFontTx/>
              <a:buChar char="-"/>
            </a:pPr>
            <a:r>
              <a:rPr lang="cs-CZ" dirty="0" smtClean="0"/>
              <a:t>odkašlávání s fixací operační rány</a:t>
            </a:r>
          </a:p>
          <a:p>
            <a:pPr>
              <a:buFontTx/>
              <a:buChar char="-"/>
            </a:pPr>
            <a:r>
              <a:rPr lang="cs-CZ" dirty="0" smtClean="0"/>
              <a:t>cévní gymnastika </a:t>
            </a:r>
          </a:p>
          <a:p>
            <a:pPr>
              <a:buFontTx/>
              <a:buChar char="-"/>
            </a:pPr>
            <a:r>
              <a:rPr lang="cs-CZ" dirty="0" err="1"/>
              <a:t>v</a:t>
            </a:r>
            <a:r>
              <a:rPr lang="cs-CZ" dirty="0" err="1" smtClean="0"/>
              <a:t>ertikalizace</a:t>
            </a:r>
            <a:r>
              <a:rPr lang="cs-CZ" dirty="0" smtClean="0"/>
              <a:t> přes operovaný bok, řídí se výhradně individuálními potřebami pacienta a pokyny operatéra(</a:t>
            </a:r>
            <a:r>
              <a:rPr lang="cs-CZ" dirty="0" err="1" smtClean="0"/>
              <a:t>dreny</a:t>
            </a:r>
            <a:r>
              <a:rPr lang="cs-CZ" dirty="0" smtClean="0"/>
              <a:t>,sutura…)</a:t>
            </a:r>
          </a:p>
          <a:p>
            <a:pPr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ondiční cvičení i relaxace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ácvik </a:t>
            </a:r>
            <a:r>
              <a:rPr lang="cs-CZ" dirty="0" err="1" smtClean="0"/>
              <a:t>sebeobsluhy</a:t>
            </a:r>
            <a:r>
              <a:rPr lang="cs-CZ" dirty="0" smtClean="0"/>
              <a:t>-pac. </a:t>
            </a:r>
            <a:r>
              <a:rPr lang="cs-CZ" dirty="0"/>
              <a:t>n</a:t>
            </a:r>
            <a:r>
              <a:rPr lang="cs-CZ" dirty="0" smtClean="0"/>
              <a:t>esmí používat </a:t>
            </a:r>
            <a:r>
              <a:rPr lang="cs-CZ" dirty="0" err="1" smtClean="0"/>
              <a:t>hrazdičku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šetření okolí jizvy po 4T i jizva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229600" cy="66693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   KLASIFIKACE</a:t>
            </a:r>
          </a:p>
          <a:p>
            <a:r>
              <a:rPr lang="cs-CZ" dirty="0" smtClean="0"/>
              <a:t>strukturální –křivka nemá flexibilitu,při pohybu proti </a:t>
            </a:r>
            <a:r>
              <a:rPr lang="cs-CZ" dirty="0" err="1" smtClean="0"/>
              <a:t>konvexu</a:t>
            </a:r>
            <a:r>
              <a:rPr lang="cs-CZ" dirty="0" smtClean="0"/>
              <a:t> nedojde k napřímení</a:t>
            </a:r>
          </a:p>
          <a:p>
            <a:pPr>
              <a:buNone/>
            </a:pPr>
            <a:r>
              <a:rPr lang="cs-CZ" dirty="0" smtClean="0"/>
              <a:t>-idiopatická 65%</a:t>
            </a:r>
          </a:p>
          <a:p>
            <a:pPr>
              <a:buNone/>
            </a:pPr>
            <a:r>
              <a:rPr lang="cs-CZ" dirty="0" smtClean="0"/>
              <a:t>-kongenitální</a:t>
            </a:r>
          </a:p>
          <a:p>
            <a:pPr>
              <a:buNone/>
            </a:pPr>
            <a:r>
              <a:rPr lang="cs-CZ" dirty="0" smtClean="0"/>
              <a:t>-neuromuskulární</a:t>
            </a:r>
          </a:p>
          <a:p>
            <a:pPr>
              <a:buNone/>
            </a:pPr>
            <a:r>
              <a:rPr lang="cs-CZ" dirty="0" smtClean="0"/>
              <a:t>-</a:t>
            </a:r>
            <a:r>
              <a:rPr lang="cs-CZ" dirty="0" err="1" smtClean="0"/>
              <a:t>neurofibromatoza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-při tumorech</a:t>
            </a:r>
          </a:p>
          <a:p>
            <a:pPr>
              <a:buNone/>
            </a:pPr>
            <a:r>
              <a:rPr lang="cs-CZ" dirty="0" smtClean="0"/>
              <a:t>-při zánětu</a:t>
            </a:r>
          </a:p>
          <a:p>
            <a:pPr>
              <a:buNone/>
            </a:pPr>
            <a:r>
              <a:rPr lang="cs-CZ" dirty="0" smtClean="0"/>
              <a:t>-při metabolických poruchách</a:t>
            </a:r>
          </a:p>
          <a:p>
            <a:r>
              <a:rPr lang="cs-CZ" dirty="0" smtClean="0"/>
              <a:t>nestrukturální</a:t>
            </a:r>
          </a:p>
          <a:p>
            <a:pPr>
              <a:buNone/>
            </a:pPr>
            <a:r>
              <a:rPr lang="cs-CZ" dirty="0" smtClean="0"/>
              <a:t>-posturální</a:t>
            </a:r>
          </a:p>
          <a:p>
            <a:pPr>
              <a:buNone/>
            </a:pPr>
            <a:r>
              <a:rPr lang="cs-CZ" dirty="0" smtClean="0"/>
              <a:t>-kompenzační</a:t>
            </a:r>
          </a:p>
          <a:p>
            <a:pPr>
              <a:buNone/>
            </a:pPr>
            <a:r>
              <a:rPr lang="cs-CZ" dirty="0" smtClean="0"/>
              <a:t>-hysterická</a:t>
            </a:r>
          </a:p>
          <a:p>
            <a:pPr>
              <a:buNone/>
            </a:pPr>
            <a:r>
              <a:rPr lang="cs-CZ" dirty="0" smtClean="0"/>
              <a:t>-při kořenovém dráždění</a:t>
            </a:r>
          </a:p>
          <a:p>
            <a:pPr>
              <a:buNone/>
            </a:pPr>
            <a:r>
              <a:rPr lang="cs-CZ" dirty="0" smtClean="0"/>
              <a:t>-reflexní (NPB,záněty v oblasti břicha…)</a:t>
            </a:r>
            <a:endParaRPr lang="cs-CZ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229600" cy="6120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IDIOPATICKÁ SKOLIOZA</a:t>
            </a:r>
          </a:p>
          <a:p>
            <a:pPr>
              <a:buNone/>
            </a:pPr>
            <a:r>
              <a:rPr lang="cs-CZ" dirty="0" smtClean="0"/>
              <a:t>-    příčina neznámá, porod koncem pánevním větší </a:t>
            </a:r>
            <a:r>
              <a:rPr lang="cs-CZ" dirty="0" err="1" smtClean="0"/>
              <a:t>incidince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k vývoji křivky větší než 20 stupňů dochází u méně než 0,5 % dospívajících</a:t>
            </a:r>
          </a:p>
          <a:p>
            <a:pPr>
              <a:buFontTx/>
              <a:buChar char="-"/>
            </a:pPr>
            <a:r>
              <a:rPr lang="cs-CZ" dirty="0" smtClean="0"/>
              <a:t>ohrožení pacienta po celou dobu jeho kosterního růstu, někdy i po ukončení růstu- může začít kdykoliv v této dlouhé časové periodě a kdykoliv se v tomto období může zhoršovat- i velmi rychle (maligně)</a:t>
            </a:r>
          </a:p>
          <a:p>
            <a:pPr>
              <a:buFontTx/>
              <a:buChar char="-"/>
            </a:pPr>
            <a:r>
              <a:rPr lang="cs-CZ" dirty="0" smtClean="0"/>
              <a:t>různé stupně závažnosti i lokalizace zakřivení</a:t>
            </a:r>
          </a:p>
          <a:p>
            <a:pPr>
              <a:buFontTx/>
              <a:buChar char="-"/>
            </a:pPr>
            <a:r>
              <a:rPr lang="cs-CZ" dirty="0" smtClean="0"/>
              <a:t>potencionální nepříznivé účinky skoliózy</a:t>
            </a:r>
          </a:p>
          <a:p>
            <a:pPr>
              <a:buFontTx/>
              <a:buChar char="-"/>
            </a:pPr>
            <a:r>
              <a:rPr lang="cs-CZ" dirty="0" smtClean="0"/>
              <a:t>nepříjemné kosmetické důsledky, bolesti zad a jiné zdravotní komplikace, sociální a psychologické problémy v dětství (negativní sebehodnocení, společenskou izolaci), v dospělosti (omezená možnost zaměstnání, menší procento sňatků) a finanční náklady léčby</a:t>
            </a:r>
            <a:endParaRPr lang="cs-CZ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5973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KLASIFIKACE</a:t>
            </a:r>
          </a:p>
          <a:p>
            <a:pPr>
              <a:buNone/>
            </a:pPr>
            <a:r>
              <a:rPr lang="cs-CZ" dirty="0" smtClean="0"/>
              <a:t>- dle v doby vzniku</a:t>
            </a:r>
          </a:p>
          <a:p>
            <a:pPr>
              <a:buNone/>
            </a:pPr>
            <a:r>
              <a:rPr lang="cs-CZ" dirty="0" smtClean="0"/>
              <a:t>  - infantilní do 3 let </a:t>
            </a:r>
          </a:p>
          <a:p>
            <a:pPr>
              <a:buNone/>
            </a:pPr>
            <a:r>
              <a:rPr lang="cs-CZ" dirty="0" smtClean="0"/>
              <a:t>  - juvenilní  mezi 3-10 lety</a:t>
            </a:r>
          </a:p>
          <a:p>
            <a:pPr>
              <a:buNone/>
            </a:pPr>
            <a:r>
              <a:rPr lang="cs-CZ" dirty="0" smtClean="0"/>
              <a:t>  - adolescentní</a:t>
            </a:r>
          </a:p>
          <a:p>
            <a:pPr>
              <a:buNone/>
            </a:pPr>
            <a:r>
              <a:rPr lang="cs-CZ" dirty="0" smtClean="0"/>
              <a:t>- podle velikosti úhlu dle </a:t>
            </a:r>
            <a:r>
              <a:rPr lang="cs-CZ" dirty="0" err="1" smtClean="0"/>
              <a:t>Cobba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10-20 </a:t>
            </a:r>
            <a:r>
              <a:rPr lang="cs-CZ" dirty="0" err="1" smtClean="0"/>
              <a:t>st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20-40 </a:t>
            </a:r>
            <a:r>
              <a:rPr lang="cs-CZ" dirty="0" err="1" smtClean="0"/>
              <a:t>st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40-60 </a:t>
            </a:r>
            <a:r>
              <a:rPr lang="cs-CZ" dirty="0" err="1" smtClean="0"/>
              <a:t>st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nad 60 </a:t>
            </a:r>
            <a:r>
              <a:rPr lang="cs-CZ" dirty="0" err="1" smtClean="0"/>
              <a:t>st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krční (C1-C6) </a:t>
            </a:r>
          </a:p>
          <a:p>
            <a:pPr>
              <a:buFontTx/>
              <a:buChar char="-"/>
            </a:pPr>
            <a:r>
              <a:rPr lang="cs-CZ" dirty="0" smtClean="0"/>
              <a:t>horní hrudní ( C7-Th1) – většinou vrozené, nejsou časté </a:t>
            </a:r>
          </a:p>
          <a:p>
            <a:pPr>
              <a:buFontTx/>
              <a:buChar char="-"/>
            </a:pPr>
            <a:r>
              <a:rPr lang="cs-CZ" dirty="0" smtClean="0"/>
              <a:t>hrudní (Th2-Th11) – častěji pravostranné </a:t>
            </a:r>
          </a:p>
          <a:p>
            <a:pPr>
              <a:buFontTx/>
              <a:buChar char="-"/>
            </a:pPr>
            <a:r>
              <a:rPr lang="cs-CZ" dirty="0" smtClean="0"/>
              <a:t>hrudně bederní ( Th12-L1) – častěji pravostranné </a:t>
            </a:r>
          </a:p>
          <a:p>
            <a:pPr>
              <a:buFontTx/>
              <a:buChar char="-"/>
            </a:pPr>
            <a:r>
              <a:rPr lang="cs-CZ" dirty="0" smtClean="0"/>
              <a:t>bederní (L2-L4) – převážně levostranné </a:t>
            </a:r>
          </a:p>
          <a:p>
            <a:pPr>
              <a:buFontTx/>
              <a:buChar char="-"/>
            </a:pPr>
            <a:r>
              <a:rPr lang="cs-CZ" dirty="0" smtClean="0"/>
              <a:t>bederně křížová (L5-S1) označujeme jako bederně-křížovou</a:t>
            </a:r>
            <a:endParaRPr lang="cs-CZ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229600" cy="5793507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rizikové faktory progrese křivky</a:t>
            </a:r>
          </a:p>
          <a:p>
            <a:pPr>
              <a:buFontTx/>
              <a:buChar char="-"/>
            </a:pPr>
            <a:r>
              <a:rPr lang="cs-CZ" dirty="0" smtClean="0"/>
              <a:t>věk – čím mladší je pacient, při detekci </a:t>
            </a:r>
            <a:r>
              <a:rPr lang="cs-CZ" dirty="0" err="1" smtClean="0"/>
              <a:t>skoliozy</a:t>
            </a:r>
            <a:r>
              <a:rPr lang="cs-CZ" dirty="0" smtClean="0"/>
              <a:t> tím horší prognosa</a:t>
            </a:r>
          </a:p>
          <a:p>
            <a:pPr>
              <a:buFontTx/>
              <a:buChar char="-"/>
            </a:pPr>
            <a:r>
              <a:rPr lang="cs-CZ" dirty="0" smtClean="0"/>
              <a:t>pohlaví – u dívek je výskyt idiopatické skoliózy vyšší </a:t>
            </a:r>
          </a:p>
          <a:p>
            <a:pPr>
              <a:buFontTx/>
              <a:buChar char="-"/>
            </a:pPr>
            <a:r>
              <a:rPr lang="cs-CZ" dirty="0" smtClean="0"/>
              <a:t>lokalizace primární křivky – </a:t>
            </a:r>
            <a:r>
              <a:rPr lang="cs-CZ" dirty="0" err="1" smtClean="0"/>
              <a:t>thorakální</a:t>
            </a:r>
            <a:r>
              <a:rPr lang="cs-CZ" dirty="0" smtClean="0"/>
              <a:t> skoliózy mají nepříznivější prognózu, lumbální skoliózy bývají méně závažné</a:t>
            </a:r>
          </a:p>
          <a:p>
            <a:pPr>
              <a:buFontTx/>
              <a:buChar char="-"/>
            </a:pPr>
            <a:r>
              <a:rPr lang="cs-CZ" dirty="0" smtClean="0"/>
              <a:t>dvojité křivky mají lepší prognózu než jednoduché </a:t>
            </a:r>
          </a:p>
          <a:p>
            <a:pPr>
              <a:buFontTx/>
              <a:buChar char="-"/>
            </a:pPr>
            <a:r>
              <a:rPr lang="cs-CZ" dirty="0" smtClean="0"/>
              <a:t>stav měkkých tkání – </a:t>
            </a:r>
            <a:r>
              <a:rPr lang="cs-CZ" dirty="0" err="1" smtClean="0"/>
              <a:t>laxicita</a:t>
            </a:r>
            <a:r>
              <a:rPr lang="cs-CZ" dirty="0" smtClean="0"/>
              <a:t> měkkých tkání je u idiopatické skoliózy značně rizikovým faktorem ve vztahu k progresi křivky </a:t>
            </a:r>
          </a:p>
          <a:p>
            <a:pPr>
              <a:buFontTx/>
              <a:buChar char="-"/>
            </a:pPr>
            <a:r>
              <a:rPr lang="cs-CZ" dirty="0" smtClean="0"/>
              <a:t>mozečkové příznaky – u pacientů s potencionální progresí bývá mírně naznačená porucha </a:t>
            </a:r>
            <a:r>
              <a:rPr lang="cs-CZ" dirty="0" err="1" smtClean="0"/>
              <a:t>diadochokinézy</a:t>
            </a:r>
            <a:r>
              <a:rPr lang="cs-CZ" dirty="0" smtClean="0"/>
              <a:t> jazyku a horních končetin,otáčí se </a:t>
            </a:r>
            <a:r>
              <a:rPr lang="cs-CZ" dirty="0" err="1" smtClean="0"/>
              <a:t>enblock</a:t>
            </a:r>
            <a:r>
              <a:rPr lang="cs-CZ" dirty="0" smtClean="0"/>
              <a:t> ,chybí diferenciace končetin,hypotonie </a:t>
            </a:r>
          </a:p>
          <a:p>
            <a:pPr>
              <a:buNone/>
            </a:pPr>
            <a:r>
              <a:rPr lang="cs-CZ" dirty="0" smtClean="0"/>
              <a:t>-    spojení minimálního mozečkového syndromu s </a:t>
            </a:r>
            <a:r>
              <a:rPr lang="cs-CZ" dirty="0" err="1" smtClean="0"/>
              <a:t>laxicitou</a:t>
            </a:r>
            <a:r>
              <a:rPr lang="cs-CZ" dirty="0" smtClean="0"/>
              <a:t> měkkých tkání považujeme za nejzávažnější symptomy potencionálního progresivního vývoje křivky </a:t>
            </a:r>
          </a:p>
          <a:p>
            <a:pPr>
              <a:buFontTx/>
              <a:buChar char="-"/>
            </a:pPr>
            <a:r>
              <a:rPr lang="cs-CZ" dirty="0" smtClean="0"/>
              <a:t>kompenzace křivky – čím je dekompenzace větší, tím je i větší předpoklad progrese </a:t>
            </a:r>
          </a:p>
          <a:p>
            <a:pPr>
              <a:buFontTx/>
              <a:buChar char="-"/>
            </a:pPr>
            <a:r>
              <a:rPr lang="cs-CZ" dirty="0" smtClean="0"/>
              <a:t>genetické zatížení – ve vztahu k možné progresi neopomeneme zjistit výskyt deformity v příbuzenstvu </a:t>
            </a:r>
            <a:endParaRPr lang="cs-CZ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5865515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cs-CZ" dirty="0" smtClean="0"/>
              <a:t>k vývoji křivky větší než 20 stupňů dochází u méně než 0,5 % dospívajících</a:t>
            </a:r>
          </a:p>
          <a:p>
            <a:pPr>
              <a:buFontTx/>
              <a:buChar char="-"/>
            </a:pPr>
            <a:r>
              <a:rPr lang="cs-CZ" dirty="0" smtClean="0"/>
              <a:t>ohrožení pacienta po celou dobu jeho kosterního růstu, někdy i po ukončení růstu- může začít kdykoliv v této dlouhé časové periodě a kdykoliv se v tomto období může zhoršovat- i velmi rychle (maligně)</a:t>
            </a:r>
          </a:p>
          <a:p>
            <a:pPr>
              <a:buFontTx/>
              <a:buChar char="-"/>
            </a:pPr>
            <a:r>
              <a:rPr lang="cs-CZ" dirty="0" smtClean="0"/>
              <a:t>různé stupně závažnosti i lokalizace zakřivení</a:t>
            </a:r>
          </a:p>
          <a:p>
            <a:pPr>
              <a:buFontTx/>
              <a:buChar char="-"/>
            </a:pPr>
            <a:r>
              <a:rPr lang="cs-CZ" dirty="0" smtClean="0"/>
              <a:t>potencionální nepříznivé účinky skoliózy-nepříjemné kosmetické důsledky, bolesti zad a jiné zdravotní komplikace, sociální a psychologické problémy v dětství (negativní sebehodnocení, společenskou izolaci), v dospělosti (omezená možnost zaměstnání, menší procento sňatků) a finanční náklady léčby</a:t>
            </a:r>
          </a:p>
          <a:p>
            <a:pPr>
              <a:buNone/>
            </a:pPr>
            <a:r>
              <a:rPr lang="cs-CZ" dirty="0" smtClean="0"/>
              <a:t>-   kardiopulmonální komplikace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664"/>
            <a:ext cx="8229600" cy="612068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vyšetření</a:t>
            </a:r>
          </a:p>
          <a:p>
            <a:pPr>
              <a:buNone/>
            </a:pPr>
            <a:r>
              <a:rPr lang="cs-CZ" dirty="0" smtClean="0"/>
              <a:t> - anamnéza </a:t>
            </a:r>
          </a:p>
          <a:p>
            <a:pPr>
              <a:buFontTx/>
              <a:buChar char="-"/>
            </a:pPr>
            <a:r>
              <a:rPr lang="cs-CZ" dirty="0" smtClean="0"/>
              <a:t>stoj-ramena-lopatky-držení hlavy-tajle-DKK (rozdílná délka)-asymetrie obličeje-pánev-abdukce v RAK</a:t>
            </a:r>
          </a:p>
          <a:p>
            <a:pPr>
              <a:buFontTx/>
              <a:buChar char="-"/>
            </a:pPr>
            <a:r>
              <a:rPr lang="cs-CZ" dirty="0" err="1" smtClean="0"/>
              <a:t>lateroflexe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olovnice </a:t>
            </a:r>
          </a:p>
          <a:p>
            <a:pPr>
              <a:buFontTx/>
              <a:buChar char="-"/>
            </a:pPr>
            <a:r>
              <a:rPr lang="cs-CZ" dirty="0" err="1" smtClean="0"/>
              <a:t>Adamsův</a:t>
            </a:r>
            <a:r>
              <a:rPr lang="cs-CZ" dirty="0" smtClean="0"/>
              <a:t> test předklonu</a:t>
            </a:r>
          </a:p>
          <a:p>
            <a:pPr>
              <a:buFontTx/>
              <a:buChar char="-"/>
            </a:pPr>
            <a:r>
              <a:rPr lang="cs-CZ" dirty="0" err="1" smtClean="0"/>
              <a:t>Beithon</a:t>
            </a:r>
            <a:r>
              <a:rPr lang="cs-CZ" dirty="0" smtClean="0"/>
              <a:t> </a:t>
            </a:r>
            <a:r>
              <a:rPr lang="cs-CZ" dirty="0" err="1" smtClean="0"/>
              <a:t>skore</a:t>
            </a:r>
            <a:r>
              <a:rPr lang="cs-CZ" dirty="0" smtClean="0"/>
              <a:t>-</a:t>
            </a:r>
            <a:r>
              <a:rPr lang="cs-CZ" dirty="0" err="1" smtClean="0"/>
              <a:t>hypermobilita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dynamické zkoušky-předklon-stoj na jedné končetině-podřep-poskok-lezení po 4-otáčení na lehátku</a:t>
            </a:r>
          </a:p>
          <a:p>
            <a:pPr>
              <a:buFontTx/>
              <a:buChar char="-"/>
            </a:pPr>
            <a:r>
              <a:rPr lang="cs-CZ" dirty="0" smtClean="0"/>
              <a:t>chůze-skoliotická páteř během chůze nerotuje-délka kroku-funkce nohy-pozice a pohyb hlavy</a:t>
            </a:r>
          </a:p>
          <a:p>
            <a:pPr>
              <a:buNone/>
            </a:pPr>
            <a:r>
              <a:rPr lang="cs-CZ" dirty="0" smtClean="0"/>
              <a:t>  ( vhodné vyšetřit chůzi před a po terapie, stejně tak výšku)</a:t>
            </a:r>
          </a:p>
          <a:p>
            <a:pPr>
              <a:buNone/>
            </a:pPr>
            <a:r>
              <a:rPr lang="cs-CZ" dirty="0" err="1" smtClean="0"/>
              <a:t>diff.diagnostika</a:t>
            </a:r>
            <a:r>
              <a:rPr lang="cs-CZ" dirty="0" smtClean="0"/>
              <a:t>-odlišit posturální </a:t>
            </a:r>
            <a:r>
              <a:rPr lang="cs-CZ" dirty="0" err="1" smtClean="0"/>
              <a:t>skoliozu</a:t>
            </a:r>
            <a:r>
              <a:rPr lang="cs-CZ" dirty="0" smtClean="0"/>
              <a:t>(při předklonu zakřivení mizí),skvrny barvy  bílé kávy (</a:t>
            </a:r>
            <a:r>
              <a:rPr lang="cs-CZ" dirty="0" err="1" smtClean="0"/>
              <a:t>neurofibromatoza</a:t>
            </a:r>
            <a:r>
              <a:rPr lang="cs-CZ" dirty="0" smtClean="0"/>
              <a:t>), pigmentace a lipom v bederní oblasti (</a:t>
            </a:r>
            <a:r>
              <a:rPr lang="cs-CZ" dirty="0" err="1" smtClean="0"/>
              <a:t>diastematomyelie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cs-CZ" dirty="0" smtClean="0"/>
              <a:t>z hlediska ontogeneze-každá asymetrie ve vývoji je potřeba řešit-vždy kontrolovat dítě při vstupu do vertikály</a:t>
            </a:r>
          </a:p>
          <a:p>
            <a:r>
              <a:rPr lang="cs-CZ" dirty="0" smtClean="0"/>
              <a:t>6T – schopnost změny rotace hlavy</a:t>
            </a:r>
          </a:p>
          <a:p>
            <a:r>
              <a:rPr lang="cs-CZ" dirty="0" smtClean="0"/>
              <a:t>3M –schopnost zaujmout symetrickou </a:t>
            </a:r>
            <a:r>
              <a:rPr lang="cs-CZ" dirty="0" err="1" smtClean="0"/>
              <a:t>posturu</a:t>
            </a:r>
            <a:endParaRPr lang="cs-CZ" dirty="0" smtClean="0"/>
          </a:p>
          <a:p>
            <a:r>
              <a:rPr lang="cs-CZ" dirty="0" smtClean="0"/>
              <a:t>4,5 m</a:t>
            </a:r>
            <a:endParaRPr lang="cs-CZ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včasný záchyt skoliózy</a:t>
            </a:r>
          </a:p>
          <a:p>
            <a:pPr>
              <a:buFontTx/>
              <a:buChar char="-"/>
            </a:pPr>
            <a:r>
              <a:rPr lang="cs-CZ" dirty="0" smtClean="0"/>
              <a:t>obecné </a:t>
            </a:r>
            <a:r>
              <a:rPr lang="cs-CZ" dirty="0" smtClean="0"/>
              <a:t>pravidlo-do </a:t>
            </a:r>
            <a:r>
              <a:rPr lang="cs-CZ" dirty="0" smtClean="0"/>
              <a:t>20st </a:t>
            </a:r>
            <a:r>
              <a:rPr lang="cs-CZ" dirty="0" err="1" smtClean="0"/>
              <a:t>Cobba</a:t>
            </a:r>
            <a:r>
              <a:rPr lang="cs-CZ" dirty="0" smtClean="0"/>
              <a:t> cvičit od 20st </a:t>
            </a:r>
            <a:r>
              <a:rPr lang="cs-CZ" dirty="0" err="1" smtClean="0"/>
              <a:t>korzetovat</a:t>
            </a:r>
            <a:r>
              <a:rPr lang="cs-CZ" dirty="0" smtClean="0"/>
              <a:t> –je třeba individuální přístup (</a:t>
            </a:r>
            <a:r>
              <a:rPr lang="cs-CZ" dirty="0" err="1" smtClean="0"/>
              <a:t>hypermobilita</a:t>
            </a:r>
            <a:r>
              <a:rPr lang="cs-CZ" dirty="0" smtClean="0"/>
              <a:t>,</a:t>
            </a:r>
            <a:r>
              <a:rPr lang="cs-CZ" dirty="0" err="1" smtClean="0"/>
              <a:t>progredující</a:t>
            </a:r>
            <a:r>
              <a:rPr lang="cs-CZ" dirty="0" smtClean="0"/>
              <a:t> stav,cerebrální příznaky,mladší 10 let..) a korzet nasadit i dříve-zásadní RTG v korzetu-lze začít nočním </a:t>
            </a:r>
            <a:r>
              <a:rPr lang="cs-CZ" dirty="0" err="1" smtClean="0"/>
              <a:t>korzetováním</a:t>
            </a:r>
            <a:r>
              <a:rPr lang="cs-CZ" dirty="0" smtClean="0"/>
              <a:t>, dříve korzet na 23h v </a:t>
            </a:r>
            <a:r>
              <a:rPr lang="cs-CZ" dirty="0" err="1" smtClean="0"/>
              <a:t>sooučasnosti</a:t>
            </a:r>
            <a:r>
              <a:rPr lang="cs-CZ" dirty="0" smtClean="0"/>
              <a:t> na 16h</a:t>
            </a:r>
          </a:p>
          <a:p>
            <a:pPr>
              <a:buFontTx/>
              <a:buChar char="-"/>
            </a:pPr>
            <a:r>
              <a:rPr lang="cs-CZ" dirty="0" smtClean="0"/>
              <a:t>40-50-zvážení operace nad 50st operace</a:t>
            </a:r>
          </a:p>
          <a:p>
            <a:pPr>
              <a:buNone/>
            </a:pPr>
            <a:r>
              <a:rPr lang="cs-CZ" dirty="0" smtClean="0"/>
              <a:t>-   efekt zlepšení křivky o 30% dobrý efekt o 50% výborný</a:t>
            </a:r>
            <a:endParaRPr lang="cs-CZ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SOSORT-Society on </a:t>
            </a:r>
            <a:r>
              <a:rPr lang="cs-CZ" dirty="0" err="1" smtClean="0"/>
              <a:t>Scoliosis</a:t>
            </a:r>
            <a:r>
              <a:rPr lang="cs-CZ" dirty="0" smtClean="0"/>
              <a:t> </a:t>
            </a:r>
            <a:r>
              <a:rPr lang="cs-CZ" dirty="0" err="1" smtClean="0"/>
              <a:t>Orthopedic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Rehabilition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endParaRPr lang="cs-CZ" dirty="0" smtClean="0"/>
          </a:p>
          <a:p>
            <a:r>
              <a:rPr lang="cs-CZ" dirty="0" smtClean="0"/>
              <a:t>PSSE –</a:t>
            </a:r>
            <a:r>
              <a:rPr lang="cs-CZ" dirty="0" err="1" smtClean="0"/>
              <a:t>Physiotherapy</a:t>
            </a:r>
            <a:r>
              <a:rPr lang="cs-CZ" dirty="0" smtClean="0"/>
              <a:t> </a:t>
            </a:r>
            <a:r>
              <a:rPr lang="cs-CZ" dirty="0" err="1" smtClean="0"/>
              <a:t>Scoliosis</a:t>
            </a:r>
            <a:r>
              <a:rPr lang="cs-CZ" dirty="0" smtClean="0"/>
              <a:t> </a:t>
            </a:r>
            <a:r>
              <a:rPr lang="cs-CZ" dirty="0" err="1" smtClean="0"/>
              <a:t>Spocific</a:t>
            </a:r>
            <a:r>
              <a:rPr lang="cs-CZ" dirty="0" smtClean="0"/>
              <a:t> </a:t>
            </a:r>
            <a:r>
              <a:rPr lang="cs-CZ" dirty="0" err="1" smtClean="0"/>
              <a:t>Exercises</a:t>
            </a:r>
            <a:r>
              <a:rPr lang="cs-CZ" dirty="0" smtClean="0"/>
              <a:t>-oficiálně uznávané metody</a:t>
            </a:r>
          </a:p>
          <a:p>
            <a:pPr>
              <a:buNone/>
            </a:pPr>
            <a:r>
              <a:rPr lang="cs-CZ" dirty="0" smtClean="0"/>
              <a:t>  - </a:t>
            </a:r>
            <a:r>
              <a:rPr lang="cs-CZ" dirty="0" err="1" smtClean="0"/>
              <a:t>Schrothové</a:t>
            </a:r>
            <a:r>
              <a:rPr lang="cs-CZ" dirty="0" smtClean="0"/>
              <a:t> metoda</a:t>
            </a:r>
          </a:p>
          <a:p>
            <a:pPr>
              <a:buNone/>
            </a:pPr>
            <a:r>
              <a:rPr lang="cs-CZ" dirty="0" smtClean="0"/>
              <a:t>  - </a:t>
            </a:r>
            <a:r>
              <a:rPr lang="cs-CZ" dirty="0" err="1" smtClean="0"/>
              <a:t>Side</a:t>
            </a:r>
            <a:r>
              <a:rPr lang="cs-CZ" dirty="0" smtClean="0"/>
              <a:t>-Shift </a:t>
            </a:r>
            <a:r>
              <a:rPr lang="cs-CZ" dirty="0" err="1" smtClean="0"/>
              <a:t>method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- Lyon </a:t>
            </a:r>
            <a:r>
              <a:rPr lang="cs-CZ" dirty="0" err="1" smtClean="0"/>
              <a:t>method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- </a:t>
            </a:r>
            <a:r>
              <a:rPr lang="cs-CZ" dirty="0" err="1" smtClean="0"/>
              <a:t>Dobomed</a:t>
            </a: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0"/>
            <a:ext cx="8229600" cy="674136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metoda </a:t>
            </a:r>
            <a:r>
              <a:rPr lang="cs-CZ" dirty="0" err="1" smtClean="0"/>
              <a:t>Shrotové</a:t>
            </a:r>
            <a:r>
              <a:rPr lang="cs-CZ" dirty="0" smtClean="0"/>
              <a:t>- skoliózu chápe jako trojrozměrnou deformitu. </a:t>
            </a:r>
          </a:p>
          <a:p>
            <a:pPr>
              <a:buNone/>
            </a:pPr>
            <a:r>
              <a:rPr lang="cs-CZ" dirty="0" smtClean="0"/>
              <a:t>-trup rozděluje do tří pravoúhlých bloků stojících nad sebou: </a:t>
            </a:r>
          </a:p>
          <a:p>
            <a:pPr marL="514350" indent="-514350">
              <a:buAutoNum type="arabicPeriod"/>
            </a:pPr>
            <a:r>
              <a:rPr lang="cs-CZ" dirty="0" smtClean="0"/>
              <a:t>pánevní (začíná podbřiškem a končí žebry)</a:t>
            </a:r>
          </a:p>
          <a:p>
            <a:pPr marL="514350" indent="-514350">
              <a:buNone/>
            </a:pPr>
            <a:r>
              <a:rPr lang="cs-CZ" dirty="0" smtClean="0"/>
              <a:t> 2. hrudní (začíná na břiše, do výše </a:t>
            </a:r>
            <a:r>
              <a:rPr lang="cs-CZ" dirty="0" err="1" smtClean="0"/>
              <a:t>Th</a:t>
            </a:r>
            <a:r>
              <a:rPr lang="cs-CZ" dirty="0" smtClean="0"/>
              <a:t> 6 a dolní třetiny žeber) </a:t>
            </a:r>
          </a:p>
          <a:p>
            <a:pPr marL="514350" indent="-514350">
              <a:buNone/>
            </a:pPr>
            <a:r>
              <a:rPr lang="cs-CZ" dirty="0" smtClean="0"/>
              <a:t>3. ramenní (od výše ramen k mandibule)</a:t>
            </a:r>
          </a:p>
          <a:p>
            <a:pPr marL="514350" indent="-514350">
              <a:buNone/>
            </a:pPr>
            <a:r>
              <a:rPr lang="cs-CZ" dirty="0" smtClean="0"/>
              <a:t>cílem je: </a:t>
            </a:r>
          </a:p>
          <a:p>
            <a:pPr marL="514350" indent="-514350">
              <a:buAutoNum type="arabicPeriod"/>
            </a:pPr>
            <a:r>
              <a:rPr lang="cs-CZ" dirty="0" smtClean="0"/>
              <a:t>aktivní extenze v sagitální rovině </a:t>
            </a:r>
          </a:p>
          <a:p>
            <a:pPr marL="514350" indent="-514350">
              <a:buNone/>
            </a:pPr>
            <a:r>
              <a:rPr lang="cs-CZ" dirty="0" smtClean="0"/>
              <a:t>2. laterální flexe v rovině frontální </a:t>
            </a:r>
          </a:p>
          <a:p>
            <a:pPr marL="514350" indent="-514350">
              <a:buNone/>
            </a:pPr>
            <a:r>
              <a:rPr lang="cs-CZ" dirty="0" smtClean="0"/>
              <a:t>3. </a:t>
            </a:r>
            <a:r>
              <a:rPr lang="cs-CZ" dirty="0" err="1" smtClean="0"/>
              <a:t>derotace</a:t>
            </a:r>
            <a:r>
              <a:rPr lang="cs-CZ" dirty="0" smtClean="0"/>
              <a:t> v rovině sagitální.</a:t>
            </a:r>
          </a:p>
          <a:p>
            <a:pPr marL="514350" indent="-514350">
              <a:buNone/>
            </a:pPr>
            <a:r>
              <a:rPr lang="cs-CZ" dirty="0" smtClean="0"/>
              <a:t>V rámci terapie používá následující cvičební prostředky: </a:t>
            </a:r>
          </a:p>
          <a:p>
            <a:pPr marL="514350" indent="-514350">
              <a:buNone/>
            </a:pPr>
            <a:r>
              <a:rPr lang="cs-CZ" dirty="0" smtClean="0"/>
              <a:t>1. </a:t>
            </a:r>
            <a:r>
              <a:rPr lang="cs-CZ" dirty="0" err="1" smtClean="0"/>
              <a:t>derotační</a:t>
            </a:r>
            <a:r>
              <a:rPr lang="cs-CZ" dirty="0" smtClean="0"/>
              <a:t> podkládání, které má přesně vymezená pravidla podle cvičební polohy </a:t>
            </a:r>
          </a:p>
          <a:p>
            <a:pPr marL="514350" indent="-514350">
              <a:buNone/>
            </a:pPr>
            <a:r>
              <a:rPr lang="cs-CZ" dirty="0" smtClean="0"/>
              <a:t>2. elongace ve směru podélné osy </a:t>
            </a:r>
          </a:p>
          <a:p>
            <a:pPr marL="514350" indent="-514350">
              <a:buNone/>
            </a:pPr>
            <a:r>
              <a:rPr lang="cs-CZ" dirty="0" smtClean="0"/>
              <a:t>3. cílená korekce pánve </a:t>
            </a:r>
          </a:p>
          <a:p>
            <a:pPr marL="514350" indent="-514350">
              <a:buNone/>
            </a:pPr>
            <a:r>
              <a:rPr lang="cs-CZ" dirty="0" smtClean="0"/>
              <a:t>4. cvičení svalů při </a:t>
            </a:r>
            <a:r>
              <a:rPr lang="cs-CZ" dirty="0" err="1" smtClean="0"/>
              <a:t>derotačním</a:t>
            </a:r>
            <a:r>
              <a:rPr lang="cs-CZ" dirty="0" smtClean="0"/>
              <a:t> podložení </a:t>
            </a:r>
          </a:p>
          <a:p>
            <a:pPr marL="514350" indent="-514350">
              <a:buNone/>
            </a:pPr>
            <a:r>
              <a:rPr lang="cs-CZ" dirty="0" smtClean="0"/>
              <a:t>5. cílené dechové cvičení v </a:t>
            </a:r>
            <a:r>
              <a:rPr lang="cs-CZ" dirty="0" err="1" smtClean="0"/>
              <a:t>derotačním</a:t>
            </a:r>
            <a:r>
              <a:rPr lang="cs-CZ" dirty="0" smtClean="0"/>
              <a:t> postavení-předpokladem této metody je motivace a spolupráce 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8848</TotalTime>
  <Words>6369</Words>
  <Application>Microsoft Office PowerPoint</Application>
  <PresentationFormat>Předvádění na obrazovce (4:3)</PresentationFormat>
  <Paragraphs>775</Paragraphs>
  <Slides>112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112</vt:i4>
      </vt:variant>
    </vt:vector>
  </HeadingPairs>
  <TitlesOfParts>
    <vt:vector size="113" baseType="lpstr">
      <vt:lpstr>Motiv sady Office</vt:lpstr>
      <vt:lpstr>FYZIOTERAPIE V CHIRURGII A ORTOPEDII</vt:lpstr>
      <vt:lpstr>Snímek 2</vt:lpstr>
      <vt:lpstr>Snímek 3</vt:lpstr>
      <vt:lpstr>Snímek 4</vt:lpstr>
      <vt:lpstr>TYPY BŘIŠNÍCH OPERACÍ</vt:lpstr>
      <vt:lpstr>Snímek 6</vt:lpstr>
      <vt:lpstr>Snímek 7</vt:lpstr>
      <vt:lpstr>FYZIOTERAPIE</vt:lpstr>
      <vt:lpstr>Snímek 9</vt:lpstr>
      <vt:lpstr>Snímek 10</vt:lpstr>
      <vt:lpstr>FYZIOTERAPIE PO OPERACÍCH HRUDNÍKU</vt:lpstr>
      <vt:lpstr>Snímek 12</vt:lpstr>
      <vt:lpstr>Snímek 13</vt:lpstr>
      <vt:lpstr>Snímek 14</vt:lpstr>
      <vt:lpstr>RIZIKOVÉ FAKTORY</vt:lpstr>
      <vt:lpstr>FYZIOTERAPIE</vt:lpstr>
      <vt:lpstr>Snímek 17</vt:lpstr>
      <vt:lpstr>KARDIOCHIRURGIE</vt:lpstr>
      <vt:lpstr>Snímek 19</vt:lpstr>
      <vt:lpstr>POOPERAČNÍ KOMPLIKACE limitující fyzioterapii</vt:lpstr>
      <vt:lpstr>FYZIOTERAPIE</vt:lpstr>
      <vt:lpstr>ALOPLASTIKY</vt:lpstr>
      <vt:lpstr>Snímek 23</vt:lpstr>
      <vt:lpstr>ALOPLASTIKA KYČELNÍHO KLOUBU</vt:lpstr>
      <vt:lpstr>Snímek 25</vt:lpstr>
      <vt:lpstr>Snímek 26</vt:lpstr>
      <vt:lpstr>Snímek 27</vt:lpstr>
      <vt:lpstr>Snímek 28</vt:lpstr>
      <vt:lpstr>Snímek 29</vt:lpstr>
      <vt:lpstr>KOMPLIKACE</vt:lpstr>
      <vt:lpstr>Snímek 31</vt:lpstr>
      <vt:lpstr>FYZIOTERAPIE</vt:lpstr>
      <vt:lpstr>Snímek 33</vt:lpstr>
      <vt:lpstr>Snímek 34</vt:lpstr>
      <vt:lpstr>REŽIMOVÁ DOPORUČENÍ</vt:lpstr>
      <vt:lpstr>ALOPLASTIKA KOLENNÍHO KLOUBU</vt:lpstr>
      <vt:lpstr>Snímek 37</vt:lpstr>
      <vt:lpstr>Snímek 38</vt:lpstr>
      <vt:lpstr>Snímek 39</vt:lpstr>
      <vt:lpstr>ALOPLASTIKA RAMENNÍHO KLOUBU</vt:lpstr>
      <vt:lpstr>Snímek 41</vt:lpstr>
      <vt:lpstr>Reverzní náhrada</vt:lpstr>
      <vt:lpstr>FYZIOTERAPIE</vt:lpstr>
      <vt:lpstr>Snímek 44</vt:lpstr>
      <vt:lpstr>Snímek 45</vt:lpstr>
      <vt:lpstr>Snímek 46</vt:lpstr>
      <vt:lpstr>Snímek 47</vt:lpstr>
      <vt:lpstr>ALOPLASTIKY LOKETNÍHO KLOUBU</vt:lpstr>
      <vt:lpstr>Snímek 49</vt:lpstr>
      <vt:lpstr>Snímek 50</vt:lpstr>
      <vt:lpstr>ALOPLASTIKA HLEZNA</vt:lpstr>
      <vt:lpstr>ALOPLASTIKA ZÁPĚSTÍ</vt:lpstr>
      <vt:lpstr>ALOPLASTIKA PRSTŮ</vt:lpstr>
      <vt:lpstr>VÝVOJOVÉ VADY KYČELNÍHO KLOUBU</vt:lpstr>
      <vt:lpstr>Snímek 55</vt:lpstr>
      <vt:lpstr>Snímek 56</vt:lpstr>
      <vt:lpstr>KLASIFIKACE DDH</vt:lpstr>
      <vt:lpstr>Snímek 58</vt:lpstr>
      <vt:lpstr>Snímek 59</vt:lpstr>
      <vt:lpstr>RTG </vt:lpstr>
      <vt:lpstr>LÉČBA</vt:lpstr>
      <vt:lpstr>Snímek 62</vt:lpstr>
      <vt:lpstr>Snímek 63</vt:lpstr>
      <vt:lpstr>FYZIOTERAPIE</vt:lpstr>
      <vt:lpstr>VROZENÉ VADY NOHOU</vt:lpstr>
      <vt:lpstr>Snímek 66</vt:lpstr>
      <vt:lpstr>Snímek 67</vt:lpstr>
      <vt:lpstr>  </vt:lpstr>
      <vt:lpstr>Snímek 69</vt:lpstr>
      <vt:lpstr>Snímek 70</vt:lpstr>
      <vt:lpstr>Snímek 71</vt:lpstr>
      <vt:lpstr>Snímek 72</vt:lpstr>
      <vt:lpstr>Snímek 73</vt:lpstr>
      <vt:lpstr>Snímek 74</vt:lpstr>
      <vt:lpstr>Snímek 75</vt:lpstr>
      <vt:lpstr>Snímek 76</vt:lpstr>
      <vt:lpstr>PLOCHÁ NOHA</vt:lpstr>
      <vt:lpstr>Snímek 78</vt:lpstr>
      <vt:lpstr>Snímek 79</vt:lpstr>
      <vt:lpstr>Snímek 80</vt:lpstr>
      <vt:lpstr>Snímek 81</vt:lpstr>
      <vt:lpstr>FYZIOTERAPEUTICKÁ  INTERVENCE</vt:lpstr>
      <vt:lpstr>Snímek 83</vt:lpstr>
      <vt:lpstr>Snímek 84</vt:lpstr>
      <vt:lpstr>Snímek 85</vt:lpstr>
      <vt:lpstr>Snímek 86</vt:lpstr>
      <vt:lpstr>FUNKČNÍ TYPOLOGIE NOHY </vt:lpstr>
      <vt:lpstr>VÝVOJOVÉ VADY PÁTEŘE</vt:lpstr>
      <vt:lpstr>Snímek 89</vt:lpstr>
      <vt:lpstr>Snímek 90</vt:lpstr>
      <vt:lpstr>Snímek 91</vt:lpstr>
      <vt:lpstr>Snímek 92</vt:lpstr>
      <vt:lpstr>Snímek 93</vt:lpstr>
      <vt:lpstr>Snímek 94</vt:lpstr>
      <vt:lpstr>Snímek 95</vt:lpstr>
      <vt:lpstr>Snímek 96</vt:lpstr>
      <vt:lpstr>LÉČBA</vt:lpstr>
      <vt:lpstr>FYZIOTERAPIE</vt:lpstr>
      <vt:lpstr>Snímek 99</vt:lpstr>
      <vt:lpstr>Snímek 100</vt:lpstr>
      <vt:lpstr>Snímek 101</vt:lpstr>
      <vt:lpstr>Snímek 102</vt:lpstr>
      <vt:lpstr>Snímek 103</vt:lpstr>
      <vt:lpstr>FYZIOTERAPIE V GERIATRII</vt:lpstr>
      <vt:lpstr>Snímek 105</vt:lpstr>
      <vt:lpstr>Snímek 106</vt:lpstr>
      <vt:lpstr>AMPUTACE</vt:lpstr>
      <vt:lpstr>Snímek 108</vt:lpstr>
      <vt:lpstr>Snímek 109</vt:lpstr>
      <vt:lpstr>Snímek 110</vt:lpstr>
      <vt:lpstr>Snímek 111</vt:lpstr>
      <vt:lpstr>Snímek 112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HRUDNÍ A BŘIŠNÍ OPERACE</dc:title>
  <dc:creator>sabina</dc:creator>
  <cp:lastModifiedBy>sabina</cp:lastModifiedBy>
  <cp:revision>27</cp:revision>
  <dcterms:created xsi:type="dcterms:W3CDTF">2021-11-11T16:41:23Z</dcterms:created>
  <dcterms:modified xsi:type="dcterms:W3CDTF">2022-11-22T21:46:35Z</dcterms:modified>
</cp:coreProperties>
</file>