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2" r:id="rId4"/>
    <p:sldId id="286" r:id="rId5"/>
    <p:sldId id="257" r:id="rId6"/>
    <p:sldId id="262" r:id="rId7"/>
    <p:sldId id="274" r:id="rId8"/>
    <p:sldId id="283" r:id="rId9"/>
    <p:sldId id="285" r:id="rId10"/>
    <p:sldId id="284" r:id="rId11"/>
    <p:sldId id="28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2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23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61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61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70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78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66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02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49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423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24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88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35F5-4D01-4D72-BCAF-5B5450450E81}" type="datetimeFigureOut">
              <a:rPr lang="cs-CZ" smtClean="0"/>
              <a:pPr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95C6A-BD31-4A7D-87DB-4B7F30238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12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Otázky konce lidského života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42326"/>
            <a:ext cx="9144000" cy="141547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363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91" y="1035082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Otázky konce lidského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Diskuse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0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49643"/>
            <a:ext cx="10515600" cy="1614616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Základní zdroje: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29015"/>
            <a:ext cx="10515600" cy="3647947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Frankl, V. E. (1996). </a:t>
            </a: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…A přesto říci životu ano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Kostelní Vydří: Karmelitánské nakladatelství.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Masaryk, T. G. M. (1930). </a:t>
            </a:r>
            <a:r>
              <a:rPr lang="cs-CZ" i="1" dirty="0"/>
              <a:t>Sebevražda hromadným jevem společenským moderní osvěty. </a:t>
            </a:r>
            <a:r>
              <a:rPr lang="cs-CZ" dirty="0"/>
              <a:t>Praha: ČIN. </a:t>
            </a:r>
          </a:p>
          <a:p>
            <a:endParaRPr lang="cs-CZ" dirty="0"/>
          </a:p>
          <a:p>
            <a:r>
              <a:rPr lang="cs-CZ" dirty="0" err="1"/>
              <a:t>Heidegger</a:t>
            </a:r>
            <a:r>
              <a:rPr lang="cs-CZ" dirty="0"/>
              <a:t>, M. (1991). </a:t>
            </a:r>
            <a:r>
              <a:rPr lang="cs-CZ" i="1" dirty="0"/>
              <a:t>Bytí a čas</a:t>
            </a:r>
            <a:r>
              <a:rPr lang="cs-CZ" dirty="0"/>
              <a:t>. Praha: OIKOYMENH. </a:t>
            </a:r>
          </a:p>
        </p:txBody>
      </p:sp>
    </p:spTree>
    <p:extLst>
      <p:ext uri="{BB962C8B-B14F-4D97-AF65-F5344CB8AC3E}">
        <p14:creationId xmlns:p14="http://schemas.microsoft.com/office/powerpoint/2010/main" val="38750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BF287-678F-4447-882C-F8757260B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0043"/>
            <a:ext cx="10515600" cy="1225685"/>
          </a:xfrm>
        </p:spPr>
        <p:txBody>
          <a:bodyPr>
            <a:normAutofit fontScale="90000"/>
          </a:bodyPr>
          <a:lstStyle/>
          <a:p>
            <a:r>
              <a:rPr lang="cs-CZ" dirty="0"/>
              <a:t>Jak se vyrovnat se smrtelností?</a:t>
            </a:r>
            <a:br>
              <a:rPr lang="cs-CZ" dirty="0"/>
            </a:br>
            <a:r>
              <a:rPr lang="cs-CZ" dirty="0"/>
              <a:t>Jak se vyrovnat se smrtí?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482BB9-0BDF-4E60-892E-2CE9277D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1489"/>
            <a:ext cx="10515600" cy="3015473"/>
          </a:xfrm>
        </p:spPr>
        <p:txBody>
          <a:bodyPr/>
          <a:lstStyle/>
          <a:p>
            <a:r>
              <a:rPr lang="cs-CZ" dirty="0"/>
              <a:t>Uspokojivá odpověď?</a:t>
            </a:r>
          </a:p>
          <a:p>
            <a:endParaRPr lang="cs-CZ" dirty="0"/>
          </a:p>
          <a:p>
            <a:r>
              <a:rPr lang="cs-CZ" dirty="0"/>
              <a:t>Rady a návody?</a:t>
            </a:r>
          </a:p>
          <a:p>
            <a:endParaRPr lang="cs-CZ" dirty="0"/>
          </a:p>
          <a:p>
            <a:r>
              <a:rPr lang="cs-CZ" dirty="0"/>
              <a:t>Zkušenosti, pozorování, přemítání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65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Reminiscence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357" y="1690688"/>
            <a:ext cx="10579443" cy="44862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Přemýšlení o smrti (před čtyřicítkou x po čtyřicítce)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Proč neoplakáváme erytrocyty?</a:t>
            </a:r>
          </a:p>
          <a:p>
            <a:endParaRPr lang="cs-CZ" dirty="0"/>
          </a:p>
          <a:p>
            <a:pPr lvl="1"/>
            <a:r>
              <a:rPr lang="cs-CZ" dirty="0"/>
              <a:t>Zajímavá paralela (pozor však na klamné analogie)</a:t>
            </a:r>
          </a:p>
          <a:p>
            <a:endParaRPr lang="cs-CZ" dirty="0"/>
          </a:p>
          <a:p>
            <a:pPr lvl="1"/>
            <a:r>
              <a:rPr lang="cs-CZ" dirty="0"/>
              <a:t>Otázka individuality a celku</a:t>
            </a:r>
          </a:p>
          <a:p>
            <a:endParaRPr lang="cs-CZ" dirty="0"/>
          </a:p>
          <a:p>
            <a:pPr lvl="1"/>
            <a:r>
              <a:rPr lang="cs-CZ" dirty="0"/>
              <a:t>Historicky řešeno v komplexu (mýtus, mytologie, náboženství), jehož podobu naše současná společnost obtížně hledá.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81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Reminiscence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357" y="1690688"/>
            <a:ext cx="10579443" cy="4486275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Taoismus (jako „cesta“)</a:t>
            </a:r>
          </a:p>
          <a:p>
            <a:r>
              <a:rPr lang="cs-CZ" dirty="0"/>
              <a:t>Metafora s octem</a:t>
            </a:r>
          </a:p>
          <a:p>
            <a:pPr marL="0" indent="0">
              <a:buNone/>
            </a:pPr>
            <a:r>
              <a:rPr lang="cs-CZ" dirty="0"/>
              <a:t>__________________________________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Motiv neusilování ve filosofii</a:t>
            </a:r>
          </a:p>
          <a:p>
            <a:pPr marL="0" indent="0">
              <a:buNone/>
            </a:pPr>
            <a:r>
              <a:rPr lang="cs-CZ" dirty="0"/>
              <a:t>  (o výkon, o moc…)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Mircea Eliade</a:t>
            </a:r>
          </a:p>
          <a:p>
            <a:pPr marL="0" indent="0">
              <a:buNone/>
            </a:pPr>
            <a:r>
              <a:rPr lang="cs-CZ" sz="2200" i="1" dirty="0"/>
              <a:t>Posvátné a profánní</a:t>
            </a:r>
          </a:p>
          <a:p>
            <a:pPr marL="0" indent="0">
              <a:buNone/>
            </a:pPr>
            <a:r>
              <a:rPr lang="cs-CZ" sz="2200" i="1" dirty="0"/>
              <a:t>Mýtus věčného návratu</a:t>
            </a:r>
          </a:p>
        </p:txBody>
      </p:sp>
    </p:spTree>
    <p:extLst>
      <p:ext uri="{BB962C8B-B14F-4D97-AF65-F5344CB8AC3E}">
        <p14:creationId xmlns:p14="http://schemas.microsoft.com/office/powerpoint/2010/main" val="83796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59027" y="626108"/>
            <a:ext cx="6639697" cy="5654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Téma je společností vnímáno jako etické, ale domnívám se, že je třeba vidět také jeho ontologickou rovinu (tedy rovinu jsoucna a bytí).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Uvedu zde v této souvislosti pouze stručnou připomínku dvou zajímavých myslitelů.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Martin </a:t>
            </a:r>
            <a:r>
              <a:rPr lang="cs-CZ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Heidegger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své vysoce abstrahující a někdy těžko srozumitelné fundamentální ontologii hovoří o „bytí k smrti“.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Člověk je vržen do života a je mu mnoho věcí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předplánováno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Jisté však je, že směřuje ke smrti. Proto během života čelí skutečnosti umírání.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Heideggera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přijetí vlastní smrtelnosti složitým procesem. Forma života coby „bytí k smrti“ je pro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Heideggera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jednou z klíčových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existenciál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351" y="2488586"/>
            <a:ext cx="1878227" cy="261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24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42766" y="1392226"/>
            <a:ext cx="6466703" cy="426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Viktor Emanuel Frankl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 psychoterapeutem, který přišel s metodou logoterapie.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Frankl, V. E. (1996). …A přesto říci životu ano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Kostelní Vydří: Karmelitánské nakladatelství.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 „touhy po smyslu“. Frankl nabízí možnost „terapie ducha“ založené na vložení smyslu do lidského života.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Frankla existují tři hlavní možnosti takového vložení – vykonání činu, prožití hodnoty a prožití utrpení.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Utrpení podle Frankla vkládá smysl do života, pokud jej člověk dokáže proměnit v morální vítězství.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072" y="654908"/>
            <a:ext cx="33337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4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 flipH="1">
            <a:off x="1120345" y="724931"/>
            <a:ext cx="96465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Proč se domnívám, že je třeba propojit etický diskurs s ontologickým? </a:t>
            </a:r>
          </a:p>
          <a:p>
            <a:endParaRPr lang="cs-CZ" dirty="0"/>
          </a:p>
          <a:p>
            <a:r>
              <a:rPr lang="cs-CZ" dirty="0"/>
              <a:t>Protože je tu několik momentů, které hrají (i historicky) důležitou roli.</a:t>
            </a:r>
          </a:p>
          <a:p>
            <a:endParaRPr lang="cs-CZ" dirty="0"/>
          </a:p>
          <a:p>
            <a:r>
              <a:rPr lang="cs-CZ" dirty="0"/>
              <a:t>________________________________________</a:t>
            </a:r>
          </a:p>
          <a:p>
            <a:endParaRPr lang="cs-CZ" dirty="0"/>
          </a:p>
          <a:p>
            <a:r>
              <a:rPr lang="cs-CZ" dirty="0"/>
              <a:t>Starořecká společnost byla na vysokém stupni kulturního vývoje. Nicméně, kultura byla založena na polyteistickém chápání božstev a vycházela se starých mýtů. </a:t>
            </a:r>
          </a:p>
          <a:p>
            <a:endParaRPr lang="cs-CZ" dirty="0"/>
          </a:p>
          <a:p>
            <a:r>
              <a:rPr lang="cs-CZ" dirty="0"/>
              <a:t>Sebevražda byla (chápáno obecně a trochu zjednodušeně) považována za hrdinský akt. </a:t>
            </a:r>
          </a:p>
          <a:p>
            <a:endParaRPr lang="cs-CZ" dirty="0"/>
          </a:p>
          <a:p>
            <a:r>
              <a:rPr lang="cs-CZ" dirty="0"/>
              <a:t>________________________________________</a:t>
            </a:r>
          </a:p>
          <a:p>
            <a:endParaRPr lang="cs-CZ" dirty="0"/>
          </a:p>
          <a:p>
            <a:r>
              <a:rPr lang="cs-CZ" dirty="0"/>
              <a:t>Pro křesťanské chápání světa je sebevražda nepřípustná. Tradice je i filosoficky silná v dílech středověkých (Tomáš Akvinský) či novověkých filosofů (Kant).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Nakolik žijeme ve světě postaveném na křesťanských základech a nakolik přejímáme jeho fragmenty </a:t>
            </a:r>
            <a:r>
              <a:rPr lang="cs-CZ" dirty="0"/>
              <a:t>(technicky vzato v obrovském množství, ovšem coby fragmenty)?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93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 flipH="1">
            <a:off x="561314" y="783004"/>
            <a:ext cx="668145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Motiv sebevraždy se v 19. století objevuje </a:t>
            </a:r>
            <a:r>
              <a:rPr lang="cs-CZ" dirty="0" smtClean="0"/>
              <a:t>v l</a:t>
            </a:r>
            <a:r>
              <a:rPr lang="cs-CZ" dirty="0" smtClean="0"/>
              <a:t>iteratuře.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Zbyteční </a:t>
            </a:r>
            <a:r>
              <a:rPr lang="cs-CZ" dirty="0"/>
              <a:t>lidé – </a:t>
            </a:r>
            <a:r>
              <a:rPr lang="cs-CZ" dirty="0" smtClean="0"/>
              <a:t>Oblomov (</a:t>
            </a:r>
            <a:r>
              <a:rPr lang="cs-CZ" dirty="0" err="1" smtClean="0"/>
              <a:t>Gončarov</a:t>
            </a:r>
            <a:r>
              <a:rPr lang="cs-CZ" dirty="0" smtClean="0"/>
              <a:t>), Oněgin (Puškin). </a:t>
            </a:r>
            <a:endParaRPr lang="cs-CZ" dirty="0"/>
          </a:p>
          <a:p>
            <a:r>
              <a:rPr lang="cs-CZ" dirty="0" smtClean="0"/>
              <a:t>Termín Ruská ruleta.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Spojení s nudou a ztrátou smyslu.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Stává se i tématem pro sociology (T. G. Masaryk). </a:t>
            </a:r>
            <a:r>
              <a:rPr lang="cs-CZ" i="1" dirty="0"/>
              <a:t>Sebevražda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poprvé 1881 – německy, 1904 – česky).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Ve </a:t>
            </a:r>
            <a:r>
              <a:rPr lang="cs-CZ" dirty="0"/>
              <a:t>20. století resonuje v díle </a:t>
            </a:r>
            <a:r>
              <a:rPr lang="cs-CZ" dirty="0" smtClean="0"/>
              <a:t>existencialistů - </a:t>
            </a:r>
            <a:r>
              <a:rPr lang="cs-CZ" dirty="0" err="1" smtClean="0"/>
              <a:t>Camus</a:t>
            </a:r>
            <a:r>
              <a:rPr lang="cs-CZ" dirty="0"/>
              <a:t>, </a:t>
            </a:r>
            <a:r>
              <a:rPr lang="cs-CZ" dirty="0" smtClean="0"/>
              <a:t>Sartre. 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i="1" dirty="0" smtClean="0"/>
              <a:t>Cizinec, Mor, Nevolnost, Zeď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kontextu 21. století občas odsouváno (stejně jako otázky smrti obecně) „někam k vědě“.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Důraz na individualizaci života („privatizace“ života, ochrana soukromí, separace od komunit)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 odosobnění smrti (únik do nemocnic).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514" y="1307913"/>
            <a:ext cx="3860877" cy="498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2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Glosy a odrážky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Sdílení, smíření Babička B. Němcové: „Šťastná to žena!“</a:t>
            </a:r>
          </a:p>
          <a:p>
            <a:endParaRPr lang="cs-CZ" dirty="0"/>
          </a:p>
          <a:p>
            <a:r>
              <a:rPr lang="cs-CZ" dirty="0"/>
              <a:t>Rituály</a:t>
            </a:r>
          </a:p>
          <a:p>
            <a:pPr lvl="1"/>
            <a:r>
              <a:rPr lang="cs-CZ" dirty="0"/>
              <a:t>Pohřeb – rozloučení </a:t>
            </a:r>
          </a:p>
          <a:p>
            <a:pPr lvl="1"/>
            <a:r>
              <a:rPr lang="cs-CZ" dirty="0"/>
              <a:t>Vzpomínky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Přílišná ustrašenost</a:t>
            </a:r>
          </a:p>
          <a:p>
            <a:endParaRPr lang="cs-CZ" dirty="0"/>
          </a:p>
          <a:p>
            <a:r>
              <a:rPr lang="cs-CZ" dirty="0"/>
              <a:t>Uchování důstojnosti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Vzdělání versus intuice (Frankl versus Babička)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2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658</Words>
  <Application>Microsoft Office PowerPoint</Application>
  <PresentationFormat>Širokoúhlá obrazovka</PresentationFormat>
  <Paragraphs>99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Otázky konce lidského života</vt:lpstr>
      <vt:lpstr>Jak se vyrovnat se smrtelností? Jak se vyrovnat se smrtí? </vt:lpstr>
      <vt:lpstr>Reminiscence</vt:lpstr>
      <vt:lpstr>Reminiscence</vt:lpstr>
      <vt:lpstr>Prezentace aplikace PowerPoint</vt:lpstr>
      <vt:lpstr>Prezentace aplikace PowerPoint</vt:lpstr>
      <vt:lpstr>Prezentace aplikace PowerPoint</vt:lpstr>
      <vt:lpstr>Prezentace aplikace PowerPoint</vt:lpstr>
      <vt:lpstr>Glosy a odrážky</vt:lpstr>
      <vt:lpstr>Otázky konce lidského života</vt:lpstr>
      <vt:lpstr>Základní zdroje: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her</dc:title>
  <dc:creator>Zhurdysyn</dc:creator>
  <cp:lastModifiedBy>Emanuel Hurych</cp:lastModifiedBy>
  <cp:revision>30</cp:revision>
  <dcterms:created xsi:type="dcterms:W3CDTF">2017-02-08T18:48:56Z</dcterms:created>
  <dcterms:modified xsi:type="dcterms:W3CDTF">2022-10-17T09:57:25Z</dcterms:modified>
</cp:coreProperties>
</file>