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5143500" cx="9144000"/>
  <p:notesSz cx="6858000" cy="9144000"/>
  <p:embeddedFontLst>
    <p:embeddedFont>
      <p:font typeface="Roboto"/>
      <p:regular r:id="rId49"/>
      <p:bold r:id="rId50"/>
      <p:italic r:id="rId51"/>
      <p:boldItalic r:id="rId52"/>
    </p:embeddedFont>
    <p:embeddedFont>
      <p:font typeface="Tahoma"/>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italic.fntdata"/><Relationship Id="rId50" Type="http://schemas.openxmlformats.org/officeDocument/2006/relationships/font" Target="fonts/Roboto-bold.fntdata"/><Relationship Id="rId53" Type="http://schemas.openxmlformats.org/officeDocument/2006/relationships/font" Target="fonts/Tahoma-regular.fntdata"/><Relationship Id="rId52" Type="http://schemas.openxmlformats.org/officeDocument/2006/relationships/font" Target="fonts/Roboto-boldItalic.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Tahoma-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tefajir.cz/inervace" TargetMode="External"/><Relationship Id="rId3" Type="http://schemas.openxmlformats.org/officeDocument/2006/relationships/hyperlink" Target="http://www.stefajir.cz/inervac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5217073eeb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5217073eeb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5320d75e0e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5320d75e0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5320d75e0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5320d75e0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5320d75e0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5320d75e0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5320d75e0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5320d75e0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5320d75e0e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5320d75e0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5320d75e0e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5320d75e0e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5320d75e0e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5320d75e0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5320d75e0e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5320d75e0e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5320d75e0e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5320d75e0e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5320d75e0e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5320d75e0e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5217073eeb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5217073eeb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5320d75e0e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5320d75e0e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5320d75e0e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5320d75e0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5320d75e0e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5320d75e0e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5320d75e0e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5320d75e0e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5320d75e0e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5320d75e0e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Na spinální etáži dochází k přepojení informace z gyrus praecentralis na druhý motoneuron, který končí na nervosval. ploténkách příslušných svalů - kontrakce - kloubní etáž - pohyb. Jednotlivé aferentně-eferentní vztahy mezi etážemi, horizontální i vertikální generalizace (řetězení FP).</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5320d75e0e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5320d75e0e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5320d75e0e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5320d75e0e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000">
                <a:solidFill>
                  <a:schemeClr val="dk1"/>
                </a:solidFill>
                <a:highlight>
                  <a:srgbClr val="FFFFFF"/>
                </a:highlight>
              </a:rPr>
              <a:t>Motoneuron je neuron, který je součástí motorické nervové dráhy. Motoneurony rozlišujeme na centrální a periferní. Centrální motoneurony se nachází především v mozkové kůře a v menší míře i v mozkovém kmeni. Z centrálních motoneuronů v mozkové kůře vychází nervová vlákna směrem k periferním motoneuronům, které jsou lokalizovány v míše (v předních rozích míšních). Z periferních motoneuronů pak vychází nervová vlákna přímo </a:t>
            </a:r>
            <a:r>
              <a:rPr lang="sk" sz="1000" u="sng">
                <a:solidFill>
                  <a:schemeClr val="dk1"/>
                </a:solidFill>
                <a:highlight>
                  <a:srgbClr val="FFFFFF"/>
                </a:highlight>
                <a:hlinkClick r:id="rId2">
                  <a:extLst>
                    <a:ext uri="{A12FA001-AC4F-418D-AE19-62706E023703}">
                      <ahyp:hlinkClr val="tx"/>
                    </a:ext>
                  </a:extLst>
                </a:hlinkClick>
              </a:rPr>
              <a:t>inervující</a:t>
            </a:r>
            <a:r>
              <a:rPr lang="sk" sz="1000">
                <a:solidFill>
                  <a:schemeClr val="dk1"/>
                </a:solidFill>
                <a:highlight>
                  <a:srgbClr val="FFFFFF"/>
                </a:highlight>
              </a:rPr>
              <a:t> příčně pruhované svaly. Jeden motoneuron může </a:t>
            </a:r>
            <a:r>
              <a:rPr lang="sk" sz="1000" u="sng">
                <a:solidFill>
                  <a:schemeClr val="dk1"/>
                </a:solidFill>
                <a:highlight>
                  <a:srgbClr val="FFFFFF"/>
                </a:highlight>
                <a:hlinkClick r:id="rId3">
                  <a:extLst>
                    <a:ext uri="{A12FA001-AC4F-418D-AE19-62706E023703}">
                      <ahyp:hlinkClr val="tx"/>
                    </a:ext>
                  </a:extLst>
                </a:hlinkClick>
              </a:rPr>
              <a:t>inervovat</a:t>
            </a:r>
            <a:r>
              <a:rPr lang="sk" sz="1000">
                <a:solidFill>
                  <a:schemeClr val="dk1"/>
                </a:solidFill>
                <a:highlight>
                  <a:srgbClr val="FFFFFF"/>
                </a:highlight>
              </a:rPr>
              <a:t> více svalových vláken.</a:t>
            </a:r>
            <a:endParaRPr sz="1000">
              <a:solidFill>
                <a:schemeClr val="dk1"/>
              </a:solidFill>
              <a:highlight>
                <a:srgbClr val="FFFFFF"/>
              </a:highlight>
            </a:endParaRPr>
          </a:p>
          <a:p>
            <a:pPr indent="0" lvl="0" marL="0" rtl="0" algn="l">
              <a:spcBef>
                <a:spcPts val="0"/>
              </a:spcBef>
              <a:spcAft>
                <a:spcPts val="0"/>
              </a:spcAft>
              <a:buNone/>
            </a:pPr>
            <a:r>
              <a:rPr lang="sk" sz="1000">
                <a:solidFill>
                  <a:schemeClr val="dk1"/>
                </a:solidFill>
              </a:rPr>
              <a:t>Pravděpodobně neplatí, že jsou v sérii mezi 1. a 2. motoneuronem, rotože motorická dráha je dvouneuronová (cca tisíc interneuronů na každou buňku alfamotoneuronu předního rohu míšního) - sériové zapojení nepředstavitelné? Interneurony se asi připojují svými synapsemi na buněčnou membránu alfa motoneuronu a tyto synapse mohou být budivé či tlumivé. V normálním případě je stejnou mírou aktivován zhruba stejný počet budivých i tlumivých synaps, ne všechny. Aktivují se na spinální etáži (zadní rohy míšní) zvýšeným firingem signálů především z periferie - nocicepce, termestezie, propriocepce i exterocepce. </a:t>
            </a:r>
            <a:endParaRPr sz="10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5320d75e0e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5320d75e0e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Sv. vřeténka zvyšují firing po Ia vláknech přes zadní rohy míšní do míchy (spinální etáž), posun na bb předních rohů míšních a facilitace agonisty přes budivou synapsi. Ze stejného vlákna kolaterála přes interneuron tlumící antagonistu (triceps) - plynulost pohybu.</a:t>
            </a:r>
            <a:endParaRPr/>
          </a:p>
          <a:p>
            <a:pPr indent="0" lvl="0" marL="0" rtl="0" algn="l">
              <a:spcBef>
                <a:spcPts val="0"/>
              </a:spcBef>
              <a:spcAft>
                <a:spcPts val="0"/>
              </a:spcAft>
              <a:buNone/>
            </a:pPr>
            <a:r>
              <a:rPr lang="sk"/>
              <a:t>GŠT - Tah za šlachu aktiv i pasiv firing z tělísek Ib zadní rohy, tlumivé synapse agonista - ochrana svalu, šlachy, úponu před poškozením.</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5320d75e0e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5320d75e0e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5320d75e0e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5320d75e0e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RZ vznikají pod spinální etáží, ale SE je důležitá pro jejich samotný vznik. RZ vznikají ve všech měkkých tkáních nižších etáží: kůže, podkoží, fascie, ligamenta, myofibrily, periost.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5217073eeb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5217073eeb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5320d75e0e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5320d75e0e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5320d75e0e_0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5320d75e0e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5320d75e0e_0_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5320d75e0e_0_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5320d75e0e_0_7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5320d75e0e_0_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5320d75e0e_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5320d75e0e_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5320d75e0e_0_7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5320d75e0e_0_7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5320d75e0e_0_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5320d75e0e_0_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solidFill>
                  <a:schemeClr val="dk1"/>
                </a:solidFill>
              </a:rPr>
              <a:t>Pro </a:t>
            </a:r>
            <a:r>
              <a:rPr b="1" lang="sk">
                <a:solidFill>
                  <a:schemeClr val="dk1"/>
                </a:solidFill>
              </a:rPr>
              <a:t>reflexní zóny rukou </a:t>
            </a:r>
            <a:r>
              <a:rPr lang="sk">
                <a:solidFill>
                  <a:schemeClr val="dk1"/>
                </a:solidFill>
              </a:rPr>
              <a:t>(Obr. 8) je specifická terapie smyslových duševních funkcí. Zóny na dlani,které odpovídají zraku,sluchu,čichu a chuti, nepostihují pouze odpovídající smyslové orgány,ale i odpovídající vjemy. Zóna vědomí a prostorové představivosti odpovídá pouze pravé ruce, neboť náleží pravé hemisféře. Naopak zóna síly vůle se nachází na ruce levé,stejně jako kontrola vědomých funkcí a logické myšlení. Pro řečová centra se zóna nachází na levé ruce, ovšem její emocionální obsah je zpracován hemisférou pravou,a proto je na pravé ruce. Zóna hypofýzy koordinuje podstatnou část našeho hormonálního systému. To je způsobeno větší reflexní oblastí pro hlavu a smysly oproti ploskám. Zároveň se zde promítají rychlé akutní potíže různé etiologie.</a:t>
            </a:r>
            <a:endParaRPr>
              <a:solidFill>
                <a:schemeClr val="dk1"/>
              </a:solidFill>
            </a:endParaRPr>
          </a:p>
          <a:p>
            <a:pPr indent="0" lvl="0" marL="0" rtl="0" algn="l">
              <a:spcBef>
                <a:spcPts val="0"/>
              </a:spcBef>
              <a:spcAft>
                <a:spcPts val="0"/>
              </a:spcAft>
              <a:buNone/>
            </a:pPr>
            <a:r>
              <a:rPr lang="sk">
                <a:solidFill>
                  <a:schemeClr val="dk1"/>
                </a:solidFill>
              </a:rPr>
              <a:t>y zjednodušeně většina drah se kříží,a tudíž informace z pravé ruky dominantně končí v levé hemisféře. RZ nohou vypovídají silněji o chronických problémech. Pro terapii je výhodné znatelnější ohraničení oproti zónám rukou a ucha.</a:t>
            </a:r>
            <a:endParaRPr>
              <a:solidFill>
                <a:schemeClr val="dk1"/>
              </a:solidFill>
            </a:endParaRPr>
          </a:p>
          <a:p>
            <a:pPr indent="0" lvl="0" marL="0" rtl="0" algn="l">
              <a:spcBef>
                <a:spcPts val="0"/>
              </a:spcBef>
              <a:spcAft>
                <a:spcPts val="0"/>
              </a:spcAft>
              <a:buNone/>
            </a:pPr>
            <a:r>
              <a:rPr lang="sk">
                <a:solidFill>
                  <a:schemeClr val="dk1"/>
                </a:solidFill>
              </a:rPr>
              <a:t>Na uších se zobrazují emocionální stavy, a proto zde hovoříme o reflexních zónách smyslových orgánů . V terapii se zaměřujeme na duchovní a citové problémy a rozlišujeme pravé a levé ucho dle příslušných hemisfér.</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5320d75e0e_0_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5320d75e0e_0_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5320d75e0e_0_8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5320d75e0e_0_8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5320d75e0e_0_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5320d75e0e_0_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5320d75e0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5320d75e0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5320d75e0e_0_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5320d75e0e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560d1df7eedd12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560d1df7eedd1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560d1df7eedd12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560d1df7eedd12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5320d75e0e_0_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5320d75e0e_0_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5320d75e0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5320d75e0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5320d75e0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5320d75e0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5320d75e0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5320d75e0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5320d75e0e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5320d75e0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5320d75e0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5320d75e0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 name="Google Shape;14;p2"/>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4" name="Google Shape;84;p11"/>
          <p:cNvSpPr txBox="1"/>
          <p:nvPr>
            <p:ph idx="4" type="body"/>
          </p:nvPr>
        </p:nvSpPr>
        <p:spPr>
          <a:xfrm>
            <a:off x="4688458"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00"/>
              <a:buFont typeface="Arial"/>
              <a:buNone/>
              <a:defRPr b="1"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6" name="Google Shape;86;p11"/>
          <p:cNvSpPr txBox="1"/>
          <p:nvPr>
            <p:ph idx="6" type="body"/>
          </p:nvPr>
        </p:nvSpPr>
        <p:spPr>
          <a:xfrm>
            <a:off x="4688458" y="539034"/>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87" name="Google Shape;87;p11"/>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rgbClr val="0000DC"/>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0"/>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98" name="Google Shape;98;p13"/>
          <p:cNvPicPr preferRelativeResize="0"/>
          <p:nvPr/>
        </p:nvPicPr>
        <p:blipFill rotWithShape="1">
          <a:blip r:embed="rId2">
            <a:alphaModFix/>
          </a:blip>
          <a:srcRect b="0" l="0" r="0" t="0"/>
          <a:stretch/>
        </p:blipFill>
        <p:spPr>
          <a:xfrm>
            <a:off x="310499" y="310500"/>
            <a:ext cx="1514518" cy="799201"/>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6"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4"/>
          <p:cNvSpPr txBox="1"/>
          <p:nvPr>
            <p:ph idx="1" type="subTitle"/>
          </p:nvPr>
        </p:nvSpPr>
        <p:spPr>
          <a:xfrm>
            <a:off x="298876"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sz="3300">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100"/>
              <a:buFont typeface="Arial"/>
              <a:buNone/>
              <a:defRPr sz="1400"/>
            </a:lvl3pPr>
            <a:lvl4pPr lvl="3" algn="ctr">
              <a:lnSpc>
                <a:spcPct val="112500"/>
              </a:lnSpc>
              <a:spcBef>
                <a:spcPts val="0"/>
              </a:spcBef>
              <a:spcAft>
                <a:spcPts val="0"/>
              </a:spcAft>
              <a:buSzPts val="110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0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0"/>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111" name="Google Shape;111;p15"/>
          <p:cNvPicPr preferRelativeResize="0"/>
          <p:nvPr/>
        </p:nvPicPr>
        <p:blipFill rotWithShape="1">
          <a:blip r:embed="rId2">
            <a:alphaModFix/>
          </a:blip>
          <a:srcRect b="0" l="0" r="0" t="0"/>
          <a:stretch/>
        </p:blipFill>
        <p:spPr>
          <a:xfrm>
            <a:off x="310499" y="311886"/>
            <a:ext cx="1514518" cy="796427"/>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6"/>
            <a:ext cx="6417000" cy="383100"/>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100"/>
              <a:buFont typeface="Arial"/>
              <a:buNone/>
              <a:defRPr b="0" sz="1100">
                <a:solidFill>
                  <a:schemeClr val="lt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115" name="Google Shape;115;p16"/>
          <p:cNvPicPr preferRelativeResize="0"/>
          <p:nvPr/>
        </p:nvPicPr>
        <p:blipFill rotWithShape="1">
          <a:blip r:embed="rId2">
            <a:alphaModFix/>
          </a:blip>
          <a:srcRect b="0" l="0" r="0" t="0"/>
          <a:stretch/>
        </p:blipFill>
        <p:spPr>
          <a:xfrm>
            <a:off x="8160958" y="4536185"/>
            <a:ext cx="849358" cy="44782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2559508" y="1510650"/>
            <a:ext cx="4024985" cy="21222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238217" y="1724200"/>
            <a:ext cx="6543763" cy="16951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2" name="Google Shape;122;p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1" name="Google Shape;21;p3"/>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sz="9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28" name="Google Shape;28;p4"/>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35" name="Google Shape;35;p5"/>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 name="Google Shape;41;p6"/>
          <p:cNvSpPr txBox="1"/>
          <p:nvPr>
            <p:ph idx="2" type="body"/>
          </p:nvPr>
        </p:nvSpPr>
        <p:spPr>
          <a:xfrm>
            <a:off x="4688458"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44" name="Google Shape;44;p6"/>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1" y="1947634"/>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52" name="Google Shape;52;p7"/>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00"/>
              <a:buFont typeface="Arial"/>
              <a:buNone/>
              <a:defRPr b="0" sz="1100">
                <a:solidFill>
                  <a:schemeClr val="dk1"/>
                </a:solidFill>
              </a:defRPr>
            </a:lvl1pPr>
            <a:lvl2pPr indent="-228600" lvl="1" marL="914400" algn="l">
              <a:lnSpc>
                <a:spcPct val="120000"/>
              </a:lnSpc>
              <a:spcBef>
                <a:spcPts val="0"/>
              </a:spcBef>
              <a:spcAft>
                <a:spcPts val="0"/>
              </a:spcAft>
              <a:buSzPts val="1100"/>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00"/>
              <a:buFont typeface="Arial"/>
              <a:buNone/>
              <a:defRPr/>
            </a:lvl4pPr>
            <a:lvl5pPr indent="-228600" lvl="4" marL="2286000" algn="l">
              <a:lnSpc>
                <a:spcPct val="120000"/>
              </a:lnSpc>
              <a:spcBef>
                <a:spcPts val="0"/>
              </a:spcBef>
              <a:spcAft>
                <a:spcPts val="0"/>
              </a:spcAft>
              <a:buSzPts val="1100"/>
              <a:buFont typeface="Arial"/>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1" name="Google Shape;61;p8"/>
          <p:cNvSpPr txBox="1"/>
          <p:nvPr>
            <p:ph idx="6" type="body"/>
          </p:nvPr>
        </p:nvSpPr>
        <p:spPr>
          <a:xfrm>
            <a:off x="3330356"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800"/>
              <a:buFont typeface="Arial"/>
              <a:buNone/>
              <a:defRPr b="0" sz="800"/>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8"/>
          <p:cNvSpPr txBox="1"/>
          <p:nvPr>
            <p:ph idx="8" type="body"/>
          </p:nvPr>
        </p:nvSpPr>
        <p:spPr>
          <a:xfrm>
            <a:off x="539999"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100"/>
              <a:buNone/>
              <a:defRPr/>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67" name="Google Shape;67;p8"/>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1000"/>
              <a:buFont typeface="Arial"/>
              <a:buNone/>
              <a:defRPr sz="1200"/>
            </a:lvl3pPr>
            <a:lvl4pPr indent="-228600" lvl="3" marL="1828800" algn="l">
              <a:lnSpc>
                <a:spcPct val="100000"/>
              </a:lnSpc>
              <a:spcBef>
                <a:spcPts val="0"/>
              </a:spcBef>
              <a:spcAft>
                <a:spcPts val="0"/>
              </a:spcAft>
              <a:buSzPts val="1200"/>
              <a:buNone/>
              <a:defRPr/>
            </a:lvl4pPr>
            <a:lvl5pPr indent="-228600" lvl="4" marL="2286000" algn="l">
              <a:lnSpc>
                <a:spcPct val="100000"/>
              </a:lnSpc>
              <a:spcBef>
                <a:spcPts val="0"/>
              </a:spcBef>
              <a:spcAft>
                <a:spcPts val="0"/>
              </a:spcAft>
              <a:buSzPts val="1400"/>
              <a:buNone/>
              <a:defRPr/>
            </a:lvl5pPr>
            <a:lvl6pPr indent="-317500" lvl="5" marL="2743200" algn="l">
              <a:spcBef>
                <a:spcPts val="300"/>
              </a:spcBef>
              <a:spcAft>
                <a:spcPts val="0"/>
              </a:spcAft>
              <a:buSzPts val="1400"/>
              <a:buChar char="•"/>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pic>
        <p:nvPicPr>
          <p:cNvPr id="72" name="Google Shape;72;p9"/>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77" name="Google Shape;77;p10"/>
          <p:cNvPicPr preferRelativeResize="0"/>
          <p:nvPr/>
        </p:nvPicPr>
        <p:blipFill rotWithShape="1">
          <a:blip r:embed="rId2">
            <a:alphaModFix/>
          </a:blip>
          <a:srcRect b="0" l="0" r="0" t="0"/>
          <a:stretch/>
        </p:blipFill>
        <p:spPr>
          <a:xfrm>
            <a:off x="8160958" y="4536000"/>
            <a:ext cx="849357" cy="4482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1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2pPr>
            <a:lvl3pPr lvl="2"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3pPr>
            <a:lvl4pPr lvl="3"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4pPr>
            <a:lvl5pPr lvl="4"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5pPr>
            <a:lvl6pPr lvl="5"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6pPr>
            <a:lvl7pPr lvl="6"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7pPr>
            <a:lvl8pPr lvl="7"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8pPr>
            <a:lvl9pPr lvl="8" marR="0" rtl="0" algn="l">
              <a:spcBef>
                <a:spcPts val="0"/>
              </a:spcBef>
              <a:spcAft>
                <a:spcPts val="0"/>
              </a:spcAft>
              <a:buSzPts val="1100"/>
              <a:buNone/>
              <a:defRPr b="0" i="0" sz="18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1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1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00"/>
              <a:buFont typeface="Arial"/>
              <a:buNone/>
              <a:defRPr b="0" i="0" sz="11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00"/>
              <a:buFont typeface="Arial"/>
              <a:buNone/>
              <a:defRPr b="0" i="0" sz="11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00"/>
              <a:buFont typeface="Arial"/>
              <a:buNone/>
              <a:defRPr b="0" i="0" sz="1100" u="none" cap="none" strike="noStrike">
                <a:solidFill>
                  <a:schemeClr val="dk1"/>
                </a:solidFill>
                <a:latin typeface="Arial"/>
                <a:ea typeface="Arial"/>
                <a:cs typeface="Arial"/>
                <a:sym typeface="Arial"/>
              </a:defRPr>
            </a:lvl5pPr>
            <a:lvl6pPr indent="-317500" lvl="5" marL="2743200" marR="0" rtl="0" algn="l">
              <a:spcBef>
                <a:spcPts val="300"/>
              </a:spcBef>
              <a:spcAft>
                <a:spcPts val="0"/>
              </a:spcAft>
              <a:buClr>
                <a:schemeClr val="accent1"/>
              </a:buClr>
              <a:buSzPts val="1400"/>
              <a:buFont typeface="Noto Sans Symbols"/>
              <a:buChar char="•"/>
              <a:defRPr b="0" i="0" sz="14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400"/>
              <a:buFont typeface="Arial"/>
              <a:buNone/>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13.png"/><Relationship Id="rId5"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7.png"/><Relationship Id="rId4" Type="http://schemas.openxmlformats.org/officeDocument/2006/relationships/image" Target="../media/image27.png"/><Relationship Id="rId5"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8.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5.png"/><Relationship Id="rId4" Type="http://schemas.openxmlformats.org/officeDocument/2006/relationships/hyperlink" Target="https://www.fsps.muni.cz/impact/aplikovana-fyzikalni-terapie-2/"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9.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298876" y="1750799"/>
            <a:ext cx="3934800" cy="878700"/>
          </a:xfrm>
          <a:prstGeom prst="rect">
            <a:avLst/>
          </a:prstGeom>
        </p:spPr>
        <p:txBody>
          <a:bodyPr anchorCtr="0" anchor="t" bIns="0" lIns="0" spcFirstLastPara="1" rIns="0" wrap="square" tIns="0">
            <a:noAutofit/>
          </a:bodyPr>
          <a:lstStyle/>
          <a:p>
            <a:pPr indent="0" lvl="0" marL="0" rtl="0" algn="l">
              <a:lnSpc>
                <a:spcPct val="115000"/>
              </a:lnSpc>
              <a:spcBef>
                <a:spcPts val="900"/>
              </a:spcBef>
              <a:spcAft>
                <a:spcPts val="0"/>
              </a:spcAft>
              <a:buNone/>
            </a:pPr>
            <a:r>
              <a:t/>
            </a:r>
            <a:endParaRPr b="0" sz="1200">
              <a:solidFill>
                <a:srgbClr val="029123"/>
              </a:solidFill>
              <a:latin typeface="Roboto"/>
              <a:ea typeface="Roboto"/>
              <a:cs typeface="Roboto"/>
              <a:sym typeface="Roboto"/>
            </a:endParaRPr>
          </a:p>
          <a:p>
            <a:pPr indent="0" lvl="0" marL="0" rtl="0" algn="l">
              <a:spcBef>
                <a:spcPts val="900"/>
              </a:spcBef>
              <a:spcAft>
                <a:spcPts val="0"/>
              </a:spcAft>
              <a:buNone/>
            </a:pPr>
            <a:r>
              <a:rPr lang="sk" sz="2800"/>
              <a:t>Úvod</a:t>
            </a:r>
            <a:endParaRPr sz="2800"/>
          </a:p>
          <a:p>
            <a:pPr indent="0" lvl="0" marL="0" rtl="0" algn="l">
              <a:spcBef>
                <a:spcPts val="0"/>
              </a:spcBef>
              <a:spcAft>
                <a:spcPts val="0"/>
              </a:spcAft>
              <a:buNone/>
            </a:pPr>
            <a:r>
              <a:rPr lang="sk" sz="2800"/>
              <a:t>Kůže a podkoží, reflexologie </a:t>
            </a:r>
            <a:endParaRPr sz="2800"/>
          </a:p>
        </p:txBody>
      </p:sp>
      <p:sp>
        <p:nvSpPr>
          <p:cNvPr id="129" name="Google Shape;129;p20"/>
          <p:cNvSpPr txBox="1"/>
          <p:nvPr>
            <p:ph idx="1" type="subTitle"/>
          </p:nvPr>
        </p:nvSpPr>
        <p:spPr>
          <a:xfrm>
            <a:off x="298876" y="3361952"/>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200"/>
              <a:t>bp4833 Kineziologie, algeziologie a odvozené techniky diagnostiky a terapie 3</a:t>
            </a:r>
            <a:endParaRPr b="1" sz="1200"/>
          </a:p>
          <a:p>
            <a:pPr indent="0" lvl="0" marL="0" rtl="0" algn="l">
              <a:spcBef>
                <a:spcPts val="0"/>
              </a:spcBef>
              <a:spcAft>
                <a:spcPts val="0"/>
              </a:spcAft>
              <a:buNone/>
            </a:pPr>
            <a:r>
              <a:rPr lang="sk" sz="1200">
                <a:solidFill>
                  <a:schemeClr val="dk2"/>
                </a:solidFill>
              </a:rPr>
              <a:t>Mgr. Zuzana Kršáková, Mgr. Kateřina Honová</a:t>
            </a:r>
            <a:endParaRPr sz="1200">
              <a:solidFill>
                <a:schemeClr val="dk2"/>
              </a:solidFill>
            </a:endParaRPr>
          </a:p>
        </p:txBody>
      </p:sp>
      <p:pic>
        <p:nvPicPr>
          <p:cNvPr id="130" name="Google Shape;130;p20"/>
          <p:cNvPicPr preferRelativeResize="0"/>
          <p:nvPr>
            <p:ph idx="2" type="pic"/>
          </p:nvPr>
        </p:nvPicPr>
        <p:blipFill rotWithShape="1">
          <a:blip r:embed="rId3">
            <a:alphaModFix/>
          </a:blip>
          <a:srcRect b="9422" l="0" r="0" t="9422"/>
          <a:stretch/>
        </p:blipFill>
        <p:spPr>
          <a:xfrm>
            <a:off x="4572000" y="0"/>
            <a:ext cx="4572001"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Ošetření měkkých tkání</a:t>
            </a:r>
            <a:endParaRPr/>
          </a:p>
          <a:p>
            <a:pPr indent="0" lvl="0" marL="0" rtl="0" algn="l">
              <a:spcBef>
                <a:spcPts val="0"/>
              </a:spcBef>
              <a:spcAft>
                <a:spcPts val="0"/>
              </a:spcAft>
              <a:buNone/>
            </a:pPr>
            <a:r>
              <a:t/>
            </a:r>
            <a:endParaRPr/>
          </a:p>
        </p:txBody>
      </p:sp>
      <p:pic>
        <p:nvPicPr>
          <p:cNvPr id="192" name="Google Shape;192;p29"/>
          <p:cNvPicPr preferRelativeResize="0"/>
          <p:nvPr/>
        </p:nvPicPr>
        <p:blipFill rotWithShape="1">
          <a:blip r:embed="rId3">
            <a:alphaModFix/>
          </a:blip>
          <a:srcRect b="0" l="0" r="0" t="0"/>
          <a:stretch/>
        </p:blipFill>
        <p:spPr>
          <a:xfrm>
            <a:off x="2216271" y="1257019"/>
            <a:ext cx="4711457" cy="3409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Vyšetření kůže</a:t>
            </a:r>
            <a:endParaRPr/>
          </a:p>
          <a:p>
            <a:pPr indent="0" lvl="0" marL="0" rtl="0" algn="l">
              <a:spcBef>
                <a:spcPts val="0"/>
              </a:spcBef>
              <a:spcAft>
                <a:spcPts val="0"/>
              </a:spcAft>
              <a:buNone/>
            </a:pPr>
            <a:r>
              <a:t/>
            </a:r>
            <a:endParaRPr/>
          </a:p>
        </p:txBody>
      </p:sp>
      <p:sp>
        <p:nvSpPr>
          <p:cNvPr id="198" name="Google Shape;198;p3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28571"/>
              </a:lnSpc>
              <a:spcBef>
                <a:spcPts val="0"/>
              </a:spcBef>
              <a:spcAft>
                <a:spcPts val="0"/>
              </a:spcAft>
              <a:buClr>
                <a:schemeClr val="dk1"/>
              </a:buClr>
              <a:buSzPts val="2100"/>
              <a:buFont typeface="Arial"/>
              <a:buNone/>
            </a:pPr>
            <a:r>
              <a:rPr b="1" lang="sk" sz="1800"/>
              <a:t>Metoda kožního tření (skin drag):</a:t>
            </a:r>
            <a:endParaRPr b="1" sz="1800"/>
          </a:p>
          <a:p>
            <a:pPr indent="0" lvl="0" marL="0" rtl="0" algn="l">
              <a:lnSpc>
                <a:spcPct val="128571"/>
              </a:lnSpc>
              <a:spcBef>
                <a:spcPts val="0"/>
              </a:spcBef>
              <a:spcAft>
                <a:spcPts val="0"/>
              </a:spcAft>
              <a:buClr>
                <a:schemeClr val="dk1"/>
              </a:buClr>
              <a:buSzPts val="2100"/>
              <a:buFont typeface="Arial"/>
              <a:buNone/>
            </a:pPr>
            <a:r>
              <a:rPr lang="sk" sz="1800"/>
              <a:t>Vyšetření „hlazením kůže“ kaudálním směrem – diagnostika povrchových HAZ. V místě HAZ se kůže více potí, a proto již při lehkém hlazení dochází ke </a:t>
            </a:r>
            <a:r>
              <a:rPr b="1" lang="sk" sz="1800"/>
              <a:t>zvýšenému tření. </a:t>
            </a:r>
            <a:r>
              <a:rPr lang="sk" sz="1800"/>
              <a:t>Tato technika je velmi rychlá a šetrná, umožňuje snadno určit celou plochu </a:t>
            </a:r>
            <a:r>
              <a:rPr b="1" lang="sk" sz="1800"/>
              <a:t>vegetativních změn. </a:t>
            </a:r>
            <a:r>
              <a:rPr lang="sk" sz="1800"/>
              <a:t>U dalších technik již uplatňujeme </a:t>
            </a:r>
            <a:r>
              <a:rPr b="1" lang="sk" sz="1800"/>
              <a:t>fenomén bariéry.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Vyšetření kůže a podkoží</a:t>
            </a:r>
            <a:endParaRPr/>
          </a:p>
          <a:p>
            <a:pPr indent="0" lvl="0" marL="0" rtl="0" algn="l">
              <a:spcBef>
                <a:spcPts val="0"/>
              </a:spcBef>
              <a:spcAft>
                <a:spcPts val="0"/>
              </a:spcAft>
              <a:buNone/>
            </a:pPr>
            <a:r>
              <a:t/>
            </a:r>
            <a:endParaRPr/>
          </a:p>
        </p:txBody>
      </p:sp>
      <p:sp>
        <p:nvSpPr>
          <p:cNvPr id="204" name="Google Shape;204;p3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28571"/>
              </a:lnSpc>
              <a:spcBef>
                <a:spcPts val="0"/>
              </a:spcBef>
              <a:spcAft>
                <a:spcPts val="0"/>
              </a:spcAft>
              <a:buSzPts val="1800"/>
              <a:buChar char="●"/>
            </a:pPr>
            <a:r>
              <a:rPr lang="sk" sz="1800"/>
              <a:t>Kůže v místě </a:t>
            </a:r>
            <a:r>
              <a:rPr b="1" lang="sk" sz="1800"/>
              <a:t>reflexní změny </a:t>
            </a:r>
            <a:r>
              <a:rPr lang="sk" sz="1800"/>
              <a:t>je teplejší než v okolí u normální kůže, v místě prosáknutí je větší vazodilatace.</a:t>
            </a:r>
            <a:endParaRPr sz="1800"/>
          </a:p>
          <a:p>
            <a:pPr indent="-342900" lvl="0" marL="457200" rtl="0" algn="l">
              <a:lnSpc>
                <a:spcPct val="115000"/>
              </a:lnSpc>
              <a:spcBef>
                <a:spcPts val="0"/>
              </a:spcBef>
              <a:spcAft>
                <a:spcPts val="0"/>
              </a:spcAft>
              <a:buSzPts val="1800"/>
              <a:buChar char="●"/>
            </a:pPr>
            <a:r>
              <a:rPr lang="sk" sz="1800"/>
              <a:t>V místě reflexní změny je ↑ el.odpor kůže, ↑ dermografismus, ↑ potivost a změněná cévní reakce.</a:t>
            </a:r>
            <a:endParaRPr sz="1800"/>
          </a:p>
          <a:p>
            <a:pPr indent="-342900" lvl="0" marL="457200" rtl="0" algn="l">
              <a:lnSpc>
                <a:spcPct val="115000"/>
              </a:lnSpc>
              <a:spcBef>
                <a:spcPts val="0"/>
              </a:spcBef>
              <a:spcAft>
                <a:spcPts val="0"/>
              </a:spcAft>
              <a:buSzPts val="1800"/>
              <a:buChar char="●"/>
            </a:pPr>
            <a:r>
              <a:rPr lang="sk" sz="1800"/>
              <a:t>Při reflexních změnách kůže a podkoží se kožní řasa těžko tvoří, je tlustší, hůře se posunuje x spodině. Ztluštění kůže a podkoží je způsobeno prosáknutím těchto tkání, zmnožením extracelulární tekutiny. Při velkém prosáknutí někdy nelze kožní řasu vytvořit a na povrchu je reliéf “pomerančové kůže“. </a:t>
            </a:r>
            <a:r>
              <a:rPr lang="sk" sz="1100"/>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Vyšetření/Ošetření kůže a podkoží</a:t>
            </a:r>
            <a:endParaRPr/>
          </a:p>
          <a:p>
            <a:pPr indent="0" lvl="0" marL="0" rtl="0" algn="l">
              <a:spcBef>
                <a:spcPts val="0"/>
              </a:spcBef>
              <a:spcAft>
                <a:spcPts val="0"/>
              </a:spcAft>
              <a:buNone/>
            </a:pPr>
            <a:r>
              <a:t/>
            </a:r>
            <a:endParaRPr/>
          </a:p>
        </p:txBody>
      </p:sp>
      <p:sp>
        <p:nvSpPr>
          <p:cNvPr id="210" name="Google Shape;210;p3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a:t>Protažení měkkých tkání v řase</a:t>
            </a:r>
            <a:endParaRPr sz="1800"/>
          </a:p>
          <a:p>
            <a:pPr indent="-342900" lvl="0" marL="457200" rtl="0" algn="l">
              <a:lnSpc>
                <a:spcPct val="150000"/>
              </a:lnSpc>
              <a:spcBef>
                <a:spcPts val="0"/>
              </a:spcBef>
              <a:spcAft>
                <a:spcPts val="0"/>
              </a:spcAft>
              <a:buSzPts val="1800"/>
              <a:buChar char="●"/>
            </a:pPr>
            <a:r>
              <a:rPr lang="sk" sz="1800"/>
              <a:t>Vyšetření (palpace) palcem (na straně blíže k fyzioterapeutovi) kraniálně </a:t>
            </a:r>
            <a:endParaRPr sz="1800"/>
          </a:p>
          <a:p>
            <a:pPr indent="-342900" lvl="0" marL="457200" rtl="0" algn="l">
              <a:lnSpc>
                <a:spcPct val="150000"/>
              </a:lnSpc>
              <a:spcBef>
                <a:spcPts val="0"/>
              </a:spcBef>
              <a:spcAft>
                <a:spcPts val="0"/>
              </a:spcAft>
              <a:buSzPts val="1800"/>
              <a:buChar char="●"/>
            </a:pPr>
            <a:r>
              <a:rPr lang="sk" sz="1800"/>
              <a:t>Vyšetření (palpace) prsty (na opačné straně než terap.stojí) kraniálně (v obou typech stojíme bokem k hlavě pacienta)</a:t>
            </a:r>
            <a:endParaRPr sz="1800"/>
          </a:p>
          <a:p>
            <a:pPr indent="-342900" lvl="0" marL="457200" rtl="0" algn="l">
              <a:lnSpc>
                <a:spcPct val="150000"/>
              </a:lnSpc>
              <a:spcBef>
                <a:spcPts val="0"/>
              </a:spcBef>
              <a:spcAft>
                <a:spcPts val="0"/>
              </a:spcAft>
              <a:buSzPts val="1800"/>
              <a:buChar char="●"/>
            </a:pPr>
            <a:r>
              <a:rPr b="1" lang="sk" sz="1800"/>
              <a:t>Küblerova řasa</a:t>
            </a:r>
            <a:r>
              <a:rPr lang="sk" sz="1800"/>
              <a:t> - „nahrnutí kůže palci“ → vytvoření kožní řasy → „posun kožní řasy“ 2. a 3. prstem (diagnostika i terapie) – v místě reflexní změny ošetření „C“ do podkovy nebo „S“.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Exteroreceptory v kůži</a:t>
            </a:r>
            <a:endParaRPr/>
          </a:p>
          <a:p>
            <a:pPr indent="0" lvl="0" marL="0" rtl="0" algn="l">
              <a:spcBef>
                <a:spcPts val="0"/>
              </a:spcBef>
              <a:spcAft>
                <a:spcPts val="0"/>
              </a:spcAft>
              <a:buNone/>
            </a:pPr>
            <a:r>
              <a:t/>
            </a:r>
            <a:endParaRPr/>
          </a:p>
        </p:txBody>
      </p:sp>
      <p:sp>
        <p:nvSpPr>
          <p:cNvPr id="216" name="Google Shape;216;p3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a:t>Informace nezbytné pro svalovou činnost přicházejí jednak z </a:t>
            </a:r>
            <a:r>
              <a:rPr b="1" lang="sk" sz="1800"/>
              <a:t>exteroreceptorů</a:t>
            </a:r>
            <a:r>
              <a:rPr lang="sk" sz="1800"/>
              <a:t> uložených v kůži, jednak z </a:t>
            </a:r>
            <a:r>
              <a:rPr b="1" lang="sk" sz="1800"/>
              <a:t>proprioreceptorů </a:t>
            </a:r>
            <a:r>
              <a:rPr lang="sk" sz="1800"/>
              <a:t>ve svalech, šlachách a kloubech (Silbernagel &amp; Despopoulos, 2004).  </a:t>
            </a:r>
            <a:endParaRPr sz="1800"/>
          </a:p>
          <a:p>
            <a:pPr indent="-342900" lvl="0" marL="457200" rtl="0" algn="l">
              <a:lnSpc>
                <a:spcPct val="150000"/>
              </a:lnSpc>
              <a:spcBef>
                <a:spcPts val="0"/>
              </a:spcBef>
              <a:spcAft>
                <a:spcPts val="0"/>
              </a:spcAft>
              <a:buSzPts val="1800"/>
              <a:buChar char="●"/>
            </a:pPr>
            <a:r>
              <a:rPr lang="sk" sz="1800"/>
              <a:t>Receptory obecně jsou modifikovaná zakončení dendritů aferentních nervů nebo specializované buňky citlivé na určitý druh dráždění (Poděbradský &amp; Poděbradská, 2009).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Exteroreceptory v kůži</a:t>
            </a:r>
            <a:endParaRPr/>
          </a:p>
          <a:p>
            <a:pPr indent="0" lvl="0" marL="0" rtl="0" algn="l">
              <a:spcBef>
                <a:spcPts val="0"/>
              </a:spcBef>
              <a:spcAft>
                <a:spcPts val="0"/>
              </a:spcAft>
              <a:buNone/>
            </a:pPr>
            <a:r>
              <a:t/>
            </a:r>
            <a:endParaRPr/>
          </a:p>
        </p:txBody>
      </p:sp>
      <p:sp>
        <p:nvSpPr>
          <p:cNvPr id="222" name="Google Shape;222;p3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1150" lvl="0" marL="457200" rtl="0" algn="l">
              <a:lnSpc>
                <a:spcPct val="128571"/>
              </a:lnSpc>
              <a:spcBef>
                <a:spcPts val="0"/>
              </a:spcBef>
              <a:spcAft>
                <a:spcPts val="0"/>
              </a:spcAft>
              <a:buSzPts val="1300"/>
              <a:buChar char="●"/>
            </a:pPr>
            <a:r>
              <a:rPr lang="sk" sz="1300"/>
              <a:t>Receptory </a:t>
            </a:r>
            <a:r>
              <a:rPr b="1" lang="sk" sz="1300"/>
              <a:t>mechanické </a:t>
            </a:r>
            <a:r>
              <a:rPr lang="sk" sz="1300"/>
              <a:t>a </a:t>
            </a:r>
            <a:r>
              <a:rPr b="1" lang="sk" sz="1300"/>
              <a:t>termické. </a:t>
            </a:r>
            <a:r>
              <a:rPr lang="sk" sz="1300"/>
              <a:t>Subjektivní vnímání dráždění označujeme jako </a:t>
            </a:r>
            <a:r>
              <a:rPr b="1" lang="sk" sz="1300"/>
              <a:t>hmat </a:t>
            </a:r>
            <a:r>
              <a:rPr lang="sk" sz="1300"/>
              <a:t>(Silbernagel &amp; Despopoulos, 2004). Neochlupená kůže obsahuje tyto mechanoreceptory:</a:t>
            </a:r>
            <a:endParaRPr sz="1300"/>
          </a:p>
          <a:p>
            <a:pPr indent="-311150" lvl="0" marL="457200" rtl="0" algn="l">
              <a:lnSpc>
                <a:spcPct val="115000"/>
              </a:lnSpc>
              <a:spcBef>
                <a:spcPts val="0"/>
              </a:spcBef>
              <a:spcAft>
                <a:spcPts val="0"/>
              </a:spcAft>
              <a:buSzPts val="1300"/>
              <a:buChar char="●"/>
            </a:pPr>
            <a:r>
              <a:rPr b="1" lang="sk" sz="1300"/>
              <a:t>Ruffiniho tělísko</a:t>
            </a:r>
            <a:r>
              <a:rPr lang="sk" sz="1300"/>
              <a:t> vřetenovitého tvaru, senzor tlaku</a:t>
            </a:r>
            <a:endParaRPr sz="1300"/>
          </a:p>
          <a:p>
            <a:pPr indent="-311150" lvl="0" marL="457200" rtl="0" algn="l">
              <a:lnSpc>
                <a:spcPct val="115000"/>
              </a:lnSpc>
              <a:spcBef>
                <a:spcPts val="0"/>
              </a:spcBef>
              <a:spcAft>
                <a:spcPts val="0"/>
              </a:spcAft>
              <a:buSzPts val="1300"/>
              <a:buChar char="●"/>
            </a:pPr>
            <a:r>
              <a:rPr b="1" lang="sk" sz="1300"/>
              <a:t>Merkelovy disky</a:t>
            </a:r>
            <a:r>
              <a:rPr lang="sk" sz="1300"/>
              <a:t> senzor, který měří tlak i rychlost změny tlaku</a:t>
            </a:r>
            <a:endParaRPr sz="1300"/>
          </a:p>
          <a:p>
            <a:pPr indent="-311150" lvl="0" marL="457200" rtl="0" algn="l">
              <a:lnSpc>
                <a:spcPct val="115000"/>
              </a:lnSpc>
              <a:spcBef>
                <a:spcPts val="0"/>
              </a:spcBef>
              <a:spcAft>
                <a:spcPts val="0"/>
              </a:spcAft>
              <a:buSzPts val="1300"/>
              <a:buChar char="●"/>
            </a:pPr>
            <a:r>
              <a:rPr b="1" lang="sk" sz="1300"/>
              <a:t>Komplex Meissnerových tělísek</a:t>
            </a:r>
            <a:r>
              <a:rPr lang="sk" sz="1300"/>
              <a:t> senzor citlivý na dotyky a vibrace f = 10–100Hz (ochlupená kůže tyto receptory nahrazuje receptory vlasových folikulů)</a:t>
            </a:r>
            <a:endParaRPr sz="1300"/>
          </a:p>
          <a:p>
            <a:pPr indent="-311150" lvl="0" marL="457200" rtl="0" algn="l">
              <a:lnSpc>
                <a:spcPct val="115000"/>
              </a:lnSpc>
              <a:spcBef>
                <a:spcPts val="0"/>
              </a:spcBef>
              <a:spcAft>
                <a:spcPts val="0"/>
              </a:spcAft>
              <a:buSzPts val="1300"/>
              <a:buChar char="●"/>
            </a:pPr>
            <a:r>
              <a:rPr b="1" lang="sk" sz="1300"/>
              <a:t>Vater-Paciniho tělíska </a:t>
            </a:r>
            <a:r>
              <a:rPr lang="sk" sz="1300"/>
              <a:t>reagující na tlak, specializované na vibrace f = 100–400Hz (uplatňují se i při propriocepci). </a:t>
            </a:r>
            <a:endParaRPr/>
          </a:p>
        </p:txBody>
      </p:sp>
      <p:pic>
        <p:nvPicPr>
          <p:cNvPr id="223" name="Google Shape;223;p34"/>
          <p:cNvPicPr preferRelativeResize="0"/>
          <p:nvPr/>
        </p:nvPicPr>
        <p:blipFill rotWithShape="1">
          <a:blip r:embed="rId3">
            <a:alphaModFix/>
          </a:blip>
          <a:srcRect b="32120" l="24511" r="16961" t="34939"/>
          <a:stretch/>
        </p:blipFill>
        <p:spPr>
          <a:xfrm>
            <a:off x="2149525" y="2939150"/>
            <a:ext cx="5360451" cy="1885600"/>
          </a:xfrm>
          <a:prstGeom prst="rect">
            <a:avLst/>
          </a:prstGeom>
          <a:noFill/>
          <a:ln>
            <a:noFill/>
          </a:ln>
        </p:spPr>
      </p:pic>
      <p:sp>
        <p:nvSpPr>
          <p:cNvPr id="224" name="Google Shape;224;p34"/>
          <p:cNvSpPr txBox="1"/>
          <p:nvPr/>
        </p:nvSpPr>
        <p:spPr>
          <a:xfrm>
            <a:off x="3646328" y="4764300"/>
            <a:ext cx="25392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sk" sz="900" u="none" cap="none" strike="noStrike">
                <a:solidFill>
                  <a:srgbClr val="000000"/>
                </a:solidFill>
                <a:latin typeface="Arial"/>
                <a:ea typeface="Arial"/>
                <a:cs typeface="Arial"/>
                <a:sym typeface="Arial"/>
              </a:rPr>
              <a:t>Zdroj: Silbernagel &amp; Despopoulos,2004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Autonomní nervový systém</a:t>
            </a:r>
            <a:endParaRPr/>
          </a:p>
          <a:p>
            <a:pPr indent="0" lvl="0" marL="0" rtl="0" algn="l">
              <a:spcBef>
                <a:spcPts val="0"/>
              </a:spcBef>
              <a:spcAft>
                <a:spcPts val="0"/>
              </a:spcAft>
              <a:buNone/>
            </a:pPr>
            <a:r>
              <a:t/>
            </a:r>
            <a:endParaRPr/>
          </a:p>
        </p:txBody>
      </p:sp>
      <p:sp>
        <p:nvSpPr>
          <p:cNvPr id="230" name="Google Shape;230;p3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28571"/>
              </a:lnSpc>
              <a:spcBef>
                <a:spcPts val="0"/>
              </a:spcBef>
              <a:spcAft>
                <a:spcPts val="0"/>
              </a:spcAft>
              <a:buSzPts val="1800"/>
              <a:buChar char="●"/>
            </a:pPr>
            <a:r>
              <a:rPr b="1" lang="sk" sz="1800"/>
              <a:t>Vegetativní či autonomní nervový systém (ANS) </a:t>
            </a:r>
            <a:r>
              <a:rPr lang="sk" sz="1800"/>
              <a:t>součást nervové soustavy, slouží k zachycení a zpracování podnětů působících na organizmus a zajišťuje odpovídající reakce na ně. </a:t>
            </a:r>
            <a:endParaRPr sz="1800"/>
          </a:p>
          <a:p>
            <a:pPr indent="-342900" lvl="0" marL="457200" rtl="0" algn="l">
              <a:lnSpc>
                <a:spcPct val="128571"/>
              </a:lnSpc>
              <a:spcBef>
                <a:spcPts val="0"/>
              </a:spcBef>
              <a:spcAft>
                <a:spcPts val="0"/>
              </a:spcAft>
              <a:buSzPts val="1800"/>
              <a:buChar char="●"/>
            </a:pPr>
            <a:r>
              <a:rPr lang="sk" sz="1800"/>
              <a:t>Součást periferního nervového systému 			</a:t>
            </a:r>
            <a:endParaRPr sz="1800"/>
          </a:p>
          <a:p>
            <a:pPr indent="-342900" lvl="0" marL="457200" rtl="0" algn="l">
              <a:lnSpc>
                <a:spcPct val="115000"/>
              </a:lnSpc>
              <a:spcBef>
                <a:spcPts val="0"/>
              </a:spcBef>
              <a:spcAft>
                <a:spcPts val="0"/>
              </a:spcAft>
              <a:buSzPts val="1800"/>
              <a:buChar char="●"/>
            </a:pPr>
            <a:r>
              <a:rPr lang="sk" sz="1800"/>
              <a:t>ANS zabezpečuje převod vzruchů mezi CNS a efektorovými tkáněmi nezávislými na kontrole vůlí, mezi něž patří hladká svalovina, myokard nebo exokrinní žlázy.				</a:t>
            </a:r>
            <a:endParaRPr sz="1800"/>
          </a:p>
          <a:p>
            <a:pPr indent="-342900" lvl="0" marL="457200" rtl="0" algn="l">
              <a:lnSpc>
                <a:spcPct val="115000"/>
              </a:lnSpc>
              <a:spcBef>
                <a:spcPts val="0"/>
              </a:spcBef>
              <a:spcAft>
                <a:spcPts val="0"/>
              </a:spcAft>
              <a:buSzPts val="1800"/>
              <a:buChar char="●"/>
            </a:pPr>
            <a:r>
              <a:rPr lang="sk" sz="1800"/>
              <a:t>ANS dělí na část eferentní (sympatikus a parasympatikus) a aferentní (homeostáza).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Sympatikus</a:t>
            </a:r>
            <a:endParaRPr/>
          </a:p>
        </p:txBody>
      </p:sp>
      <p:sp>
        <p:nvSpPr>
          <p:cNvPr id="236" name="Google Shape;236;p3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lnSpc>
                <a:spcPct val="150000"/>
              </a:lnSpc>
              <a:spcBef>
                <a:spcPts val="1200"/>
              </a:spcBef>
              <a:spcAft>
                <a:spcPts val="0"/>
              </a:spcAft>
              <a:buSzPts val="1700"/>
              <a:buChar char="●"/>
            </a:pPr>
            <a:r>
              <a:rPr lang="sk" sz="1700"/>
              <a:t>Systém </a:t>
            </a:r>
            <a:r>
              <a:rPr b="1" lang="sk" sz="1700"/>
              <a:t>thorakolumbální </a:t>
            </a:r>
            <a:r>
              <a:rPr lang="sk" sz="1700"/>
              <a:t>(C8-L3, těla pregangliových neuronů sympatiku se nacházejí v postranních rozích šedé hmoty míšní v oblasti hrudních a bederních segmentů a jejich axony opouštějí míchu v odpovídajících segmentech). </a:t>
            </a:r>
            <a:endParaRPr sz="1700"/>
          </a:p>
          <a:p>
            <a:pPr indent="-336550" lvl="0" marL="457200" rtl="0" algn="l">
              <a:lnSpc>
                <a:spcPct val="150000"/>
              </a:lnSpc>
              <a:spcBef>
                <a:spcPts val="0"/>
              </a:spcBef>
              <a:spcAft>
                <a:spcPts val="0"/>
              </a:spcAft>
              <a:buSzPts val="1700"/>
              <a:buChar char="●"/>
            </a:pPr>
            <a:r>
              <a:rPr b="1" lang="sk" sz="1700"/>
              <a:t>Vegetativní ganglia sympatiku</a:t>
            </a:r>
            <a:r>
              <a:rPr lang="sk" sz="1700"/>
              <a:t> jsou dobře organizovaná a tvoří sympatický kmen sestávající ze dvou paravertebrálních řetězců podél páteře (Žaloudek, 1965; Silbernagel &amp; Despopoulos, 2004).</a:t>
            </a:r>
            <a:endParaRPr sz="1700"/>
          </a:p>
          <a:p>
            <a:pPr indent="-336550" lvl="0" marL="457200" rtl="0" algn="l">
              <a:lnSpc>
                <a:spcPct val="150000"/>
              </a:lnSpc>
              <a:spcBef>
                <a:spcPts val="0"/>
              </a:spcBef>
              <a:spcAft>
                <a:spcPts val="0"/>
              </a:spcAft>
              <a:buSzPts val="1700"/>
              <a:buChar char="●"/>
            </a:pPr>
            <a:r>
              <a:rPr lang="sk" sz="1700">
                <a:highlight>
                  <a:schemeClr val="lt1"/>
                </a:highlight>
              </a:rPr>
              <a:t>Zvyšuje TK, rozš.zornice, zpomaluje motilitu střev, vazodilatace, vazokonstrikce cév, katabolismus, „husí kůže“, urychluje životní děje</a:t>
            </a:r>
            <a:r>
              <a:rPr lang="sk" sz="1700"/>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Sympatikus</a:t>
            </a:r>
            <a:endParaRPr/>
          </a:p>
          <a:p>
            <a:pPr indent="0" lvl="0" marL="0" rtl="0" algn="l">
              <a:spcBef>
                <a:spcPts val="0"/>
              </a:spcBef>
              <a:spcAft>
                <a:spcPts val="0"/>
              </a:spcAft>
              <a:buNone/>
            </a:pPr>
            <a:r>
              <a:t/>
            </a:r>
            <a:endParaRPr/>
          </a:p>
        </p:txBody>
      </p:sp>
      <p:pic>
        <p:nvPicPr>
          <p:cNvPr descr="Kapitola 12 - 05-01" id="242" name="Google Shape;242;p37"/>
          <p:cNvPicPr preferRelativeResize="0"/>
          <p:nvPr/>
        </p:nvPicPr>
        <p:blipFill rotWithShape="1">
          <a:blip r:embed="rId3">
            <a:alphaModFix/>
          </a:blip>
          <a:srcRect b="0" l="0" r="0" t="0"/>
          <a:stretch/>
        </p:blipFill>
        <p:spPr>
          <a:xfrm>
            <a:off x="2798969" y="932131"/>
            <a:ext cx="4320787" cy="390171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Parasympatikus</a:t>
            </a:r>
            <a:endParaRPr/>
          </a:p>
        </p:txBody>
      </p:sp>
      <p:sp>
        <p:nvSpPr>
          <p:cNvPr id="248" name="Google Shape;248;p3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lnSpc>
                <a:spcPct val="128571"/>
              </a:lnSpc>
              <a:spcBef>
                <a:spcPts val="0"/>
              </a:spcBef>
              <a:spcAft>
                <a:spcPts val="0"/>
              </a:spcAft>
              <a:buSzPts val="2000"/>
              <a:buChar char="●"/>
            </a:pPr>
            <a:r>
              <a:rPr lang="sk" sz="2000"/>
              <a:t>Kraniosakrální systém</a:t>
            </a:r>
            <a:endParaRPr sz="2000"/>
          </a:p>
          <a:p>
            <a:pPr indent="-355600" lvl="0" marL="457200" rtl="0" algn="l">
              <a:lnSpc>
                <a:spcPct val="128571"/>
              </a:lnSpc>
              <a:spcBef>
                <a:spcPts val="0"/>
              </a:spcBef>
              <a:spcAft>
                <a:spcPts val="0"/>
              </a:spcAft>
              <a:buSzPts val="2000"/>
              <a:buChar char="●"/>
            </a:pPr>
            <a:r>
              <a:rPr lang="sk" sz="2000"/>
              <a:t>Pregangliová vlákna opouštějí CNS prostřednictvím III., VII., IX. a X. hlavového nervu a předních rohů míšních v oblasti segmentů S2– S4.</a:t>
            </a:r>
            <a:endParaRPr sz="2000"/>
          </a:p>
          <a:p>
            <a:pPr indent="-355600" lvl="0" marL="457200" rtl="0" algn="l">
              <a:lnSpc>
                <a:spcPct val="128571"/>
              </a:lnSpc>
              <a:spcBef>
                <a:spcPts val="0"/>
              </a:spcBef>
              <a:spcAft>
                <a:spcPts val="0"/>
              </a:spcAft>
              <a:buSzPts val="2000"/>
              <a:buChar char="●"/>
            </a:pPr>
            <a:r>
              <a:rPr lang="sk" sz="2000"/>
              <a:t>Vegetativní ganglia parasympatiku se nacházejí převážně ve stěně efektorových orgánů.</a:t>
            </a:r>
            <a:endParaRPr sz="2000"/>
          </a:p>
          <a:p>
            <a:pPr indent="-355600" lvl="0" marL="457200" rtl="0" algn="l">
              <a:lnSpc>
                <a:spcPct val="128571"/>
              </a:lnSpc>
              <a:spcBef>
                <a:spcPts val="0"/>
              </a:spcBef>
              <a:spcAft>
                <a:spcPts val="0"/>
              </a:spcAft>
              <a:buSzPts val="2000"/>
              <a:buChar char="●"/>
            </a:pPr>
            <a:r>
              <a:rPr lang="sk" sz="2000"/>
              <a:t>Většinou nejsou ganglia parasympatiku přesně organizována.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Obsah předmětu a rozdělení výuky</a:t>
            </a:r>
            <a:endParaRPr/>
          </a:p>
        </p:txBody>
      </p:sp>
      <p:sp>
        <p:nvSpPr>
          <p:cNvPr id="136" name="Google Shape;136;p21"/>
          <p:cNvSpPr txBox="1"/>
          <p:nvPr>
            <p:ph idx="1" type="body"/>
          </p:nvPr>
        </p:nvSpPr>
        <p:spPr>
          <a:xfrm>
            <a:off x="540000" y="1269000"/>
            <a:ext cx="7999500" cy="3105000"/>
          </a:xfrm>
          <a:prstGeom prst="rect">
            <a:avLst/>
          </a:prstGeom>
        </p:spPr>
        <p:txBody>
          <a:bodyPr anchorCtr="0" anchor="t" bIns="0" lIns="0" spcFirstLastPara="1" rIns="0" wrap="square" tIns="0">
            <a:noAutofit/>
          </a:bodyPr>
          <a:lstStyle/>
          <a:p>
            <a:pPr indent="-292100" lvl="0" marL="457200" rtl="0" algn="l">
              <a:lnSpc>
                <a:spcPct val="115000"/>
              </a:lnSpc>
              <a:spcBef>
                <a:spcPts val="1000"/>
              </a:spcBef>
              <a:spcAft>
                <a:spcPts val="0"/>
              </a:spcAft>
              <a:buSzPts val="1000"/>
              <a:buChar char="●"/>
            </a:pPr>
            <a:r>
              <a:rPr b="1" lang="sk" sz="1000">
                <a:solidFill>
                  <a:srgbClr val="0A0A0A"/>
                </a:solidFill>
              </a:rPr>
              <a:t>13.9. </a:t>
            </a:r>
            <a:r>
              <a:rPr lang="sk" sz="1000">
                <a:solidFill>
                  <a:srgbClr val="0A0A0A"/>
                </a:solidFill>
              </a:rPr>
              <a:t>Aspekční a palpační diagnostika kůže a podkoží. Ošetření kožních bariér v rámci segmentární reflexologie vč. </a:t>
            </a:r>
            <a:r>
              <a:rPr b="1" lang="sk" sz="1000">
                <a:solidFill>
                  <a:srgbClr val="0A0A0A"/>
                </a:solidFill>
              </a:rPr>
              <a:t>viscerokutánní. 8:00 </a:t>
            </a:r>
            <a:r>
              <a:rPr b="1" lang="sk" sz="1000">
                <a:solidFill>
                  <a:schemeClr val="dk2"/>
                </a:solidFill>
              </a:rPr>
              <a:t>Mgr. Zuzana Kršáková, 12:00 Mgr. Zuzana Kršáková</a:t>
            </a:r>
            <a:endParaRPr b="1"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20.9. </a:t>
            </a:r>
            <a:r>
              <a:rPr lang="sk" sz="1000">
                <a:solidFill>
                  <a:srgbClr val="0A0A0A"/>
                </a:solidFill>
              </a:rPr>
              <a:t>Diagnostika a terapie fascií vč. jejich významu pro řetězení funkční patologie (z pohledu Fascial Distortion Model, Stecco, Rolfing a další. </a:t>
            </a:r>
            <a:r>
              <a:rPr b="1" lang="sk" sz="1000">
                <a:solidFill>
                  <a:schemeClr val="dk2"/>
                </a:solidFill>
              </a:rPr>
              <a:t>8:00 Mgr. Zuzana Kršáková, 12:00 Mgr. Zuzana Kršáková</a:t>
            </a:r>
            <a:endParaRPr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27.9. </a:t>
            </a:r>
            <a:r>
              <a:rPr lang="sk" sz="1000">
                <a:solidFill>
                  <a:srgbClr val="0A0A0A"/>
                </a:solidFill>
              </a:rPr>
              <a:t>Fascie pokračování. </a:t>
            </a:r>
            <a:r>
              <a:rPr b="1" lang="sk" sz="1000">
                <a:solidFill>
                  <a:srgbClr val="029123"/>
                </a:solidFill>
              </a:rPr>
              <a:t>8:00 Mgr. Kateřina Honová, 12:00 Mgr. Kateřina Honová</a:t>
            </a:r>
            <a:endParaRPr b="1" sz="1000">
              <a:solidFill>
                <a:srgbClr val="029123"/>
              </a:solidFill>
            </a:endParaRPr>
          </a:p>
          <a:p>
            <a:pPr indent="-292100" lvl="0" marL="457200" rtl="0" algn="l">
              <a:lnSpc>
                <a:spcPct val="115000"/>
              </a:lnSpc>
              <a:spcBef>
                <a:spcPts val="0"/>
              </a:spcBef>
              <a:spcAft>
                <a:spcPts val="0"/>
              </a:spcAft>
              <a:buSzPts val="1000"/>
              <a:buChar char="●"/>
            </a:pPr>
            <a:r>
              <a:rPr b="1" lang="sk" sz="1000">
                <a:solidFill>
                  <a:srgbClr val="0A0A0A"/>
                </a:solidFill>
              </a:rPr>
              <a:t>4.10. </a:t>
            </a:r>
            <a:r>
              <a:rPr lang="sk" sz="1000">
                <a:solidFill>
                  <a:srgbClr val="0A0A0A"/>
                </a:solidFill>
              </a:rPr>
              <a:t>Aspekční a palpační diagnostika svalového tonu, síly a trofiky. Speciální pozornost je věnována svalovému testu dle V. Jandy a svalové topografii. Manuální terapie jednotlivých svalů včetně technik proprioceptivní neuromuskulární facilitace/inhibice, nf principy ontogeneze v rámci DNS. </a:t>
            </a:r>
            <a:r>
              <a:rPr b="1" lang="sk" sz="1000">
                <a:solidFill>
                  <a:srgbClr val="029123"/>
                </a:solidFill>
              </a:rPr>
              <a:t>8:00 Mgr. Kateřina Honová, </a:t>
            </a:r>
            <a:r>
              <a:rPr b="1" lang="sk" sz="1000">
                <a:solidFill>
                  <a:schemeClr val="dk2"/>
                </a:solidFill>
              </a:rPr>
              <a:t>12:00 Mgr. Zuzana Kršáková</a:t>
            </a:r>
            <a:endParaRPr b="1"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11.10. </a:t>
            </a:r>
            <a:r>
              <a:rPr lang="sk" sz="1000">
                <a:solidFill>
                  <a:srgbClr val="0A0A0A"/>
                </a:solidFill>
              </a:rPr>
              <a:t>Pokračování viz. výše. </a:t>
            </a:r>
            <a:r>
              <a:rPr b="1" lang="sk" sz="1000">
                <a:solidFill>
                  <a:schemeClr val="dk2"/>
                </a:solidFill>
              </a:rPr>
              <a:t>8:00 Mgr. Zuzana Kršáková, 12:00 Mgr. Zuzana Kršáková</a:t>
            </a:r>
            <a:endParaRPr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18.10. </a:t>
            </a:r>
            <a:r>
              <a:rPr lang="sk" sz="1000">
                <a:solidFill>
                  <a:srgbClr val="0A0A0A"/>
                </a:solidFill>
              </a:rPr>
              <a:t>Diagnostika a terapie periostových bodů. </a:t>
            </a:r>
            <a:r>
              <a:rPr b="1" lang="sk" sz="1000">
                <a:solidFill>
                  <a:schemeClr val="dk2"/>
                </a:solidFill>
              </a:rPr>
              <a:t>8:00 Mgr. Zuzana Kršáková, 12:00 Mgr. Zuzana Kršáková</a:t>
            </a:r>
            <a:endParaRPr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25.10. </a:t>
            </a:r>
            <a:r>
              <a:rPr lang="sk" sz="1000">
                <a:solidFill>
                  <a:srgbClr val="0A0A0A"/>
                </a:solidFill>
              </a:rPr>
              <a:t>Diagnostika kloubů - aktivní a pasivní rozsahy pohybu, kloubní vzorce, kloubní hra. Terapie kloubů – mobilizační a stabilizační (centrační) techniky, ortetika, taping. </a:t>
            </a:r>
            <a:r>
              <a:rPr b="1" lang="sk" sz="1000">
                <a:solidFill>
                  <a:srgbClr val="029123"/>
                </a:solidFill>
              </a:rPr>
              <a:t>8:00 Mgr. Kateřina Honová,</a:t>
            </a:r>
            <a:r>
              <a:rPr b="1" lang="sk" sz="1000">
                <a:solidFill>
                  <a:srgbClr val="0A0A0A"/>
                </a:solidFill>
              </a:rPr>
              <a:t> </a:t>
            </a:r>
            <a:r>
              <a:rPr b="1" lang="sk" sz="1000">
                <a:solidFill>
                  <a:schemeClr val="dk2"/>
                </a:solidFill>
              </a:rPr>
              <a:t>12:00 Mgr. Zuzana Kršáková</a:t>
            </a:r>
            <a:endParaRPr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1.11.</a:t>
            </a:r>
            <a:r>
              <a:rPr lang="sk" sz="1000">
                <a:solidFill>
                  <a:srgbClr val="0A0A0A"/>
                </a:solidFill>
              </a:rPr>
              <a:t> Aplikace výše uvedených technik diagnostiky a terapie do oblasti hlavy a krční páteře, hrudníku a hrudní páteře, břicha a bederní páteře, křížové páteře a pánevního dna s důrazem na klíčové oblasti. </a:t>
            </a:r>
            <a:r>
              <a:rPr b="1" lang="sk" sz="1000">
                <a:solidFill>
                  <a:schemeClr val="dk2"/>
                </a:solidFill>
              </a:rPr>
              <a:t>8:00 Mgr. Zuzana Kršáková, 12:00 Mgr. Zuzana Kršáková</a:t>
            </a:r>
            <a:endParaRPr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8.11. </a:t>
            </a:r>
            <a:r>
              <a:rPr lang="sk" sz="1000">
                <a:solidFill>
                  <a:srgbClr val="0A0A0A"/>
                </a:solidFill>
              </a:rPr>
              <a:t>Pokračování viz. výše plus testování dle DNS. </a:t>
            </a:r>
            <a:r>
              <a:rPr b="1" lang="sk" sz="1000">
                <a:solidFill>
                  <a:schemeClr val="dk2"/>
                </a:solidFill>
              </a:rPr>
              <a:t>8:00 Mgr. Zuzana Kršáková, 12:00 Mgr. Zuzana Kršáková</a:t>
            </a:r>
            <a:endParaRPr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15.11. </a:t>
            </a:r>
            <a:r>
              <a:rPr lang="sk" sz="1000">
                <a:solidFill>
                  <a:srgbClr val="0A0A0A"/>
                </a:solidFill>
              </a:rPr>
              <a:t>Kineziologický rozbor a ukázka terapie</a:t>
            </a:r>
            <a:r>
              <a:rPr lang="sk" sz="1000">
                <a:solidFill>
                  <a:srgbClr val="029123"/>
                </a:solidFill>
              </a:rPr>
              <a:t> </a:t>
            </a:r>
            <a:r>
              <a:rPr b="1" lang="sk" sz="1000">
                <a:solidFill>
                  <a:srgbClr val="029123"/>
                </a:solidFill>
              </a:rPr>
              <a:t>8:00 Mgr. Kateřina Honová, </a:t>
            </a:r>
            <a:r>
              <a:rPr b="1" lang="sk" sz="1000">
                <a:solidFill>
                  <a:schemeClr val="dk2"/>
                </a:solidFill>
              </a:rPr>
              <a:t>12:00 Mgr. Zuzana Kršáková</a:t>
            </a:r>
            <a:endParaRPr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22.11. </a:t>
            </a:r>
            <a:r>
              <a:rPr lang="sk" sz="1000">
                <a:solidFill>
                  <a:srgbClr val="0A0A0A"/>
                </a:solidFill>
              </a:rPr>
              <a:t>Kazuistika ukázka, řešení v skupinách, kahoot </a:t>
            </a:r>
            <a:r>
              <a:rPr b="1" lang="sk" sz="1000">
                <a:solidFill>
                  <a:schemeClr val="dk2"/>
                </a:solidFill>
              </a:rPr>
              <a:t>Mgr. Zuzana Kršáková, 12:00 Mgr. Zuzana Kršáková</a:t>
            </a:r>
            <a:endParaRPr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29.11. </a:t>
            </a:r>
            <a:r>
              <a:rPr lang="sk" sz="1000">
                <a:solidFill>
                  <a:srgbClr val="0A0A0A"/>
                </a:solidFill>
              </a:rPr>
              <a:t>Závěrečný test, Fyzioterapie ve sportu </a:t>
            </a:r>
            <a:r>
              <a:rPr b="1" lang="sk" sz="1000">
                <a:solidFill>
                  <a:srgbClr val="029123"/>
                </a:solidFill>
              </a:rPr>
              <a:t>8:00 Mgr. Kateřina Honová,</a:t>
            </a:r>
            <a:r>
              <a:rPr b="1" lang="sk" sz="1000">
                <a:solidFill>
                  <a:srgbClr val="0A0A0A"/>
                </a:solidFill>
              </a:rPr>
              <a:t> </a:t>
            </a:r>
            <a:r>
              <a:rPr b="1" lang="sk" sz="1000">
                <a:solidFill>
                  <a:schemeClr val="dk2"/>
                </a:solidFill>
              </a:rPr>
              <a:t>12:00 Mgr. Zuzana Kršáková</a:t>
            </a:r>
            <a:endParaRPr sz="1000">
              <a:solidFill>
                <a:schemeClr val="dk2"/>
              </a:solidFill>
            </a:endParaRPr>
          </a:p>
          <a:p>
            <a:pPr indent="-292100" lvl="0" marL="457200" rtl="0" algn="l">
              <a:lnSpc>
                <a:spcPct val="115000"/>
              </a:lnSpc>
              <a:spcBef>
                <a:spcPts val="0"/>
              </a:spcBef>
              <a:spcAft>
                <a:spcPts val="0"/>
              </a:spcAft>
              <a:buSzPts val="1000"/>
              <a:buChar char="●"/>
            </a:pPr>
            <a:r>
              <a:rPr b="1" lang="sk" sz="1000">
                <a:solidFill>
                  <a:srgbClr val="0A0A0A"/>
                </a:solidFill>
              </a:rPr>
              <a:t>6.12. </a:t>
            </a:r>
            <a:r>
              <a:rPr lang="sk" sz="1000">
                <a:solidFill>
                  <a:srgbClr val="0A0A0A"/>
                </a:solidFill>
              </a:rPr>
              <a:t>Opakování, diskuze, prostor na dotazy </a:t>
            </a:r>
            <a:r>
              <a:rPr b="1" lang="sk" sz="1000">
                <a:solidFill>
                  <a:srgbClr val="029123"/>
                </a:solidFill>
              </a:rPr>
              <a:t>8:00 Mgr. Kateřina Honová, </a:t>
            </a:r>
            <a:r>
              <a:rPr b="1" lang="sk" sz="1000">
                <a:solidFill>
                  <a:schemeClr val="dk2"/>
                </a:solidFill>
              </a:rPr>
              <a:t>12:00 Mgr. Zuzana Kršáková</a:t>
            </a:r>
            <a:endParaRPr sz="10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Mediátory ANS</a:t>
            </a:r>
            <a:endParaRPr/>
          </a:p>
        </p:txBody>
      </p:sp>
      <p:sp>
        <p:nvSpPr>
          <p:cNvPr id="254" name="Google Shape;254;p3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28571"/>
              </a:lnSpc>
              <a:spcBef>
                <a:spcPts val="0"/>
              </a:spcBef>
              <a:spcAft>
                <a:spcPts val="0"/>
              </a:spcAft>
              <a:buSzPts val="1800"/>
              <a:buFont typeface="Roboto"/>
              <a:buChar char="●"/>
            </a:pPr>
            <a:r>
              <a:rPr lang="sk" sz="1800">
                <a:solidFill>
                  <a:srgbClr val="151515"/>
                </a:solidFill>
                <a:highlight>
                  <a:schemeClr val="lt1"/>
                </a:highlight>
              </a:rPr>
              <a:t>Přenos vzruchů ANS působením chem. látek, kt. jsou uvolňovány vegetativními vlákny –</a:t>
            </a:r>
            <a:r>
              <a:rPr b="1" lang="sk" sz="1800">
                <a:solidFill>
                  <a:srgbClr val="151515"/>
                </a:solidFill>
                <a:highlight>
                  <a:schemeClr val="lt1"/>
                </a:highlight>
              </a:rPr>
              <a:t> neurosekrece</a:t>
            </a:r>
            <a:endParaRPr b="1" sz="1800">
              <a:solidFill>
                <a:srgbClr val="151515"/>
              </a:solidFill>
              <a:highlight>
                <a:schemeClr val="lt1"/>
              </a:highlight>
            </a:endParaRPr>
          </a:p>
          <a:p>
            <a:pPr indent="-342900" lvl="0" marL="457200" rtl="0" algn="l">
              <a:lnSpc>
                <a:spcPct val="128571"/>
              </a:lnSpc>
              <a:spcBef>
                <a:spcPts val="0"/>
              </a:spcBef>
              <a:spcAft>
                <a:spcPts val="0"/>
              </a:spcAft>
              <a:buSzPts val="1800"/>
              <a:buFont typeface="Roboto"/>
              <a:buChar char="●"/>
            </a:pPr>
            <a:r>
              <a:rPr b="1" lang="sk" sz="1800">
                <a:solidFill>
                  <a:srgbClr val="151515"/>
                </a:solidFill>
                <a:highlight>
                  <a:schemeClr val="lt1"/>
                </a:highlight>
              </a:rPr>
              <a:t>Histamin</a:t>
            </a:r>
            <a:r>
              <a:rPr lang="sk" sz="1800">
                <a:solidFill>
                  <a:srgbClr val="151515"/>
                </a:solidFill>
                <a:highlight>
                  <a:schemeClr val="lt1"/>
                </a:highlight>
              </a:rPr>
              <a:t>  (zčervenání, bělavý val, červený dvorec, hladina stoupá po poškození bb a tkk + dráždění nervů (histamínová reakce po reflexní masáži).</a:t>
            </a:r>
            <a:endParaRPr sz="1800">
              <a:solidFill>
                <a:srgbClr val="151515"/>
              </a:solidFill>
              <a:highlight>
                <a:schemeClr val="lt1"/>
              </a:highlight>
            </a:endParaRPr>
          </a:p>
          <a:p>
            <a:pPr indent="-342900" lvl="0" marL="457200" rtl="0" algn="l">
              <a:lnSpc>
                <a:spcPct val="128571"/>
              </a:lnSpc>
              <a:spcBef>
                <a:spcPts val="0"/>
              </a:spcBef>
              <a:spcAft>
                <a:spcPts val="0"/>
              </a:spcAft>
              <a:buSzPts val="1800"/>
              <a:buFont typeface="Roboto"/>
              <a:buChar char="●"/>
            </a:pPr>
            <a:r>
              <a:rPr b="1" lang="sk" sz="1800">
                <a:solidFill>
                  <a:srgbClr val="151515"/>
                </a:solidFill>
                <a:highlight>
                  <a:schemeClr val="lt1"/>
                </a:highlight>
              </a:rPr>
              <a:t>Adrenalin a Noradrenalin </a:t>
            </a:r>
            <a:r>
              <a:rPr lang="sk" sz="1800">
                <a:solidFill>
                  <a:srgbClr val="151515"/>
                </a:solidFill>
                <a:highlight>
                  <a:schemeClr val="lt1"/>
                </a:highlight>
              </a:rPr>
              <a:t>(účinky dráždění S, efekt i v krvi na vzdálených místech).</a:t>
            </a:r>
            <a:endParaRPr b="1" sz="1800">
              <a:solidFill>
                <a:srgbClr val="151515"/>
              </a:solidFill>
              <a:highlight>
                <a:schemeClr val="lt1"/>
              </a:highlight>
            </a:endParaRPr>
          </a:p>
          <a:p>
            <a:pPr indent="-342900" lvl="0" marL="457200" rtl="0" algn="l">
              <a:lnSpc>
                <a:spcPct val="128571"/>
              </a:lnSpc>
              <a:spcBef>
                <a:spcPts val="0"/>
              </a:spcBef>
              <a:spcAft>
                <a:spcPts val="0"/>
              </a:spcAft>
              <a:buSzPts val="1800"/>
              <a:buFont typeface="Roboto"/>
              <a:buChar char="●"/>
            </a:pPr>
            <a:r>
              <a:rPr b="1" lang="sk" sz="1800">
                <a:solidFill>
                  <a:srgbClr val="151515"/>
                </a:solidFill>
                <a:highlight>
                  <a:schemeClr val="lt1"/>
                </a:highlight>
              </a:rPr>
              <a:t>Acetylcholin</a:t>
            </a:r>
            <a:r>
              <a:rPr lang="sk" sz="1800">
                <a:solidFill>
                  <a:srgbClr val="151515"/>
                </a:solidFill>
                <a:highlight>
                  <a:schemeClr val="lt1"/>
                </a:highlight>
              </a:rPr>
              <a:t> (mediátor parasympatiku – přenos vzruchů na nervosvalové ploténce, rozšíř. cév, pokles TK a TF, spavost).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Sympatikus a Parasympatikus</a:t>
            </a:r>
            <a:endParaRPr/>
          </a:p>
          <a:p>
            <a:pPr indent="0" lvl="0" marL="0" rtl="0" algn="l">
              <a:spcBef>
                <a:spcPts val="0"/>
              </a:spcBef>
              <a:spcAft>
                <a:spcPts val="0"/>
              </a:spcAft>
              <a:buNone/>
            </a:pPr>
            <a:r>
              <a:t/>
            </a:r>
            <a:endParaRPr/>
          </a:p>
        </p:txBody>
      </p:sp>
      <p:pic>
        <p:nvPicPr>
          <p:cNvPr id="260" name="Google Shape;260;p40"/>
          <p:cNvPicPr preferRelativeResize="0"/>
          <p:nvPr/>
        </p:nvPicPr>
        <p:blipFill rotWithShape="1">
          <a:blip r:embed="rId3">
            <a:alphaModFix/>
          </a:blip>
          <a:srcRect b="0" l="0" r="0" t="0"/>
          <a:stretch/>
        </p:blipFill>
        <p:spPr>
          <a:xfrm>
            <a:off x="2343113" y="1009175"/>
            <a:ext cx="4457787" cy="3960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Dermografismus</a:t>
            </a:r>
            <a:endParaRPr/>
          </a:p>
        </p:txBody>
      </p:sp>
      <p:sp>
        <p:nvSpPr>
          <p:cNvPr id="266" name="Google Shape;266;p4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sk" sz="1600"/>
              <a:t>Cévní reakce kůže vznikající jako odpověď na mechanické podráždění.</a:t>
            </a:r>
            <a:endParaRPr sz="1600"/>
          </a:p>
          <a:p>
            <a:pPr indent="-330200" lvl="0" marL="457200" rtl="0" algn="l">
              <a:spcBef>
                <a:spcPts val="0"/>
              </a:spcBef>
              <a:spcAft>
                <a:spcPts val="0"/>
              </a:spcAft>
              <a:buSzPts val="1600"/>
              <a:buChar char="●"/>
            </a:pPr>
            <a:r>
              <a:rPr b="1" lang="sk" sz="1600"/>
              <a:t>Červený (dermographismus ruber)</a:t>
            </a:r>
            <a:r>
              <a:rPr lang="sk" sz="1600"/>
              <a:t> nebo vazodilatační dermografismus je projevem normální reakce kůže na podráždění. Zvýrazněný červený dermografismus je projevem </a:t>
            </a:r>
            <a:r>
              <a:rPr b="1" lang="sk" sz="1600"/>
              <a:t>zvýšené parasympatikotonie. </a:t>
            </a:r>
            <a:endParaRPr b="1" sz="1600"/>
          </a:p>
          <a:p>
            <a:pPr indent="-330200" lvl="0" marL="457200" rtl="0" algn="l">
              <a:spcBef>
                <a:spcPts val="0"/>
              </a:spcBef>
              <a:spcAft>
                <a:spcPts val="0"/>
              </a:spcAft>
              <a:buSzPts val="1600"/>
              <a:buChar char="●"/>
            </a:pPr>
            <a:r>
              <a:rPr b="1" lang="sk" sz="1600"/>
              <a:t>Bílý (dermographismus albus) </a:t>
            </a:r>
            <a:r>
              <a:rPr lang="sk" sz="1600"/>
              <a:t>nebo vazokonstrikční dermografismus, jenž je projevem abnormální reakce kůže a je charakteristický u atopických ekzémů. Zesílený bílý dermografismus je projevem </a:t>
            </a:r>
            <a:r>
              <a:rPr b="1" lang="sk" sz="1600"/>
              <a:t>zvýšené sympatikotonie.</a:t>
            </a:r>
            <a:endParaRPr b="1" sz="1600"/>
          </a:p>
          <a:p>
            <a:pPr indent="-330200" lvl="0" marL="457200" rtl="0" algn="l">
              <a:spcBef>
                <a:spcPts val="0"/>
              </a:spcBef>
              <a:spcAft>
                <a:spcPts val="0"/>
              </a:spcAft>
              <a:buSzPts val="1600"/>
              <a:buChar char="●"/>
            </a:pPr>
            <a:r>
              <a:rPr b="1" lang="sk" sz="1600"/>
              <a:t>Plastický dermografismus (dermographismus oedematosus) </a:t>
            </a:r>
            <a:r>
              <a:rPr lang="sk" sz="1600"/>
              <a:t>vždy u kontaktní kopřivky. Dle reaktivity kožních cév-transsudační. V místě komprese kůže se záhy objevuje mírné vyvýšení (bělavý val ohraničen erytémem).</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Dermatografismus</a:t>
            </a:r>
            <a:endParaRPr/>
          </a:p>
        </p:txBody>
      </p:sp>
      <p:pic>
        <p:nvPicPr>
          <p:cNvPr id="272" name="Google Shape;272;p42"/>
          <p:cNvPicPr preferRelativeResize="0"/>
          <p:nvPr/>
        </p:nvPicPr>
        <p:blipFill>
          <a:blip r:embed="rId3">
            <a:alphaModFix/>
          </a:blip>
          <a:stretch>
            <a:fillRect/>
          </a:stretch>
        </p:blipFill>
        <p:spPr>
          <a:xfrm>
            <a:off x="521500" y="1501575"/>
            <a:ext cx="3965400" cy="2974050"/>
          </a:xfrm>
          <a:prstGeom prst="rect">
            <a:avLst/>
          </a:prstGeom>
          <a:noFill/>
          <a:ln>
            <a:noFill/>
          </a:ln>
        </p:spPr>
      </p:pic>
      <p:pic>
        <p:nvPicPr>
          <p:cNvPr id="273" name="Google Shape;273;p42"/>
          <p:cNvPicPr preferRelativeResize="0"/>
          <p:nvPr/>
        </p:nvPicPr>
        <p:blipFill>
          <a:blip r:embed="rId4">
            <a:alphaModFix/>
          </a:blip>
          <a:stretch>
            <a:fillRect/>
          </a:stretch>
        </p:blipFill>
        <p:spPr>
          <a:xfrm>
            <a:off x="5950400" y="439150"/>
            <a:ext cx="2908130" cy="2258650"/>
          </a:xfrm>
          <a:prstGeom prst="rect">
            <a:avLst/>
          </a:prstGeom>
          <a:noFill/>
          <a:ln>
            <a:noFill/>
          </a:ln>
        </p:spPr>
      </p:pic>
      <p:pic>
        <p:nvPicPr>
          <p:cNvPr id="274" name="Google Shape;274;p42"/>
          <p:cNvPicPr preferRelativeResize="0"/>
          <p:nvPr/>
        </p:nvPicPr>
        <p:blipFill rotWithShape="1">
          <a:blip r:embed="rId5">
            <a:alphaModFix/>
          </a:blip>
          <a:srcRect b="0" l="0" r="0" t="0"/>
          <a:stretch/>
        </p:blipFill>
        <p:spPr>
          <a:xfrm>
            <a:off x="4672900" y="2795225"/>
            <a:ext cx="2386801" cy="2258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000"/>
              <a:t>Segmentální reflexologie - viscerokutánní/kutoviscerální reflexy</a:t>
            </a:r>
            <a:endParaRPr sz="2000"/>
          </a:p>
        </p:txBody>
      </p:sp>
      <p:sp>
        <p:nvSpPr>
          <p:cNvPr id="280" name="Google Shape;280;p4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Reflexní masáž působí především na spinální etáži, skrze společnou inervaci i zdánlivě vzdálených oblastí.</a:t>
            </a:r>
            <a:endParaRPr sz="1500"/>
          </a:p>
          <a:p>
            <a:pPr indent="-323850" lvl="0" marL="457200" rtl="0" algn="l">
              <a:spcBef>
                <a:spcPts val="0"/>
              </a:spcBef>
              <a:spcAft>
                <a:spcPts val="0"/>
              </a:spcAft>
              <a:buSzPts val="1500"/>
              <a:buChar char="●"/>
            </a:pPr>
            <a:r>
              <a:rPr lang="sk" sz="1500"/>
              <a:t>V případě poruchy na etáži svalově-fasciové či vazivově-kloubní, informují tyto 2 etáže kůži i podkoží, že došlo k poruše. Tato informace jde do spinální etáže, kdy dojde k segmentálnímu podráždění nervového systému (rr. communicantes albi et grisei) a prostřednictvím sympatikomimetické salvy přes truncus sympathicus je informována subetáž kůže-podkoží.</a:t>
            </a:r>
            <a:endParaRPr sz="1500"/>
          </a:p>
        </p:txBody>
      </p:sp>
      <p:pic>
        <p:nvPicPr>
          <p:cNvPr id="281" name="Google Shape;281;p43"/>
          <p:cNvPicPr preferRelativeResize="0"/>
          <p:nvPr/>
        </p:nvPicPr>
        <p:blipFill>
          <a:blip r:embed="rId3">
            <a:alphaModFix/>
          </a:blip>
          <a:stretch>
            <a:fillRect/>
          </a:stretch>
        </p:blipFill>
        <p:spPr>
          <a:xfrm>
            <a:off x="3983200" y="3078750"/>
            <a:ext cx="3792200" cy="1926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Etáže řízení pohybového systému</a:t>
            </a:r>
            <a:endParaRPr/>
          </a:p>
        </p:txBody>
      </p:sp>
      <p:sp>
        <p:nvSpPr>
          <p:cNvPr id="287" name="Google Shape;287;p44"/>
          <p:cNvSpPr txBox="1"/>
          <p:nvPr/>
        </p:nvSpPr>
        <p:spPr>
          <a:xfrm>
            <a:off x="566000" y="1181525"/>
            <a:ext cx="7443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sz="1200"/>
              <a:t>Etáž kortikosubkortikální </a:t>
            </a:r>
            <a:r>
              <a:rPr lang="sk" sz="1200"/>
              <a:t>(mozková kůra - vliv únava, limbický systém - zpracování emocí, nejvyšší etáž řízení sv. tony, retikulární formace - poruchy aktivace a útlumu (ARAS), narušení cirkadiánního rytmu - “dnešní člověk”.</a:t>
            </a:r>
            <a:endParaRPr sz="1200"/>
          </a:p>
          <a:p>
            <a:pPr indent="-304800" lvl="0" marL="457200" rtl="0" algn="l">
              <a:spcBef>
                <a:spcPts val="0"/>
              </a:spcBef>
              <a:spcAft>
                <a:spcPts val="0"/>
              </a:spcAft>
              <a:buClr>
                <a:schemeClr val="dk2"/>
              </a:buClr>
              <a:buSzPts val="1200"/>
              <a:buChar char="●"/>
            </a:pPr>
            <a:r>
              <a:rPr lang="sk" sz="1200"/>
              <a:t>Porucha na této etáži se projeví poruchou jemné pohybové adjustace, adaptace a stability. </a:t>
            </a:r>
            <a:endParaRPr sz="1200"/>
          </a:p>
          <a:p>
            <a:pPr indent="-304800" lvl="0" marL="457200" rtl="0" algn="l">
              <a:spcBef>
                <a:spcPts val="0"/>
              </a:spcBef>
              <a:spcAft>
                <a:spcPts val="0"/>
              </a:spcAft>
              <a:buClr>
                <a:schemeClr val="dk2"/>
              </a:buClr>
              <a:buSzPts val="1200"/>
              <a:buChar char="●"/>
            </a:pPr>
            <a:r>
              <a:rPr lang="sk" sz="1200"/>
              <a:t>Porucha relaxace příčně pruhovaných svalů (povrchová EMG, poruchy spánku - 2. a 3. ranní hodina).</a:t>
            </a:r>
            <a:endParaRPr sz="1200"/>
          </a:p>
          <a:p>
            <a:pPr indent="-304800" lvl="0" marL="457200" rtl="0" algn="l">
              <a:spcBef>
                <a:spcPts val="0"/>
              </a:spcBef>
              <a:spcAft>
                <a:spcPts val="0"/>
              </a:spcAft>
              <a:buClr>
                <a:schemeClr val="dk2"/>
              </a:buClr>
              <a:buSzPts val="1200"/>
              <a:buChar char="●"/>
            </a:pPr>
            <a:r>
              <a:rPr lang="sk" sz="1200"/>
              <a:t>Porucha autoreparačních pochodů lokální (sterilní zánět) a celková (humorální a buněčná imunita).</a:t>
            </a:r>
            <a:endParaRPr sz="1200"/>
          </a:p>
          <a:p>
            <a:pPr indent="-304800" lvl="0" marL="457200" rtl="0" algn="l">
              <a:spcBef>
                <a:spcPts val="0"/>
              </a:spcBef>
              <a:spcAft>
                <a:spcPts val="0"/>
              </a:spcAft>
              <a:buClr>
                <a:schemeClr val="dk2"/>
              </a:buClr>
              <a:buSzPts val="1200"/>
              <a:buChar char="●"/>
            </a:pPr>
            <a:r>
              <a:rPr b="1" lang="sk" sz="1200"/>
              <a:t>BIO-PSYCHO-SOCIO-SPIRIT</a:t>
            </a:r>
            <a:endParaRPr b="1" sz="1200"/>
          </a:p>
          <a:p>
            <a:pPr indent="0" lvl="0" marL="0" rtl="0" algn="l">
              <a:spcBef>
                <a:spcPts val="0"/>
              </a:spcBef>
              <a:spcAft>
                <a:spcPts val="0"/>
              </a:spcAft>
              <a:buNone/>
            </a:pPr>
            <a:r>
              <a:t/>
            </a:r>
            <a:endParaRPr b="1" sz="1200"/>
          </a:p>
          <a:p>
            <a:pPr indent="0" lvl="0" marL="0" rtl="0" algn="l">
              <a:spcBef>
                <a:spcPts val="0"/>
              </a:spcBef>
              <a:spcAft>
                <a:spcPts val="0"/>
              </a:spcAft>
              <a:buNone/>
            </a:pPr>
            <a:r>
              <a:rPr b="1" lang="sk" sz="1200"/>
              <a:t> </a:t>
            </a:r>
            <a:endParaRPr b="1" sz="1200"/>
          </a:p>
        </p:txBody>
      </p:sp>
      <p:pic>
        <p:nvPicPr>
          <p:cNvPr id="288" name="Google Shape;288;p44"/>
          <p:cNvPicPr preferRelativeResize="0"/>
          <p:nvPr/>
        </p:nvPicPr>
        <p:blipFill>
          <a:blip r:embed="rId3">
            <a:alphaModFix/>
          </a:blip>
          <a:stretch>
            <a:fillRect/>
          </a:stretch>
        </p:blipFill>
        <p:spPr>
          <a:xfrm>
            <a:off x="3198575" y="2651850"/>
            <a:ext cx="3275026" cy="2456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Etáže řízení pohybového systému</a:t>
            </a:r>
            <a:endParaRPr/>
          </a:p>
          <a:p>
            <a:pPr indent="0" lvl="0" marL="0" rtl="0" algn="l">
              <a:spcBef>
                <a:spcPts val="0"/>
              </a:spcBef>
              <a:spcAft>
                <a:spcPts val="0"/>
              </a:spcAft>
              <a:buNone/>
            </a:pPr>
            <a:r>
              <a:t/>
            </a:r>
            <a:endParaRPr/>
          </a:p>
        </p:txBody>
      </p:sp>
      <p:sp>
        <p:nvSpPr>
          <p:cNvPr id="294" name="Google Shape;294;p4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400"/>
              <a:t>Etáž spinální </a:t>
            </a:r>
            <a:endParaRPr b="1" sz="1400"/>
          </a:p>
          <a:p>
            <a:pPr indent="-317500" lvl="0" marL="457200" rtl="0" algn="l">
              <a:spcBef>
                <a:spcPts val="0"/>
              </a:spcBef>
              <a:spcAft>
                <a:spcPts val="0"/>
              </a:spcAft>
              <a:buSzPts val="1400"/>
              <a:buChar char="●"/>
            </a:pPr>
            <a:r>
              <a:rPr lang="sk" sz="1400"/>
              <a:t>Nejdůležitější “aktivní křižovatka” aferentních, eferentních a vegetativních drah a synapsí. </a:t>
            </a:r>
            <a:endParaRPr sz="1400"/>
          </a:p>
          <a:p>
            <a:pPr indent="-317500" lvl="0" marL="457200" rtl="0" algn="l">
              <a:spcBef>
                <a:spcPts val="0"/>
              </a:spcBef>
              <a:spcAft>
                <a:spcPts val="0"/>
              </a:spcAft>
              <a:buSzPts val="1400"/>
              <a:buChar char="●"/>
            </a:pPr>
            <a:r>
              <a:rPr lang="sk" sz="1400"/>
              <a:t>Vznik a modifikace všech RZ, ale přímo zde se nevyskytují. </a:t>
            </a:r>
            <a:endParaRPr sz="1400"/>
          </a:p>
          <a:p>
            <a:pPr indent="-317500" lvl="0" marL="457200" rtl="0" algn="l">
              <a:spcBef>
                <a:spcPts val="0"/>
              </a:spcBef>
              <a:spcAft>
                <a:spcPts val="0"/>
              </a:spcAft>
              <a:buSzPts val="1400"/>
              <a:buChar char="●"/>
            </a:pPr>
            <a:r>
              <a:rPr lang="sk" sz="1400"/>
              <a:t>Vliv vmezeřených neuronů (internuncionálních - interneuronů), ovlivňují dráždivost alfa-motoneuronů.</a:t>
            </a:r>
            <a:endParaRPr sz="1400"/>
          </a:p>
          <a:p>
            <a:pPr indent="-317500" lvl="0" marL="457200" rtl="0" algn="l">
              <a:spcBef>
                <a:spcPts val="0"/>
              </a:spcBef>
              <a:spcAft>
                <a:spcPts val="0"/>
              </a:spcAft>
              <a:buSzPts val="1400"/>
              <a:buChar char="●"/>
            </a:pPr>
            <a:r>
              <a:rPr lang="sk" sz="1400"/>
              <a:t>Převaha </a:t>
            </a:r>
            <a:r>
              <a:rPr b="1" lang="sk" sz="1400"/>
              <a:t>tlumivých synapsí</a:t>
            </a:r>
            <a:r>
              <a:rPr lang="sk" sz="1400"/>
              <a:t> = alfa-motoneuron je méně dráždívý (signál z CNS nemůže být přepojen na druhý motoneuron - obraz funkční parézy či plegie)</a:t>
            </a:r>
            <a:endParaRPr sz="1400"/>
          </a:p>
          <a:p>
            <a:pPr indent="-317500" lvl="0" marL="457200" rtl="0" algn="l">
              <a:spcBef>
                <a:spcPts val="0"/>
              </a:spcBef>
              <a:spcAft>
                <a:spcPts val="0"/>
              </a:spcAft>
              <a:buSzPts val="1400"/>
              <a:buChar char="●"/>
            </a:pPr>
            <a:r>
              <a:rPr lang="sk" sz="1400"/>
              <a:t>Převaha </a:t>
            </a:r>
            <a:r>
              <a:rPr b="1" lang="sk" sz="1400"/>
              <a:t>budivých synapsí = </a:t>
            </a:r>
            <a:r>
              <a:rPr lang="sk" sz="1400"/>
              <a:t>dráždění např. z kloubních receptorů (např. impuls ke kontrakci sv. vláken byl vyslán (2. motoneuron), aniž by byl vyvolán v CNS (reflexní změny v myofibrilách).</a:t>
            </a:r>
            <a:endParaRPr sz="1400"/>
          </a:p>
          <a:p>
            <a:pPr indent="-317500" lvl="0" marL="457200" rtl="0" algn="l">
              <a:spcBef>
                <a:spcPts val="0"/>
              </a:spcBef>
              <a:spcAft>
                <a:spcPts val="0"/>
              </a:spcAft>
              <a:buSzPts val="1400"/>
              <a:buChar char="●"/>
            </a:pPr>
            <a:r>
              <a:rPr lang="sk" sz="1400"/>
              <a:t>Podvojná reciproční inervace (svalová vřeténka Ia, čidlo změny délky svalu, agonista budivé synapse, antag. tlumivé synapse)</a:t>
            </a:r>
            <a:endParaRPr sz="1400"/>
          </a:p>
          <a:p>
            <a:pPr indent="-317500" lvl="0" marL="457200" rtl="0" algn="l">
              <a:spcBef>
                <a:spcPts val="0"/>
              </a:spcBef>
              <a:spcAft>
                <a:spcPts val="0"/>
              </a:spcAft>
              <a:buSzPts val="1400"/>
              <a:buChar char="●"/>
            </a:pPr>
            <a:r>
              <a:rPr lang="sk" sz="1400"/>
              <a:t>Autogenní inhibiční inervace (GŠT Ib, čidlo síly tahu za šlachu - tlumení agonistu - ochrana. </a:t>
            </a:r>
            <a:endParaRPr sz="1400"/>
          </a:p>
          <a:p>
            <a:pPr indent="0" lvl="0" marL="0" rtl="0" algn="l">
              <a:spcBef>
                <a:spcPts val="0"/>
              </a:spcBef>
              <a:spcAft>
                <a:spcPts val="0"/>
              </a:spcAft>
              <a:buNone/>
            </a:pPr>
            <a:r>
              <a:t/>
            </a:r>
            <a:endParaRPr sz="1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Etáže řízení pohybového systému</a:t>
            </a:r>
            <a:endParaRPr/>
          </a:p>
          <a:p>
            <a:pPr indent="0" lvl="0" marL="0" rtl="0" algn="l">
              <a:spcBef>
                <a:spcPts val="0"/>
              </a:spcBef>
              <a:spcAft>
                <a:spcPts val="0"/>
              </a:spcAft>
              <a:buNone/>
            </a:pPr>
            <a:r>
              <a:t/>
            </a:r>
            <a:endParaRPr/>
          </a:p>
        </p:txBody>
      </p:sp>
      <p:pic>
        <p:nvPicPr>
          <p:cNvPr id="300" name="Google Shape;300;p46"/>
          <p:cNvPicPr preferRelativeResize="0"/>
          <p:nvPr/>
        </p:nvPicPr>
        <p:blipFill>
          <a:blip r:embed="rId3">
            <a:alphaModFix/>
          </a:blip>
          <a:stretch>
            <a:fillRect/>
          </a:stretch>
        </p:blipFill>
        <p:spPr>
          <a:xfrm>
            <a:off x="1623763" y="1299875"/>
            <a:ext cx="5896475" cy="3459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Etáže řízení pohybového systému</a:t>
            </a:r>
            <a:endParaRPr/>
          </a:p>
          <a:p>
            <a:pPr indent="0" lvl="0" marL="0" rtl="0" algn="l">
              <a:spcBef>
                <a:spcPts val="0"/>
              </a:spcBef>
              <a:spcAft>
                <a:spcPts val="0"/>
              </a:spcAft>
              <a:buNone/>
            </a:pPr>
            <a:r>
              <a:t/>
            </a:r>
            <a:endParaRPr/>
          </a:p>
        </p:txBody>
      </p:sp>
      <p:sp>
        <p:nvSpPr>
          <p:cNvPr id="306" name="Google Shape;306;p4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800"/>
              <a:t>Etáž svalově-fasciová</a:t>
            </a:r>
            <a:endParaRPr b="1" sz="1800"/>
          </a:p>
          <a:p>
            <a:pPr indent="-342900" lvl="0" marL="457200" rtl="0" algn="l">
              <a:spcBef>
                <a:spcPts val="0"/>
              </a:spcBef>
              <a:spcAft>
                <a:spcPts val="0"/>
              </a:spcAft>
              <a:buSzPts val="1800"/>
              <a:buChar char="●"/>
            </a:pPr>
            <a:r>
              <a:rPr lang="sk" sz="1800"/>
              <a:t>Kosterní svaly se všemi složkami</a:t>
            </a:r>
            <a:endParaRPr sz="1800"/>
          </a:p>
          <a:p>
            <a:pPr indent="-342900" lvl="0" marL="457200" rtl="0" algn="l">
              <a:spcBef>
                <a:spcPts val="0"/>
              </a:spcBef>
              <a:spcAft>
                <a:spcPts val="0"/>
              </a:spcAft>
              <a:buSzPts val="1800"/>
              <a:buChar char="●"/>
            </a:pPr>
            <a:r>
              <a:rPr lang="sk" sz="1800"/>
              <a:t>Strukturální vs. funkční poruchy</a:t>
            </a:r>
            <a:endParaRPr sz="1800"/>
          </a:p>
          <a:p>
            <a:pPr indent="0" lvl="0" marL="0" rtl="0" algn="l">
              <a:spcBef>
                <a:spcPts val="0"/>
              </a:spcBef>
              <a:spcAft>
                <a:spcPts val="0"/>
              </a:spcAft>
              <a:buNone/>
            </a:pPr>
            <a:r>
              <a:rPr b="1" lang="sk" sz="1800"/>
              <a:t>Etáž vazivově-kloubní</a:t>
            </a:r>
            <a:endParaRPr b="1" sz="1800"/>
          </a:p>
          <a:p>
            <a:pPr indent="-342900" lvl="0" marL="457200" rtl="0" algn="l">
              <a:spcBef>
                <a:spcPts val="0"/>
              </a:spcBef>
              <a:spcAft>
                <a:spcPts val="0"/>
              </a:spcAft>
              <a:buSzPts val="1800"/>
              <a:buChar char="●"/>
            </a:pPr>
            <a:r>
              <a:rPr lang="sk" sz="1800"/>
              <a:t>Pohyb je realizován prostřednictvím kloubů krytých chrupavkou, zpevněných kloubními ligamenty. </a:t>
            </a:r>
            <a:endParaRPr sz="1800"/>
          </a:p>
          <a:p>
            <a:pPr indent="-342900" lvl="0" marL="457200" rtl="0" algn="l">
              <a:spcBef>
                <a:spcPts val="0"/>
              </a:spcBef>
              <a:spcAft>
                <a:spcPts val="0"/>
              </a:spcAft>
              <a:buSzPts val="1800"/>
              <a:buChar char="●"/>
            </a:pPr>
            <a:r>
              <a:rPr lang="sk" sz="1800"/>
              <a:t>Strukturální (traumatické, zánětlivé, metabolické, degenerativní) vs. funkční poruchy (snižující či zvyšující hybnost v kloubu).</a:t>
            </a:r>
            <a:endParaRPr sz="1800"/>
          </a:p>
          <a:p>
            <a:pPr indent="-342900" lvl="0" marL="457200" rtl="0" algn="l">
              <a:spcBef>
                <a:spcPts val="0"/>
              </a:spcBef>
              <a:spcAft>
                <a:spcPts val="0"/>
              </a:spcAft>
              <a:buSzPts val="1800"/>
              <a:buChar char="●"/>
            </a:pPr>
            <a:r>
              <a:rPr lang="sk" sz="1800"/>
              <a:t>Význam této etáže (klíčová oblast) vzrůstá - převládající statická zátěž, laxicita vaziva</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Etáže řízení pohybového systému</a:t>
            </a:r>
            <a:endParaRPr/>
          </a:p>
          <a:p>
            <a:pPr indent="0" lvl="0" marL="0" rtl="0" algn="l">
              <a:spcBef>
                <a:spcPts val="0"/>
              </a:spcBef>
              <a:spcAft>
                <a:spcPts val="0"/>
              </a:spcAft>
              <a:buNone/>
            </a:pPr>
            <a:r>
              <a:t/>
            </a:r>
            <a:endParaRPr/>
          </a:p>
        </p:txBody>
      </p:sp>
      <p:sp>
        <p:nvSpPr>
          <p:cNvPr id="312" name="Google Shape;312;p4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sz="1800"/>
              <a:t>Sub-etáž kůže a podkoží</a:t>
            </a:r>
            <a:endParaRPr b="1" sz="1800"/>
          </a:p>
          <a:p>
            <a:pPr indent="-342900" lvl="0" marL="457200" rtl="0" algn="l">
              <a:spcBef>
                <a:spcPts val="0"/>
              </a:spcBef>
              <a:spcAft>
                <a:spcPts val="0"/>
              </a:spcAft>
              <a:buSzPts val="1800"/>
              <a:buChar char="●"/>
            </a:pPr>
            <a:r>
              <a:rPr lang="sk" sz="1800"/>
              <a:t>Významná dg. i terapie</a:t>
            </a:r>
            <a:endParaRPr sz="1800"/>
          </a:p>
          <a:p>
            <a:pPr indent="-342900" lvl="0" marL="457200" rtl="0" algn="l">
              <a:spcBef>
                <a:spcPts val="0"/>
              </a:spcBef>
              <a:spcAft>
                <a:spcPts val="0"/>
              </a:spcAft>
              <a:buSzPts val="1800"/>
              <a:buChar char="●"/>
            </a:pPr>
            <a:r>
              <a:rPr lang="sk" sz="1800"/>
              <a:t>Funkce “displeje” informující přesně a okamžitě o FPPS</a:t>
            </a:r>
            <a:endParaRPr sz="1800"/>
          </a:p>
          <a:p>
            <a:pPr indent="-342900" lvl="0" marL="457200" rtl="0" algn="l">
              <a:spcBef>
                <a:spcPts val="0"/>
              </a:spcBef>
              <a:spcAft>
                <a:spcPts val="0"/>
              </a:spcAft>
              <a:buSzPts val="1800"/>
              <a:buChar char="●"/>
            </a:pPr>
            <a:r>
              <a:rPr b="1" lang="sk" sz="1800"/>
              <a:t>Reflexní změna</a:t>
            </a:r>
            <a:r>
              <a:rPr lang="sk" sz="1800"/>
              <a:t> (změna tonu měkkých tkání z důvodu lokální změny tixotropie amorfní mezibuněčné hmoty vaziva a/nebo synovie, realizované sympatickou inervací)</a:t>
            </a:r>
            <a:endParaRPr sz="1800"/>
          </a:p>
          <a:p>
            <a:pPr indent="-342900" lvl="0" marL="457200" rtl="0" algn="l">
              <a:spcBef>
                <a:spcPts val="0"/>
              </a:spcBef>
              <a:spcAft>
                <a:spcPts val="0"/>
              </a:spcAft>
              <a:buSzPts val="1800"/>
              <a:buChar char="●"/>
            </a:pPr>
            <a:r>
              <a:rPr lang="sk" sz="1800"/>
              <a:t>Primární úlohou RZ je informace organizmu o momentálním přetížení malé části PS a hrozící možnosti vzniku FPPS.</a:t>
            </a:r>
            <a:endParaRPr sz="1800"/>
          </a:p>
          <a:p>
            <a:pPr indent="-342900" lvl="0" marL="457200" rtl="0" algn="l">
              <a:spcBef>
                <a:spcPts val="0"/>
              </a:spcBef>
              <a:spcAft>
                <a:spcPts val="0"/>
              </a:spcAft>
              <a:buSzPts val="1800"/>
              <a:buChar char="●"/>
            </a:pPr>
            <a:r>
              <a:rPr lang="sk" sz="1800"/>
              <a:t>RZ má rychlý vznik (pořadí kůže, sval, fascie, periost), generalizuje, reverzibilní, informační a ochranný charakter</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Podmínky splnění předmětu</a:t>
            </a:r>
            <a:endParaRPr/>
          </a:p>
        </p:txBody>
      </p:sp>
      <p:sp>
        <p:nvSpPr>
          <p:cNvPr id="142" name="Google Shape;142;p2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100% účast na seminářích (předem neohlášena absence nebude omluvena).</a:t>
            </a:r>
            <a:endParaRPr sz="1800"/>
          </a:p>
          <a:p>
            <a:pPr indent="-342900" lvl="0" marL="457200" rtl="0" algn="l">
              <a:spcBef>
                <a:spcPts val="0"/>
              </a:spcBef>
              <a:spcAft>
                <a:spcPts val="0"/>
              </a:spcAft>
              <a:buSzPts val="1800"/>
              <a:buChar char="●"/>
            </a:pPr>
            <a:r>
              <a:rPr lang="sk" sz="1800"/>
              <a:t>Splnění průběžných testů (každou hodinu) na seminářích - 4 otázky (</a:t>
            </a:r>
            <a:r>
              <a:rPr b="1" lang="sk" sz="1800"/>
              <a:t>2 teorie z přednášek,</a:t>
            </a:r>
            <a:r>
              <a:rPr lang="sk" sz="1800"/>
              <a:t> 2 ze seminářů) plus bonusová otázka, případně aktivita na hodině (kahoot) - započítává se do celkového bodového hodnocení (tabulka s výsledky z testů a aktivity).</a:t>
            </a:r>
            <a:endParaRPr sz="1800"/>
          </a:p>
          <a:p>
            <a:pPr indent="-342900" lvl="0" marL="457200" rtl="0" algn="l">
              <a:spcBef>
                <a:spcPts val="0"/>
              </a:spcBef>
              <a:spcAft>
                <a:spcPts val="0"/>
              </a:spcAft>
              <a:buSzPts val="1800"/>
              <a:buChar char="●"/>
            </a:pPr>
            <a:r>
              <a:rPr lang="sk" sz="1800"/>
              <a:t>Min. 70% z maxima bodů nejlepšího - </a:t>
            </a:r>
            <a:r>
              <a:rPr b="1" lang="sk" sz="1800"/>
              <a:t>praktická zkouška plus teorie </a:t>
            </a:r>
            <a:r>
              <a:rPr lang="sk" sz="1800"/>
              <a:t>s 2-člennou komisí (Kršáková, Honová). Kdo nesplní, píše závěrečný test z vícero otázek (teorie i prax) a v případě dosažení min. 70% z plného počtu bodů, je připuštěn k absolvováni </a:t>
            </a:r>
            <a:r>
              <a:rPr b="1" lang="sk" sz="1800"/>
              <a:t>praktické zk.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grpSp>
        <p:nvGrpSpPr>
          <p:cNvPr id="317" name="Google Shape;317;p49"/>
          <p:cNvGrpSpPr/>
          <p:nvPr/>
        </p:nvGrpSpPr>
        <p:grpSpPr>
          <a:xfrm>
            <a:off x="2902488" y="902232"/>
            <a:ext cx="3339000" cy="3339000"/>
            <a:chOff x="2902488" y="902232"/>
            <a:chExt cx="3339000" cy="3339000"/>
          </a:xfrm>
        </p:grpSpPr>
        <p:sp>
          <p:nvSpPr>
            <p:cNvPr id="318" name="Google Shape;318;p49"/>
            <p:cNvSpPr/>
            <p:nvPr/>
          </p:nvSpPr>
          <p:spPr>
            <a:xfrm rot="-5400000">
              <a:off x="2902488" y="902232"/>
              <a:ext cx="3339000" cy="3339000"/>
            </a:xfrm>
            <a:prstGeom prst="ellipse">
              <a:avLst/>
            </a:prstGeom>
            <a:noFill/>
            <a:ln cap="flat" cmpd="sng" w="19050">
              <a:solidFill>
                <a:srgbClr val="1D7E74"/>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9"/>
            <p:cNvSpPr/>
            <p:nvPr/>
          </p:nvSpPr>
          <p:spPr>
            <a:xfrm>
              <a:off x="3123738" y="1123632"/>
              <a:ext cx="2896500" cy="2896200"/>
            </a:xfrm>
            <a:prstGeom prst="pie">
              <a:avLst>
                <a:gd fmla="val 21577108" name="adj1"/>
                <a:gd fmla="val 16214886" name="adj2"/>
              </a:avLst>
            </a:prstGeom>
            <a:solidFill>
              <a:srgbClr val="83E3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0" name="Google Shape;320;p49"/>
          <p:cNvGrpSpPr/>
          <p:nvPr/>
        </p:nvGrpSpPr>
        <p:grpSpPr>
          <a:xfrm>
            <a:off x="3664038" y="1663782"/>
            <a:ext cx="1815900" cy="1815900"/>
            <a:chOff x="3664038" y="1663782"/>
            <a:chExt cx="1815900" cy="1815900"/>
          </a:xfrm>
        </p:grpSpPr>
        <p:sp>
          <p:nvSpPr>
            <p:cNvPr id="321" name="Google Shape;321;p49"/>
            <p:cNvSpPr/>
            <p:nvPr/>
          </p:nvSpPr>
          <p:spPr>
            <a:xfrm>
              <a:off x="3664038" y="1663782"/>
              <a:ext cx="1815900" cy="1815900"/>
            </a:xfrm>
            <a:prstGeom prst="ellipse">
              <a:avLst/>
            </a:prstGeom>
            <a:solidFill>
              <a:srgbClr val="1B786E"/>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9"/>
            <p:cNvSpPr txBox="1"/>
            <p:nvPr/>
          </p:nvSpPr>
          <p:spPr>
            <a:xfrm>
              <a:off x="3899988" y="2158482"/>
              <a:ext cx="13440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sk">
                  <a:solidFill>
                    <a:srgbClr val="FFFFFF"/>
                  </a:solidFill>
                  <a:latin typeface="Roboto"/>
                  <a:ea typeface="Roboto"/>
                  <a:cs typeface="Roboto"/>
                  <a:sym typeface="Roboto"/>
                </a:rPr>
                <a:t>Vznik RZ </a:t>
              </a:r>
              <a:endParaRPr b="1">
                <a:solidFill>
                  <a:srgbClr val="FFFFFF"/>
                </a:solidFill>
                <a:latin typeface="Roboto"/>
                <a:ea typeface="Roboto"/>
                <a:cs typeface="Roboto"/>
                <a:sym typeface="Roboto"/>
              </a:endParaRPr>
            </a:p>
          </p:txBody>
        </p:sp>
      </p:grpSp>
      <p:grpSp>
        <p:nvGrpSpPr>
          <p:cNvPr id="323" name="Google Shape;323;p49"/>
          <p:cNvGrpSpPr/>
          <p:nvPr/>
        </p:nvGrpSpPr>
        <p:grpSpPr>
          <a:xfrm>
            <a:off x="4042065" y="445829"/>
            <a:ext cx="1068600" cy="1068600"/>
            <a:chOff x="2859873" y="853971"/>
            <a:chExt cx="1068600" cy="1068600"/>
          </a:xfrm>
        </p:grpSpPr>
        <p:sp>
          <p:nvSpPr>
            <p:cNvPr id="324" name="Google Shape;324;p49"/>
            <p:cNvSpPr/>
            <p:nvPr/>
          </p:nvSpPr>
          <p:spPr>
            <a:xfrm>
              <a:off x="2859873" y="853971"/>
              <a:ext cx="1068600" cy="1068600"/>
            </a:xfrm>
            <a:prstGeom prst="ellipse">
              <a:avLst/>
            </a:prstGeom>
            <a:solidFill>
              <a:srgbClr val="155B5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 name="Google Shape;325;p49"/>
            <p:cNvSpPr txBox="1"/>
            <p:nvPr/>
          </p:nvSpPr>
          <p:spPr>
            <a:xfrm>
              <a:off x="2941339" y="1022117"/>
              <a:ext cx="9057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sk" sz="800">
                  <a:solidFill>
                    <a:srgbClr val="FFFFFF"/>
                  </a:solidFill>
                  <a:latin typeface="Roboto"/>
                  <a:ea typeface="Roboto"/>
                  <a:cs typeface="Roboto"/>
                  <a:sym typeface="Roboto"/>
                </a:rPr>
                <a:t>přetížení </a:t>
              </a:r>
              <a:endParaRPr sz="800">
                <a:solidFill>
                  <a:srgbClr val="FFFFFF"/>
                </a:solidFill>
                <a:latin typeface="Roboto"/>
                <a:ea typeface="Roboto"/>
                <a:cs typeface="Roboto"/>
                <a:sym typeface="Roboto"/>
              </a:endParaRPr>
            </a:p>
          </p:txBody>
        </p:sp>
      </p:grpSp>
      <p:grpSp>
        <p:nvGrpSpPr>
          <p:cNvPr id="326" name="Google Shape;326;p49"/>
          <p:cNvGrpSpPr/>
          <p:nvPr/>
        </p:nvGrpSpPr>
        <p:grpSpPr>
          <a:xfrm>
            <a:off x="4032245" y="3633373"/>
            <a:ext cx="1068600" cy="1068600"/>
            <a:chOff x="5214448" y="3234278"/>
            <a:chExt cx="1068600" cy="1068600"/>
          </a:xfrm>
        </p:grpSpPr>
        <p:sp>
          <p:nvSpPr>
            <p:cNvPr id="327" name="Google Shape;327;p49"/>
            <p:cNvSpPr/>
            <p:nvPr/>
          </p:nvSpPr>
          <p:spPr>
            <a:xfrm>
              <a:off x="5214448" y="3234278"/>
              <a:ext cx="1068600" cy="1068600"/>
            </a:xfrm>
            <a:prstGeom prst="ellipse">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9"/>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sk" sz="800">
                  <a:solidFill>
                    <a:srgbClr val="FFFFFF"/>
                  </a:solidFill>
                  <a:latin typeface="Roboto"/>
                  <a:ea typeface="Roboto"/>
                  <a:cs typeface="Roboto"/>
                  <a:sym typeface="Roboto"/>
                </a:rPr>
                <a:t>truncus sympaticus, </a:t>
              </a:r>
              <a:endParaRPr sz="8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lang="sk" sz="800">
                  <a:solidFill>
                    <a:srgbClr val="FFFFFF"/>
                  </a:solidFill>
                  <a:latin typeface="Roboto"/>
                  <a:ea typeface="Roboto"/>
                  <a:cs typeface="Roboto"/>
                  <a:sym typeface="Roboto"/>
                </a:rPr>
                <a:t>sympatikomimetická informace AMHV</a:t>
              </a:r>
              <a:endParaRPr sz="800">
                <a:solidFill>
                  <a:srgbClr val="FFFFFF"/>
                </a:solidFill>
                <a:latin typeface="Roboto"/>
                <a:ea typeface="Roboto"/>
                <a:cs typeface="Roboto"/>
                <a:sym typeface="Roboto"/>
              </a:endParaRPr>
            </a:p>
          </p:txBody>
        </p:sp>
      </p:grpSp>
      <p:grpSp>
        <p:nvGrpSpPr>
          <p:cNvPr id="329" name="Google Shape;329;p49"/>
          <p:cNvGrpSpPr/>
          <p:nvPr/>
        </p:nvGrpSpPr>
        <p:grpSpPr>
          <a:xfrm>
            <a:off x="2445920" y="2041025"/>
            <a:ext cx="1221530" cy="1068600"/>
            <a:chOff x="5214448" y="3234278"/>
            <a:chExt cx="1221530" cy="1068600"/>
          </a:xfrm>
        </p:grpSpPr>
        <p:sp>
          <p:nvSpPr>
            <p:cNvPr id="330" name="Google Shape;330;p49"/>
            <p:cNvSpPr/>
            <p:nvPr/>
          </p:nvSpPr>
          <p:spPr>
            <a:xfrm>
              <a:off x="5214448" y="3234278"/>
              <a:ext cx="1068600" cy="1068600"/>
            </a:xfrm>
            <a:prstGeom prst="ellipse">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9"/>
            <p:cNvSpPr txBox="1"/>
            <p:nvPr/>
          </p:nvSpPr>
          <p:spPr>
            <a:xfrm>
              <a:off x="5367378" y="3402503"/>
              <a:ext cx="1068600" cy="732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sk" sz="800">
                  <a:solidFill>
                    <a:srgbClr val="FFFFFF"/>
                  </a:solidFill>
                  <a:latin typeface="Roboto"/>
                  <a:ea typeface="Roboto"/>
                  <a:cs typeface="Roboto"/>
                  <a:sym typeface="Roboto"/>
                </a:rPr>
                <a:t>gelifikace (parciální) AMHV, lokálně hypertonie, nociceptivní dráždění a bolest</a:t>
              </a:r>
              <a:endParaRPr sz="800">
                <a:solidFill>
                  <a:srgbClr val="FFFFFF"/>
                </a:solidFill>
                <a:latin typeface="Roboto"/>
                <a:ea typeface="Roboto"/>
                <a:cs typeface="Roboto"/>
                <a:sym typeface="Roboto"/>
              </a:endParaRPr>
            </a:p>
          </p:txBody>
        </p:sp>
      </p:grpSp>
      <p:grpSp>
        <p:nvGrpSpPr>
          <p:cNvPr id="332" name="Google Shape;332;p49"/>
          <p:cNvGrpSpPr/>
          <p:nvPr/>
        </p:nvGrpSpPr>
        <p:grpSpPr>
          <a:xfrm>
            <a:off x="5631428" y="2041025"/>
            <a:ext cx="1068600" cy="1068600"/>
            <a:chOff x="5214448" y="3234278"/>
            <a:chExt cx="1068600" cy="1068600"/>
          </a:xfrm>
        </p:grpSpPr>
        <p:sp>
          <p:nvSpPr>
            <p:cNvPr id="333" name="Google Shape;333;p49"/>
            <p:cNvSpPr/>
            <p:nvPr/>
          </p:nvSpPr>
          <p:spPr>
            <a:xfrm>
              <a:off x="5214448" y="3234278"/>
              <a:ext cx="1068600" cy="1068600"/>
            </a:xfrm>
            <a:prstGeom prst="ellipse">
              <a:avLst/>
            </a:prstGeom>
            <a:solidFill>
              <a:srgbClr val="155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9"/>
            <p:cNvSpPr txBox="1"/>
            <p:nvPr/>
          </p:nvSpPr>
          <p:spPr>
            <a:xfrm>
              <a:off x="5346446" y="3580103"/>
              <a:ext cx="804600" cy="498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sk" sz="800">
                  <a:solidFill>
                    <a:srgbClr val="FFFFFF"/>
                  </a:solidFill>
                  <a:latin typeface="Roboto"/>
                  <a:ea typeface="Roboto"/>
                  <a:cs typeface="Roboto"/>
                  <a:sym typeface="Roboto"/>
                </a:rPr>
                <a:t>spinální etáž, vmezeřené neurony</a:t>
              </a:r>
              <a:endParaRPr sz="800">
                <a:solidFill>
                  <a:srgbClr val="FFFFFF"/>
                </a:solidFill>
                <a:latin typeface="Roboto"/>
                <a:ea typeface="Roboto"/>
                <a:cs typeface="Roboto"/>
                <a:sym typeface="Roboto"/>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Reflexní masáž</a:t>
            </a:r>
            <a:endParaRPr/>
          </a:p>
        </p:txBody>
      </p:sp>
      <p:sp>
        <p:nvSpPr>
          <p:cNvPr id="340" name="Google Shape;340;p50"/>
          <p:cNvSpPr txBox="1"/>
          <p:nvPr>
            <p:ph idx="1" type="body"/>
          </p:nvPr>
        </p:nvSpPr>
        <p:spPr>
          <a:xfrm>
            <a:off x="540000" y="1269000"/>
            <a:ext cx="7068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V Anglii se reflexními masážemi zabýval neurolog sir Henry Head,který prozkoumal reflexní spojení mezi zónami na pokožce a vnitřními orgány. </a:t>
            </a:r>
            <a:endParaRPr/>
          </a:p>
          <a:p>
            <a:pPr indent="-361950" lvl="0" marL="457200" rtl="0" algn="l">
              <a:spcBef>
                <a:spcPts val="0"/>
              </a:spcBef>
              <a:spcAft>
                <a:spcPts val="0"/>
              </a:spcAft>
              <a:buSzPts val="2100"/>
              <a:buChar char="●"/>
            </a:pPr>
            <a:r>
              <a:rPr lang="sk"/>
              <a:t>Po mnoha pokusech pak vyhotovil precizní mapy, kde přesná lokalizace na kůži odpovídá určitému vnitřnímu orgánu.</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Možnosti dělení reflexních zón</a:t>
            </a:r>
            <a:endParaRPr/>
          </a:p>
        </p:txBody>
      </p:sp>
      <p:sp>
        <p:nvSpPr>
          <p:cNvPr id="346" name="Google Shape;346;p51"/>
          <p:cNvSpPr txBox="1"/>
          <p:nvPr>
            <p:ph idx="1" type="body"/>
          </p:nvPr>
        </p:nvSpPr>
        <p:spPr>
          <a:xfrm>
            <a:off x="540000" y="1269000"/>
            <a:ext cx="40320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EBM dle Heada</a:t>
            </a:r>
            <a:endParaRPr/>
          </a:p>
          <a:p>
            <a:pPr indent="-361950" lvl="0" marL="457200" rtl="0" algn="l">
              <a:spcBef>
                <a:spcPts val="0"/>
              </a:spcBef>
              <a:spcAft>
                <a:spcPts val="0"/>
              </a:spcAft>
              <a:buSzPts val="2100"/>
              <a:buChar char="●"/>
            </a:pPr>
            <a:r>
              <a:rPr lang="sk"/>
              <a:t>Energetické dráhy (akupunktura, ale ne EBM)</a:t>
            </a:r>
            <a:endParaRPr/>
          </a:p>
          <a:p>
            <a:pPr indent="-361950" lvl="0" marL="457200" rtl="0" algn="l">
              <a:spcBef>
                <a:spcPts val="0"/>
              </a:spcBef>
              <a:spcAft>
                <a:spcPts val="0"/>
              </a:spcAft>
              <a:buSzPts val="2100"/>
              <a:buChar char="●"/>
            </a:pPr>
            <a:r>
              <a:rPr lang="sk"/>
              <a:t>Reflexní zóny dle Fitzgeralda - Eunice Ingham (nohy jsou zmenšený obraz těla se všemi jeho orgány)</a:t>
            </a:r>
            <a:endParaRPr/>
          </a:p>
          <a:p>
            <a:pPr indent="-361950" lvl="0" marL="457200" rtl="0" algn="l">
              <a:spcBef>
                <a:spcPts val="0"/>
              </a:spcBef>
              <a:spcAft>
                <a:spcPts val="0"/>
              </a:spcAft>
              <a:buSzPts val="2100"/>
              <a:buChar char="●"/>
            </a:pPr>
            <a:r>
              <a:rPr lang="sk"/>
              <a:t>Zmenšený obraz těla na ruce (menší zóny-překrývají se)</a:t>
            </a:r>
            <a:endParaRPr/>
          </a:p>
        </p:txBody>
      </p:sp>
      <p:pic>
        <p:nvPicPr>
          <p:cNvPr id="347" name="Google Shape;347;p51"/>
          <p:cNvPicPr preferRelativeResize="0"/>
          <p:nvPr/>
        </p:nvPicPr>
        <p:blipFill rotWithShape="1">
          <a:blip r:embed="rId3">
            <a:alphaModFix/>
          </a:blip>
          <a:srcRect b="22697" l="60767" r="19799" t="35285"/>
          <a:stretch/>
        </p:blipFill>
        <p:spPr>
          <a:xfrm>
            <a:off x="5233125" y="1214100"/>
            <a:ext cx="2756649" cy="37252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Možnosti dělení reflexních zón</a:t>
            </a:r>
            <a:endParaRPr/>
          </a:p>
        </p:txBody>
      </p:sp>
      <p:pic>
        <p:nvPicPr>
          <p:cNvPr id="353" name="Google Shape;353;p52"/>
          <p:cNvPicPr preferRelativeResize="0"/>
          <p:nvPr/>
        </p:nvPicPr>
        <p:blipFill rotWithShape="1">
          <a:blip r:embed="rId3">
            <a:alphaModFix/>
          </a:blip>
          <a:srcRect b="34777" l="35633" r="22131" t="21410"/>
          <a:stretch/>
        </p:blipFill>
        <p:spPr>
          <a:xfrm>
            <a:off x="341200" y="1276400"/>
            <a:ext cx="4493573" cy="2913350"/>
          </a:xfrm>
          <a:prstGeom prst="rect">
            <a:avLst/>
          </a:prstGeom>
          <a:noFill/>
          <a:ln>
            <a:noFill/>
          </a:ln>
        </p:spPr>
      </p:pic>
      <p:pic>
        <p:nvPicPr>
          <p:cNvPr id="354" name="Google Shape;354;p52"/>
          <p:cNvPicPr preferRelativeResize="0"/>
          <p:nvPr/>
        </p:nvPicPr>
        <p:blipFill rotWithShape="1">
          <a:blip r:embed="rId4">
            <a:alphaModFix/>
          </a:blip>
          <a:srcRect b="21321" l="35466" r="17712" t="32737"/>
          <a:stretch/>
        </p:blipFill>
        <p:spPr>
          <a:xfrm>
            <a:off x="4090150" y="1519531"/>
            <a:ext cx="4941798" cy="303084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Možnosti dělení reflexních zón</a:t>
            </a:r>
            <a:endParaRPr/>
          </a:p>
          <a:p>
            <a:pPr indent="0" lvl="0" marL="0" rtl="0" algn="l">
              <a:spcBef>
                <a:spcPts val="0"/>
              </a:spcBef>
              <a:spcAft>
                <a:spcPts val="0"/>
              </a:spcAft>
              <a:buNone/>
            </a:pPr>
            <a:r>
              <a:t/>
            </a:r>
            <a:endParaRPr/>
          </a:p>
        </p:txBody>
      </p:sp>
      <p:sp>
        <p:nvSpPr>
          <p:cNvPr id="360" name="Google Shape;360;p5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Přenesení zmenšeného obrazu lidského embrya v děloze na ušní boltec podpořil francouzský lékař Nogier,který převzal a vyvinul ušní akupunkturu. </a:t>
            </a:r>
            <a:endParaRPr/>
          </a:p>
          <a:p>
            <a:pPr indent="-361950" lvl="0" marL="457200" rtl="0" algn="l">
              <a:spcBef>
                <a:spcPts val="0"/>
              </a:spcBef>
              <a:spcAft>
                <a:spcPts val="0"/>
              </a:spcAft>
              <a:buSzPts val="2100"/>
              <a:buChar char="●"/>
            </a:pPr>
            <a:r>
              <a:rPr lang="sk"/>
              <a:t>Reflexní zóny na ušním boltci se překrývají stále více s tím, jak člověk roste. Proto lze v dospělosti cíleněji zasáhnout příslušnou zónu pomocí akupunkturní jehly.</a:t>
            </a:r>
            <a:endParaRPr/>
          </a:p>
          <a:p>
            <a:pPr indent="-361950" lvl="0" marL="457200" rtl="0" algn="l">
              <a:spcBef>
                <a:spcPts val="0"/>
              </a:spcBef>
              <a:spcAft>
                <a:spcPts val="0"/>
              </a:spcAft>
              <a:buSzPts val="2100"/>
              <a:buChar char="●"/>
            </a:pPr>
            <a:r>
              <a:rPr lang="sk"/>
              <a:t>Pro silné překřížení hlavových a tělních zón lze pozorovat vyvolání určitých pocitů při dráždění zón,kde se překrývají hlavové a orgánové oblasti.</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Možnosti dělení reflexních zón</a:t>
            </a:r>
            <a:endParaRPr/>
          </a:p>
          <a:p>
            <a:pPr indent="0" lvl="0" marL="0" rtl="0" algn="l">
              <a:spcBef>
                <a:spcPts val="0"/>
              </a:spcBef>
              <a:spcAft>
                <a:spcPts val="0"/>
              </a:spcAft>
              <a:buNone/>
            </a:pPr>
            <a:r>
              <a:t/>
            </a:r>
            <a:endParaRPr/>
          </a:p>
        </p:txBody>
      </p:sp>
      <p:pic>
        <p:nvPicPr>
          <p:cNvPr id="366" name="Google Shape;366;p54"/>
          <p:cNvPicPr preferRelativeResize="0"/>
          <p:nvPr/>
        </p:nvPicPr>
        <p:blipFill rotWithShape="1">
          <a:blip r:embed="rId3">
            <a:alphaModFix/>
          </a:blip>
          <a:srcRect b="20356" l="37881" r="19583" t="32912"/>
          <a:stretch/>
        </p:blipFill>
        <p:spPr>
          <a:xfrm>
            <a:off x="1954900" y="1205200"/>
            <a:ext cx="4937748" cy="33903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55"/>
          <p:cNvPicPr preferRelativeResize="0"/>
          <p:nvPr/>
        </p:nvPicPr>
        <p:blipFill rotWithShape="1">
          <a:blip r:embed="rId3">
            <a:alphaModFix/>
          </a:blip>
          <a:srcRect b="7414" l="44324" r="23773" t="26443"/>
          <a:stretch/>
        </p:blipFill>
        <p:spPr>
          <a:xfrm>
            <a:off x="218250" y="160000"/>
            <a:ext cx="3549199" cy="4598950"/>
          </a:xfrm>
          <a:prstGeom prst="rect">
            <a:avLst/>
          </a:prstGeom>
          <a:noFill/>
          <a:ln>
            <a:noFill/>
          </a:ln>
        </p:spPr>
      </p:pic>
      <p:pic>
        <p:nvPicPr>
          <p:cNvPr id="372" name="Google Shape;372;p55"/>
          <p:cNvPicPr preferRelativeResize="0"/>
          <p:nvPr/>
        </p:nvPicPr>
        <p:blipFill rotWithShape="1">
          <a:blip r:embed="rId4">
            <a:alphaModFix/>
          </a:blip>
          <a:srcRect b="8409" l="46765" r="28536" t="38602"/>
          <a:stretch/>
        </p:blipFill>
        <p:spPr>
          <a:xfrm>
            <a:off x="4782875" y="302775"/>
            <a:ext cx="3160100" cy="4237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Headovy zóny</a:t>
            </a:r>
            <a:endParaRPr/>
          </a:p>
        </p:txBody>
      </p:sp>
      <p:sp>
        <p:nvSpPr>
          <p:cNvPr id="378" name="Google Shape;378;p5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Vzhledem k četným spojům mezi buňkami v míše se onemocnění vnitřních orgánů mohou projevit bolestivostí či zvýšenou citlivostí v dané oblasti kůže. </a:t>
            </a:r>
            <a:endParaRPr/>
          </a:p>
          <a:p>
            <a:pPr indent="-361950" lvl="0" marL="457200" rtl="0" algn="l">
              <a:spcBef>
                <a:spcPts val="0"/>
              </a:spcBef>
              <a:spcAft>
                <a:spcPts val="0"/>
              </a:spcAft>
              <a:buSzPts val="2100"/>
              <a:buChar char="●"/>
            </a:pPr>
            <a:r>
              <a:rPr lang="sk"/>
              <a:t>Z toho důvodu vyzařují nemocné vnitřní orgány reflexní bolesti do pevně ohraničených kožních oblastí (dermatomů). Tento jev bývá označován jako </a:t>
            </a:r>
            <a:r>
              <a:rPr b="1" lang="sk"/>
              <a:t>viscerokutánní reflex.</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Headovy zóny</a:t>
            </a:r>
            <a:endParaRPr/>
          </a:p>
        </p:txBody>
      </p:sp>
      <p:sp>
        <p:nvSpPr>
          <p:cNvPr id="384" name="Google Shape;384;p5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Dráždění srdeční svaloviny odpovídá oblast levé paže po loketní straně až k malíku,kudy se může bolest projikovat například při angině pectoris (Capko, 1998). </a:t>
            </a:r>
            <a:endParaRPr sz="1800"/>
          </a:p>
          <a:p>
            <a:pPr indent="-342900" lvl="0" marL="457200" rtl="0" algn="l">
              <a:spcBef>
                <a:spcPts val="0"/>
              </a:spcBef>
              <a:spcAft>
                <a:spcPts val="0"/>
              </a:spcAft>
              <a:buSzPts val="1800"/>
              <a:buChar char="●"/>
            </a:pPr>
            <a:r>
              <a:rPr lang="sk" sz="1800"/>
              <a:t>Jako </a:t>
            </a:r>
            <a:r>
              <a:rPr b="1" lang="sk" sz="1800"/>
              <a:t>reflex visceromotorický</a:t>
            </a:r>
            <a:r>
              <a:rPr lang="sk" sz="1800"/>
              <a:t> je označen reflex,kdy nemocný vnitřní orgán může podráždit určitý okrsek svaloviny</a:t>
            </a:r>
            <a:r>
              <a:rPr b="1" lang="sk" sz="1800"/>
              <a:t> (myotom). </a:t>
            </a:r>
            <a:r>
              <a:rPr lang="sk" sz="1800"/>
              <a:t>Podobně při reflexní reakci v jiném vnitřním orgánu </a:t>
            </a:r>
            <a:r>
              <a:rPr b="1" lang="sk" sz="1800"/>
              <a:t>(enterotomu) </a:t>
            </a:r>
            <a:r>
              <a:rPr lang="sk" sz="1800"/>
              <a:t>mluvíme o </a:t>
            </a:r>
            <a:r>
              <a:rPr b="1" lang="sk" sz="1800"/>
              <a:t>visceroviscerální reakci. </a:t>
            </a:r>
            <a:r>
              <a:rPr lang="sk" sz="1800"/>
              <a:t>V terapii ovšem využíváme reflexu </a:t>
            </a:r>
            <a:r>
              <a:rPr b="1" lang="sk" sz="1800"/>
              <a:t>kutiviscerálního,</a:t>
            </a:r>
            <a:r>
              <a:rPr lang="sk" sz="1800"/>
              <a:t>kdy podrážděním kůže dochází </a:t>
            </a:r>
            <a:r>
              <a:rPr b="1" lang="sk" sz="1800"/>
              <a:t>k dráždění příslušného vnitřního orgánu </a:t>
            </a:r>
            <a:r>
              <a:rPr lang="sk" sz="1800"/>
              <a:t>(Žaloudek, 1965).</a:t>
            </a:r>
            <a:endParaRPr sz="1800"/>
          </a:p>
          <a:p>
            <a:pPr indent="-342900" lvl="0" marL="457200" rtl="0" algn="l">
              <a:spcBef>
                <a:spcPts val="0"/>
              </a:spcBef>
              <a:spcAft>
                <a:spcPts val="0"/>
              </a:spcAft>
              <a:buSzPts val="1800"/>
              <a:buChar char="●"/>
            </a:pPr>
            <a:r>
              <a:rPr lang="sk" sz="1800"/>
              <a:t>K dg. potíží využíváme reflex </a:t>
            </a:r>
            <a:r>
              <a:rPr b="1" lang="sk" sz="1800"/>
              <a:t>viscerokutánní či visceromotorický.</a:t>
            </a:r>
            <a:endParaRPr b="1" sz="18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Headovy zóny-onemocnění</a:t>
            </a:r>
            <a:endParaRPr/>
          </a:p>
        </p:txBody>
      </p:sp>
      <p:pic>
        <p:nvPicPr>
          <p:cNvPr id="390" name="Google Shape;390;p58"/>
          <p:cNvPicPr preferRelativeResize="0"/>
          <p:nvPr/>
        </p:nvPicPr>
        <p:blipFill rotWithShape="1">
          <a:blip r:embed="rId3">
            <a:alphaModFix/>
          </a:blip>
          <a:srcRect b="14933" l="44551" r="23226" t="27913"/>
          <a:stretch/>
        </p:blipFill>
        <p:spPr>
          <a:xfrm>
            <a:off x="540000" y="1237975"/>
            <a:ext cx="3309000" cy="3668125"/>
          </a:xfrm>
          <a:prstGeom prst="rect">
            <a:avLst/>
          </a:prstGeom>
          <a:noFill/>
          <a:ln>
            <a:noFill/>
          </a:ln>
        </p:spPr>
      </p:pic>
      <p:pic>
        <p:nvPicPr>
          <p:cNvPr id="391" name="Google Shape;391;p58"/>
          <p:cNvPicPr preferRelativeResize="0"/>
          <p:nvPr/>
        </p:nvPicPr>
        <p:blipFill rotWithShape="1">
          <a:blip r:embed="rId4">
            <a:alphaModFix/>
          </a:blip>
          <a:srcRect b="13617" l="44092" r="26004" t="29716"/>
          <a:stretch/>
        </p:blipFill>
        <p:spPr>
          <a:xfrm>
            <a:off x="6085425" y="116398"/>
            <a:ext cx="2895176" cy="3429002"/>
          </a:xfrm>
          <a:prstGeom prst="rect">
            <a:avLst/>
          </a:prstGeom>
          <a:noFill/>
          <a:ln>
            <a:noFill/>
          </a:ln>
        </p:spPr>
      </p:pic>
      <p:pic>
        <p:nvPicPr>
          <p:cNvPr id="392" name="Google Shape;392;p58"/>
          <p:cNvPicPr preferRelativeResize="0"/>
          <p:nvPr/>
        </p:nvPicPr>
        <p:blipFill rotWithShape="1">
          <a:blip r:embed="rId5">
            <a:alphaModFix/>
          </a:blip>
          <a:srcRect b="17390" l="44470" r="26078" t="24487"/>
          <a:stretch/>
        </p:blipFill>
        <p:spPr>
          <a:xfrm>
            <a:off x="3524250" y="1163875"/>
            <a:ext cx="2779622" cy="34290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Funkce kůže</a:t>
            </a:r>
            <a:endParaRPr/>
          </a:p>
          <a:p>
            <a:pPr indent="0" lvl="0" marL="0" rtl="0" algn="l">
              <a:spcBef>
                <a:spcPts val="0"/>
              </a:spcBef>
              <a:spcAft>
                <a:spcPts val="0"/>
              </a:spcAft>
              <a:buNone/>
            </a:pPr>
            <a:r>
              <a:t/>
            </a:r>
            <a:endParaRPr/>
          </a:p>
        </p:txBody>
      </p:sp>
      <p:sp>
        <p:nvSpPr>
          <p:cNvPr id="148" name="Google Shape;148;p2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0200" lvl="0" marL="457200" rtl="0" algn="l">
              <a:lnSpc>
                <a:spcPct val="150000"/>
              </a:lnSpc>
              <a:spcBef>
                <a:spcPts val="0"/>
              </a:spcBef>
              <a:spcAft>
                <a:spcPts val="0"/>
              </a:spcAft>
              <a:buClr>
                <a:srgbClr val="0000DC"/>
              </a:buClr>
              <a:buSzPts val="1600"/>
              <a:buChar char="●"/>
            </a:pPr>
            <a:r>
              <a:rPr b="1" lang="sk" sz="1600">
                <a:solidFill>
                  <a:srgbClr val="000000"/>
                </a:solidFill>
              </a:rPr>
              <a:t>ochranná funkce</a:t>
            </a:r>
            <a:r>
              <a:rPr lang="sk" sz="1600">
                <a:solidFill>
                  <a:srgbClr val="000000"/>
                </a:solidFill>
              </a:rPr>
              <a:t> (bariéra mezi vnějším a vnitřním prostředím. Kůže chrání tělo proti vniknutí škodlivých látek, mikroorganismů a před UV zářením).</a:t>
            </a:r>
            <a:endParaRPr sz="1600">
              <a:solidFill>
                <a:srgbClr val="000000"/>
              </a:solidFill>
            </a:endParaRPr>
          </a:p>
          <a:p>
            <a:pPr indent="-330200" lvl="0" marL="457200" rtl="0" algn="l">
              <a:lnSpc>
                <a:spcPct val="150000"/>
              </a:lnSpc>
              <a:spcBef>
                <a:spcPts val="0"/>
              </a:spcBef>
              <a:spcAft>
                <a:spcPts val="0"/>
              </a:spcAft>
              <a:buClr>
                <a:srgbClr val="0000DC"/>
              </a:buClr>
              <a:buSzPts val="1600"/>
              <a:buChar char="●"/>
            </a:pPr>
            <a:r>
              <a:rPr b="1" lang="sk" sz="1600">
                <a:solidFill>
                  <a:srgbClr val="000000"/>
                </a:solidFill>
              </a:rPr>
              <a:t>smyslové funkce </a:t>
            </a:r>
            <a:r>
              <a:rPr lang="sk" sz="1600">
                <a:solidFill>
                  <a:srgbClr val="000000"/>
                </a:solidFill>
              </a:rPr>
              <a:t>(množství</a:t>
            </a:r>
            <a:r>
              <a:rPr b="1" lang="sk" sz="1600">
                <a:solidFill>
                  <a:srgbClr val="000000"/>
                </a:solidFill>
              </a:rPr>
              <a:t> </a:t>
            </a:r>
            <a:r>
              <a:rPr lang="sk" sz="1600">
                <a:solidFill>
                  <a:srgbClr val="000000"/>
                </a:solidFill>
              </a:rPr>
              <a:t>receptorů-nervových zakončení, které reagují</a:t>
            </a:r>
            <a:endParaRPr sz="1600">
              <a:solidFill>
                <a:srgbClr val="000000"/>
              </a:solidFill>
            </a:endParaRPr>
          </a:p>
          <a:p>
            <a:pPr indent="-330200" lvl="0" marL="457200" rtl="0" algn="l">
              <a:lnSpc>
                <a:spcPct val="150000"/>
              </a:lnSpc>
              <a:spcBef>
                <a:spcPts val="0"/>
              </a:spcBef>
              <a:spcAft>
                <a:spcPts val="0"/>
              </a:spcAft>
              <a:buClr>
                <a:srgbClr val="0000DC"/>
              </a:buClr>
              <a:buSzPts val="1600"/>
              <a:buChar char="●"/>
            </a:pPr>
            <a:r>
              <a:rPr lang="sk" sz="1600">
                <a:solidFill>
                  <a:srgbClr val="000000"/>
                </a:solidFill>
              </a:rPr>
              <a:t>na teplo, chlad, tlak nebo poranění tkání).</a:t>
            </a:r>
            <a:endParaRPr b="1" sz="1600">
              <a:solidFill>
                <a:srgbClr val="000000"/>
              </a:solidFill>
            </a:endParaRPr>
          </a:p>
          <a:p>
            <a:pPr indent="-330200" lvl="0" marL="457200" rtl="0" algn="l">
              <a:lnSpc>
                <a:spcPct val="150000"/>
              </a:lnSpc>
              <a:spcBef>
                <a:spcPts val="0"/>
              </a:spcBef>
              <a:spcAft>
                <a:spcPts val="0"/>
              </a:spcAft>
              <a:buClr>
                <a:srgbClr val="0000DC"/>
              </a:buClr>
              <a:buSzPts val="1600"/>
              <a:buChar char="●"/>
            </a:pPr>
            <a:r>
              <a:rPr b="1" lang="sk" sz="1600">
                <a:solidFill>
                  <a:srgbClr val="000000"/>
                </a:solidFill>
              </a:rPr>
              <a:t>termoregulace </a:t>
            </a:r>
            <a:r>
              <a:rPr lang="sk" sz="1600">
                <a:solidFill>
                  <a:srgbClr val="000000"/>
                </a:solidFill>
              </a:rPr>
              <a:t>(stálá teplota těla pomocí kožních cév a potních žláz. V teplém prostředí se cévy rozšiřují, dochází ke zvětšení průtoku krve, a urychlení výdeje tepla. Zabraňuje také nechtěnému odpařování tekutin z těla).</a:t>
            </a:r>
            <a:endParaRPr b="1" sz="1600">
              <a:solidFill>
                <a:srgbClr val="000000"/>
              </a:solidFill>
            </a:endParaRPr>
          </a:p>
          <a:p>
            <a:pPr indent="-330200" lvl="0" marL="457200" rtl="0" algn="l">
              <a:lnSpc>
                <a:spcPct val="150000"/>
              </a:lnSpc>
              <a:spcBef>
                <a:spcPts val="0"/>
              </a:spcBef>
              <a:spcAft>
                <a:spcPts val="0"/>
              </a:spcAft>
              <a:buClr>
                <a:srgbClr val="0000DC"/>
              </a:buClr>
              <a:buSzPts val="1600"/>
              <a:buChar char="●"/>
            </a:pPr>
            <a:r>
              <a:rPr b="1" lang="sk" sz="1600">
                <a:solidFill>
                  <a:srgbClr val="000000"/>
                </a:solidFill>
              </a:rPr>
              <a:t>zásobní funkce </a:t>
            </a:r>
            <a:r>
              <a:rPr lang="sk" sz="1600">
                <a:solidFill>
                  <a:srgbClr val="000000"/>
                </a:solidFill>
              </a:rPr>
              <a:t>(v podkožním vazivu se skladuje tuk. Zásobní, mechanická a izolační funkce. Vitaminy rozpustné v tucích).</a:t>
            </a:r>
            <a:endParaRPr b="1" sz="16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Headovy zóny-onemocnění</a:t>
            </a:r>
            <a:endParaRPr/>
          </a:p>
          <a:p>
            <a:pPr indent="0" lvl="0" marL="0" rtl="0" algn="l">
              <a:spcBef>
                <a:spcPts val="0"/>
              </a:spcBef>
              <a:spcAft>
                <a:spcPts val="0"/>
              </a:spcAft>
              <a:buNone/>
            </a:pPr>
            <a:r>
              <a:t/>
            </a:r>
            <a:endParaRPr/>
          </a:p>
        </p:txBody>
      </p:sp>
      <p:pic>
        <p:nvPicPr>
          <p:cNvPr id="398" name="Google Shape;398;p59"/>
          <p:cNvPicPr preferRelativeResize="0"/>
          <p:nvPr/>
        </p:nvPicPr>
        <p:blipFill rotWithShape="1">
          <a:blip r:embed="rId3">
            <a:alphaModFix/>
          </a:blip>
          <a:srcRect b="12988" l="44032" r="25231" t="28216"/>
          <a:stretch/>
        </p:blipFill>
        <p:spPr>
          <a:xfrm>
            <a:off x="540000" y="1068925"/>
            <a:ext cx="3196150" cy="3821501"/>
          </a:xfrm>
          <a:prstGeom prst="rect">
            <a:avLst/>
          </a:prstGeom>
          <a:noFill/>
          <a:ln>
            <a:noFill/>
          </a:ln>
        </p:spPr>
      </p:pic>
      <p:pic>
        <p:nvPicPr>
          <p:cNvPr id="399" name="Google Shape;399;p59"/>
          <p:cNvPicPr preferRelativeResize="0"/>
          <p:nvPr/>
        </p:nvPicPr>
        <p:blipFill rotWithShape="1">
          <a:blip r:embed="rId4">
            <a:alphaModFix/>
          </a:blip>
          <a:srcRect b="13793" l="44599" r="26335" t="26929"/>
          <a:stretch/>
        </p:blipFill>
        <p:spPr>
          <a:xfrm>
            <a:off x="4773050" y="1046750"/>
            <a:ext cx="2997944" cy="38215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Masážní sestava - zádová a zásady</a:t>
            </a:r>
            <a:endParaRPr/>
          </a:p>
        </p:txBody>
      </p:sp>
      <p:pic>
        <p:nvPicPr>
          <p:cNvPr id="405" name="Google Shape;405;p60"/>
          <p:cNvPicPr preferRelativeResize="0"/>
          <p:nvPr/>
        </p:nvPicPr>
        <p:blipFill rotWithShape="1">
          <a:blip r:embed="rId3">
            <a:alphaModFix/>
          </a:blip>
          <a:srcRect b="12125" l="25808" r="25716" t="16795"/>
          <a:stretch/>
        </p:blipFill>
        <p:spPr>
          <a:xfrm>
            <a:off x="540000" y="1032525"/>
            <a:ext cx="4345851" cy="3982598"/>
          </a:xfrm>
          <a:prstGeom prst="rect">
            <a:avLst/>
          </a:prstGeom>
          <a:noFill/>
          <a:ln>
            <a:noFill/>
          </a:ln>
        </p:spPr>
      </p:pic>
      <p:sp>
        <p:nvSpPr>
          <p:cNvPr id="406" name="Google Shape;406;p60"/>
          <p:cNvSpPr txBox="1"/>
          <p:nvPr/>
        </p:nvSpPr>
        <p:spPr>
          <a:xfrm>
            <a:off x="4798200" y="1177425"/>
            <a:ext cx="4345800" cy="25860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chemeClr val="dk2"/>
              </a:buClr>
              <a:buSzPts val="1200"/>
              <a:buChar char="●"/>
            </a:pPr>
            <a:r>
              <a:rPr lang="sk" sz="1200">
                <a:solidFill>
                  <a:schemeClr val="dk1"/>
                </a:solidFill>
              </a:rPr>
              <a:t>zahajujeme podél páteře směrem k periferii;</a:t>
            </a:r>
            <a:endParaRPr sz="1200">
              <a:solidFill>
                <a:schemeClr val="dk1"/>
              </a:solidFill>
            </a:endParaRPr>
          </a:p>
          <a:p>
            <a:pPr indent="-304800" lvl="0" marL="457200" rtl="0" algn="l">
              <a:lnSpc>
                <a:spcPct val="150000"/>
              </a:lnSpc>
              <a:spcBef>
                <a:spcPts val="0"/>
              </a:spcBef>
              <a:spcAft>
                <a:spcPts val="0"/>
              </a:spcAft>
              <a:buClr>
                <a:schemeClr val="dk2"/>
              </a:buClr>
              <a:buSzPts val="1200"/>
              <a:buChar char="●"/>
            </a:pPr>
            <a:r>
              <a:rPr lang="sk" sz="1200">
                <a:solidFill>
                  <a:schemeClr val="dk1"/>
                </a:solidFill>
              </a:rPr>
              <a:t>od povrchu do hloubky;</a:t>
            </a:r>
            <a:endParaRPr sz="1200">
              <a:solidFill>
                <a:schemeClr val="dk1"/>
              </a:solidFill>
            </a:endParaRPr>
          </a:p>
          <a:p>
            <a:pPr indent="-304800" lvl="0" marL="457200" rtl="0" algn="l">
              <a:lnSpc>
                <a:spcPct val="150000"/>
              </a:lnSpc>
              <a:spcBef>
                <a:spcPts val="0"/>
              </a:spcBef>
              <a:spcAft>
                <a:spcPts val="0"/>
              </a:spcAft>
              <a:buClr>
                <a:schemeClr val="dk2"/>
              </a:buClr>
              <a:buSzPts val="1200"/>
              <a:buChar char="●"/>
            </a:pPr>
            <a:r>
              <a:rPr lang="sk" sz="1200">
                <a:solidFill>
                  <a:schemeClr val="dk1"/>
                </a:solidFill>
              </a:rPr>
              <a:t>maximální okrsky a body masírujeme, až na ně přijde řada dle segmentů (volba užitého tlaku, druh hmatu);</a:t>
            </a:r>
            <a:endParaRPr sz="1200">
              <a:solidFill>
                <a:schemeClr val="dk1"/>
              </a:solidFill>
            </a:endParaRPr>
          </a:p>
          <a:p>
            <a:pPr indent="-304800" lvl="0" marL="457200" rtl="0" algn="l">
              <a:lnSpc>
                <a:spcPct val="150000"/>
              </a:lnSpc>
              <a:spcBef>
                <a:spcPts val="0"/>
              </a:spcBef>
              <a:spcAft>
                <a:spcPts val="0"/>
              </a:spcAft>
              <a:buClr>
                <a:schemeClr val="dk2"/>
              </a:buClr>
              <a:buSzPts val="1200"/>
              <a:buChar char="●"/>
            </a:pPr>
            <a:r>
              <a:rPr lang="sk" sz="1200">
                <a:solidFill>
                  <a:schemeClr val="dk1"/>
                </a:solidFill>
              </a:rPr>
              <a:t>podélné hmaty začínají od lumbálních (sakrálních) segmentů a jdou kraniálně;</a:t>
            </a:r>
            <a:endParaRPr sz="1200">
              <a:solidFill>
                <a:schemeClr val="dk1"/>
              </a:solidFill>
            </a:endParaRPr>
          </a:p>
          <a:p>
            <a:pPr indent="-304800" lvl="0" marL="457200" rtl="0" algn="l">
              <a:lnSpc>
                <a:spcPct val="150000"/>
              </a:lnSpc>
              <a:spcBef>
                <a:spcPts val="0"/>
              </a:spcBef>
              <a:spcAft>
                <a:spcPts val="0"/>
              </a:spcAft>
              <a:buClr>
                <a:schemeClr val="dk2"/>
              </a:buClr>
              <a:buSzPts val="1200"/>
              <a:buChar char="●"/>
            </a:pPr>
            <a:r>
              <a:rPr lang="sk" sz="1200">
                <a:solidFill>
                  <a:schemeClr val="dk1"/>
                </a:solidFill>
              </a:rPr>
              <a:t>segmenty trupové masírujeme anteroposteriorně;</a:t>
            </a:r>
            <a:endParaRPr sz="1200">
              <a:solidFill>
                <a:schemeClr val="dk1"/>
              </a:solidFill>
            </a:endParaRPr>
          </a:p>
          <a:p>
            <a:pPr indent="-304800" lvl="0" marL="457200" rtl="0" algn="l">
              <a:lnSpc>
                <a:spcPct val="150000"/>
              </a:lnSpc>
              <a:spcBef>
                <a:spcPts val="0"/>
              </a:spcBef>
              <a:spcAft>
                <a:spcPts val="0"/>
              </a:spcAft>
              <a:buClr>
                <a:schemeClr val="dk2"/>
              </a:buClr>
              <a:buSzPts val="1200"/>
              <a:buChar char="●"/>
            </a:pPr>
            <a:r>
              <a:rPr lang="sk" sz="1200">
                <a:solidFill>
                  <a:schemeClr val="dk1"/>
                </a:solidFill>
              </a:rPr>
              <a:t>na končetinách masírujeme tahy směrem k srdci nejdříve jejich proximální části, poté distální. </a:t>
            </a:r>
            <a:endParaRPr sz="11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a:t>
            </a:r>
            <a:endParaRPr/>
          </a:p>
        </p:txBody>
      </p:sp>
      <p:pic>
        <p:nvPicPr>
          <p:cNvPr id="412" name="Google Shape;412;p61"/>
          <p:cNvPicPr preferRelativeResize="0"/>
          <p:nvPr/>
        </p:nvPicPr>
        <p:blipFill rotWithShape="1">
          <a:blip r:embed="rId3">
            <a:alphaModFix/>
          </a:blip>
          <a:srcRect b="21014" l="33007" r="31580" t="10038"/>
          <a:stretch/>
        </p:blipFill>
        <p:spPr>
          <a:xfrm>
            <a:off x="4572000" y="0"/>
            <a:ext cx="4593398" cy="5143501"/>
          </a:xfrm>
          <a:prstGeom prst="rect">
            <a:avLst/>
          </a:prstGeom>
          <a:noFill/>
          <a:ln>
            <a:noFill/>
          </a:ln>
        </p:spPr>
      </p:pic>
      <p:sp>
        <p:nvSpPr>
          <p:cNvPr id="413" name="Google Shape;413;p61"/>
          <p:cNvSpPr txBox="1"/>
          <p:nvPr/>
        </p:nvSpPr>
        <p:spPr>
          <a:xfrm>
            <a:off x="275175" y="1132425"/>
            <a:ext cx="41697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2"/>
              </a:buClr>
              <a:buSzPts val="1200"/>
              <a:buChar char="●"/>
            </a:pPr>
            <a:r>
              <a:rPr lang="sk" sz="1200"/>
              <a:t>Moc Králová, D. (2015). </a:t>
            </a:r>
            <a:r>
              <a:rPr i="1" lang="sk" sz="1200"/>
              <a:t>Aplikovaná fyzikální terapie II</a:t>
            </a:r>
            <a:r>
              <a:rPr lang="sk" sz="1200"/>
              <a:t>. Brno, Czech republic. Retrieved 12.09.2022 from: </a:t>
            </a:r>
            <a:r>
              <a:rPr lang="sk" sz="1200" u="sng">
                <a:solidFill>
                  <a:schemeClr val="hlink"/>
                </a:solidFill>
                <a:hlinkClick r:id="rId4"/>
              </a:rPr>
              <a:t>https://www.fsps.muni.cz/impact/aplikovana-fyzikalni-terapie-2/</a:t>
            </a:r>
            <a:r>
              <a:rPr lang="sk" sz="1200"/>
              <a:t> </a:t>
            </a:r>
            <a:endParaRPr sz="12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Ďakujem za pozornosť!</a:t>
            </a:r>
            <a:endParaRPr/>
          </a:p>
        </p:txBody>
      </p:sp>
      <p:pic>
        <p:nvPicPr>
          <p:cNvPr id="419" name="Google Shape;419;p62"/>
          <p:cNvPicPr preferRelativeResize="0"/>
          <p:nvPr/>
        </p:nvPicPr>
        <p:blipFill>
          <a:blip r:embed="rId3">
            <a:alphaModFix/>
          </a:blip>
          <a:stretch>
            <a:fillRect/>
          </a:stretch>
        </p:blipFill>
        <p:spPr>
          <a:xfrm>
            <a:off x="596900" y="1528525"/>
            <a:ext cx="2906175" cy="2622950"/>
          </a:xfrm>
          <a:prstGeom prst="rect">
            <a:avLst/>
          </a:prstGeom>
          <a:noFill/>
          <a:ln>
            <a:noFill/>
          </a:ln>
        </p:spPr>
      </p:pic>
      <p:pic>
        <p:nvPicPr>
          <p:cNvPr id="420" name="Google Shape;420;p62"/>
          <p:cNvPicPr preferRelativeResize="0"/>
          <p:nvPr/>
        </p:nvPicPr>
        <p:blipFill>
          <a:blip r:embed="rId4">
            <a:alphaModFix/>
          </a:blip>
          <a:stretch>
            <a:fillRect/>
          </a:stretch>
        </p:blipFill>
        <p:spPr>
          <a:xfrm>
            <a:off x="5493400" y="337900"/>
            <a:ext cx="3111500" cy="3889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None/>
            </a:pPr>
            <a:r>
              <a:rPr lang="sk">
                <a:solidFill>
                  <a:srgbClr val="0000DC"/>
                </a:solidFill>
              </a:rPr>
              <a:t>Funkce kůže</a:t>
            </a:r>
            <a:endParaRPr>
              <a:solidFill>
                <a:srgbClr val="0000DC"/>
              </a:solidFill>
            </a:endParaRPr>
          </a:p>
          <a:p>
            <a:pPr indent="0" lvl="0" marL="0" rtl="0" algn="l">
              <a:lnSpc>
                <a:spcPct val="222222"/>
              </a:lnSpc>
              <a:spcBef>
                <a:spcPts val="0"/>
              </a:spcBef>
              <a:spcAft>
                <a:spcPts val="0"/>
              </a:spcAft>
              <a:buNone/>
            </a:pPr>
            <a:r>
              <a:t/>
            </a:r>
            <a:endParaRPr>
              <a:solidFill>
                <a:srgbClr val="0000DC"/>
              </a:solidFill>
            </a:endParaRPr>
          </a:p>
          <a:p>
            <a:pPr indent="0" lvl="0" marL="0" rtl="0" algn="l">
              <a:spcBef>
                <a:spcPts val="0"/>
              </a:spcBef>
              <a:spcAft>
                <a:spcPts val="0"/>
              </a:spcAft>
              <a:buNone/>
            </a:pPr>
            <a:r>
              <a:t/>
            </a:r>
            <a:endParaRPr/>
          </a:p>
        </p:txBody>
      </p:sp>
      <p:sp>
        <p:nvSpPr>
          <p:cNvPr id="154" name="Google Shape;154;p2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17500" lvl="0" marL="457200" rtl="0" algn="l">
              <a:lnSpc>
                <a:spcPct val="150000"/>
              </a:lnSpc>
              <a:spcBef>
                <a:spcPts val="0"/>
              </a:spcBef>
              <a:spcAft>
                <a:spcPts val="0"/>
              </a:spcAft>
              <a:buClr>
                <a:srgbClr val="0000DC"/>
              </a:buClr>
              <a:buSzPts val="1400"/>
              <a:buChar char="●"/>
            </a:pPr>
            <a:r>
              <a:rPr b="1" lang="sk" sz="1400">
                <a:solidFill>
                  <a:srgbClr val="000000"/>
                </a:solidFill>
              </a:rPr>
              <a:t>vylučovací funkce</a:t>
            </a:r>
            <a:r>
              <a:rPr lang="sk" sz="1400">
                <a:solidFill>
                  <a:srgbClr val="000000"/>
                </a:solidFill>
              </a:rPr>
              <a:t> (kůže je vedle ledvin dalším důležitým orgánem pro vylučování chemických látek z těla skrze mazové a potní žlázy, jejichž sekrety přispívají k ochraně kůže. Pot svou kyselou reakcí omezuje růst mikroorganismů-slabé dezinfekční účinky. Vylučování potu=</a:t>
            </a:r>
            <a:r>
              <a:rPr b="1" lang="sk" sz="1400">
                <a:solidFill>
                  <a:srgbClr val="000000"/>
                </a:solidFill>
              </a:rPr>
              <a:t>důležitý prostředek termoregulace organismu</a:t>
            </a:r>
            <a:r>
              <a:rPr lang="sk" sz="1400">
                <a:solidFill>
                  <a:srgbClr val="000000"/>
                </a:solidFill>
              </a:rPr>
              <a:t>).</a:t>
            </a:r>
            <a:endParaRPr sz="1400">
              <a:solidFill>
                <a:srgbClr val="000000"/>
              </a:solidFill>
            </a:endParaRPr>
          </a:p>
          <a:p>
            <a:pPr indent="-317500" lvl="0" marL="457200" rtl="0" algn="l">
              <a:lnSpc>
                <a:spcPct val="150000"/>
              </a:lnSpc>
              <a:spcBef>
                <a:spcPts val="0"/>
              </a:spcBef>
              <a:spcAft>
                <a:spcPts val="0"/>
              </a:spcAft>
              <a:buClr>
                <a:srgbClr val="0000DC"/>
              </a:buClr>
              <a:buSzPts val="1400"/>
              <a:buChar char="●"/>
            </a:pPr>
            <a:r>
              <a:rPr b="1" lang="sk" sz="1400">
                <a:solidFill>
                  <a:srgbClr val="000000"/>
                </a:solidFill>
              </a:rPr>
              <a:t>resorpční funkce </a:t>
            </a:r>
            <a:r>
              <a:rPr lang="sk" sz="1400">
                <a:solidFill>
                  <a:srgbClr val="000000"/>
                </a:solidFill>
              </a:rPr>
              <a:t>(přes kůži je možné do těla vpravit jen látky rozpuštěné v tukových rozpouštědlech nebo v tucích, které lze do kůže vtírat-různé léky v podobě mastí. Přes kůži je také možné absorbovat dýchací plyny. Zdravá kůže je schopna absorbovat jen malé množství látek. Poškozená kůže má však velké resorpční schopnosti, což může vést k rozvoji infekcí způsobených mikroorganismy).</a:t>
            </a:r>
            <a:endParaRPr b="1" sz="1400">
              <a:solidFill>
                <a:srgbClr val="000000"/>
              </a:solidFill>
            </a:endParaRPr>
          </a:p>
          <a:p>
            <a:pPr indent="-317500" lvl="0" marL="457200" rtl="0" algn="l">
              <a:lnSpc>
                <a:spcPct val="150000"/>
              </a:lnSpc>
              <a:spcBef>
                <a:spcPts val="0"/>
              </a:spcBef>
              <a:spcAft>
                <a:spcPts val="0"/>
              </a:spcAft>
              <a:buClr>
                <a:srgbClr val="0000DC"/>
              </a:buClr>
              <a:buSzPts val="1400"/>
              <a:buChar char="●"/>
            </a:pPr>
            <a:r>
              <a:rPr b="1" lang="sk" sz="1400">
                <a:solidFill>
                  <a:srgbClr val="000000"/>
                </a:solidFill>
              </a:rPr>
              <a:t>estetická funkce a komunikace </a:t>
            </a:r>
            <a:r>
              <a:rPr lang="sk" sz="1400">
                <a:solidFill>
                  <a:srgbClr val="000000"/>
                </a:solidFill>
              </a:rPr>
              <a:t>(červenání, aktuální psychické rozpoložení jedince).</a:t>
            </a:r>
            <a:endParaRPr>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None/>
            </a:pPr>
            <a:r>
              <a:rPr lang="sk">
                <a:solidFill>
                  <a:srgbClr val="0000DC"/>
                </a:solidFill>
              </a:rPr>
              <a:t>Diagnostická funkce</a:t>
            </a:r>
            <a:endParaRPr>
              <a:solidFill>
                <a:srgbClr val="0000DC"/>
              </a:solidFill>
            </a:endParaRPr>
          </a:p>
          <a:p>
            <a:pPr indent="0" lvl="0" marL="0" rtl="0" algn="l">
              <a:spcBef>
                <a:spcPts val="0"/>
              </a:spcBef>
              <a:spcAft>
                <a:spcPts val="0"/>
              </a:spcAft>
              <a:buNone/>
            </a:pPr>
            <a:r>
              <a:t/>
            </a:r>
            <a:endParaRPr/>
          </a:p>
        </p:txBody>
      </p:sp>
      <p:sp>
        <p:nvSpPr>
          <p:cNvPr id="160" name="Google Shape;160;p25"/>
          <p:cNvSpPr txBox="1"/>
          <p:nvPr>
            <p:ph idx="1" type="body"/>
          </p:nvPr>
        </p:nvSpPr>
        <p:spPr>
          <a:xfrm>
            <a:off x="540000" y="1269000"/>
            <a:ext cx="4921800" cy="3105000"/>
          </a:xfrm>
          <a:prstGeom prst="rect">
            <a:avLst/>
          </a:prstGeom>
        </p:spPr>
        <p:txBody>
          <a:bodyPr anchorCtr="0" anchor="t" bIns="0" lIns="0" spcFirstLastPara="1" rIns="0" wrap="square" tIns="0">
            <a:noAutofit/>
          </a:bodyPr>
          <a:lstStyle/>
          <a:p>
            <a:pPr indent="-323850" lvl="0" marL="457200" rtl="0" algn="l">
              <a:lnSpc>
                <a:spcPct val="128571"/>
              </a:lnSpc>
              <a:spcBef>
                <a:spcPts val="0"/>
              </a:spcBef>
              <a:spcAft>
                <a:spcPts val="0"/>
              </a:spcAft>
              <a:buSzPts val="1500"/>
              <a:buChar char="●"/>
            </a:pPr>
            <a:r>
              <a:rPr b="1" lang="sk" sz="1500">
                <a:solidFill>
                  <a:srgbClr val="000000"/>
                </a:solidFill>
              </a:rPr>
              <a:t>Headovy zóny</a:t>
            </a:r>
            <a:r>
              <a:rPr lang="sk" sz="1500">
                <a:solidFill>
                  <a:srgbClr val="000000"/>
                </a:solidFill>
              </a:rPr>
              <a:t> jsou oblasti na kůži, jejichž inervace vychází ze stejných míšních segmentů jako inervace určitých vnitřních orgánů (viscerokutánní-kutoviscerální reflex, reflexní masáž). </a:t>
            </a:r>
            <a:endParaRPr sz="1500">
              <a:solidFill>
                <a:srgbClr val="000000"/>
              </a:solidFill>
            </a:endParaRPr>
          </a:p>
          <a:p>
            <a:pPr indent="-323850" lvl="0" marL="457200" rtl="0" algn="l">
              <a:lnSpc>
                <a:spcPct val="128571"/>
              </a:lnSpc>
              <a:spcBef>
                <a:spcPts val="0"/>
              </a:spcBef>
              <a:spcAft>
                <a:spcPts val="0"/>
              </a:spcAft>
              <a:buSzPts val="1500"/>
              <a:buChar char="●"/>
            </a:pPr>
            <a:r>
              <a:rPr b="1" lang="sk" sz="1500">
                <a:solidFill>
                  <a:srgbClr val="000000"/>
                </a:solidFill>
              </a:rPr>
              <a:t>Od HAZ se liší tím, </a:t>
            </a:r>
            <a:r>
              <a:rPr lang="sk" sz="1500">
                <a:solidFill>
                  <a:srgbClr val="000000"/>
                </a:solidFill>
              </a:rPr>
              <a:t>že jsou P-L asymetrické, přecházejí i přes střední čáru (linie processus spinosi páteře), mají nepravidelný (nesegmentální) tvar.</a:t>
            </a:r>
            <a:endParaRPr sz="1500">
              <a:solidFill>
                <a:srgbClr val="000000"/>
              </a:solidFill>
            </a:endParaRPr>
          </a:p>
          <a:p>
            <a:pPr indent="-323850" lvl="0" marL="457200" rtl="0" algn="l">
              <a:lnSpc>
                <a:spcPct val="128571"/>
              </a:lnSpc>
              <a:spcBef>
                <a:spcPts val="0"/>
              </a:spcBef>
              <a:spcAft>
                <a:spcPts val="0"/>
              </a:spcAft>
              <a:buSzPts val="1500"/>
              <a:buChar char="●"/>
            </a:pPr>
            <a:r>
              <a:rPr b="1" lang="sk" sz="1500">
                <a:solidFill>
                  <a:srgbClr val="000000"/>
                </a:solidFill>
              </a:rPr>
              <a:t>Pro HAZ i HeadZ je typické, </a:t>
            </a:r>
            <a:r>
              <a:rPr lang="sk" sz="1500">
                <a:solidFill>
                  <a:srgbClr val="000000"/>
                </a:solidFill>
              </a:rPr>
              <a:t>že prostřednictvím adekvátních podnětů (termopozit./negat., taktilních, apod., můžeme recipročně působit na dysfunkční orgán.</a:t>
            </a:r>
            <a:endParaRPr sz="1500">
              <a:solidFill>
                <a:srgbClr val="000000"/>
              </a:solidFill>
            </a:endParaRPr>
          </a:p>
          <a:p>
            <a:pPr indent="0" lvl="0" marL="0" rtl="0" algn="l">
              <a:spcBef>
                <a:spcPts val="0"/>
              </a:spcBef>
              <a:spcAft>
                <a:spcPts val="0"/>
              </a:spcAft>
              <a:buNone/>
            </a:pPr>
            <a:r>
              <a:t/>
            </a:r>
            <a:endParaRPr sz="1500"/>
          </a:p>
        </p:txBody>
      </p:sp>
      <p:pic>
        <p:nvPicPr>
          <p:cNvPr id="161" name="Google Shape;161;p25"/>
          <p:cNvPicPr preferRelativeResize="0"/>
          <p:nvPr/>
        </p:nvPicPr>
        <p:blipFill rotWithShape="1">
          <a:blip r:embed="rId3">
            <a:alphaModFix/>
          </a:blip>
          <a:srcRect b="1178" l="27497" r="6211" t="23269"/>
          <a:stretch/>
        </p:blipFill>
        <p:spPr>
          <a:xfrm>
            <a:off x="5461800" y="1269000"/>
            <a:ext cx="3350374" cy="2386474"/>
          </a:xfrm>
          <a:prstGeom prst="rect">
            <a:avLst/>
          </a:prstGeom>
          <a:noFill/>
          <a:ln>
            <a:noFill/>
          </a:ln>
        </p:spPr>
      </p:pic>
      <p:sp>
        <p:nvSpPr>
          <p:cNvPr id="162" name="Google Shape;162;p25"/>
          <p:cNvSpPr txBox="1"/>
          <p:nvPr/>
        </p:nvSpPr>
        <p:spPr>
          <a:xfrm>
            <a:off x="5636975" y="3600375"/>
            <a:ext cx="30000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sk" sz="900">
                <a:solidFill>
                  <a:schemeClr val="dk1"/>
                </a:solidFill>
              </a:rPr>
              <a:t>https://anat.lf1.cuni.cz/souhrny/ka04.pdf</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None/>
            </a:pPr>
            <a:r>
              <a:rPr lang="sk">
                <a:solidFill>
                  <a:srgbClr val="0000DC"/>
                </a:solidFill>
              </a:rPr>
              <a:t>Bariéra</a:t>
            </a:r>
            <a:endParaRPr>
              <a:solidFill>
                <a:srgbClr val="0000DC"/>
              </a:solidFill>
            </a:endParaRPr>
          </a:p>
          <a:p>
            <a:pPr indent="0" lvl="0" marL="0" rtl="0" algn="l">
              <a:spcBef>
                <a:spcPts val="0"/>
              </a:spcBef>
              <a:spcAft>
                <a:spcPts val="0"/>
              </a:spcAft>
              <a:buNone/>
            </a:pPr>
            <a:r>
              <a:t/>
            </a:r>
            <a:endParaRPr b="0"/>
          </a:p>
        </p:txBody>
      </p:sp>
      <p:sp>
        <p:nvSpPr>
          <p:cNvPr id="168" name="Google Shape;168;p2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lnSpc>
                <a:spcPct val="128571"/>
              </a:lnSpc>
              <a:spcBef>
                <a:spcPts val="0"/>
              </a:spcBef>
              <a:spcAft>
                <a:spcPts val="0"/>
              </a:spcAft>
              <a:buClr>
                <a:srgbClr val="0000DC"/>
              </a:buClr>
              <a:buSzPts val="1500"/>
              <a:buChar char="●"/>
            </a:pPr>
            <a:r>
              <a:rPr b="1" lang="sk" sz="1500">
                <a:solidFill>
                  <a:srgbClr val="000000"/>
                </a:solidFill>
              </a:rPr>
              <a:t>Fyziologická </a:t>
            </a:r>
            <a:r>
              <a:rPr lang="sk" sz="1500">
                <a:solidFill>
                  <a:srgbClr val="000000"/>
                </a:solidFill>
              </a:rPr>
              <a:t>(odpor mezi tkáněmi je elastický a postupně narůstající)</a:t>
            </a:r>
            <a:endParaRPr sz="1500">
              <a:solidFill>
                <a:srgbClr val="000000"/>
              </a:solidFill>
            </a:endParaRPr>
          </a:p>
          <a:p>
            <a:pPr indent="-323850" lvl="0" marL="457200" rtl="0" algn="l">
              <a:lnSpc>
                <a:spcPct val="128571"/>
              </a:lnSpc>
              <a:spcBef>
                <a:spcPts val="0"/>
              </a:spcBef>
              <a:spcAft>
                <a:spcPts val="0"/>
              </a:spcAft>
              <a:buClr>
                <a:srgbClr val="0000DC"/>
              </a:buClr>
              <a:buSzPts val="1500"/>
              <a:buChar char="●"/>
            </a:pPr>
            <a:r>
              <a:rPr b="1" lang="sk" sz="1500">
                <a:solidFill>
                  <a:srgbClr val="000000"/>
                </a:solidFill>
              </a:rPr>
              <a:t>Patologická</a:t>
            </a:r>
            <a:r>
              <a:rPr lang="sk" sz="1500">
                <a:solidFill>
                  <a:srgbClr val="000000"/>
                </a:solidFill>
              </a:rPr>
              <a:t> (restriktivní, odpor mezi tkáněmi je náhlý a ostrý - zkouška na povrchu lehátka)</a:t>
            </a:r>
            <a:endParaRPr sz="1500">
              <a:solidFill>
                <a:srgbClr val="000000"/>
              </a:solidFill>
            </a:endParaRPr>
          </a:p>
          <a:p>
            <a:pPr indent="-323850" lvl="0" marL="457200" rtl="0" algn="l">
              <a:lnSpc>
                <a:spcPct val="128571"/>
              </a:lnSpc>
              <a:spcBef>
                <a:spcPts val="0"/>
              </a:spcBef>
              <a:spcAft>
                <a:spcPts val="0"/>
              </a:spcAft>
              <a:buClr>
                <a:srgbClr val="0000DC"/>
              </a:buClr>
              <a:buSzPts val="1500"/>
              <a:buChar char="●"/>
            </a:pPr>
            <a:r>
              <a:rPr b="1" lang="sk" sz="1500">
                <a:solidFill>
                  <a:srgbClr val="000000"/>
                </a:solidFill>
              </a:rPr>
              <a:t>Anatomická</a:t>
            </a:r>
            <a:r>
              <a:rPr lang="sk" sz="1500">
                <a:solidFill>
                  <a:srgbClr val="000000"/>
                </a:solidFill>
              </a:rPr>
              <a:t> (za fyziologickou bariérou, daná kostěnou strukturou, nepracujeme s ní)</a:t>
            </a:r>
            <a:endParaRPr b="1" sz="1500">
              <a:solidFill>
                <a:srgbClr val="000000"/>
              </a:solidFill>
            </a:endParaRPr>
          </a:p>
          <a:p>
            <a:pPr indent="0" lvl="0" marL="0" rtl="0" algn="l">
              <a:lnSpc>
                <a:spcPct val="128571"/>
              </a:lnSpc>
              <a:spcBef>
                <a:spcPts val="0"/>
              </a:spcBef>
              <a:spcAft>
                <a:spcPts val="0"/>
              </a:spcAft>
              <a:buNone/>
            </a:pPr>
            <a:r>
              <a:rPr b="1" lang="sk" sz="1500">
                <a:solidFill>
                  <a:srgbClr val="000000"/>
                </a:solidFill>
              </a:rPr>
              <a:t>Fenomén bariéry:</a:t>
            </a:r>
            <a:endParaRPr b="1" sz="1500">
              <a:solidFill>
                <a:srgbClr val="000000"/>
              </a:solidFill>
            </a:endParaRPr>
          </a:p>
          <a:p>
            <a:pPr indent="-323850" lvl="0" marL="457200" rtl="0" algn="l">
              <a:lnSpc>
                <a:spcPct val="128571"/>
              </a:lnSpc>
              <a:spcBef>
                <a:spcPts val="0"/>
              </a:spcBef>
              <a:spcAft>
                <a:spcPts val="0"/>
              </a:spcAft>
              <a:buClr>
                <a:srgbClr val="0000DC"/>
              </a:buClr>
              <a:buSzPts val="1500"/>
              <a:buChar char="●"/>
            </a:pPr>
            <a:r>
              <a:rPr b="1" lang="sk" sz="1500">
                <a:solidFill>
                  <a:srgbClr val="000000"/>
                </a:solidFill>
              </a:rPr>
              <a:t> Měkké tkáně a klouby</a:t>
            </a:r>
            <a:r>
              <a:rPr lang="sk" sz="1500">
                <a:solidFill>
                  <a:srgbClr val="000000"/>
                </a:solidFill>
              </a:rPr>
              <a:t> vykazují při dysfunkci určité části pohybového aparátu tendenci ke snížení své mobility. Před dosažením anatomické zarážky (anatomické bariéry) začne při užití velmi malého tlaku klást vyšetřovaná tkáň první malý odpor (funkční bariéra). </a:t>
            </a:r>
            <a:endParaRPr sz="1500">
              <a:solidFill>
                <a:srgbClr val="000000"/>
              </a:solidFill>
            </a:endParaRPr>
          </a:p>
          <a:p>
            <a:pPr indent="-323850" lvl="0" marL="457200" rtl="0" algn="l">
              <a:lnSpc>
                <a:spcPct val="128571"/>
              </a:lnSpc>
              <a:spcBef>
                <a:spcPts val="0"/>
              </a:spcBef>
              <a:spcAft>
                <a:spcPts val="0"/>
              </a:spcAft>
              <a:buClr>
                <a:srgbClr val="0000DC"/>
              </a:buClr>
              <a:buSzPts val="1500"/>
              <a:buChar char="●"/>
            </a:pPr>
            <a:r>
              <a:rPr lang="sk" sz="1500">
                <a:solidFill>
                  <a:srgbClr val="000000"/>
                </a:solidFill>
              </a:rPr>
              <a:t>Vyšetření dále spočívá v mírném zvýšení tlaku v bariéře (nesmíme ovšem bariéru opustit) a pokud tato bariéra dále pruží, jedná se o </a:t>
            </a:r>
            <a:r>
              <a:rPr b="1" lang="sk" sz="1500">
                <a:solidFill>
                  <a:srgbClr val="000000"/>
                </a:solidFill>
              </a:rPr>
              <a:t>fyziologický stav.</a:t>
            </a:r>
            <a:r>
              <a:rPr lang="sk" sz="1500">
                <a:solidFill>
                  <a:srgbClr val="000000"/>
                </a:solidFill>
              </a:rPr>
              <a:t> Pokud však v místě bariéry není možné pružení vyvolat (tkáň nepruží), jedná se o </a:t>
            </a:r>
            <a:r>
              <a:rPr b="1" lang="sk" sz="1500">
                <a:solidFill>
                  <a:srgbClr val="000000"/>
                </a:solidFill>
              </a:rPr>
              <a:t>patologickou bariéru </a:t>
            </a:r>
            <a:r>
              <a:rPr lang="sk" sz="1500">
                <a:solidFill>
                  <a:srgbClr val="000000"/>
                </a:solidFill>
              </a:rPr>
              <a:t>představující poruchu v daném segmentu. Nikdy “neopouštíme získaný terén.”	 	 	 		</a:t>
            </a:r>
            <a:endParaRPr sz="1500">
              <a:solidFill>
                <a:srgbClr val="000000"/>
              </a:solidFill>
            </a:endParaRPr>
          </a:p>
          <a:p>
            <a:pPr indent="0" lvl="0" marL="0" rtl="0" algn="l">
              <a:lnSpc>
                <a:spcPct val="128571"/>
              </a:lnSpc>
              <a:spcBef>
                <a:spcPts val="0"/>
              </a:spcBef>
              <a:spcAft>
                <a:spcPts val="0"/>
              </a:spcAft>
              <a:buNone/>
            </a:pPr>
            <a:r>
              <a:t/>
            </a:r>
            <a:endParaRPr sz="1500">
              <a:solidFill>
                <a:srgbClr val="000000"/>
              </a:solidFill>
            </a:endParaRPr>
          </a:p>
          <a:p>
            <a:pPr indent="0" lvl="0" marL="0" rtl="0" algn="l">
              <a:lnSpc>
                <a:spcPct val="115000"/>
              </a:lnSpc>
              <a:spcBef>
                <a:spcPts val="0"/>
              </a:spcBef>
              <a:spcAft>
                <a:spcPts val="0"/>
              </a:spcAft>
              <a:buNone/>
            </a:pPr>
            <a:r>
              <a:rPr lang="sk" sz="1500">
                <a:solidFill>
                  <a:srgbClr val="000000"/>
                </a:solidFill>
              </a:rPr>
              <a:t>				</a:t>
            </a:r>
            <a:endParaRPr sz="1500">
              <a:solidFill>
                <a:srgbClr val="000000"/>
              </a:solidFill>
            </a:endParaRPr>
          </a:p>
          <a:p>
            <a:pPr indent="0" lvl="0" marL="0" rtl="0" algn="l">
              <a:lnSpc>
                <a:spcPct val="128571"/>
              </a:lnSpc>
              <a:spcBef>
                <a:spcPts val="0"/>
              </a:spcBef>
              <a:spcAft>
                <a:spcPts val="0"/>
              </a:spcAft>
              <a:buNone/>
            </a:pPr>
            <a:r>
              <a:rPr lang="sk" sz="1500">
                <a:solidFill>
                  <a:srgbClr val="000000"/>
                </a:solidFill>
              </a:rPr>
              <a:t>			</a:t>
            </a:r>
            <a:endParaRPr sz="1500">
              <a:solidFill>
                <a:srgbClr val="000000"/>
              </a:solidFill>
            </a:endParaRPr>
          </a:p>
          <a:p>
            <a:pPr indent="0" lvl="0" marL="0" rtl="0" algn="l">
              <a:lnSpc>
                <a:spcPct val="128571"/>
              </a:lnSpc>
              <a:spcBef>
                <a:spcPts val="0"/>
              </a:spcBef>
              <a:spcAft>
                <a:spcPts val="0"/>
              </a:spcAft>
              <a:buNone/>
            </a:pPr>
            <a:r>
              <a:rPr lang="sk" sz="1500">
                <a:solidFill>
                  <a:srgbClr val="000000"/>
                </a:solidFill>
              </a:rPr>
              <a:t>		</a:t>
            </a:r>
            <a:endParaRPr sz="1500">
              <a:solidFill>
                <a:srgbClr val="000000"/>
              </a:solidFill>
            </a:endParaRPr>
          </a:p>
          <a:p>
            <a:pPr indent="0" lvl="0" marL="0" rtl="0" algn="l">
              <a:lnSpc>
                <a:spcPct val="128571"/>
              </a:lnSpc>
              <a:spcBef>
                <a:spcPts val="0"/>
              </a:spcBef>
              <a:spcAft>
                <a:spcPts val="0"/>
              </a:spcAft>
              <a:buNone/>
            </a:pPr>
            <a:r>
              <a:t/>
            </a:r>
            <a:endParaRPr b="1" sz="15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None/>
            </a:pPr>
            <a:r>
              <a:rPr lang="sk">
                <a:solidFill>
                  <a:srgbClr val="0000DC"/>
                </a:solidFill>
              </a:rPr>
              <a:t>Bariéra</a:t>
            </a:r>
            <a:endParaRPr>
              <a:solidFill>
                <a:srgbClr val="0000DC"/>
              </a:solidFill>
            </a:endParaRPr>
          </a:p>
          <a:p>
            <a:pPr indent="0" lvl="0" marL="0" rtl="0" algn="l">
              <a:spcBef>
                <a:spcPts val="0"/>
              </a:spcBef>
              <a:spcAft>
                <a:spcPts val="0"/>
              </a:spcAft>
              <a:buNone/>
            </a:pPr>
            <a:r>
              <a:t/>
            </a:r>
            <a:endParaRPr/>
          </a:p>
        </p:txBody>
      </p:sp>
      <p:pic>
        <p:nvPicPr>
          <p:cNvPr id="174" name="Google Shape;174;p27"/>
          <p:cNvPicPr preferRelativeResize="0"/>
          <p:nvPr/>
        </p:nvPicPr>
        <p:blipFill rotWithShape="1">
          <a:blip r:embed="rId3">
            <a:alphaModFix/>
          </a:blip>
          <a:srcRect b="0" l="0" r="0" t="0"/>
          <a:stretch/>
        </p:blipFill>
        <p:spPr>
          <a:xfrm>
            <a:off x="842038" y="1557525"/>
            <a:ext cx="7680125" cy="1315825"/>
          </a:xfrm>
          <a:prstGeom prst="rect">
            <a:avLst/>
          </a:prstGeom>
          <a:noFill/>
          <a:ln>
            <a:noFill/>
          </a:ln>
        </p:spPr>
      </p:pic>
      <p:sp>
        <p:nvSpPr>
          <p:cNvPr id="175" name="Google Shape;175;p27"/>
          <p:cNvSpPr txBox="1"/>
          <p:nvPr/>
        </p:nvSpPr>
        <p:spPr>
          <a:xfrm>
            <a:off x="1146275" y="3169800"/>
            <a:ext cx="46830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A - anatomická bariéra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Ph - fyziologická bariéra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path - patologická bariéra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n0 - neutrální bod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sk" sz="1400" u="none" cap="none" strike="noStrike">
                <a:solidFill>
                  <a:srgbClr val="000000"/>
                </a:solidFill>
                <a:latin typeface="Arial"/>
                <a:ea typeface="Arial"/>
                <a:cs typeface="Arial"/>
                <a:sym typeface="Arial"/>
              </a:rPr>
              <a:t>N1 - neutrální bod při existenci patologické bariéry</a:t>
            </a:r>
            <a:endParaRPr b="0" i="0" sz="1400" u="none" cap="none" strike="noStrike">
              <a:solidFill>
                <a:srgbClr val="000000"/>
              </a:solidFill>
              <a:latin typeface="Arial"/>
              <a:ea typeface="Arial"/>
              <a:cs typeface="Arial"/>
              <a:sym typeface="Arial"/>
            </a:endParaRPr>
          </a:p>
        </p:txBody>
      </p:sp>
      <p:sp>
        <p:nvSpPr>
          <p:cNvPr id="176" name="Google Shape;176;p27"/>
          <p:cNvSpPr txBox="1"/>
          <p:nvPr/>
        </p:nvSpPr>
        <p:spPr>
          <a:xfrm>
            <a:off x="2424175" y="2802588"/>
            <a:ext cx="46830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sk" sz="900" u="none" cap="none" strike="noStrike">
                <a:solidFill>
                  <a:srgbClr val="000000"/>
                </a:solidFill>
                <a:latin typeface="Arial"/>
                <a:ea typeface="Arial"/>
                <a:cs typeface="Arial"/>
                <a:sym typeface="Arial"/>
              </a:rPr>
              <a:t>https://www.rehabilitace.info/lidske-telo/klouby-a-jejich-poruchy/</a:t>
            </a:r>
            <a:endParaRPr b="0" i="0" sz="900" u="none" cap="none" strike="noStrike">
              <a:solidFill>
                <a:srgbClr val="000000"/>
              </a:solidFill>
              <a:latin typeface="Arial"/>
              <a:ea typeface="Arial"/>
              <a:cs typeface="Arial"/>
              <a:sym typeface="Arial"/>
            </a:endParaRPr>
          </a:p>
        </p:txBody>
      </p:sp>
      <p:pic>
        <p:nvPicPr>
          <p:cNvPr id="177" name="Google Shape;177;p27"/>
          <p:cNvPicPr preferRelativeResize="0"/>
          <p:nvPr/>
        </p:nvPicPr>
        <p:blipFill rotWithShape="1">
          <a:blip r:embed="rId4">
            <a:alphaModFix/>
          </a:blip>
          <a:srcRect b="0" l="0" r="0" t="0"/>
          <a:stretch/>
        </p:blipFill>
        <p:spPr>
          <a:xfrm>
            <a:off x="5525050" y="3290063"/>
            <a:ext cx="2224206" cy="16422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sk"/>
              <a:t>Ošetření měkkých tkání</a:t>
            </a:r>
            <a:endParaRPr/>
          </a:p>
          <a:p>
            <a:pPr indent="0" lvl="0" marL="0" rtl="0" algn="l">
              <a:spcBef>
                <a:spcPts val="0"/>
              </a:spcBef>
              <a:spcAft>
                <a:spcPts val="0"/>
              </a:spcAft>
              <a:buNone/>
            </a:pPr>
            <a:r>
              <a:t/>
            </a:r>
            <a:endParaRPr/>
          </a:p>
        </p:txBody>
      </p:sp>
      <p:sp>
        <p:nvSpPr>
          <p:cNvPr id="183" name="Google Shape;183;p28"/>
          <p:cNvSpPr txBox="1"/>
          <p:nvPr>
            <p:ph idx="1" type="body"/>
          </p:nvPr>
        </p:nvSpPr>
        <p:spPr>
          <a:xfrm>
            <a:off x="540000" y="1269000"/>
            <a:ext cx="3167400" cy="3105000"/>
          </a:xfrm>
          <a:prstGeom prst="rect">
            <a:avLst/>
          </a:prstGeom>
        </p:spPr>
        <p:txBody>
          <a:bodyPr anchorCtr="0" anchor="t" bIns="0" lIns="0" spcFirstLastPara="1" rIns="0" wrap="square" tIns="0">
            <a:noAutofit/>
          </a:bodyPr>
          <a:lstStyle/>
          <a:p>
            <a:pPr indent="0" lvl="0" marL="0" rtl="0" algn="l">
              <a:lnSpc>
                <a:spcPct val="128571"/>
              </a:lnSpc>
              <a:spcBef>
                <a:spcPts val="0"/>
              </a:spcBef>
              <a:spcAft>
                <a:spcPts val="0"/>
              </a:spcAft>
              <a:buNone/>
            </a:pPr>
            <a:r>
              <a:rPr lang="sk" sz="1500">
                <a:solidFill>
                  <a:srgbClr val="000000"/>
                </a:solidFill>
              </a:rPr>
              <a:t>Podle vrstev: </a:t>
            </a:r>
            <a:endParaRPr sz="1500">
              <a:solidFill>
                <a:srgbClr val="000000"/>
              </a:solidFill>
            </a:endParaRPr>
          </a:p>
          <a:p>
            <a:pPr indent="-323850" lvl="0" marL="457200" rtl="0" algn="l">
              <a:lnSpc>
                <a:spcPct val="128571"/>
              </a:lnSpc>
              <a:spcBef>
                <a:spcPts val="0"/>
              </a:spcBef>
              <a:spcAft>
                <a:spcPts val="0"/>
              </a:spcAft>
              <a:buClr>
                <a:srgbClr val="0000DC"/>
              </a:buClr>
              <a:buSzPts val="1500"/>
              <a:buChar char="●"/>
            </a:pPr>
            <a:r>
              <a:rPr b="1" lang="sk" sz="1500">
                <a:solidFill>
                  <a:srgbClr val="000000"/>
                </a:solidFill>
              </a:rPr>
              <a:t>Kůže</a:t>
            </a:r>
            <a:r>
              <a:rPr lang="sk" sz="1500">
                <a:solidFill>
                  <a:srgbClr val="000000"/>
                </a:solidFill>
              </a:rPr>
              <a:t> (posunlivost, protažitelnost)</a:t>
            </a:r>
            <a:endParaRPr sz="1500">
              <a:solidFill>
                <a:srgbClr val="000000"/>
              </a:solidFill>
            </a:endParaRPr>
          </a:p>
          <a:p>
            <a:pPr indent="-323850" lvl="0" marL="457200" rtl="0" algn="l">
              <a:lnSpc>
                <a:spcPct val="128571"/>
              </a:lnSpc>
              <a:spcBef>
                <a:spcPts val="0"/>
              </a:spcBef>
              <a:spcAft>
                <a:spcPts val="0"/>
              </a:spcAft>
              <a:buClr>
                <a:srgbClr val="0000DC"/>
              </a:buClr>
              <a:buSzPts val="1500"/>
              <a:buChar char="●"/>
            </a:pPr>
            <a:r>
              <a:rPr b="1" lang="sk" sz="1500">
                <a:solidFill>
                  <a:srgbClr val="000000"/>
                </a:solidFill>
              </a:rPr>
              <a:t>Podkoží, jizva, sval </a:t>
            </a:r>
            <a:r>
              <a:rPr lang="sk" sz="1500">
                <a:solidFill>
                  <a:srgbClr val="000000"/>
                </a:solidFill>
              </a:rPr>
              <a:t>(řasa, tlak-presura)</a:t>
            </a:r>
            <a:endParaRPr sz="1500">
              <a:solidFill>
                <a:srgbClr val="000000"/>
              </a:solidFill>
            </a:endParaRPr>
          </a:p>
          <a:p>
            <a:pPr indent="-323850" lvl="0" marL="457200" rtl="0" algn="l">
              <a:lnSpc>
                <a:spcPct val="128571"/>
              </a:lnSpc>
              <a:spcBef>
                <a:spcPts val="0"/>
              </a:spcBef>
              <a:spcAft>
                <a:spcPts val="0"/>
              </a:spcAft>
              <a:buClr>
                <a:srgbClr val="0000DC"/>
              </a:buClr>
              <a:buSzPts val="1500"/>
              <a:buChar char="●"/>
            </a:pPr>
            <a:r>
              <a:rPr b="1" lang="sk" sz="1500">
                <a:solidFill>
                  <a:srgbClr val="000000"/>
                </a:solidFill>
              </a:rPr>
              <a:t>Fascie</a:t>
            </a:r>
            <a:r>
              <a:rPr lang="sk" sz="1500">
                <a:solidFill>
                  <a:srgbClr val="000000"/>
                </a:solidFill>
              </a:rPr>
              <a:t> (posunlivost) </a:t>
            </a:r>
            <a:endParaRPr sz="1500">
              <a:solidFill>
                <a:srgbClr val="000000"/>
              </a:solidFill>
            </a:endParaRPr>
          </a:p>
          <a:p>
            <a:pPr indent="-323850" lvl="0" marL="457200" rtl="0" algn="l">
              <a:lnSpc>
                <a:spcPct val="128571"/>
              </a:lnSpc>
              <a:spcBef>
                <a:spcPts val="0"/>
              </a:spcBef>
              <a:spcAft>
                <a:spcPts val="0"/>
              </a:spcAft>
              <a:buClr>
                <a:srgbClr val="0000DC"/>
              </a:buClr>
              <a:buSzPts val="1500"/>
              <a:buChar char="●"/>
            </a:pPr>
            <a:r>
              <a:rPr b="1" lang="sk" sz="1500">
                <a:solidFill>
                  <a:srgbClr val="000000"/>
                </a:solidFill>
              </a:rPr>
              <a:t>Sval-Trigger point, tender point </a:t>
            </a:r>
            <a:r>
              <a:rPr lang="sk" sz="1500">
                <a:solidFill>
                  <a:srgbClr val="000000"/>
                </a:solidFill>
              </a:rPr>
              <a:t>(presura) </a:t>
            </a:r>
            <a:endParaRPr sz="1500">
              <a:solidFill>
                <a:srgbClr val="000000"/>
              </a:solidFill>
            </a:endParaRPr>
          </a:p>
          <a:p>
            <a:pPr indent="0" lvl="0" marL="0" rtl="0" algn="l">
              <a:spcBef>
                <a:spcPts val="0"/>
              </a:spcBef>
              <a:spcAft>
                <a:spcPts val="0"/>
              </a:spcAft>
              <a:buNone/>
            </a:pPr>
            <a:r>
              <a:t/>
            </a:r>
            <a:endParaRPr/>
          </a:p>
        </p:txBody>
      </p:sp>
      <p:pic>
        <p:nvPicPr>
          <p:cNvPr id="184" name="Google Shape;184;p28"/>
          <p:cNvPicPr preferRelativeResize="0"/>
          <p:nvPr/>
        </p:nvPicPr>
        <p:blipFill rotWithShape="1">
          <a:blip r:embed="rId3">
            <a:alphaModFix/>
          </a:blip>
          <a:srcRect b="0" l="0" r="0" t="0"/>
          <a:stretch/>
        </p:blipFill>
        <p:spPr>
          <a:xfrm>
            <a:off x="3738625" y="1269000"/>
            <a:ext cx="5059940" cy="2315700"/>
          </a:xfrm>
          <a:prstGeom prst="rect">
            <a:avLst/>
          </a:prstGeom>
          <a:noFill/>
          <a:ln>
            <a:noFill/>
          </a:ln>
        </p:spPr>
      </p:pic>
      <p:pic>
        <p:nvPicPr>
          <p:cNvPr id="185" name="Google Shape;185;p28"/>
          <p:cNvPicPr preferRelativeResize="0"/>
          <p:nvPr/>
        </p:nvPicPr>
        <p:blipFill rotWithShape="1">
          <a:blip r:embed="rId4">
            <a:alphaModFix/>
          </a:blip>
          <a:srcRect b="0" l="0" r="0" t="0"/>
          <a:stretch/>
        </p:blipFill>
        <p:spPr>
          <a:xfrm>
            <a:off x="3707400" y="3282175"/>
            <a:ext cx="1319975" cy="1861325"/>
          </a:xfrm>
          <a:prstGeom prst="rect">
            <a:avLst/>
          </a:prstGeom>
          <a:noFill/>
          <a:ln>
            <a:noFill/>
          </a:ln>
        </p:spPr>
      </p:pic>
      <p:sp>
        <p:nvSpPr>
          <p:cNvPr id="186" name="Google Shape;186;p28"/>
          <p:cNvSpPr txBox="1"/>
          <p:nvPr/>
        </p:nvSpPr>
        <p:spPr>
          <a:xfrm>
            <a:off x="5305900" y="3658363"/>
            <a:ext cx="29364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sk" sz="900" u="none" cap="none" strike="noStrike">
                <a:solidFill>
                  <a:srgbClr val="000000"/>
                </a:solidFill>
                <a:latin typeface="Arial"/>
                <a:ea typeface="Arial"/>
                <a:cs typeface="Arial"/>
                <a:sym typeface="Arial"/>
              </a:rPr>
              <a:t>https://www.researchgate.net/figure/Generic-Body-Fascia-Layering-and-Stratification-Left-panel-shows-ultrasound-image-of-a_fig1_337002695</a:t>
            </a:r>
            <a:endParaRPr b="0" i="0" sz="9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