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Lst>
  <p:sldSz cy="6858000" cx="12192000"/>
  <p:notesSz cx="6858000" cy="9144000"/>
  <p:embeddedFontLst>
    <p:embeddedFont>
      <p:font typeface="Tahoma"/>
      <p:regular r:id="rId131"/>
      <p:bold r:id="rId132"/>
    </p:embeddedFont>
    <p:embeddedFont>
      <p:font typeface="Century Gothic"/>
      <p:regular r:id="rId133"/>
      <p:bold r:id="rId134"/>
      <p:italic r:id="rId135"/>
      <p:boldItalic r:id="rId1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20">
          <p15:clr>
            <a:srgbClr val="A4A3A4"/>
          </p15:clr>
        </p15:guide>
        <p15:guide id="2" orient="horz" pos="1272">
          <p15:clr>
            <a:srgbClr val="A4A3A4"/>
          </p15:clr>
        </p15:guide>
        <p15:guide id="3" orient="horz" pos="715">
          <p15:clr>
            <a:srgbClr val="A4A3A4"/>
          </p15:clr>
        </p15:guide>
        <p15:guide id="4" orient="horz" pos="3861">
          <p15:clr>
            <a:srgbClr val="A4A3A4"/>
          </p15:clr>
        </p15:guide>
        <p15:guide id="5" orient="horz" pos="3944">
          <p15:clr>
            <a:srgbClr val="A4A3A4"/>
          </p15:clr>
        </p15:guide>
        <p15:guide id="6" pos="428">
          <p15:clr>
            <a:srgbClr val="A4A3A4"/>
          </p15:clr>
        </p15:guide>
        <p15:guide id="7" pos="7224">
          <p15:clr>
            <a:srgbClr val="A4A3A4"/>
          </p15:clr>
        </p15:guide>
        <p15:guide id="8" pos="909">
          <p15:clr>
            <a:srgbClr val="A4A3A4"/>
          </p15:clr>
        </p15:guide>
        <p15:guide id="9" pos="3688">
          <p15:clr>
            <a:srgbClr val="A4A3A4"/>
          </p15:clr>
        </p15:guide>
        <p15:guide id="10" pos="3968">
          <p15:clr>
            <a:srgbClr val="A4A3A4"/>
          </p15:clr>
        </p15:guide>
      </p15:sldGuideLst>
    </p:ext>
    <p:ext uri="http://customooxmlschemas.google.com/">
      <go:slidesCustomData xmlns:go="http://customooxmlschemas.google.com/" r:id="rId137" roundtripDataSignature="AMtx7mjFvF1qIDTlYOqdsm3zZsoZu7Ws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20" orient="horz"/>
        <p:guide pos="1272" orient="horz"/>
        <p:guide pos="715" orient="horz"/>
        <p:guide pos="3861" orient="horz"/>
        <p:guide pos="3944" orient="horz"/>
        <p:guide pos="428"/>
        <p:guide pos="7224"/>
        <p:guide pos="909"/>
        <p:guide pos="3688"/>
        <p:guide pos="396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7" Type="http://customschemas.google.com/relationships/presentationmetadata" Target="metadata"/><Relationship Id="rId132" Type="http://schemas.openxmlformats.org/officeDocument/2006/relationships/font" Target="fonts/Tahoma-bold.fntdata"/><Relationship Id="rId131" Type="http://schemas.openxmlformats.org/officeDocument/2006/relationships/font" Target="fonts/Tahoma-regular.fntdata"/><Relationship Id="rId130" Type="http://schemas.openxmlformats.org/officeDocument/2006/relationships/slide" Target="slides/slide125.xml"/><Relationship Id="rId136" Type="http://schemas.openxmlformats.org/officeDocument/2006/relationships/font" Target="fonts/CenturyGothic-boldItalic.fntdata"/><Relationship Id="rId135" Type="http://schemas.openxmlformats.org/officeDocument/2006/relationships/font" Target="fonts/CenturyGothic-italic.fntdata"/><Relationship Id="rId134" Type="http://schemas.openxmlformats.org/officeDocument/2006/relationships/font" Target="fonts/CenturyGothic-bold.fntdata"/><Relationship Id="rId133" Type="http://schemas.openxmlformats.org/officeDocument/2006/relationships/font" Target="fonts/CenturyGothic-regular.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cs-C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5" name="Google Shape;11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sz="1050">
              <a:solidFill>
                <a:srgbClr val="202122"/>
              </a:solidFill>
              <a:highlight>
                <a:srgbClr val="FFFFFF"/>
              </a:highlight>
            </a:endParaRPr>
          </a:p>
        </p:txBody>
      </p:sp>
      <p:sp>
        <p:nvSpPr>
          <p:cNvPr id="116" name="Google Shape;116;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cs-CZ"/>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8c94055bac_0_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8c94055bac_0_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0" name="Google Shape;200;g18c94055bac_0_5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86" name="Google Shape;108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93" name="Google Shape;109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18cd09f9bb7_0_2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18cd09f9bb7_0_2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02" name="Google Shape;1102;g18cd09f9bb7_0_28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11" name="Google Shape;111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18cd09f9bb7_0_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18cd09f9bb7_0_1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18" name="Google Shape;1118;g18cd09f9bb7_0_12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18cd09f9bb7_0_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18cd09f9bb7_0_1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27" name="Google Shape;1127;g18cd09f9bb7_0_13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18cd09f9bb7_0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18cd09f9bb7_0_1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37" name="Google Shape;1137;g18cd09f9bb7_0_14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18cd09f9bb7_0_1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18cd09f9bb7_0_1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47" name="Google Shape;1147;g18cd09f9bb7_0_16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18cd09f9bb7_0_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18cd09f9bb7_0_1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58" name="Google Shape;1158;g18cd09f9bb7_0_17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g18cd09f9bb7_0_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8" name="Google Shape;1168;g18cd09f9bb7_0_1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69" name="Google Shape;1169;g18cd09f9bb7_0_19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8c94055bac_0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8c94055bac_0_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10" name="Google Shape;210;g18c94055bac_0_6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18cd09f9bb7_0_2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9" name="Google Shape;1179;g18cd09f9bb7_0_2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80" name="Google Shape;1180;g18cd09f9bb7_0_20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18cd09f9bb7_0_2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0" name="Google Shape;1190;g18cd09f9bb7_0_2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191" name="Google Shape;1191;g18cd09f9bb7_0_21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18cd09f9bb7_0_2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0" name="Google Shape;1200;g18cd09f9bb7_0_2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01" name="Google Shape;1201;g18cd09f9bb7_0_22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18cd09f9bb7_0_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18cd09f9bb7_0_2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11" name="Google Shape;1211;g18cd09f9bb7_0_23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18cd09f9bb7_0_2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0" name="Google Shape;1220;g18cd09f9bb7_0_2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21" name="Google Shape;1221;g18cd09f9bb7_0_24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18cd09f9bb7_0_2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0" name="Google Shape;1230;g18cd09f9bb7_0_2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31" name="Google Shape;1231;g18cd09f9bb7_0_25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42" name="Google Shape;124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49" name="Google Shape;124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18cd09f9bb7_0_3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6" name="Google Shape;1256;g18cd09f9bb7_0_3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57" name="Google Shape;1257;g18cd09f9bb7_0_33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18cd09f9bb7_0_3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6" name="Google Shape;1266;g18cd09f9bb7_0_3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67" name="Google Shape;1267;g18cd09f9bb7_0_34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8c94055bac_0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8c94055bac_0_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0" name="Google Shape;220;g18c94055bac_0_7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18cd09f9bb7_0_3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6" name="Google Shape;1276;g18cd09f9bb7_0_3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77" name="Google Shape;1277;g18cd09f9bb7_0_35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g18cd09f9bb7_0_3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6" name="Google Shape;1286;g18cd09f9bb7_0_3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87" name="Google Shape;1287;g18cd09f9bb7_0_35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g18cd09f9bb7_0_3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6" name="Google Shape;1296;g18cd09f9bb7_0_3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97" name="Google Shape;1297;g18cd09f9bb7_0_36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18cd09f9bb7_0_3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6" name="Google Shape;1306;g18cd09f9bb7_0_3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07" name="Google Shape;1307;g18cd09f9bb7_0_37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g18c94055bac_0_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6" name="Google Shape;1316;g18c94055bac_0_2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17" name="Google Shape;1317;g18c94055bac_0_23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18cd09f9bb7_0_3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4" name="Google Shape;1324;g18cd09f9bb7_0_3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25" name="Google Shape;1325;g18cd09f9bb7_0_39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8c94055bac_0_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8c94055bac_0_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6" name="Google Shape;236;g18c94055bac_0_8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8c94055bac_0_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8c94055bac_0_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5" name="Google Shape;245;g18c94055bac_0_9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56" name="Google Shape;25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6" name="Google Shape;266;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t/>
            </a:r>
            <a:endParaRPr/>
          </a:p>
        </p:txBody>
      </p:sp>
      <p:sp>
        <p:nvSpPr>
          <p:cNvPr id="267" name="Google Shape;267;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cs-CZ"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8c94055bac_0_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8c94055bac_0_1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5" name="Google Shape;275;g18c94055bac_0_11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8c94055bac_0_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8c94055bac_0_1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5" name="Google Shape;285;g18c94055bac_0_1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8c94055bac_0_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8c94055bac_0_1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96" name="Google Shape;296;g18c94055bac_0_13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4" name="Google Shape;12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8c94055bac_0_1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8c94055bac_0_1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5" name="Google Shape;305;g18c94055bac_0_14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8c94055bac_0_1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8c94055bac_0_1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5" name="Google Shape;315;g18c94055bac_0_15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8c94055bac_0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8c94055bac_0_1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25" name="Google Shape;325;g18c94055bac_0_15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8c94055bac_0_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8c94055bac_0_1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4" name="Google Shape;334;g18c94055bac_0_16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45" name="Google Shape;34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53" name="Google Shape;35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8c94055bac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8c94055bac_0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3" name="Google Shape;363;g18c94055bac_0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8c94055bac_0_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8c94055bac_0_1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72" name="Google Shape;372;g18c94055bac_0_17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8c94055bac_0_1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8c94055bac_0_1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1" name="Google Shape;381;g18c94055bac_0_18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8c94055bac_0_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8c94055bac_0_1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92" name="Google Shape;392;g18c94055bac_0_19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8cd09f9bb7_0_2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8cd09f9bb7_0_2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3" name="Google Shape;133;g18cd09f9bb7_0_29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8c94055bac_0_2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8c94055bac_0_2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03" name="Google Shape;403;g18c94055bac_0_21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8c94055bac_0_2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18c94055bac_0_2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13" name="Google Shape;413;g18c94055bac_0_22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8c94055bac_0_2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18c94055bac_0_2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21" name="Google Shape;421;g18c94055bac_0_22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8c94055bac_0_2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18c94055bac_0_2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29" name="Google Shape;429;g18c94055bac_0_24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8c94055bac_0_2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18c94055bac_0_2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40" name="Google Shape;440;g18c94055bac_0_25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8c94055bac_0_2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18c94055bac_0_2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52" name="Google Shape;452;g18c94055bac_0_26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8c94055bac_0_2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8c94055bac_0_2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63" name="Google Shape;463;g18c94055bac_0_27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8c94055bac_0_2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18c94055bac_0_2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73" name="Google Shape;473;g18c94055bac_0_28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8c94055bac_0_2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18c94055bac_0_2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82" name="Google Shape;482;g18c94055bac_0_29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8c94055bac_0_3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18c94055bac_0_3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93" name="Google Shape;493;g18c94055bac_0_30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8cd09f9bb7_0_3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8cd09f9bb7_0_30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3" name="Google Shape;143;g18cd09f9bb7_0_30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18c94055bac_0_3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18c94055bac_0_3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03" name="Google Shape;503;g18c94055bac_0_31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8c94055bac_0_3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18c94055bac_0_3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20" name="Google Shape;520;g18c94055bac_0_32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18c94055bac_0_3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18c94055bac_0_3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30" name="Google Shape;530;g18c94055bac_0_33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18c94055bac_0_3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18c94055bac_0_3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40" name="Google Shape;540;g18c94055bac_0_34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8c94055bac_0_3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18c94055bac_0_3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53" name="Google Shape;553;g18c94055bac_0_35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8c94055bac_0_3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18c94055bac_0_3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64" name="Google Shape;564;g18c94055bac_0_36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18c94055bac_0_3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18c94055bac_0_3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75" name="Google Shape;575;g18c94055bac_0_37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8c94055bac_0_3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18c94055bac_0_3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87" name="Google Shape;587;g18c94055bac_0_38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18c94055bac_0_3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18c94055bac_0_3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98" name="Google Shape;598;g18c94055bac_0_39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18c94055bac_0_4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18c94055bac_0_4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07" name="Google Shape;607;g18c94055bac_0_40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8cd09f9bb7_0_3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8cd09f9bb7_0_3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53" name="Google Shape;153;g18cd09f9bb7_0_3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8c94055bac_0_4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18c94055bac_0_4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18" name="Google Shape;618;g18c94055bac_0_4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18c94055bac_0_4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18c94055bac_0_4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28" name="Google Shape;628;g18c94055bac_0_42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18c94055bac_0_4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18c94055bac_0_4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37" name="Google Shape;637;g18c94055bac_0_43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18c94055bac_0_4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18c94055bac_0_4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49" name="Google Shape;649;g18c94055bac_0_45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659" name="Google Shape;65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67" name="Google Shape;66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73" name="Google Shape;67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18c94055bac_0_4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18c94055bac_0_4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82" name="Google Shape;682;g18c94055bac_0_46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18c94055bac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18c94055bac_0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92" name="Google Shape;692;g18c94055bac_0_1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18c94055bac_0_4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18c94055bac_0_4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02" name="Google Shape;702;g18c94055bac_0_44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1" name="Google Shape;16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18c94055bac_0_4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18c94055bac_0_4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12" name="Google Shape;712;g18c94055bac_0_47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18c94055bac_0_4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18c94055bac_0_4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23" name="Google Shape;723;g18c94055bac_0_48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18c94055bac_0_4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18c94055bac_0_4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33" name="Google Shape;733;g18c94055bac_0_49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18c94055bac_0_5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18c94055bac_0_5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43" name="Google Shape;743;g18c94055bac_0_50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18c94055bac_0_5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18c94055bac_0_5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53" name="Google Shape;753;g18c94055bac_0_51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18c94055bac_0_5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18c94055bac_0_5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62" name="Google Shape;762;g18c94055bac_0_52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18c94055bac_0_5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18c94055bac_0_5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cs-CZ">
                <a:latin typeface="Calibri"/>
                <a:ea typeface="Calibri"/>
                <a:cs typeface="Calibri"/>
                <a:sym typeface="Calibri"/>
              </a:rPr>
              <a:t>Winging – kvůli inhibici MSA při TrP a převaze antagonistů</a:t>
            </a:r>
            <a:endParaRPr>
              <a:latin typeface="Calibri"/>
              <a:ea typeface="Calibri"/>
              <a:cs typeface="Calibri"/>
              <a:sym typeface="Calibri"/>
            </a:endParaRPr>
          </a:p>
          <a:p>
            <a:pPr indent="0" lvl="0" marL="0" rtl="0" algn="l">
              <a:spcBef>
                <a:spcPts val="0"/>
              </a:spcBef>
              <a:spcAft>
                <a:spcPts val="0"/>
              </a:spcAft>
              <a:buClr>
                <a:schemeClr val="dk1"/>
              </a:buClr>
              <a:buFont typeface="Arial"/>
              <a:buNone/>
            </a:pPr>
            <a:r>
              <a:rPr lang="cs-CZ">
                <a:latin typeface="Calibri"/>
                <a:ea typeface="Calibri"/>
                <a:cs typeface="Calibri"/>
                <a:sym typeface="Calibri"/>
              </a:rPr>
              <a:t>Rozvíjení hrudníku – vyšetřit metrem, při uvolnění TrP je menší klidový obvod a větší maximální obvod </a:t>
            </a:r>
            <a:endParaRPr>
              <a:latin typeface="Calibri"/>
              <a:ea typeface="Calibri"/>
              <a:cs typeface="Calibri"/>
              <a:sym typeface="Calibri"/>
            </a:endParaRPr>
          </a:p>
          <a:p>
            <a:pPr indent="0" lvl="0" marL="0" rtl="0" algn="l">
              <a:spcBef>
                <a:spcPts val="0"/>
              </a:spcBef>
              <a:spcAft>
                <a:spcPts val="0"/>
              </a:spcAft>
              <a:buClr>
                <a:schemeClr val="dk1"/>
              </a:buClr>
              <a:buFont typeface="Arial"/>
              <a:buNone/>
            </a:pPr>
            <a:r>
              <a:rPr lang="cs-CZ">
                <a:latin typeface="Calibri"/>
                <a:ea typeface="Calibri"/>
                <a:cs typeface="Calibri"/>
                <a:sym typeface="Calibri"/>
              </a:rPr>
              <a:t>Při uvolnění TrP je úleva od dušnosti a nádechové bolesti, </a:t>
            </a:r>
            <a:endParaRPr>
              <a:latin typeface="Calibri"/>
              <a:ea typeface="Calibri"/>
              <a:cs typeface="Calibri"/>
              <a:sym typeface="Calibri"/>
            </a:endParaRPr>
          </a:p>
          <a:p>
            <a:pPr indent="0" lvl="0" marL="0" rtl="0" algn="l">
              <a:spcBef>
                <a:spcPts val="0"/>
              </a:spcBef>
              <a:spcAft>
                <a:spcPts val="0"/>
              </a:spcAft>
              <a:buClr>
                <a:schemeClr val="dk1"/>
              </a:buClr>
              <a:buFont typeface="Arial"/>
              <a:buNone/>
            </a:pPr>
            <a:r>
              <a:rPr lang="cs-CZ">
                <a:latin typeface="Calibri"/>
                <a:ea typeface="Calibri"/>
                <a:cs typeface="Calibri"/>
                <a:sym typeface="Calibri"/>
              </a:rPr>
              <a:t>Dojde také prohloubení dechu a ustupuje pocit dechové tísně</a:t>
            </a:r>
            <a:endParaRPr/>
          </a:p>
        </p:txBody>
      </p:sp>
      <p:sp>
        <p:nvSpPr>
          <p:cNvPr id="771" name="Google Shape;771;g18c94055bac_0_53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18c94055bac_0_5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18c94055bac_0_5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83" name="Google Shape;783;g18c94055bac_0_54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792" name="Google Shape;79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18c94055bac_0_5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18c94055bac_0_5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01" name="Google Shape;801;g18c94055bac_0_55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8c94055bac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8c94055bac_0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0" name="Google Shape;170;g18c94055bac_0_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09" name="Google Shape;80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18c94055bac_0_5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18c94055bac_0_5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19" name="Google Shape;819;g18c94055bac_0_56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18c94055bac_0_5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18c94055bac_0_5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29" name="Google Shape;829;g18c94055bac_0_57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18c94055bac_0_5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18c94055bac_0_5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39" name="Google Shape;839;g18c94055bac_0_58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18c94055bac_0_5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18c94055bac_0_5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48" name="Google Shape;848;g18c94055bac_0_59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56" name="Google Shape;85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g18c94055bac_0_6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18c94055bac_0_6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65" name="Google Shape;865;g18c94055bac_0_61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18c94055bac_0_6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18c94055bac_0_6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74" name="Google Shape;874;g18c94055bac_0_62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18c94055bac_0_6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18c94055bac_0_6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84" name="Google Shape;884;g18c94055bac_0_63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18c94055bac_0_6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18c94055bac_0_6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94" name="Google Shape;894;g18c94055bac_0_64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8c94055bac_0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8c94055bac_0_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0" name="Google Shape;180;g18c94055bac_0_3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18cd09f9bb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18cd09f9bb7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05" name="Google Shape;905;g18cd09f9bb7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18cd09f9bb7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18cd09f9bb7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14" name="Google Shape;914;g18cd09f9bb7_0_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18c94055bac_0_6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18c94055bac_0_6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23" name="Google Shape;923;g18c94055bac_0_60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933" name="Google Shape;93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2300"/>
              </a:spcAft>
              <a:buSzPts val="1100"/>
              <a:buNone/>
            </a:pPr>
            <a:r>
              <a:t/>
            </a:r>
            <a:endParaRPr/>
          </a:p>
        </p:txBody>
      </p:sp>
      <p:sp>
        <p:nvSpPr>
          <p:cNvPr id="941" name="Google Shape;94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950" name="Google Shape;95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58" name="Google Shape;958;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18cd09f9bb7_0_2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18cd09f9bb7_0_2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65" name="Google Shape;965;g18cd09f9bb7_0_27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74" name="Google Shape;974;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18cd09f9bb7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18cd09f9bb7_0_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82" name="Google Shape;982;g18cd09f9bb7_0_1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8c94055bac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8c94055bac_0_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9" name="Google Shape;189;g18c94055bac_0_4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18cd09f9bb7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3" name="Google Shape;993;g18cd09f9bb7_0_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94" name="Google Shape;994;g18cd09f9bb7_0_3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18cd09f9bb7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18cd09f9bb7_0_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03" name="Google Shape;1003;g18cd09f9bb7_0_4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18cd09f9bb7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18cd09f9bb7_0_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12" name="Google Shape;1012;g18cd09f9bb7_0_5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18cd09f9bb7_0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18cd09f9bb7_0_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22" name="Google Shape;1022;g18cd09f9bb7_0_6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18cd09f9bb7_0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1" name="Google Shape;1031;g18cd09f9bb7_0_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32" name="Google Shape;1032;g18cd09f9bb7_0_7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18cd09f9bb7_0_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0" name="Google Shape;1040;g18cd09f9bb7_0_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41" name="Google Shape;1041;g18cd09f9bb7_0_7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18cd09f9bb7_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18cd09f9bb7_0_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51" name="Google Shape;1051;g18cd09f9bb7_0_8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18cd09f9bb7_0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18cd09f9bb7_0_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60" name="Google Shape;1060;g18cd09f9bb7_0_9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18cd09f9bb7_0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8" name="Google Shape;1068;g18cd09f9bb7_0_10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69" name="Google Shape;1069;g18cd09f9bb7_0_10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18cd09f9bb7_0_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7" name="Google Shape;1077;g18cd09f9bb7_0_1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078" name="Google Shape;1078;g18cd09f9bb7_0_11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cs-CZ"/>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1" showMasterSp="0">
  <p:cSld name="Rozdělovník (alternativní) 1">
    <p:spTree>
      <p:nvGrpSpPr>
        <p:cNvPr id="14" name="Shape 14"/>
        <p:cNvGrpSpPr/>
        <p:nvPr/>
      </p:nvGrpSpPr>
      <p:grpSpPr>
        <a:xfrm>
          <a:off x="0" y="0"/>
          <a:ext cx="0" cy="0"/>
          <a:chOff x="0" y="0"/>
          <a:chExt cx="0" cy="0"/>
        </a:xfrm>
      </p:grpSpPr>
      <p:sp>
        <p:nvSpPr>
          <p:cNvPr id="15" name="Google Shape;15;p29"/>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16" name="Google Shape;16;p29"/>
          <p:cNvSpPr txBox="1"/>
          <p:nvPr>
            <p:ph type="title"/>
          </p:nvPr>
        </p:nvSpPr>
        <p:spPr>
          <a:xfrm>
            <a:off x="398502" y="2900365"/>
            <a:ext cx="5246518" cy="11715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4400">
                <a:solidFill>
                  <a:srgbClr val="0000D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9"/>
          <p:cNvSpPr txBox="1"/>
          <p:nvPr>
            <p:ph idx="1" type="subTitle"/>
          </p:nvPr>
        </p:nvSpPr>
        <p:spPr>
          <a:xfrm>
            <a:off x="398502" y="4116402"/>
            <a:ext cx="5246518" cy="698497"/>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2400"/>
              <a:buFont typeface="Arial"/>
              <a:buNone/>
              <a:defRPr b="0" sz="2400">
                <a:solidFill>
                  <a:srgbClr val="0000DC"/>
                </a:solidFill>
                <a:latin typeface="Arial"/>
                <a:ea typeface="Arial"/>
                <a:cs typeface="Arial"/>
                <a:sym typeface="Arial"/>
              </a:defRPr>
            </a:lvl1pPr>
            <a:lvl2pPr lvl="1" algn="ctr">
              <a:lnSpc>
                <a:spcPct val="90000"/>
              </a:lnSpc>
              <a:spcBef>
                <a:spcPts val="0"/>
              </a:spcBef>
              <a:spcAft>
                <a:spcPts val="0"/>
              </a:spcAft>
              <a:buSzPts val="2000"/>
              <a:buFont typeface="Arial"/>
              <a:buNone/>
              <a:defRPr sz="2000"/>
            </a:lvl2pPr>
            <a:lvl3pPr lvl="2" algn="ctr">
              <a:lnSpc>
                <a:spcPct val="100000"/>
              </a:lnSpc>
              <a:spcBef>
                <a:spcPts val="0"/>
              </a:spcBef>
              <a:spcAft>
                <a:spcPts val="0"/>
              </a:spcAft>
              <a:buSzPts val="1440"/>
              <a:buFont typeface="Arial"/>
              <a:buNone/>
              <a:defRPr sz="1800"/>
            </a:lvl3pPr>
            <a:lvl4pPr lvl="3" algn="ctr">
              <a:lnSpc>
                <a:spcPct val="112500"/>
              </a:lnSpc>
              <a:spcBef>
                <a:spcPts val="0"/>
              </a:spcBef>
              <a:spcAft>
                <a:spcPts val="0"/>
              </a:spcAft>
              <a:buSzPts val="1440"/>
              <a:buFont typeface="Arial"/>
              <a:buNone/>
              <a:defRPr sz="1600"/>
            </a:lvl4pPr>
            <a:lvl5pPr lvl="4" algn="ctr">
              <a:lnSpc>
                <a:spcPct val="112500"/>
              </a:lnSpc>
              <a:spcBef>
                <a:spcPts val="0"/>
              </a:spcBef>
              <a:spcAft>
                <a:spcPts val="0"/>
              </a:spcAft>
              <a:buSzPts val="1600"/>
              <a:buFont typeface="Arial"/>
              <a:buNone/>
              <a:defRPr sz="1600"/>
            </a:lvl5pPr>
            <a:lvl6pPr lvl="5" algn="ctr">
              <a:lnSpc>
                <a:spcPct val="100000"/>
              </a:lnSpc>
              <a:spcBef>
                <a:spcPts val="320"/>
              </a:spcBef>
              <a:spcAft>
                <a:spcPts val="0"/>
              </a:spcAft>
              <a:buSzPts val="1600"/>
              <a:buNone/>
              <a:defRPr sz="1600"/>
            </a:lvl6pPr>
            <a:lvl7pPr lvl="6" algn="ctr">
              <a:lnSpc>
                <a:spcPct val="112500"/>
              </a:lnSpc>
              <a:spcBef>
                <a:spcPts val="0"/>
              </a:spcBef>
              <a:spcAft>
                <a:spcPts val="0"/>
              </a:spcAft>
              <a:buSzPts val="1600"/>
              <a:buNone/>
              <a:defRPr sz="1600"/>
            </a:lvl7pPr>
            <a:lvl8pPr lvl="7" algn="ctr">
              <a:lnSpc>
                <a:spcPct val="112500"/>
              </a:lnSpc>
              <a:spcBef>
                <a:spcPts val="0"/>
              </a:spcBef>
              <a:spcAft>
                <a:spcPts val="0"/>
              </a:spcAft>
              <a:buSzPts val="1600"/>
              <a:buNone/>
              <a:defRPr sz="1600"/>
            </a:lvl8pPr>
            <a:lvl9pPr lvl="8" algn="ctr">
              <a:lnSpc>
                <a:spcPct val="112500"/>
              </a:lnSpc>
              <a:spcBef>
                <a:spcPts val="0"/>
              </a:spcBef>
              <a:spcAft>
                <a:spcPts val="0"/>
              </a:spcAft>
              <a:buSzPts val="1600"/>
              <a:buNone/>
              <a:defRPr sz="1600"/>
            </a:lvl9pPr>
          </a:lstStyle>
          <a:p/>
        </p:txBody>
      </p:sp>
      <p:sp>
        <p:nvSpPr>
          <p:cNvPr id="18" name="Google Shape;18;p29"/>
          <p:cNvSpPr/>
          <p:nvPr>
            <p:ph idx="2" type="pic"/>
          </p:nvPr>
        </p:nvSpPr>
        <p:spPr>
          <a:xfrm>
            <a:off x="6096000" y="0"/>
            <a:ext cx="6096000" cy="6857999"/>
          </a:xfrm>
          <a:prstGeom prst="rect">
            <a:avLst/>
          </a:prstGeom>
          <a:noFill/>
          <a:ln>
            <a:noFill/>
          </a:ln>
        </p:spPr>
      </p:sp>
      <p:sp>
        <p:nvSpPr>
          <p:cNvPr id="19" name="Google Shape;19;p29"/>
          <p:cNvSpPr txBox="1"/>
          <p:nvPr>
            <p:ph idx="11" type="ftr"/>
          </p:nvPr>
        </p:nvSpPr>
        <p:spPr>
          <a:xfrm>
            <a:off x="720000" y="6228000"/>
            <a:ext cx="4925020" cy="252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0" name="Google Shape;20;p29"/>
          <p:cNvPicPr preferRelativeResize="0"/>
          <p:nvPr/>
        </p:nvPicPr>
        <p:blipFill rotWithShape="1">
          <a:blip r:embed="rId2">
            <a:alphaModFix/>
          </a:blip>
          <a:srcRect b="0" l="0" r="0" t="0"/>
          <a:stretch/>
        </p:blipFill>
        <p:spPr>
          <a:xfrm>
            <a:off x="413999" y="414000"/>
            <a:ext cx="2019358" cy="1065600"/>
          </a:xfrm>
          <a:prstGeom prst="rect">
            <a:avLst/>
          </a:prstGeom>
          <a:noFill/>
          <a:ln>
            <a:noFill/>
          </a:ln>
        </p:spPr>
      </p:pic>
    </p:spTree>
  </p:cSld>
  <p:clrMapOvr>
    <a:masterClrMapping/>
  </p:clrMapOvr>
  <p:extLst>
    <p:ext uri="{DCECCB84-F9BA-43D5-87BE-67443E8EF086}">
      <p15:sldGuideLst>
        <p15:guide id="1" orient="horz" pos="2432">
          <p15:clr>
            <a:srgbClr val="FBAE40"/>
          </p15:clr>
        </p15:guide>
        <p15:guide id="2"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ky, text - dva sloupce">
  <p:cSld name="Obrázky, text - dva sloupce">
    <p:spTree>
      <p:nvGrpSpPr>
        <p:cNvPr id="82" name="Shape 82"/>
        <p:cNvGrpSpPr/>
        <p:nvPr/>
      </p:nvGrpSpPr>
      <p:grpSpPr>
        <a:xfrm>
          <a:off x="0" y="0"/>
          <a:ext cx="0" cy="0"/>
          <a:chOff x="0" y="0"/>
          <a:chExt cx="0" cy="0"/>
        </a:xfrm>
      </p:grpSpPr>
      <p:sp>
        <p:nvSpPr>
          <p:cNvPr id="83" name="Google Shape;83;p38"/>
          <p:cNvSpPr txBox="1"/>
          <p:nvPr>
            <p:ph idx="1" type="body"/>
          </p:nvPr>
        </p:nvSpPr>
        <p:spPr>
          <a:xfrm>
            <a:off x="719997" y="718712"/>
            <a:ext cx="5220001" cy="3204001"/>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800"/>
              <a:buFont typeface="Arial"/>
              <a:buNone/>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84" name="Google Shape;84;p38"/>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38"/>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86" name="Google Shape;86;p38"/>
          <p:cNvSpPr txBox="1"/>
          <p:nvPr>
            <p:ph idx="2" type="body"/>
          </p:nvPr>
        </p:nvSpPr>
        <p:spPr>
          <a:xfrm>
            <a:off x="719999" y="4500000"/>
            <a:ext cx="5220000" cy="1331998"/>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500"/>
              <a:buFont typeface="Arial"/>
              <a:buNone/>
              <a:defRPr b="0" sz="1500">
                <a:solidFill>
                  <a:schemeClr val="dk1"/>
                </a:solidFill>
              </a:defRPr>
            </a:lvl1pPr>
            <a:lvl2pPr indent="-228600" lvl="1" marL="914400" algn="l">
              <a:lnSpc>
                <a:spcPct val="120000"/>
              </a:lnSpc>
              <a:spcBef>
                <a:spcPts val="0"/>
              </a:spcBef>
              <a:spcAft>
                <a:spcPts val="0"/>
              </a:spcAft>
              <a:buSzPts val="1500"/>
              <a:buFont typeface="Arial"/>
              <a:buNone/>
              <a:defRPr u="none"/>
            </a:lvl2pPr>
            <a:lvl3pPr indent="-228600" lvl="2" marL="1371600" algn="l">
              <a:lnSpc>
                <a:spcPct val="120000"/>
              </a:lnSpc>
              <a:spcBef>
                <a:spcPts val="0"/>
              </a:spcBef>
              <a:spcAft>
                <a:spcPts val="0"/>
              </a:spcAft>
              <a:buSzPts val="12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350"/>
              <a:buFont typeface="Arial"/>
              <a:buNone/>
              <a:defRPr/>
            </a:lvl4pPr>
            <a:lvl5pPr indent="-228600" lvl="4" marL="2286000" algn="l">
              <a:lnSpc>
                <a:spcPct val="120000"/>
              </a:lnSpc>
              <a:spcBef>
                <a:spcPts val="0"/>
              </a:spcBef>
              <a:spcAft>
                <a:spcPts val="0"/>
              </a:spcAft>
              <a:buSzPts val="1500"/>
              <a:buFont typeface="Arial"/>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87" name="Google Shape;87;p38"/>
          <p:cNvSpPr txBox="1"/>
          <p:nvPr>
            <p:ph idx="3" type="body"/>
          </p:nvPr>
        </p:nvSpPr>
        <p:spPr>
          <a:xfrm>
            <a:off x="720724" y="4068000"/>
            <a:ext cx="52200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Font typeface="Arial"/>
              <a:buNone/>
              <a:defRPr b="1" sz="1100"/>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88" name="Google Shape;88;p38"/>
          <p:cNvSpPr txBox="1"/>
          <p:nvPr>
            <p:ph idx="4" type="body"/>
          </p:nvPr>
        </p:nvSpPr>
        <p:spPr>
          <a:xfrm>
            <a:off x="6251278" y="4500000"/>
            <a:ext cx="5220000" cy="1331998"/>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500"/>
              <a:buFont typeface="Arial"/>
              <a:buNone/>
              <a:defRPr b="0" sz="1500">
                <a:solidFill>
                  <a:schemeClr val="dk1"/>
                </a:solidFill>
              </a:defRPr>
            </a:lvl1pPr>
            <a:lvl2pPr indent="-228600" lvl="1" marL="914400" algn="l">
              <a:lnSpc>
                <a:spcPct val="120000"/>
              </a:lnSpc>
              <a:spcBef>
                <a:spcPts val="0"/>
              </a:spcBef>
              <a:spcAft>
                <a:spcPts val="0"/>
              </a:spcAft>
              <a:buSzPts val="1500"/>
              <a:buFont typeface="Arial"/>
              <a:buNone/>
              <a:defRPr u="none"/>
            </a:lvl2pPr>
            <a:lvl3pPr indent="-228600" lvl="2" marL="1371600" algn="l">
              <a:lnSpc>
                <a:spcPct val="120000"/>
              </a:lnSpc>
              <a:spcBef>
                <a:spcPts val="0"/>
              </a:spcBef>
              <a:spcAft>
                <a:spcPts val="0"/>
              </a:spcAft>
              <a:buSzPts val="12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350"/>
              <a:buFont typeface="Arial"/>
              <a:buNone/>
              <a:defRPr/>
            </a:lvl4pPr>
            <a:lvl5pPr indent="-228600" lvl="4" marL="2286000" algn="l">
              <a:lnSpc>
                <a:spcPct val="120000"/>
              </a:lnSpc>
              <a:spcBef>
                <a:spcPts val="0"/>
              </a:spcBef>
              <a:spcAft>
                <a:spcPts val="0"/>
              </a:spcAft>
              <a:buSzPts val="1500"/>
              <a:buFont typeface="Arial"/>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89" name="Google Shape;89;p38"/>
          <p:cNvSpPr txBox="1"/>
          <p:nvPr>
            <p:ph idx="5" type="body"/>
          </p:nvPr>
        </p:nvSpPr>
        <p:spPr>
          <a:xfrm>
            <a:off x="6252003" y="4068000"/>
            <a:ext cx="5220000" cy="36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100"/>
              <a:buFont typeface="Arial"/>
              <a:buNone/>
              <a:defRPr b="1" sz="1100"/>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90" name="Google Shape;90;p38"/>
          <p:cNvSpPr txBox="1"/>
          <p:nvPr>
            <p:ph idx="6" type="body"/>
          </p:nvPr>
        </p:nvSpPr>
        <p:spPr>
          <a:xfrm>
            <a:off x="6251278" y="718712"/>
            <a:ext cx="5220001" cy="3204001"/>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800"/>
              <a:buFont typeface="Arial"/>
              <a:buNone/>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91" name="Google Shape;91;p38"/>
          <p:cNvPicPr preferRelativeResize="0"/>
          <p:nvPr/>
        </p:nvPicPr>
        <p:blipFill rotWithShape="1">
          <a:blip r:embed="rId2">
            <a:alphaModFix/>
          </a:blip>
          <a:srcRect b="0" l="0" r="0" t="0"/>
          <a:stretch/>
        </p:blipFill>
        <p:spPr>
          <a:xfrm>
            <a:off x="10881277" y="6048000"/>
            <a:ext cx="1132477" cy="5976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 inverzní" showMasterSp="0">
  <p:cSld name="Úvodní snímek - inverzní">
    <p:bg>
      <p:bgPr>
        <a:solidFill>
          <a:srgbClr val="5AC8AF"/>
        </a:solidFill>
      </p:bgPr>
    </p:bg>
    <p:spTree>
      <p:nvGrpSpPr>
        <p:cNvPr id="92" name="Shape 92"/>
        <p:cNvGrpSpPr/>
        <p:nvPr/>
      </p:nvGrpSpPr>
      <p:grpSpPr>
        <a:xfrm>
          <a:off x="0" y="0"/>
          <a:ext cx="0" cy="0"/>
          <a:chOff x="0" y="0"/>
          <a:chExt cx="0" cy="0"/>
        </a:xfrm>
      </p:grpSpPr>
      <p:sp>
        <p:nvSpPr>
          <p:cNvPr id="93" name="Google Shape;93;p39"/>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39"/>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95" name="Google Shape;95;p39"/>
          <p:cNvSpPr txBox="1"/>
          <p:nvPr>
            <p:ph type="title"/>
          </p:nvPr>
        </p:nvSpPr>
        <p:spPr>
          <a:xfrm>
            <a:off x="398502" y="2900365"/>
            <a:ext cx="11361600" cy="11715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39"/>
          <p:cNvSpPr txBox="1"/>
          <p:nvPr>
            <p:ph idx="1" type="subTitle"/>
          </p:nvPr>
        </p:nvSpPr>
        <p:spPr>
          <a:xfrm>
            <a:off x="398502" y="4116402"/>
            <a:ext cx="11361600" cy="698497"/>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2400"/>
              <a:buFont typeface="Arial"/>
              <a:buNone/>
              <a:defRPr b="0" sz="2400">
                <a:solidFill>
                  <a:schemeClr val="lt1"/>
                </a:solidFill>
                <a:latin typeface="Arial"/>
                <a:ea typeface="Arial"/>
                <a:cs typeface="Arial"/>
                <a:sym typeface="Arial"/>
              </a:defRPr>
            </a:lvl1pPr>
            <a:lvl2pPr lvl="1" algn="ctr">
              <a:lnSpc>
                <a:spcPct val="90000"/>
              </a:lnSpc>
              <a:spcBef>
                <a:spcPts val="0"/>
              </a:spcBef>
              <a:spcAft>
                <a:spcPts val="0"/>
              </a:spcAft>
              <a:buSzPts val="2000"/>
              <a:buFont typeface="Arial"/>
              <a:buNone/>
              <a:defRPr sz="2000"/>
            </a:lvl2pPr>
            <a:lvl3pPr lvl="2" algn="ctr">
              <a:lnSpc>
                <a:spcPct val="100000"/>
              </a:lnSpc>
              <a:spcBef>
                <a:spcPts val="0"/>
              </a:spcBef>
              <a:spcAft>
                <a:spcPts val="0"/>
              </a:spcAft>
              <a:buSzPts val="1440"/>
              <a:buFont typeface="Arial"/>
              <a:buNone/>
              <a:defRPr sz="1800"/>
            </a:lvl3pPr>
            <a:lvl4pPr lvl="3" algn="ctr">
              <a:lnSpc>
                <a:spcPct val="112500"/>
              </a:lnSpc>
              <a:spcBef>
                <a:spcPts val="0"/>
              </a:spcBef>
              <a:spcAft>
                <a:spcPts val="0"/>
              </a:spcAft>
              <a:buSzPts val="1440"/>
              <a:buFont typeface="Arial"/>
              <a:buNone/>
              <a:defRPr sz="1600"/>
            </a:lvl4pPr>
            <a:lvl5pPr lvl="4" algn="ctr">
              <a:lnSpc>
                <a:spcPct val="112500"/>
              </a:lnSpc>
              <a:spcBef>
                <a:spcPts val="0"/>
              </a:spcBef>
              <a:spcAft>
                <a:spcPts val="0"/>
              </a:spcAft>
              <a:buSzPts val="1600"/>
              <a:buFont typeface="Arial"/>
              <a:buNone/>
              <a:defRPr sz="1600"/>
            </a:lvl5pPr>
            <a:lvl6pPr lvl="5" algn="ctr">
              <a:lnSpc>
                <a:spcPct val="100000"/>
              </a:lnSpc>
              <a:spcBef>
                <a:spcPts val="320"/>
              </a:spcBef>
              <a:spcAft>
                <a:spcPts val="0"/>
              </a:spcAft>
              <a:buSzPts val="1600"/>
              <a:buNone/>
              <a:defRPr sz="1600"/>
            </a:lvl6pPr>
            <a:lvl7pPr lvl="6" algn="ctr">
              <a:lnSpc>
                <a:spcPct val="112500"/>
              </a:lnSpc>
              <a:spcBef>
                <a:spcPts val="0"/>
              </a:spcBef>
              <a:spcAft>
                <a:spcPts val="0"/>
              </a:spcAft>
              <a:buSzPts val="1600"/>
              <a:buNone/>
              <a:defRPr sz="1600"/>
            </a:lvl7pPr>
            <a:lvl8pPr lvl="7" algn="ctr">
              <a:lnSpc>
                <a:spcPct val="112500"/>
              </a:lnSpc>
              <a:spcBef>
                <a:spcPts val="0"/>
              </a:spcBef>
              <a:spcAft>
                <a:spcPts val="0"/>
              </a:spcAft>
              <a:buSzPts val="1600"/>
              <a:buNone/>
              <a:defRPr sz="1600"/>
            </a:lvl8pPr>
            <a:lvl9pPr lvl="8" algn="ctr">
              <a:lnSpc>
                <a:spcPct val="112500"/>
              </a:lnSpc>
              <a:spcBef>
                <a:spcPts val="0"/>
              </a:spcBef>
              <a:spcAft>
                <a:spcPts val="0"/>
              </a:spcAft>
              <a:buSzPts val="1600"/>
              <a:buNone/>
              <a:defRPr sz="1600"/>
            </a:lvl9pPr>
          </a:lstStyle>
          <a:p/>
        </p:txBody>
      </p:sp>
      <p:pic>
        <p:nvPicPr>
          <p:cNvPr id="97" name="Google Shape;97;p39"/>
          <p:cNvPicPr preferRelativeResize="0"/>
          <p:nvPr/>
        </p:nvPicPr>
        <p:blipFill rotWithShape="1">
          <a:blip r:embed="rId2">
            <a:alphaModFix/>
          </a:blip>
          <a:srcRect b="0" l="0" r="0" t="0"/>
          <a:stretch/>
        </p:blipFill>
        <p:spPr>
          <a:xfrm>
            <a:off x="413999" y="415848"/>
            <a:ext cx="2019358" cy="1061903"/>
          </a:xfrm>
          <a:prstGeom prst="rect">
            <a:avLst/>
          </a:prstGeom>
          <a:noFill/>
          <a:ln>
            <a:noFill/>
          </a:ln>
        </p:spPr>
      </p:pic>
    </p:spTree>
  </p:cSld>
  <p:clrMapOvr>
    <a:masterClrMapping/>
  </p:clrMapOvr>
  <p:extLst>
    <p:ext uri="{DCECCB84-F9BA-43D5-87BE-67443E8EF086}">
      <p15:sldGuideLst>
        <p15:guide id="1" orient="horz" pos="2432">
          <p15:clr>
            <a:srgbClr val="FBAE40"/>
          </p15:clr>
        </p15:guide>
        <p15:guide id="2" pos="2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2" showMasterSp="0">
  <p:cSld name="Rozdělovník (alternativní) 2">
    <p:bg>
      <p:bgPr>
        <a:solidFill>
          <a:srgbClr val="5AC8AF"/>
        </a:solidFill>
      </p:bgPr>
    </p:bg>
    <p:spTree>
      <p:nvGrpSpPr>
        <p:cNvPr id="98" name="Shape 98"/>
        <p:cNvGrpSpPr/>
        <p:nvPr/>
      </p:nvGrpSpPr>
      <p:grpSpPr>
        <a:xfrm>
          <a:off x="0" y="0"/>
          <a:ext cx="0" cy="0"/>
          <a:chOff x="0" y="0"/>
          <a:chExt cx="0" cy="0"/>
        </a:xfrm>
      </p:grpSpPr>
      <p:sp>
        <p:nvSpPr>
          <p:cNvPr id="99" name="Google Shape;99;p40"/>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100" name="Google Shape;100;p40"/>
          <p:cNvSpPr txBox="1"/>
          <p:nvPr>
            <p:ph type="title"/>
          </p:nvPr>
        </p:nvSpPr>
        <p:spPr>
          <a:xfrm>
            <a:off x="398502" y="2900365"/>
            <a:ext cx="5246518" cy="11715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40"/>
          <p:cNvSpPr txBox="1"/>
          <p:nvPr>
            <p:ph idx="1" type="subTitle"/>
          </p:nvPr>
        </p:nvSpPr>
        <p:spPr>
          <a:xfrm>
            <a:off x="398502" y="4116402"/>
            <a:ext cx="5246518" cy="698497"/>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2400"/>
              <a:buFont typeface="Arial"/>
              <a:buNone/>
              <a:defRPr b="0" sz="2400">
                <a:solidFill>
                  <a:schemeClr val="lt1"/>
                </a:solidFill>
                <a:latin typeface="Arial"/>
                <a:ea typeface="Arial"/>
                <a:cs typeface="Arial"/>
                <a:sym typeface="Arial"/>
              </a:defRPr>
            </a:lvl1pPr>
            <a:lvl2pPr lvl="1" algn="ctr">
              <a:lnSpc>
                <a:spcPct val="90000"/>
              </a:lnSpc>
              <a:spcBef>
                <a:spcPts val="0"/>
              </a:spcBef>
              <a:spcAft>
                <a:spcPts val="0"/>
              </a:spcAft>
              <a:buSzPts val="2000"/>
              <a:buFont typeface="Arial"/>
              <a:buNone/>
              <a:defRPr sz="2000"/>
            </a:lvl2pPr>
            <a:lvl3pPr lvl="2" algn="ctr">
              <a:lnSpc>
                <a:spcPct val="100000"/>
              </a:lnSpc>
              <a:spcBef>
                <a:spcPts val="0"/>
              </a:spcBef>
              <a:spcAft>
                <a:spcPts val="0"/>
              </a:spcAft>
              <a:buSzPts val="1440"/>
              <a:buFont typeface="Arial"/>
              <a:buNone/>
              <a:defRPr sz="1800"/>
            </a:lvl3pPr>
            <a:lvl4pPr lvl="3" algn="ctr">
              <a:lnSpc>
                <a:spcPct val="112500"/>
              </a:lnSpc>
              <a:spcBef>
                <a:spcPts val="0"/>
              </a:spcBef>
              <a:spcAft>
                <a:spcPts val="0"/>
              </a:spcAft>
              <a:buSzPts val="1440"/>
              <a:buFont typeface="Arial"/>
              <a:buNone/>
              <a:defRPr sz="1600"/>
            </a:lvl4pPr>
            <a:lvl5pPr lvl="4" algn="ctr">
              <a:lnSpc>
                <a:spcPct val="112500"/>
              </a:lnSpc>
              <a:spcBef>
                <a:spcPts val="0"/>
              </a:spcBef>
              <a:spcAft>
                <a:spcPts val="0"/>
              </a:spcAft>
              <a:buSzPts val="1600"/>
              <a:buFont typeface="Arial"/>
              <a:buNone/>
              <a:defRPr sz="1600"/>
            </a:lvl5pPr>
            <a:lvl6pPr lvl="5" algn="ctr">
              <a:lnSpc>
                <a:spcPct val="100000"/>
              </a:lnSpc>
              <a:spcBef>
                <a:spcPts val="320"/>
              </a:spcBef>
              <a:spcAft>
                <a:spcPts val="0"/>
              </a:spcAft>
              <a:buSzPts val="1600"/>
              <a:buNone/>
              <a:defRPr sz="1600"/>
            </a:lvl6pPr>
            <a:lvl7pPr lvl="6" algn="ctr">
              <a:lnSpc>
                <a:spcPct val="112500"/>
              </a:lnSpc>
              <a:spcBef>
                <a:spcPts val="0"/>
              </a:spcBef>
              <a:spcAft>
                <a:spcPts val="0"/>
              </a:spcAft>
              <a:buSzPts val="1600"/>
              <a:buNone/>
              <a:defRPr sz="1600"/>
            </a:lvl7pPr>
            <a:lvl8pPr lvl="7" algn="ctr">
              <a:lnSpc>
                <a:spcPct val="112500"/>
              </a:lnSpc>
              <a:spcBef>
                <a:spcPts val="0"/>
              </a:spcBef>
              <a:spcAft>
                <a:spcPts val="0"/>
              </a:spcAft>
              <a:buSzPts val="1600"/>
              <a:buNone/>
              <a:defRPr sz="1600"/>
            </a:lvl8pPr>
            <a:lvl9pPr lvl="8" algn="ctr">
              <a:lnSpc>
                <a:spcPct val="112500"/>
              </a:lnSpc>
              <a:spcBef>
                <a:spcPts val="0"/>
              </a:spcBef>
              <a:spcAft>
                <a:spcPts val="0"/>
              </a:spcAft>
              <a:buSzPts val="1600"/>
              <a:buNone/>
              <a:defRPr sz="1600"/>
            </a:lvl9pPr>
          </a:lstStyle>
          <a:p/>
        </p:txBody>
      </p:sp>
      <p:sp>
        <p:nvSpPr>
          <p:cNvPr id="102" name="Google Shape;102;p40"/>
          <p:cNvSpPr/>
          <p:nvPr>
            <p:ph idx="2" type="pic"/>
          </p:nvPr>
        </p:nvSpPr>
        <p:spPr>
          <a:xfrm>
            <a:off x="6096000" y="0"/>
            <a:ext cx="6096000" cy="6857999"/>
          </a:xfrm>
          <a:prstGeom prst="rect">
            <a:avLst/>
          </a:prstGeom>
          <a:noFill/>
          <a:ln>
            <a:noFill/>
          </a:ln>
        </p:spPr>
      </p:sp>
      <p:sp>
        <p:nvSpPr>
          <p:cNvPr id="103" name="Google Shape;103;p40"/>
          <p:cNvSpPr txBox="1"/>
          <p:nvPr>
            <p:ph idx="11" type="ftr"/>
          </p:nvPr>
        </p:nvSpPr>
        <p:spPr>
          <a:xfrm>
            <a:off x="720000" y="6228000"/>
            <a:ext cx="4925020" cy="252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04" name="Google Shape;104;p40"/>
          <p:cNvPicPr preferRelativeResize="0"/>
          <p:nvPr/>
        </p:nvPicPr>
        <p:blipFill rotWithShape="1">
          <a:blip r:embed="rId2">
            <a:alphaModFix/>
          </a:blip>
          <a:srcRect b="0" l="0" r="0" t="0"/>
          <a:stretch/>
        </p:blipFill>
        <p:spPr>
          <a:xfrm>
            <a:off x="413999" y="415848"/>
            <a:ext cx="2019358" cy="1061903"/>
          </a:xfrm>
          <a:prstGeom prst="rect">
            <a:avLst/>
          </a:prstGeom>
          <a:noFill/>
          <a:ln>
            <a:noFill/>
          </a:ln>
        </p:spPr>
      </p:pic>
    </p:spTree>
  </p:cSld>
  <p:clrMapOvr>
    <a:masterClrMapping/>
  </p:clrMapOvr>
  <p:extLst>
    <p:ext uri="{DCECCB84-F9BA-43D5-87BE-67443E8EF086}">
      <p15:sldGuideLst>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rzní s obrázkem">
  <p:cSld name="Inverzní s obrázkem">
    <p:bg>
      <p:bgPr>
        <a:solidFill>
          <a:srgbClr val="5AC8AF"/>
        </a:solidFill>
      </p:bgPr>
    </p:bg>
    <p:spTree>
      <p:nvGrpSpPr>
        <p:cNvPr id="105" name="Shape 105"/>
        <p:cNvGrpSpPr/>
        <p:nvPr/>
      </p:nvGrpSpPr>
      <p:grpSpPr>
        <a:xfrm>
          <a:off x="0" y="0"/>
          <a:ext cx="0" cy="0"/>
          <a:chOff x="0" y="0"/>
          <a:chExt cx="0" cy="0"/>
        </a:xfrm>
      </p:grpSpPr>
      <p:sp>
        <p:nvSpPr>
          <p:cNvPr id="106" name="Google Shape;106;p41"/>
          <p:cNvSpPr/>
          <p:nvPr>
            <p:ph idx="2" type="pic"/>
          </p:nvPr>
        </p:nvSpPr>
        <p:spPr>
          <a:xfrm>
            <a:off x="0" y="1"/>
            <a:ext cx="12192000" cy="5842000"/>
          </a:xfrm>
          <a:prstGeom prst="rect">
            <a:avLst/>
          </a:prstGeom>
          <a:noFill/>
          <a:ln>
            <a:noFill/>
          </a:ln>
        </p:spPr>
      </p:sp>
      <p:sp>
        <p:nvSpPr>
          <p:cNvPr id="107" name="Google Shape;107;p41"/>
          <p:cNvSpPr txBox="1"/>
          <p:nvPr>
            <p:ph idx="1" type="body"/>
          </p:nvPr>
        </p:nvSpPr>
        <p:spPr>
          <a:xfrm>
            <a:off x="720000" y="6040795"/>
            <a:ext cx="8555976" cy="510831"/>
          </a:xfrm>
          <a:prstGeom prst="rect">
            <a:avLst/>
          </a:prstGeom>
          <a:noFill/>
          <a:ln>
            <a:noFill/>
          </a:ln>
        </p:spPr>
        <p:txBody>
          <a:bodyPr anchorCtr="0" anchor="t" bIns="0" lIns="0" spcFirstLastPara="1" rIns="0" wrap="square" tIns="0">
            <a:noAutofit/>
          </a:bodyPr>
          <a:lstStyle>
            <a:lvl1pPr indent="-228600" lvl="0" marL="457200" marR="0" algn="l">
              <a:lnSpc>
                <a:spcPct val="120000"/>
              </a:lnSpc>
              <a:spcBef>
                <a:spcPts val="0"/>
              </a:spcBef>
              <a:spcAft>
                <a:spcPts val="0"/>
              </a:spcAft>
              <a:buClr>
                <a:schemeClr val="dk2"/>
              </a:buClr>
              <a:buSzPts val="1500"/>
              <a:buFont typeface="Arial"/>
              <a:buNone/>
              <a:defRPr b="0" sz="1500">
                <a:solidFill>
                  <a:schemeClr val="lt1"/>
                </a:solidFill>
              </a:defRPr>
            </a:lvl1pPr>
            <a:lvl2pPr indent="-228600" lvl="1" marL="914400" algn="l">
              <a:lnSpc>
                <a:spcPct val="120000"/>
              </a:lnSpc>
              <a:spcBef>
                <a:spcPts val="0"/>
              </a:spcBef>
              <a:spcAft>
                <a:spcPts val="0"/>
              </a:spcAft>
              <a:buSzPts val="1500"/>
              <a:buFont typeface="Arial"/>
              <a:buNone/>
              <a:defRPr u="none"/>
            </a:lvl2pPr>
            <a:lvl3pPr indent="-228600" lvl="2" marL="1371600" algn="l">
              <a:lnSpc>
                <a:spcPct val="120000"/>
              </a:lnSpc>
              <a:spcBef>
                <a:spcPts val="0"/>
              </a:spcBef>
              <a:spcAft>
                <a:spcPts val="0"/>
              </a:spcAft>
              <a:buSzPts val="12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350"/>
              <a:buFont typeface="Arial"/>
              <a:buNone/>
              <a:defRPr/>
            </a:lvl4pPr>
            <a:lvl5pPr indent="-228600" lvl="4" marL="2286000" algn="l">
              <a:lnSpc>
                <a:spcPct val="120000"/>
              </a:lnSpc>
              <a:spcBef>
                <a:spcPts val="0"/>
              </a:spcBef>
              <a:spcAft>
                <a:spcPts val="0"/>
              </a:spcAft>
              <a:buSzPts val="1500"/>
              <a:buFont typeface="Arial"/>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108" name="Google Shape;108;p41"/>
          <p:cNvPicPr preferRelativeResize="0"/>
          <p:nvPr/>
        </p:nvPicPr>
        <p:blipFill rotWithShape="1">
          <a:blip r:embed="rId2">
            <a:alphaModFix/>
          </a:blip>
          <a:srcRect b="0" l="0" r="0" t="0"/>
          <a:stretch/>
        </p:blipFill>
        <p:spPr>
          <a:xfrm>
            <a:off x="10881277" y="6048247"/>
            <a:ext cx="1132477" cy="59710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PORT slide">
  <p:cSld name="MUNI SPORT slide">
    <p:bg>
      <p:bgPr>
        <a:solidFill>
          <a:srgbClr val="5AC8AF"/>
        </a:solidFill>
      </p:bgPr>
    </p:bg>
    <p:spTree>
      <p:nvGrpSpPr>
        <p:cNvPr id="109" name="Shape 109"/>
        <p:cNvGrpSpPr/>
        <p:nvPr/>
      </p:nvGrpSpPr>
      <p:grpSpPr>
        <a:xfrm>
          <a:off x="0" y="0"/>
          <a:ext cx="0" cy="0"/>
          <a:chOff x="0" y="0"/>
          <a:chExt cx="0" cy="0"/>
        </a:xfrm>
      </p:grpSpPr>
      <p:pic>
        <p:nvPicPr>
          <p:cNvPr id="110" name="Google Shape;110;p42"/>
          <p:cNvPicPr preferRelativeResize="0"/>
          <p:nvPr/>
        </p:nvPicPr>
        <p:blipFill rotWithShape="1">
          <a:blip r:embed="rId2">
            <a:alphaModFix/>
          </a:blip>
          <a:srcRect b="0" l="0" r="0" t="0"/>
          <a:stretch/>
        </p:blipFill>
        <p:spPr>
          <a:xfrm>
            <a:off x="3412678" y="2014200"/>
            <a:ext cx="5366645" cy="28296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lide">
  <p:cSld name="MUNI slide">
    <p:bg>
      <p:bgPr>
        <a:solidFill>
          <a:schemeClr val="dk2"/>
        </a:solidFill>
      </p:bgPr>
    </p:bg>
    <p:spTree>
      <p:nvGrpSpPr>
        <p:cNvPr id="111" name="Shape 111"/>
        <p:cNvGrpSpPr/>
        <p:nvPr/>
      </p:nvGrpSpPr>
      <p:grpSpPr>
        <a:xfrm>
          <a:off x="0" y="0"/>
          <a:ext cx="0" cy="0"/>
          <a:chOff x="0" y="0"/>
          <a:chExt cx="0" cy="0"/>
        </a:xfrm>
      </p:grpSpPr>
      <p:pic>
        <p:nvPicPr>
          <p:cNvPr id="112" name="Google Shape;112;p43"/>
          <p:cNvPicPr preferRelativeResize="0"/>
          <p:nvPr/>
        </p:nvPicPr>
        <p:blipFill rotWithShape="1">
          <a:blip r:embed="rId2">
            <a:alphaModFix/>
          </a:blip>
          <a:srcRect b="0" l="0" r="0" t="0"/>
          <a:stretch/>
        </p:blipFill>
        <p:spPr>
          <a:xfrm>
            <a:off x="1650956" y="2298933"/>
            <a:ext cx="8725020" cy="22601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p:cSld name="Nadpis a obsah">
    <p:spTree>
      <p:nvGrpSpPr>
        <p:cNvPr id="21" name="Shape 21"/>
        <p:cNvGrpSpPr/>
        <p:nvPr/>
      </p:nvGrpSpPr>
      <p:grpSpPr>
        <a:xfrm>
          <a:off x="0" y="0"/>
          <a:ext cx="0" cy="0"/>
          <a:chOff x="0" y="0"/>
          <a:chExt cx="0" cy="0"/>
        </a:xfrm>
      </p:grpSpPr>
      <p:sp>
        <p:nvSpPr>
          <p:cNvPr id="22" name="Google Shape;22;p30"/>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1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0"/>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24" name="Google Shape;24;p30"/>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0"/>
          <p:cNvSpPr txBox="1"/>
          <p:nvPr>
            <p:ph idx="1" type="body"/>
          </p:nvPr>
        </p:nvSpPr>
        <p:spPr>
          <a:xfrm>
            <a:off x="720000" y="1692002"/>
            <a:ext cx="10753200" cy="4139998"/>
          </a:xfrm>
          <a:prstGeom prst="rect">
            <a:avLst/>
          </a:prstGeom>
          <a:noFill/>
          <a:ln>
            <a:noFill/>
          </a:ln>
        </p:spPr>
        <p:txBody>
          <a:bodyPr anchorCtr="0" anchor="t" bIns="0" lIns="0" spcFirstLastPara="1" rIns="0" wrap="square" tIns="0">
            <a:noAutofit/>
          </a:bodyPr>
          <a:lstStyle>
            <a:lvl1pPr indent="-406400" lvl="0" marL="457200" algn="l">
              <a:lnSpc>
                <a:spcPct val="128571"/>
              </a:lnSpc>
              <a:spcBef>
                <a:spcPts val="0"/>
              </a:spcBef>
              <a:spcAft>
                <a:spcPts val="0"/>
              </a:spcAft>
              <a:buClr>
                <a:schemeClr val="dk2"/>
              </a:buClr>
              <a:buSzPts val="2800"/>
              <a:buFont typeface="Arial"/>
              <a:buChar char="̶"/>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26" name="Google Shape;26;p30"/>
          <p:cNvPicPr preferRelativeResize="0"/>
          <p:nvPr/>
        </p:nvPicPr>
        <p:blipFill rotWithShape="1">
          <a:blip r:embed="rId2">
            <a:alphaModFix/>
          </a:blip>
          <a:srcRect b="0" l="0" r="0" t="0"/>
          <a:stretch/>
        </p:blipFill>
        <p:spPr>
          <a:xfrm>
            <a:off x="10881277" y="6048000"/>
            <a:ext cx="1132477" cy="597600"/>
          </a:xfrm>
          <a:prstGeom prst="rect">
            <a:avLst/>
          </a:prstGeom>
          <a:noFill/>
          <a:ln>
            <a:noFill/>
          </a:ln>
        </p:spPr>
      </p:pic>
    </p:spTree>
  </p:cSld>
  <p:clrMapOvr>
    <a:masterClrMapping/>
  </p:clrMapOvr>
  <p:extLst>
    <p:ext uri="{DCECCB84-F9BA-43D5-87BE-67443E8EF086}">
      <p15:sldGuideLst>
        <p15:guide id="1" orient="horz" pos="3997">
          <p15:clr>
            <a:srgbClr val="FBAE40"/>
          </p15:clr>
        </p15:guide>
        <p15:guide id="2" pos="43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p:cSld name="Pouze nadpis">
    <p:spTree>
      <p:nvGrpSpPr>
        <p:cNvPr id="27" name="Shape 27"/>
        <p:cNvGrpSpPr/>
        <p:nvPr/>
      </p:nvGrpSpPr>
      <p:grpSpPr>
        <a:xfrm>
          <a:off x="0" y="0"/>
          <a:ext cx="0" cy="0"/>
          <a:chOff x="0" y="0"/>
          <a:chExt cx="0" cy="0"/>
        </a:xfrm>
      </p:grpSpPr>
      <p:sp>
        <p:nvSpPr>
          <p:cNvPr id="28" name="Google Shape;28;p31"/>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1"/>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30" name="Google Shape;30;p31"/>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1" name="Google Shape;31;p31"/>
          <p:cNvPicPr preferRelativeResize="0"/>
          <p:nvPr/>
        </p:nvPicPr>
        <p:blipFill rotWithShape="1">
          <a:blip r:embed="rId2">
            <a:alphaModFix/>
          </a:blip>
          <a:srcRect b="0" l="0" r="0" t="0"/>
          <a:stretch/>
        </p:blipFill>
        <p:spPr>
          <a:xfrm>
            <a:off x="10881277" y="6048000"/>
            <a:ext cx="1132477" cy="597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p:cSld name="Úvodní snímek">
    <p:spTree>
      <p:nvGrpSpPr>
        <p:cNvPr id="32" name="Shape 32"/>
        <p:cNvGrpSpPr/>
        <p:nvPr/>
      </p:nvGrpSpPr>
      <p:grpSpPr>
        <a:xfrm>
          <a:off x="0" y="0"/>
          <a:ext cx="0" cy="0"/>
          <a:chOff x="0" y="0"/>
          <a:chExt cx="0" cy="0"/>
        </a:xfrm>
      </p:grpSpPr>
      <p:sp>
        <p:nvSpPr>
          <p:cNvPr id="33" name="Google Shape;33;p32"/>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32"/>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35" name="Google Shape;35;p32"/>
          <p:cNvSpPr txBox="1"/>
          <p:nvPr>
            <p:ph type="title"/>
          </p:nvPr>
        </p:nvSpPr>
        <p:spPr>
          <a:xfrm>
            <a:off x="398502" y="2900365"/>
            <a:ext cx="11361600" cy="117158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2"/>
          <p:cNvSpPr txBox="1"/>
          <p:nvPr>
            <p:ph idx="1" type="subTitle"/>
          </p:nvPr>
        </p:nvSpPr>
        <p:spPr>
          <a:xfrm>
            <a:off x="398502" y="4116402"/>
            <a:ext cx="11361600" cy="698497"/>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2400"/>
              <a:buFont typeface="Arial"/>
              <a:buNone/>
              <a:defRPr b="0" sz="2400">
                <a:solidFill>
                  <a:schemeClr val="dk1"/>
                </a:solidFill>
                <a:latin typeface="Arial"/>
                <a:ea typeface="Arial"/>
                <a:cs typeface="Arial"/>
                <a:sym typeface="Arial"/>
              </a:defRPr>
            </a:lvl1pPr>
            <a:lvl2pPr lvl="1" algn="ctr">
              <a:lnSpc>
                <a:spcPct val="90000"/>
              </a:lnSpc>
              <a:spcBef>
                <a:spcPts val="0"/>
              </a:spcBef>
              <a:spcAft>
                <a:spcPts val="0"/>
              </a:spcAft>
              <a:buSzPts val="2000"/>
              <a:buFont typeface="Arial"/>
              <a:buNone/>
              <a:defRPr sz="2000"/>
            </a:lvl2pPr>
            <a:lvl3pPr lvl="2" algn="ctr">
              <a:lnSpc>
                <a:spcPct val="100000"/>
              </a:lnSpc>
              <a:spcBef>
                <a:spcPts val="0"/>
              </a:spcBef>
              <a:spcAft>
                <a:spcPts val="0"/>
              </a:spcAft>
              <a:buSzPts val="1440"/>
              <a:buFont typeface="Arial"/>
              <a:buNone/>
              <a:defRPr sz="1800"/>
            </a:lvl3pPr>
            <a:lvl4pPr lvl="3" algn="ctr">
              <a:lnSpc>
                <a:spcPct val="112500"/>
              </a:lnSpc>
              <a:spcBef>
                <a:spcPts val="0"/>
              </a:spcBef>
              <a:spcAft>
                <a:spcPts val="0"/>
              </a:spcAft>
              <a:buSzPts val="1440"/>
              <a:buFont typeface="Arial"/>
              <a:buNone/>
              <a:defRPr sz="1600"/>
            </a:lvl4pPr>
            <a:lvl5pPr lvl="4" algn="ctr">
              <a:lnSpc>
                <a:spcPct val="112500"/>
              </a:lnSpc>
              <a:spcBef>
                <a:spcPts val="0"/>
              </a:spcBef>
              <a:spcAft>
                <a:spcPts val="0"/>
              </a:spcAft>
              <a:buSzPts val="1600"/>
              <a:buFont typeface="Arial"/>
              <a:buNone/>
              <a:defRPr sz="1600"/>
            </a:lvl5pPr>
            <a:lvl6pPr lvl="5" algn="ctr">
              <a:lnSpc>
                <a:spcPct val="100000"/>
              </a:lnSpc>
              <a:spcBef>
                <a:spcPts val="320"/>
              </a:spcBef>
              <a:spcAft>
                <a:spcPts val="0"/>
              </a:spcAft>
              <a:buSzPts val="1600"/>
              <a:buNone/>
              <a:defRPr sz="1600"/>
            </a:lvl6pPr>
            <a:lvl7pPr lvl="6" algn="ctr">
              <a:lnSpc>
                <a:spcPct val="112500"/>
              </a:lnSpc>
              <a:spcBef>
                <a:spcPts val="0"/>
              </a:spcBef>
              <a:spcAft>
                <a:spcPts val="0"/>
              </a:spcAft>
              <a:buSzPts val="1600"/>
              <a:buNone/>
              <a:defRPr sz="1600"/>
            </a:lvl7pPr>
            <a:lvl8pPr lvl="7" algn="ctr">
              <a:lnSpc>
                <a:spcPct val="112500"/>
              </a:lnSpc>
              <a:spcBef>
                <a:spcPts val="0"/>
              </a:spcBef>
              <a:spcAft>
                <a:spcPts val="0"/>
              </a:spcAft>
              <a:buSzPts val="1600"/>
              <a:buNone/>
              <a:defRPr sz="1600"/>
            </a:lvl8pPr>
            <a:lvl9pPr lvl="8" algn="ctr">
              <a:lnSpc>
                <a:spcPct val="112500"/>
              </a:lnSpc>
              <a:spcBef>
                <a:spcPts val="0"/>
              </a:spcBef>
              <a:spcAft>
                <a:spcPts val="0"/>
              </a:spcAft>
              <a:buSzPts val="1600"/>
              <a:buNone/>
              <a:defRPr sz="1600"/>
            </a:lvl9pPr>
          </a:lstStyle>
          <a:p/>
        </p:txBody>
      </p:sp>
      <p:pic>
        <p:nvPicPr>
          <p:cNvPr id="37" name="Google Shape;37;p32"/>
          <p:cNvPicPr preferRelativeResize="0"/>
          <p:nvPr/>
        </p:nvPicPr>
        <p:blipFill rotWithShape="1">
          <a:blip r:embed="rId2">
            <a:alphaModFix/>
          </a:blip>
          <a:srcRect b="0" l="0" r="0" t="0"/>
          <a:stretch/>
        </p:blipFill>
        <p:spPr>
          <a:xfrm>
            <a:off x="413999" y="414000"/>
            <a:ext cx="2019358" cy="1065600"/>
          </a:xfrm>
          <a:prstGeom prst="rect">
            <a:avLst/>
          </a:prstGeom>
          <a:noFill/>
          <a:ln>
            <a:noFill/>
          </a:ln>
        </p:spPr>
      </p:pic>
    </p:spTree>
  </p:cSld>
  <p:clrMapOvr>
    <a:masterClrMapping/>
  </p:clrMapOvr>
  <p:extLst>
    <p:ext uri="{DCECCB84-F9BA-43D5-87BE-67443E8EF086}">
      <p15:sldGuideLst>
        <p15:guide id="1" orient="horz" pos="2432">
          <p15:clr>
            <a:srgbClr val="FBAE40"/>
          </p15:clr>
        </p15:guide>
        <p15:guide id="2" pos="2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obsah">
  <p:cSld name="Nadpis, podnadpis a obsah">
    <p:spTree>
      <p:nvGrpSpPr>
        <p:cNvPr id="38" name="Shape 38"/>
        <p:cNvGrpSpPr/>
        <p:nvPr/>
      </p:nvGrpSpPr>
      <p:grpSpPr>
        <a:xfrm>
          <a:off x="0" y="0"/>
          <a:ext cx="0" cy="0"/>
          <a:chOff x="0" y="0"/>
          <a:chExt cx="0" cy="0"/>
        </a:xfrm>
      </p:grpSpPr>
      <p:sp>
        <p:nvSpPr>
          <p:cNvPr id="39" name="Google Shape;39;p33"/>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sz="1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33"/>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41" name="Google Shape;41;p33"/>
          <p:cNvSpPr txBox="1"/>
          <p:nvPr>
            <p:ph idx="1" type="body"/>
          </p:nvPr>
        </p:nvSpPr>
        <p:spPr>
          <a:xfrm>
            <a:off x="720725" y="1296001"/>
            <a:ext cx="10752138" cy="271576"/>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000"/>
              <a:buFont typeface="Arial"/>
              <a:buNone/>
              <a:defRPr b="0" sz="2000">
                <a:solidFill>
                  <a:schemeClr val="dk2"/>
                </a:solidFill>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42" name="Google Shape;42;p33"/>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3"/>
          <p:cNvSpPr txBox="1"/>
          <p:nvPr>
            <p:ph idx="2" type="body"/>
          </p:nvPr>
        </p:nvSpPr>
        <p:spPr>
          <a:xfrm>
            <a:off x="720000" y="1692002"/>
            <a:ext cx="10753200" cy="4139998"/>
          </a:xfrm>
          <a:prstGeom prst="rect">
            <a:avLst/>
          </a:prstGeom>
          <a:noFill/>
          <a:ln>
            <a:noFill/>
          </a:ln>
        </p:spPr>
        <p:txBody>
          <a:bodyPr anchorCtr="0" anchor="t" bIns="0" lIns="0" spcFirstLastPara="1" rIns="0" wrap="square" tIns="0">
            <a:noAutofit/>
          </a:bodyPr>
          <a:lstStyle>
            <a:lvl1pPr indent="-406400" lvl="0" marL="457200" algn="l">
              <a:lnSpc>
                <a:spcPct val="128571"/>
              </a:lnSpc>
              <a:spcBef>
                <a:spcPts val="0"/>
              </a:spcBef>
              <a:spcAft>
                <a:spcPts val="0"/>
              </a:spcAft>
              <a:buClr>
                <a:schemeClr val="dk2"/>
              </a:buClr>
              <a:buSzPts val="2800"/>
              <a:buFont typeface="Arial"/>
              <a:buChar char="̶"/>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44" name="Google Shape;44;p33"/>
          <p:cNvPicPr preferRelativeResize="0"/>
          <p:nvPr/>
        </p:nvPicPr>
        <p:blipFill rotWithShape="1">
          <a:blip r:embed="rId2">
            <a:alphaModFix/>
          </a:blip>
          <a:srcRect b="0" l="0" r="0" t="0"/>
          <a:stretch/>
        </p:blipFill>
        <p:spPr>
          <a:xfrm>
            <a:off x="10881277" y="6048000"/>
            <a:ext cx="1132477" cy="597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porovnání">
  <p:cSld name="Nadpis, podnadpis a porovnání">
    <p:spTree>
      <p:nvGrpSpPr>
        <p:cNvPr id="45" name="Shape 45"/>
        <p:cNvGrpSpPr/>
        <p:nvPr/>
      </p:nvGrpSpPr>
      <p:grpSpPr>
        <a:xfrm>
          <a:off x="0" y="0"/>
          <a:ext cx="0" cy="0"/>
          <a:chOff x="0" y="0"/>
          <a:chExt cx="0" cy="0"/>
        </a:xfrm>
      </p:grpSpPr>
      <p:sp>
        <p:nvSpPr>
          <p:cNvPr id="46" name="Google Shape;46;p34"/>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4"/>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48" name="Google Shape;48;p34"/>
          <p:cNvSpPr txBox="1"/>
          <p:nvPr>
            <p:ph idx="1" type="body"/>
          </p:nvPr>
        </p:nvSpPr>
        <p:spPr>
          <a:xfrm>
            <a:off x="720725" y="1296001"/>
            <a:ext cx="5220000" cy="271576"/>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000"/>
              <a:buFont typeface="Arial"/>
              <a:buNone/>
              <a:defRPr b="0" sz="2000">
                <a:solidFill>
                  <a:schemeClr val="dk2"/>
                </a:solidFill>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49" name="Google Shape;49;p34"/>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34"/>
          <p:cNvSpPr txBox="1"/>
          <p:nvPr>
            <p:ph idx="2" type="body"/>
          </p:nvPr>
        </p:nvSpPr>
        <p:spPr>
          <a:xfrm>
            <a:off x="6251278" y="1290515"/>
            <a:ext cx="5220000" cy="271576"/>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000"/>
              <a:buFont typeface="Arial"/>
              <a:buNone/>
              <a:defRPr b="0" sz="2000">
                <a:solidFill>
                  <a:schemeClr val="dk2"/>
                </a:solidFill>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51" name="Google Shape;51;p34"/>
          <p:cNvSpPr txBox="1"/>
          <p:nvPr>
            <p:ph idx="3" type="body"/>
          </p:nvPr>
        </p:nvSpPr>
        <p:spPr>
          <a:xfrm>
            <a:off x="720000" y="1701505"/>
            <a:ext cx="5219998" cy="4139998"/>
          </a:xfrm>
          <a:prstGeom prst="rect">
            <a:avLst/>
          </a:prstGeom>
          <a:noFill/>
          <a:ln>
            <a:noFill/>
          </a:ln>
        </p:spPr>
        <p:txBody>
          <a:bodyPr anchorCtr="0" anchor="t" bIns="0" lIns="0" spcFirstLastPara="1" rIns="0" wrap="square" tIns="0">
            <a:noAutofit/>
          </a:bodyPr>
          <a:lstStyle>
            <a:lvl1pPr indent="-406400" lvl="0" marL="457200" algn="l">
              <a:lnSpc>
                <a:spcPct val="128571"/>
              </a:lnSpc>
              <a:spcBef>
                <a:spcPts val="0"/>
              </a:spcBef>
              <a:spcAft>
                <a:spcPts val="0"/>
              </a:spcAft>
              <a:buClr>
                <a:schemeClr val="dk2"/>
              </a:buClr>
              <a:buSzPts val="2800"/>
              <a:buFont typeface="Arial"/>
              <a:buChar char="̶"/>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52" name="Google Shape;52;p34"/>
          <p:cNvSpPr txBox="1"/>
          <p:nvPr>
            <p:ph idx="4" type="body"/>
          </p:nvPr>
        </p:nvSpPr>
        <p:spPr>
          <a:xfrm>
            <a:off x="6251280" y="1701505"/>
            <a:ext cx="5219998" cy="4139998"/>
          </a:xfrm>
          <a:prstGeom prst="rect">
            <a:avLst/>
          </a:prstGeom>
          <a:noFill/>
          <a:ln>
            <a:noFill/>
          </a:ln>
        </p:spPr>
        <p:txBody>
          <a:bodyPr anchorCtr="0" anchor="t" bIns="0" lIns="0" spcFirstLastPara="1" rIns="0" wrap="square" tIns="0">
            <a:noAutofit/>
          </a:bodyPr>
          <a:lstStyle>
            <a:lvl1pPr indent="-406400" lvl="0" marL="457200" algn="l">
              <a:lnSpc>
                <a:spcPct val="128571"/>
              </a:lnSpc>
              <a:spcBef>
                <a:spcPts val="0"/>
              </a:spcBef>
              <a:spcAft>
                <a:spcPts val="0"/>
              </a:spcAft>
              <a:buClr>
                <a:schemeClr val="dk2"/>
              </a:buClr>
              <a:buSzPts val="2800"/>
              <a:buFont typeface="Arial"/>
              <a:buChar char="̶"/>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53" name="Google Shape;53;p34"/>
          <p:cNvPicPr preferRelativeResize="0"/>
          <p:nvPr/>
        </p:nvPicPr>
        <p:blipFill rotWithShape="1">
          <a:blip r:embed="rId2">
            <a:alphaModFix/>
          </a:blip>
          <a:srcRect b="0" l="0" r="0" t="0"/>
          <a:stretch/>
        </p:blipFill>
        <p:spPr>
          <a:xfrm>
            <a:off x="10881277" y="6048000"/>
            <a:ext cx="1132477" cy="597600"/>
          </a:xfrm>
          <a:prstGeom prst="rect">
            <a:avLst/>
          </a:prstGeom>
          <a:noFill/>
          <a:ln>
            <a:noFill/>
          </a:ln>
        </p:spPr>
      </p:pic>
    </p:spTree>
  </p:cSld>
  <p:clrMapOvr>
    <a:masterClrMapping/>
  </p:clrMapOvr>
  <p:extLst>
    <p:ext uri="{DCECCB84-F9BA-43D5-87BE-67443E8EF086}">
      <p15:sldGuideLst>
        <p15:guide id="1" orient="horz" pos="2886">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extem">
  <p:cSld name="Obrázek s textem">
    <p:spTree>
      <p:nvGrpSpPr>
        <p:cNvPr id="54" name="Shape 54"/>
        <p:cNvGrpSpPr/>
        <p:nvPr/>
      </p:nvGrpSpPr>
      <p:grpSpPr>
        <a:xfrm>
          <a:off x="0" y="0"/>
          <a:ext cx="0" cy="0"/>
          <a:chOff x="0" y="0"/>
          <a:chExt cx="0" cy="0"/>
        </a:xfrm>
      </p:grpSpPr>
      <p:sp>
        <p:nvSpPr>
          <p:cNvPr id="55" name="Google Shape;55;p35"/>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5"/>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5"/>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58" name="Google Shape;58;p35"/>
          <p:cNvSpPr txBox="1"/>
          <p:nvPr>
            <p:ph idx="1" type="body"/>
          </p:nvPr>
        </p:nvSpPr>
        <p:spPr>
          <a:xfrm>
            <a:off x="7347735" y="2596845"/>
            <a:ext cx="4125465" cy="3208441"/>
          </a:xfrm>
          <a:prstGeom prst="rect">
            <a:avLst/>
          </a:prstGeom>
          <a:noFill/>
          <a:ln>
            <a:noFill/>
          </a:ln>
        </p:spPr>
        <p:txBody>
          <a:bodyPr anchorCtr="0" anchor="t" bIns="0" lIns="0" spcFirstLastPara="1" rIns="0" wrap="square" tIns="0">
            <a:noAutofit/>
          </a:bodyPr>
          <a:lstStyle>
            <a:lvl1pPr indent="-355600" lvl="0" marL="457200" algn="l">
              <a:lnSpc>
                <a:spcPct val="180000"/>
              </a:lnSpc>
              <a:spcBef>
                <a:spcPts val="0"/>
              </a:spcBef>
              <a:spcAft>
                <a:spcPts val="0"/>
              </a:spcAft>
              <a:buClr>
                <a:schemeClr val="dk2"/>
              </a:buClr>
              <a:buSzPts val="2000"/>
              <a:buFont typeface="Arial"/>
              <a:buChar char="̶"/>
              <a:defRPr b="0" sz="200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59" name="Google Shape;59;p35"/>
          <p:cNvSpPr/>
          <p:nvPr>
            <p:ph idx="2" type="pic"/>
          </p:nvPr>
        </p:nvSpPr>
        <p:spPr>
          <a:xfrm>
            <a:off x="729509" y="1665288"/>
            <a:ext cx="6207791" cy="4139998"/>
          </a:xfrm>
          <a:prstGeom prst="rect">
            <a:avLst/>
          </a:prstGeom>
          <a:noFill/>
          <a:ln>
            <a:noFill/>
          </a:ln>
        </p:spPr>
      </p:sp>
      <p:sp>
        <p:nvSpPr>
          <p:cNvPr id="60" name="Google Shape;60;p35"/>
          <p:cNvSpPr txBox="1"/>
          <p:nvPr>
            <p:ph idx="3" type="body"/>
          </p:nvPr>
        </p:nvSpPr>
        <p:spPr>
          <a:xfrm>
            <a:off x="720725" y="1296001"/>
            <a:ext cx="10752138" cy="271576"/>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000"/>
              <a:buFont typeface="Arial"/>
              <a:buNone/>
              <a:defRPr b="0" sz="2000">
                <a:solidFill>
                  <a:schemeClr val="dk2"/>
                </a:solidFill>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61" name="Google Shape;61;p35"/>
          <p:cNvPicPr preferRelativeResize="0"/>
          <p:nvPr/>
        </p:nvPicPr>
        <p:blipFill rotWithShape="1">
          <a:blip r:embed="rId2">
            <a:alphaModFix/>
          </a:blip>
          <a:srcRect b="0" l="0" r="0" t="0"/>
          <a:stretch/>
        </p:blipFill>
        <p:spPr>
          <a:xfrm>
            <a:off x="10881277" y="6048000"/>
            <a:ext cx="1132477" cy="597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tři sloupce">
  <p:cSld name="Nadpis, podnadpis a tři sloupce">
    <p:spTree>
      <p:nvGrpSpPr>
        <p:cNvPr id="62" name="Shape 62"/>
        <p:cNvGrpSpPr/>
        <p:nvPr/>
      </p:nvGrpSpPr>
      <p:grpSpPr>
        <a:xfrm>
          <a:off x="0" y="0"/>
          <a:ext cx="0" cy="0"/>
          <a:chOff x="0" y="0"/>
          <a:chExt cx="0" cy="0"/>
        </a:xfrm>
      </p:grpSpPr>
      <p:sp>
        <p:nvSpPr>
          <p:cNvPr id="63" name="Google Shape;63;p36"/>
          <p:cNvSpPr txBox="1"/>
          <p:nvPr>
            <p:ph idx="1" type="body"/>
          </p:nvPr>
        </p:nvSpPr>
        <p:spPr>
          <a:xfrm>
            <a:off x="4440000" y="1692002"/>
            <a:ext cx="3311525" cy="2230711"/>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800"/>
              <a:buFont typeface="Arial"/>
              <a:buNone/>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64" name="Google Shape;64;p36"/>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6"/>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66" name="Google Shape;66;p36"/>
          <p:cNvSpPr txBox="1"/>
          <p:nvPr>
            <p:ph idx="2" type="body"/>
          </p:nvPr>
        </p:nvSpPr>
        <p:spPr>
          <a:xfrm>
            <a:off x="719999" y="4414271"/>
            <a:ext cx="3312000" cy="142773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500"/>
              <a:buFont typeface="Arial"/>
              <a:buNone/>
              <a:defRPr b="0" sz="1500">
                <a:solidFill>
                  <a:schemeClr val="dk1"/>
                </a:solidFill>
              </a:defRPr>
            </a:lvl1pPr>
            <a:lvl2pPr indent="-228600" lvl="1" marL="914400" algn="l">
              <a:lnSpc>
                <a:spcPct val="120000"/>
              </a:lnSpc>
              <a:spcBef>
                <a:spcPts val="0"/>
              </a:spcBef>
              <a:spcAft>
                <a:spcPts val="0"/>
              </a:spcAft>
              <a:buSzPts val="1500"/>
              <a:buFont typeface="Arial"/>
              <a:buNone/>
              <a:defRPr u="none"/>
            </a:lvl2pPr>
            <a:lvl3pPr indent="-228600" lvl="2" marL="1371600" algn="l">
              <a:lnSpc>
                <a:spcPct val="120000"/>
              </a:lnSpc>
              <a:spcBef>
                <a:spcPts val="0"/>
              </a:spcBef>
              <a:spcAft>
                <a:spcPts val="0"/>
              </a:spcAft>
              <a:buSzPts val="12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350"/>
              <a:buFont typeface="Arial"/>
              <a:buNone/>
              <a:defRPr/>
            </a:lvl4pPr>
            <a:lvl5pPr indent="-228600" lvl="4" marL="2286000" algn="l">
              <a:lnSpc>
                <a:spcPct val="120000"/>
              </a:lnSpc>
              <a:spcBef>
                <a:spcPts val="0"/>
              </a:spcBef>
              <a:spcAft>
                <a:spcPts val="0"/>
              </a:spcAft>
              <a:buSzPts val="1500"/>
              <a:buFont typeface="Arial"/>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67" name="Google Shape;67;p36"/>
          <p:cNvSpPr txBox="1"/>
          <p:nvPr>
            <p:ph idx="3" type="body"/>
          </p:nvPr>
        </p:nvSpPr>
        <p:spPr>
          <a:xfrm>
            <a:off x="4440000" y="4414271"/>
            <a:ext cx="3312000" cy="142773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500"/>
              <a:buFont typeface="Arial"/>
              <a:buNone/>
              <a:defRPr b="0" sz="1500">
                <a:solidFill>
                  <a:schemeClr val="dk1"/>
                </a:solidFill>
              </a:defRPr>
            </a:lvl1pPr>
            <a:lvl2pPr indent="-228600" lvl="1" marL="914400" algn="l">
              <a:lnSpc>
                <a:spcPct val="120000"/>
              </a:lnSpc>
              <a:spcBef>
                <a:spcPts val="0"/>
              </a:spcBef>
              <a:spcAft>
                <a:spcPts val="0"/>
              </a:spcAft>
              <a:buSzPts val="1500"/>
              <a:buFont typeface="Arial"/>
              <a:buNone/>
              <a:defRPr u="none"/>
            </a:lvl2pPr>
            <a:lvl3pPr indent="-228600" lvl="2" marL="1371600" algn="l">
              <a:lnSpc>
                <a:spcPct val="120000"/>
              </a:lnSpc>
              <a:spcBef>
                <a:spcPts val="0"/>
              </a:spcBef>
              <a:spcAft>
                <a:spcPts val="0"/>
              </a:spcAft>
              <a:buSzPts val="12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350"/>
              <a:buFont typeface="Arial"/>
              <a:buNone/>
              <a:defRPr/>
            </a:lvl4pPr>
            <a:lvl5pPr indent="-228600" lvl="4" marL="2286000" algn="l">
              <a:lnSpc>
                <a:spcPct val="120000"/>
              </a:lnSpc>
              <a:spcBef>
                <a:spcPts val="0"/>
              </a:spcBef>
              <a:spcAft>
                <a:spcPts val="0"/>
              </a:spcAft>
              <a:buSzPts val="1500"/>
              <a:buFont typeface="Arial"/>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68" name="Google Shape;68;p36"/>
          <p:cNvSpPr txBox="1"/>
          <p:nvPr>
            <p:ph idx="4" type="body"/>
          </p:nvPr>
        </p:nvSpPr>
        <p:spPr>
          <a:xfrm>
            <a:off x="8161200" y="4414270"/>
            <a:ext cx="3312000" cy="142773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500"/>
              <a:buFont typeface="Arial"/>
              <a:buNone/>
              <a:defRPr b="0" sz="1500">
                <a:solidFill>
                  <a:schemeClr val="dk1"/>
                </a:solidFill>
              </a:defRPr>
            </a:lvl1pPr>
            <a:lvl2pPr indent="-228600" lvl="1" marL="914400" algn="l">
              <a:lnSpc>
                <a:spcPct val="120000"/>
              </a:lnSpc>
              <a:spcBef>
                <a:spcPts val="0"/>
              </a:spcBef>
              <a:spcAft>
                <a:spcPts val="0"/>
              </a:spcAft>
              <a:buSzPts val="1500"/>
              <a:buFont typeface="Arial"/>
              <a:buNone/>
              <a:defRPr u="none"/>
            </a:lvl2pPr>
            <a:lvl3pPr indent="-228600" lvl="2" marL="1371600" algn="l">
              <a:lnSpc>
                <a:spcPct val="120000"/>
              </a:lnSpc>
              <a:spcBef>
                <a:spcPts val="0"/>
              </a:spcBef>
              <a:spcAft>
                <a:spcPts val="0"/>
              </a:spcAft>
              <a:buSzPts val="12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350"/>
              <a:buFont typeface="Arial"/>
              <a:buNone/>
              <a:defRPr/>
            </a:lvl4pPr>
            <a:lvl5pPr indent="-228600" lvl="4" marL="2286000" algn="l">
              <a:lnSpc>
                <a:spcPct val="120000"/>
              </a:lnSpc>
              <a:spcBef>
                <a:spcPts val="0"/>
              </a:spcBef>
              <a:spcAft>
                <a:spcPts val="0"/>
              </a:spcAft>
              <a:buSzPts val="1500"/>
              <a:buFont typeface="Arial"/>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69" name="Google Shape;69;p36"/>
          <p:cNvSpPr txBox="1"/>
          <p:nvPr>
            <p:ph idx="5" type="body"/>
          </p:nvPr>
        </p:nvSpPr>
        <p:spPr>
          <a:xfrm>
            <a:off x="720725" y="4025136"/>
            <a:ext cx="3311525" cy="216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1000"/>
              <a:buFont typeface="Arial"/>
              <a:buNone/>
              <a:defRPr b="0" sz="1000"/>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70" name="Google Shape;70;p36"/>
          <p:cNvSpPr txBox="1"/>
          <p:nvPr>
            <p:ph idx="6" type="body"/>
          </p:nvPr>
        </p:nvSpPr>
        <p:spPr>
          <a:xfrm>
            <a:off x="4440475" y="4025136"/>
            <a:ext cx="3311525" cy="216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1000"/>
              <a:buFont typeface="Arial"/>
              <a:buNone/>
              <a:defRPr b="0" sz="1000"/>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71" name="Google Shape;71;p36"/>
          <p:cNvSpPr txBox="1"/>
          <p:nvPr>
            <p:ph idx="7" type="body"/>
          </p:nvPr>
        </p:nvSpPr>
        <p:spPr>
          <a:xfrm>
            <a:off x="8161436" y="4025136"/>
            <a:ext cx="3311525" cy="216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1000"/>
              <a:buFont typeface="Arial"/>
              <a:buNone/>
              <a:defRPr b="0" sz="1000"/>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72" name="Google Shape;72;p36"/>
          <p:cNvSpPr txBox="1"/>
          <p:nvPr>
            <p:ph idx="8" type="body"/>
          </p:nvPr>
        </p:nvSpPr>
        <p:spPr>
          <a:xfrm>
            <a:off x="719999" y="1692002"/>
            <a:ext cx="3311525" cy="2230711"/>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800"/>
              <a:buFont typeface="Arial"/>
              <a:buNone/>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73" name="Google Shape;73;p36"/>
          <p:cNvSpPr txBox="1"/>
          <p:nvPr>
            <p:ph idx="9" type="body"/>
          </p:nvPr>
        </p:nvSpPr>
        <p:spPr>
          <a:xfrm>
            <a:off x="8160001" y="1692002"/>
            <a:ext cx="3311525" cy="2230711"/>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800"/>
              <a:buFont typeface="Arial"/>
              <a:buNone/>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74" name="Google Shape;74;p36"/>
          <p:cNvSpPr txBox="1"/>
          <p:nvPr>
            <p:ph idx="13" type="body"/>
          </p:nvPr>
        </p:nvSpPr>
        <p:spPr>
          <a:xfrm>
            <a:off x="720725" y="1296001"/>
            <a:ext cx="10752138" cy="271576"/>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2000"/>
              <a:buFont typeface="Arial"/>
              <a:buNone/>
              <a:defRPr b="0" sz="2000">
                <a:solidFill>
                  <a:schemeClr val="dk2"/>
                </a:solidFill>
              </a:defRPr>
            </a:lvl1pPr>
            <a:lvl2pPr indent="-228600" lvl="1" marL="914400" algn="l">
              <a:lnSpc>
                <a:spcPct val="100000"/>
              </a:lnSpc>
              <a:spcBef>
                <a:spcPts val="0"/>
              </a:spcBef>
              <a:spcAft>
                <a:spcPts val="0"/>
              </a:spcAft>
              <a:buSzPts val="1800"/>
              <a:buNone/>
              <a:defRPr/>
            </a:lvl2pPr>
            <a:lvl3pPr indent="-228600" lvl="2" marL="1371600" algn="l">
              <a:lnSpc>
                <a:spcPct val="100000"/>
              </a:lnSpc>
              <a:spcBef>
                <a:spcPts val="0"/>
              </a:spcBef>
              <a:spcAft>
                <a:spcPts val="0"/>
              </a:spcAft>
              <a:buSzPts val="1440"/>
              <a:buNone/>
              <a:defRPr/>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sp>
        <p:nvSpPr>
          <p:cNvPr id="75" name="Google Shape;75;p36"/>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76" name="Google Shape;76;p36"/>
          <p:cNvPicPr preferRelativeResize="0"/>
          <p:nvPr/>
        </p:nvPicPr>
        <p:blipFill rotWithShape="1">
          <a:blip r:embed="rId2">
            <a:alphaModFix/>
          </a:blip>
          <a:srcRect b="0" l="0" r="0" t="0"/>
          <a:stretch/>
        </p:blipFill>
        <p:spPr>
          <a:xfrm>
            <a:off x="10881277" y="6048000"/>
            <a:ext cx="1132477" cy="597600"/>
          </a:xfrm>
          <a:prstGeom prst="rect">
            <a:avLst/>
          </a:prstGeom>
          <a:noFill/>
          <a:ln>
            <a:noFill/>
          </a:ln>
        </p:spPr>
      </p:pic>
    </p:spTree>
  </p:cSld>
  <p:clrMapOvr>
    <a:masterClrMapping/>
  </p:clrMapOvr>
  <p:extLst>
    <p:ext uri="{DCECCB84-F9BA-43D5-87BE-67443E8EF086}">
      <p15:sldGuideLst>
        <p15:guide id="1" orient="horz" pos="1049">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obsah">
  <p:cSld name="Pouze obsah">
    <p:spTree>
      <p:nvGrpSpPr>
        <p:cNvPr id="77" name="Shape 77"/>
        <p:cNvGrpSpPr/>
        <p:nvPr/>
      </p:nvGrpSpPr>
      <p:grpSpPr>
        <a:xfrm>
          <a:off x="0" y="0"/>
          <a:ext cx="0" cy="0"/>
          <a:chOff x="0" y="0"/>
          <a:chExt cx="0" cy="0"/>
        </a:xfrm>
      </p:grpSpPr>
      <p:sp>
        <p:nvSpPr>
          <p:cNvPr id="78" name="Google Shape;78;p37"/>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7"/>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80" name="Google Shape;80;p37"/>
          <p:cNvSpPr txBox="1"/>
          <p:nvPr>
            <p:ph idx="1" type="body"/>
          </p:nvPr>
        </p:nvSpPr>
        <p:spPr>
          <a:xfrm>
            <a:off x="720000" y="692150"/>
            <a:ext cx="10753200" cy="5139850"/>
          </a:xfrm>
          <a:prstGeom prst="rect">
            <a:avLst/>
          </a:prstGeom>
          <a:noFill/>
          <a:ln>
            <a:noFill/>
          </a:ln>
        </p:spPr>
        <p:txBody>
          <a:bodyPr anchorCtr="0" anchor="t" bIns="0" lIns="0" spcFirstLastPara="1" rIns="0" wrap="square" tIns="0">
            <a:noAutofit/>
          </a:bodyPr>
          <a:lstStyle>
            <a:lvl1pPr indent="-228600" lvl="0" marL="457200" algn="l">
              <a:lnSpc>
                <a:spcPct val="128571"/>
              </a:lnSpc>
              <a:spcBef>
                <a:spcPts val="0"/>
              </a:spcBef>
              <a:spcAft>
                <a:spcPts val="0"/>
              </a:spcAft>
              <a:buClr>
                <a:schemeClr val="dk2"/>
              </a:buClr>
              <a:buSzPts val="2800"/>
              <a:buFont typeface="Arial"/>
              <a:buNone/>
              <a:defRPr b="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280"/>
              <a:buFont typeface="Arial"/>
              <a:buNone/>
              <a:defRPr sz="1600"/>
            </a:lvl3pPr>
            <a:lvl4pPr indent="-228600" lvl="3" marL="1828800" algn="l">
              <a:lnSpc>
                <a:spcPct val="100000"/>
              </a:lnSpc>
              <a:spcBef>
                <a:spcPts val="0"/>
              </a:spcBef>
              <a:spcAft>
                <a:spcPts val="0"/>
              </a:spcAft>
              <a:buSzPts val="1620"/>
              <a:buNone/>
              <a:defRPr/>
            </a:lvl4pPr>
            <a:lvl5pPr indent="-228600" lvl="4" marL="2286000" algn="l">
              <a:lnSpc>
                <a:spcPct val="100000"/>
              </a:lnSpc>
              <a:spcBef>
                <a:spcPts val="0"/>
              </a:spcBef>
              <a:spcAft>
                <a:spcPts val="0"/>
              </a:spcAft>
              <a:buSzPts val="1800"/>
              <a:buNone/>
              <a:defRPr/>
            </a:lvl5pPr>
            <a:lvl6pPr indent="-342900" lvl="5" marL="2743200" algn="l">
              <a:lnSpc>
                <a:spcPct val="100000"/>
              </a:lnSpc>
              <a:spcBef>
                <a:spcPts val="360"/>
              </a:spcBef>
              <a:spcAft>
                <a:spcPts val="0"/>
              </a:spcAft>
              <a:buSzPts val="1800"/>
              <a:buChar char="•"/>
              <a:defRPr/>
            </a:lvl6pPr>
            <a:lvl7pPr indent="-228600" lvl="6" marL="3200400" algn="l">
              <a:lnSpc>
                <a:spcPct val="100000"/>
              </a:lnSpc>
              <a:spcBef>
                <a:spcPts val="0"/>
              </a:spcBef>
              <a:spcAft>
                <a:spcPts val="0"/>
              </a:spcAft>
              <a:buSzPts val="1800"/>
              <a:buNone/>
              <a:defRPr/>
            </a:lvl7pPr>
            <a:lvl8pPr indent="-228600" lvl="7" marL="3657600" algn="l">
              <a:lnSpc>
                <a:spcPct val="100000"/>
              </a:lnSpc>
              <a:spcBef>
                <a:spcPts val="0"/>
              </a:spcBef>
              <a:spcAft>
                <a:spcPts val="0"/>
              </a:spcAft>
              <a:buSzPts val="1800"/>
              <a:buNone/>
              <a:defRPr/>
            </a:lvl8pPr>
            <a:lvl9pPr indent="-228600" lvl="8" marL="4114800" algn="l">
              <a:lnSpc>
                <a:spcPct val="100000"/>
              </a:lnSpc>
              <a:spcBef>
                <a:spcPts val="0"/>
              </a:spcBef>
              <a:spcAft>
                <a:spcPts val="0"/>
              </a:spcAft>
              <a:buSzPts val="1800"/>
              <a:buNone/>
              <a:defRPr/>
            </a:lvl9pPr>
          </a:lstStyle>
          <a:p/>
        </p:txBody>
      </p:sp>
      <p:pic>
        <p:nvPicPr>
          <p:cNvPr id="81" name="Google Shape;81;p37"/>
          <p:cNvPicPr preferRelativeResize="0"/>
          <p:nvPr/>
        </p:nvPicPr>
        <p:blipFill rotWithShape="1">
          <a:blip r:embed="rId2">
            <a:alphaModFix/>
          </a:blip>
          <a:srcRect b="0" l="0" r="0" t="0"/>
          <a:stretch/>
        </p:blipFill>
        <p:spPr>
          <a:xfrm>
            <a:off x="10881277" y="6048000"/>
            <a:ext cx="1132477" cy="597600"/>
          </a:xfrm>
          <a:prstGeom prst="rect">
            <a:avLst/>
          </a:prstGeom>
          <a:noFill/>
          <a:ln>
            <a:noFill/>
          </a:ln>
        </p:spPr>
      </p:pic>
    </p:spTree>
  </p:cSld>
  <p:clrMapOvr>
    <a:masterClrMapping/>
  </p:clrMapOvr>
  <p:extLst>
    <p:ext uri="{DCECCB84-F9BA-43D5-87BE-67443E8EF086}">
      <p15:sldGuideLst>
        <p15:guide id="1" orient="horz" pos="436">
          <p15:clr>
            <a:srgbClr val="FBAE40"/>
          </p15:clr>
        </p15:guide>
        <p15:guide id="2" pos="438">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8"/>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Tahoma"/>
                <a:ea typeface="Tahoma"/>
                <a:cs typeface="Tahoma"/>
                <a:sym typeface="Tahoma"/>
              </a:defRPr>
            </a:lvl9pPr>
          </a:lstStyle>
          <a:p/>
        </p:txBody>
      </p:sp>
      <p:sp>
        <p:nvSpPr>
          <p:cNvPr id="11" name="Google Shape;11;p28"/>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cs-CZ"/>
              <a:t>‹#›</a:t>
            </a:fld>
            <a:endParaRPr/>
          </a:p>
        </p:txBody>
      </p:sp>
      <p:sp>
        <p:nvSpPr>
          <p:cNvPr id="12" name="Google Shape;12;p28"/>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1" i="0" sz="40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1" i="0" sz="2400" u="none" cap="none" strike="noStrike">
                <a:solidFill>
                  <a:srgbClr val="00287D"/>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1" i="0" sz="2400" u="none" cap="none" strike="noStrike">
                <a:solidFill>
                  <a:srgbClr val="00287D"/>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1" i="0" sz="2400" u="none" cap="none" strike="noStrike">
                <a:solidFill>
                  <a:srgbClr val="00287D"/>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1" i="0" sz="2400" u="none" cap="none" strike="noStrike">
                <a:solidFill>
                  <a:srgbClr val="00287D"/>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1" i="0" sz="2400" u="none" cap="none" strike="noStrike">
                <a:solidFill>
                  <a:srgbClr val="00287D"/>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1" i="0" sz="2400" u="none" cap="none" strike="noStrike">
                <a:solidFill>
                  <a:srgbClr val="00287D"/>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1" i="0" sz="2400" u="none" cap="none" strike="noStrike">
                <a:solidFill>
                  <a:srgbClr val="00287D"/>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1" i="0" sz="2400" u="none" cap="none" strike="noStrike">
                <a:solidFill>
                  <a:srgbClr val="00287D"/>
                </a:solidFill>
                <a:latin typeface="Tahoma"/>
                <a:ea typeface="Tahoma"/>
                <a:cs typeface="Tahoma"/>
                <a:sym typeface="Tahoma"/>
              </a:defRPr>
            </a:lvl9pPr>
          </a:lstStyle>
          <a:p/>
        </p:txBody>
      </p:sp>
      <p:sp>
        <p:nvSpPr>
          <p:cNvPr id="13" name="Google Shape;13;p28"/>
          <p:cNvSpPr txBox="1"/>
          <p:nvPr>
            <p:ph idx="1" type="body"/>
          </p:nvPr>
        </p:nvSpPr>
        <p:spPr>
          <a:xfrm>
            <a:off x="718800" y="1872000"/>
            <a:ext cx="10753200" cy="396000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Clr>
                <a:schemeClr val="dk2"/>
              </a:buClr>
              <a:buSzPts val="2800"/>
              <a:buFont typeface="Arial"/>
              <a:buNone/>
              <a:defRPr b="0" i="0" sz="2800" u="none" cap="none" strike="noStrike">
                <a:solidFill>
                  <a:schemeClr val="dk1"/>
                </a:solidFill>
                <a:latin typeface="Arial"/>
                <a:ea typeface="Arial"/>
                <a:cs typeface="Arial"/>
                <a:sym typeface="Arial"/>
              </a:defRPr>
            </a:lvl1pPr>
            <a:lvl2pPr indent="-228600" lvl="1" marL="914400" marR="0" rtl="0" algn="l">
              <a:lnSpc>
                <a:spcPct val="120000"/>
              </a:lnSpc>
              <a:spcBef>
                <a:spcPts val="0"/>
              </a:spcBef>
              <a:spcAft>
                <a:spcPts val="0"/>
              </a:spcAft>
              <a:buClr>
                <a:schemeClr val="dk2"/>
              </a:buClr>
              <a:buSzPts val="1500"/>
              <a:buFont typeface="Arial"/>
              <a:buNone/>
              <a:defRPr b="0" i="0" sz="1500" u="none" cap="none" strike="noStrike">
                <a:solidFill>
                  <a:schemeClr val="dk1"/>
                </a:solidFill>
                <a:latin typeface="Arial"/>
                <a:ea typeface="Arial"/>
                <a:cs typeface="Arial"/>
                <a:sym typeface="Arial"/>
              </a:defRPr>
            </a:lvl2pPr>
            <a:lvl3pPr indent="-228600" lvl="2" marL="1371600" marR="0" rtl="0" algn="l">
              <a:lnSpc>
                <a:spcPct val="120000"/>
              </a:lnSpc>
              <a:spcBef>
                <a:spcPts val="0"/>
              </a:spcBef>
              <a:spcAft>
                <a:spcPts val="0"/>
              </a:spcAft>
              <a:buClr>
                <a:schemeClr val="folHlink"/>
              </a:buClr>
              <a:buSzPts val="1200"/>
              <a:buFont typeface="Arial"/>
              <a:buNone/>
              <a:defRPr b="0" i="0" sz="1500" u="none" cap="none" strike="noStrike">
                <a:solidFill>
                  <a:schemeClr val="dk1"/>
                </a:solidFill>
                <a:latin typeface="Arial"/>
                <a:ea typeface="Arial"/>
                <a:cs typeface="Arial"/>
                <a:sym typeface="Arial"/>
              </a:defRPr>
            </a:lvl3pPr>
            <a:lvl4pPr indent="-228600" lvl="3" marL="1828800" marR="0" rtl="0" algn="l">
              <a:lnSpc>
                <a:spcPct val="120000"/>
              </a:lnSpc>
              <a:spcBef>
                <a:spcPts val="0"/>
              </a:spcBef>
              <a:spcAft>
                <a:spcPts val="0"/>
              </a:spcAft>
              <a:buClr>
                <a:schemeClr val="accent2"/>
              </a:buClr>
              <a:buSzPts val="1350"/>
              <a:buFont typeface="Arial"/>
              <a:buNone/>
              <a:defRPr b="0" i="0" sz="15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accent1"/>
              </a:buClr>
              <a:buSzPts val="1500"/>
              <a:buFont typeface="Arial"/>
              <a:buNone/>
              <a:defRPr b="0" i="0" sz="1500" u="none" cap="none" strike="noStrike">
                <a:solidFill>
                  <a:schemeClr val="dk1"/>
                </a:solidFill>
                <a:latin typeface="Arial"/>
                <a:ea typeface="Arial"/>
                <a:cs typeface="Arial"/>
                <a:sym typeface="Arial"/>
              </a:defRPr>
            </a:lvl5pPr>
            <a:lvl6pPr indent="-342900" lvl="5" marL="2743200" marR="0" rtl="0" algn="l">
              <a:lnSpc>
                <a:spcPct val="100000"/>
              </a:lnSpc>
              <a:spcBef>
                <a:spcPts val="360"/>
              </a:spcBef>
              <a:spcAft>
                <a:spcPts val="0"/>
              </a:spcAft>
              <a:buClr>
                <a:schemeClr val="accent1"/>
              </a:buClr>
              <a:buSzPts val="1800"/>
              <a:buFont typeface="Noto Sans"/>
              <a:buChar char="•"/>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935">
          <p15:clr>
            <a:srgbClr val="F26B43"/>
          </p15:clr>
        </p15:guide>
        <p15:guide id="2" pos="43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7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2.xml"/><Relationship Id="rId3" Type="http://schemas.openxmlformats.org/officeDocument/2006/relationships/image" Target="../media/image76.png"/><Relationship Id="rId4" Type="http://schemas.openxmlformats.org/officeDocument/2006/relationships/hyperlink" Target="https://www.fyzioweb.cz/video/m-quadratus-lumborum"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7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5.xml"/><Relationship Id="rId3" Type="http://schemas.openxmlformats.org/officeDocument/2006/relationships/image" Target="../media/image79.png"/><Relationship Id="rId4" Type="http://schemas.openxmlformats.org/officeDocument/2006/relationships/image" Target="../media/image8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7.xml"/><Relationship Id="rId3" Type="http://schemas.openxmlformats.org/officeDocument/2006/relationships/image" Target="../media/image81.png"/><Relationship Id="rId4" Type="http://schemas.openxmlformats.org/officeDocument/2006/relationships/image" Target="../media/image8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8.xml"/><Relationship Id="rId3" Type="http://schemas.openxmlformats.org/officeDocument/2006/relationships/image" Target="../media/image10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9.xml"/><Relationship Id="rId3" Type="http://schemas.openxmlformats.org/officeDocument/2006/relationships/image" Target="../media/image8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0.xml"/><Relationship Id="rId3" Type="http://schemas.openxmlformats.org/officeDocument/2006/relationships/image" Target="../media/image8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1.xml"/><Relationship Id="rId3" Type="http://schemas.openxmlformats.org/officeDocument/2006/relationships/image" Target="../media/image83.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2.xml"/><Relationship Id="rId3" Type="http://schemas.openxmlformats.org/officeDocument/2006/relationships/image" Target="../media/image8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3.xml"/><Relationship Id="rId3" Type="http://schemas.openxmlformats.org/officeDocument/2006/relationships/image" Target="../media/image97.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4.xml"/><Relationship Id="rId3" Type="http://schemas.openxmlformats.org/officeDocument/2006/relationships/image" Target="../media/image8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5.xml"/><Relationship Id="rId3" Type="http://schemas.openxmlformats.org/officeDocument/2006/relationships/image" Target="../media/image90.png"/><Relationship Id="rId4" Type="http://schemas.openxmlformats.org/officeDocument/2006/relationships/image" Target="../media/image10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98.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8.xml"/><Relationship Id="rId3" Type="http://schemas.openxmlformats.org/officeDocument/2006/relationships/image" Target="../media/image9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9.xml"/><Relationship Id="rId3" Type="http://schemas.openxmlformats.org/officeDocument/2006/relationships/image" Target="../media/image9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0.xml"/><Relationship Id="rId3" Type="http://schemas.openxmlformats.org/officeDocument/2006/relationships/image" Target="../media/image9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1.xml"/><Relationship Id="rId3" Type="http://schemas.openxmlformats.org/officeDocument/2006/relationships/image" Target="../media/image9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2.xml"/><Relationship Id="rId3" Type="http://schemas.openxmlformats.org/officeDocument/2006/relationships/image" Target="../media/image9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3.xml"/><Relationship Id="rId3" Type="http://schemas.openxmlformats.org/officeDocument/2006/relationships/image" Target="../media/image9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9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hyperlink" Target="https://www.fyzioweb.cz/video/m-pectoralis-minor"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3.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25.png"/><Relationship Id="rId4" Type="http://schemas.openxmlformats.org/officeDocument/2006/relationships/image" Target="../media/image2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4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2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34.jpg"/><Relationship Id="rId4" Type="http://schemas.openxmlformats.org/officeDocument/2006/relationships/image" Target="../media/image27.jpg"/><Relationship Id="rId5" Type="http://schemas.openxmlformats.org/officeDocument/2006/relationships/image" Target="../media/image33.jpg"/><Relationship Id="rId6"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41.png"/><Relationship Id="rId4" Type="http://schemas.openxmlformats.org/officeDocument/2006/relationships/image" Target="../media/image38.png"/><Relationship Id="rId5"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5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37.pn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4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60.png"/><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3.png"/><Relationship Id="rId4" Type="http://schemas.openxmlformats.org/officeDocument/2006/relationships/image" Target="../media/image5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4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65.png"/><Relationship Id="rId4" Type="http://schemas.openxmlformats.org/officeDocument/2006/relationships/hyperlink" Target="https://www.fyzioweb.cz/video/m-latissimus-dorsi-a-m-teres-major"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1.xml"/><Relationship Id="rId3" Type="http://schemas.openxmlformats.org/officeDocument/2006/relationships/image" Target="../media/image5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2.xml"/><Relationship Id="rId3" Type="http://schemas.openxmlformats.org/officeDocument/2006/relationships/image" Target="../media/image4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51.png"/><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7.xml"/><Relationship Id="rId3"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www.youtube.com/watch?v=wme9Y0A7CoM" TargetMode="External"/><Relationship Id="rId4" Type="http://schemas.openxmlformats.org/officeDocument/2006/relationships/image" Target="../media/image3.jpg"/><Relationship Id="rId5" Type="http://schemas.openxmlformats.org/officeDocument/2006/relationships/image" Target="../media/image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58.png"/><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1.xml"/><Relationship Id="rId3" Type="http://schemas.openxmlformats.org/officeDocument/2006/relationships/image" Target="../media/image61.png"/><Relationship Id="rId4" Type="http://schemas.openxmlformats.org/officeDocument/2006/relationships/hyperlink" Target="https://www.fyzioweb.cz/video/m-serratus-anterior"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5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5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 Id="rId3" Type="http://schemas.openxmlformats.org/officeDocument/2006/relationships/image" Target="../media/image55.png"/><Relationship Id="rId4" Type="http://schemas.openxmlformats.org/officeDocument/2006/relationships/image" Target="../media/image5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 Id="rId3" Type="http://schemas.openxmlformats.org/officeDocument/2006/relationships/image" Target="../media/image10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 Id="rId3" Type="http://schemas.openxmlformats.org/officeDocument/2006/relationships/image" Target="../media/image56.png"/><Relationship Id="rId4" Type="http://schemas.openxmlformats.org/officeDocument/2006/relationships/image" Target="../media/image7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1.xml"/><Relationship Id="rId3" Type="http://schemas.openxmlformats.org/officeDocument/2006/relationships/hyperlink" Target="http://www.youtube.com/watch?v=L6CVbX5L-8U" TargetMode="External"/><Relationship Id="rId4" Type="http://schemas.openxmlformats.org/officeDocument/2006/relationships/image" Target="../media/image62.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2.xml"/><Relationship Id="rId3" Type="http://schemas.openxmlformats.org/officeDocument/2006/relationships/image" Target="../media/image8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6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7.xml"/><Relationship Id="rId3" Type="http://schemas.openxmlformats.org/officeDocument/2006/relationships/image" Target="../media/image77.png"/><Relationship Id="rId4" Type="http://schemas.openxmlformats.org/officeDocument/2006/relationships/hyperlink" Target="https://www.fyzioweb.cz/video/m-erector-spinae-ls"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7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9.xml"/><Relationship Id="rId3" Type="http://schemas.openxmlformats.org/officeDocument/2006/relationships/image" Target="../media/image69.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2.xml"/><Relationship Id="rId3" Type="http://schemas.openxmlformats.org/officeDocument/2006/relationships/image" Target="../media/image75.png"/><Relationship Id="rId4" Type="http://schemas.openxmlformats.org/officeDocument/2006/relationships/image" Target="../media/image6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3.xml"/><Relationship Id="rId3" Type="http://schemas.openxmlformats.org/officeDocument/2006/relationships/image" Target="../media/image7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5.xml"/><Relationship Id="rId3" Type="http://schemas.openxmlformats.org/officeDocument/2006/relationships/image" Target="../media/image6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cs-CZ"/>
              <a:t>‹#›</a:t>
            </a:fld>
            <a:endParaRPr/>
          </a:p>
        </p:txBody>
      </p:sp>
      <p:sp>
        <p:nvSpPr>
          <p:cNvPr id="119" name="Google Shape;119;p1"/>
          <p:cNvSpPr txBox="1"/>
          <p:nvPr>
            <p:ph type="title"/>
          </p:nvPr>
        </p:nvSpPr>
        <p:spPr>
          <a:xfrm>
            <a:off x="398502" y="2900365"/>
            <a:ext cx="5246400" cy="1171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rPr lang="cs-CZ">
                <a:solidFill>
                  <a:schemeClr val="dk2"/>
                </a:solidFill>
              </a:rPr>
              <a:t>Svaly trupu a břicha</a:t>
            </a:r>
            <a:endParaRPr sz="4000">
              <a:solidFill>
                <a:schemeClr val="dk2"/>
              </a:solidFill>
            </a:endParaRPr>
          </a:p>
          <a:p>
            <a:pPr indent="0" lvl="0" marL="0" rtl="0" algn="l">
              <a:lnSpc>
                <a:spcPct val="100000"/>
              </a:lnSpc>
              <a:spcBef>
                <a:spcPts val="0"/>
              </a:spcBef>
              <a:spcAft>
                <a:spcPts val="0"/>
              </a:spcAft>
              <a:buSzPts val="1400"/>
              <a:buNone/>
            </a:pPr>
            <a:r>
              <a:t/>
            </a:r>
            <a:endParaRPr/>
          </a:p>
        </p:txBody>
      </p:sp>
      <p:sp>
        <p:nvSpPr>
          <p:cNvPr id="120" name="Google Shape;120;p1"/>
          <p:cNvSpPr txBox="1"/>
          <p:nvPr>
            <p:ph idx="1" type="subTitle"/>
          </p:nvPr>
        </p:nvSpPr>
        <p:spPr>
          <a:xfrm>
            <a:off x="398502" y="4329527"/>
            <a:ext cx="5246400" cy="69840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dk1"/>
              </a:buClr>
              <a:buSzPts val="1100"/>
              <a:buFont typeface="Arial"/>
              <a:buNone/>
            </a:pPr>
            <a:r>
              <a:rPr b="1" lang="cs-CZ" sz="1600">
                <a:solidFill>
                  <a:schemeClr val="dk2"/>
                </a:solidFill>
              </a:rPr>
              <a:t>bp4833 Kineziologie, algeziologie a odvozené techniky diagnostiky a terapie 3</a:t>
            </a:r>
            <a:endParaRPr b="1" sz="1600">
              <a:solidFill>
                <a:schemeClr val="dk2"/>
              </a:solidFill>
            </a:endParaRPr>
          </a:p>
          <a:p>
            <a:pPr indent="0" lvl="0" marL="0" rtl="0" algn="l">
              <a:lnSpc>
                <a:spcPct val="114000"/>
              </a:lnSpc>
              <a:spcBef>
                <a:spcPts val="0"/>
              </a:spcBef>
              <a:spcAft>
                <a:spcPts val="0"/>
              </a:spcAft>
              <a:buClr>
                <a:schemeClr val="dk1"/>
              </a:buClr>
              <a:buSzPts val="1100"/>
              <a:buFont typeface="Arial"/>
              <a:buNone/>
            </a:pPr>
            <a:r>
              <a:rPr lang="cs-CZ" sz="1600">
                <a:solidFill>
                  <a:schemeClr val="dk2"/>
                </a:solidFill>
              </a:rPr>
              <a:t>Mgr. Zuzana Kršáková</a:t>
            </a:r>
            <a:r>
              <a:rPr lang="cs-CZ" sz="1600">
                <a:solidFill>
                  <a:schemeClr val="dk1"/>
                </a:solidFill>
              </a:rPr>
              <a:t>, </a:t>
            </a:r>
            <a:r>
              <a:rPr lang="cs-CZ" sz="1600">
                <a:solidFill>
                  <a:srgbClr val="0000A5"/>
                </a:solidFill>
              </a:rPr>
              <a:t>Mgr. Kateřina Honová</a:t>
            </a:r>
            <a:endParaRPr sz="1600">
              <a:solidFill>
                <a:srgbClr val="0000A5"/>
              </a:solidFill>
            </a:endParaRPr>
          </a:p>
        </p:txBody>
      </p:sp>
      <p:pic>
        <p:nvPicPr>
          <p:cNvPr id="121" name="Google Shape;121;p1"/>
          <p:cNvPicPr preferRelativeResize="0"/>
          <p:nvPr/>
        </p:nvPicPr>
        <p:blipFill>
          <a:blip r:embed="rId3">
            <a:alphaModFix/>
          </a:blip>
          <a:stretch>
            <a:fillRect/>
          </a:stretch>
        </p:blipFill>
        <p:spPr>
          <a:xfrm>
            <a:off x="6483627" y="0"/>
            <a:ext cx="5708362" cy="6553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18c94055bac_0_53"/>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203" name="Google Shape;203;g18c94055bac_0_53"/>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Funkce</a:t>
            </a:r>
            <a:endParaRPr/>
          </a:p>
        </p:txBody>
      </p:sp>
      <p:sp>
        <p:nvSpPr>
          <p:cNvPr id="204" name="Google Shape;204;g18c94055bac_0_53"/>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pectoralis major</a:t>
            </a:r>
            <a:endParaRPr/>
          </a:p>
        </p:txBody>
      </p:sp>
      <p:sp>
        <p:nvSpPr>
          <p:cNvPr id="205" name="Google Shape;205;g18c94055bac_0_53"/>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0" lvl="0" marL="0" rtl="0" algn="l">
              <a:lnSpc>
                <a:spcPct val="150000"/>
              </a:lnSpc>
              <a:spcBef>
                <a:spcPts val="0"/>
              </a:spcBef>
              <a:spcAft>
                <a:spcPts val="0"/>
              </a:spcAft>
              <a:buClr>
                <a:srgbClr val="000000"/>
              </a:buClr>
              <a:buSzPts val="1800"/>
              <a:buFont typeface="Calibri"/>
              <a:buNone/>
            </a:pPr>
            <a:r>
              <a:rPr b="1" lang="cs-CZ" sz="2400">
                <a:solidFill>
                  <a:srgbClr val="000000"/>
                </a:solidFill>
              </a:rPr>
              <a:t>Pokud je fixovaný hrudník:</a:t>
            </a:r>
            <a:endParaRPr b="1" sz="2400">
              <a:solidFill>
                <a:srgbClr val="000000"/>
              </a:solidFill>
            </a:endParaRPr>
          </a:p>
          <a:p>
            <a:pPr indent="-381000" lvl="0" marL="457200" rtl="0" algn="l">
              <a:lnSpc>
                <a:spcPct val="150000"/>
              </a:lnSpc>
              <a:spcBef>
                <a:spcPts val="600"/>
              </a:spcBef>
              <a:spcAft>
                <a:spcPts val="0"/>
              </a:spcAft>
              <a:buSzPts val="2400"/>
              <a:buChar char="●"/>
            </a:pPr>
            <a:r>
              <a:rPr lang="cs-CZ" sz="2400">
                <a:solidFill>
                  <a:srgbClr val="000000"/>
                </a:solidFill>
              </a:rPr>
              <a:t>sval jako celek provádí addukci a vnitřní rotaci humeru</a:t>
            </a:r>
            <a:endParaRPr sz="2400">
              <a:solidFill>
                <a:srgbClr val="000000"/>
              </a:solidFill>
            </a:endParaRPr>
          </a:p>
          <a:p>
            <a:pPr indent="-381000" lvl="0" marL="457200" rtl="0" algn="l">
              <a:lnSpc>
                <a:spcPct val="150000"/>
              </a:lnSpc>
              <a:spcBef>
                <a:spcPts val="0"/>
              </a:spcBef>
              <a:spcAft>
                <a:spcPts val="0"/>
              </a:spcAft>
              <a:buSzPts val="2400"/>
              <a:buChar char="●"/>
            </a:pPr>
            <a:r>
              <a:rPr lang="cs-CZ" sz="2400">
                <a:solidFill>
                  <a:srgbClr val="000000"/>
                </a:solidFill>
              </a:rPr>
              <a:t>+ horní vlákna pomáhají flexi humeru</a:t>
            </a:r>
            <a:endParaRPr sz="2400">
              <a:solidFill>
                <a:srgbClr val="000000"/>
              </a:solidFill>
            </a:endParaRPr>
          </a:p>
          <a:p>
            <a:pPr indent="-381000" lvl="0" marL="457200" rtl="0" algn="l">
              <a:lnSpc>
                <a:spcPct val="150000"/>
              </a:lnSpc>
              <a:spcBef>
                <a:spcPts val="0"/>
              </a:spcBef>
              <a:spcAft>
                <a:spcPts val="0"/>
              </a:spcAft>
              <a:buSzPts val="2400"/>
              <a:buChar char="●"/>
            </a:pPr>
            <a:r>
              <a:rPr lang="cs-CZ" sz="2400">
                <a:solidFill>
                  <a:srgbClr val="000000"/>
                </a:solidFill>
              </a:rPr>
              <a:t>+ spodní vlákna provádí depresi lopatky přes tah humeru</a:t>
            </a:r>
            <a:endParaRPr sz="2400">
              <a:solidFill>
                <a:srgbClr val="000000"/>
              </a:solidFill>
            </a:endParaRPr>
          </a:p>
          <a:p>
            <a:pPr indent="0" lvl="0" marL="0" rtl="0" algn="l">
              <a:lnSpc>
                <a:spcPct val="150000"/>
              </a:lnSpc>
              <a:spcBef>
                <a:spcPts val="600"/>
              </a:spcBef>
              <a:spcAft>
                <a:spcPts val="0"/>
              </a:spcAft>
              <a:buClr>
                <a:srgbClr val="000000"/>
              </a:buClr>
              <a:buSzPts val="1800"/>
              <a:buFont typeface="Calibri"/>
              <a:buNone/>
            </a:pPr>
            <a:r>
              <a:rPr b="1" lang="cs-CZ" sz="2400">
                <a:solidFill>
                  <a:srgbClr val="000000"/>
                </a:solidFill>
              </a:rPr>
              <a:t>Pokud je fixovaný humerus:</a:t>
            </a:r>
            <a:endParaRPr b="1" sz="2400">
              <a:solidFill>
                <a:srgbClr val="000000"/>
              </a:solidFill>
            </a:endParaRPr>
          </a:p>
          <a:p>
            <a:pPr indent="-381000" lvl="0" marL="457200" rtl="0" algn="l">
              <a:lnSpc>
                <a:spcPct val="150000"/>
              </a:lnSpc>
              <a:spcBef>
                <a:spcPts val="600"/>
              </a:spcBef>
              <a:spcAft>
                <a:spcPts val="0"/>
              </a:spcAft>
              <a:buSzPts val="2400"/>
              <a:buChar char="●"/>
            </a:pPr>
            <a:r>
              <a:rPr lang="cs-CZ" sz="2400">
                <a:solidFill>
                  <a:srgbClr val="000000"/>
                </a:solidFill>
              </a:rPr>
              <a:t>pomocný nádechový sval, pomáhá např. při chůzi o holích, nebo při cvičení na paralelních tyčích.</a:t>
            </a:r>
            <a:endParaRPr sz="2400">
              <a:solidFill>
                <a:srgbClr val="000000"/>
              </a:solidFill>
            </a:endParaRPr>
          </a:p>
          <a:p>
            <a:pPr indent="0" lvl="0" marL="0" rtl="0" algn="l">
              <a:spcBef>
                <a:spcPts val="600"/>
              </a:spcBef>
              <a:spcAft>
                <a:spcPts val="0"/>
              </a:spcAft>
              <a:buNone/>
            </a:pPr>
            <a:r>
              <a:t/>
            </a:r>
            <a:endParaRPr sz="2400"/>
          </a:p>
        </p:txBody>
      </p:sp>
      <p:sp>
        <p:nvSpPr>
          <p:cNvPr id="206" name="Google Shape;206;g18c94055bac_0_53"/>
          <p:cNvSpPr txBox="1"/>
          <p:nvPr/>
        </p:nvSpPr>
        <p:spPr>
          <a:xfrm>
            <a:off x="720726" y="5688650"/>
            <a:ext cx="3625200" cy="4407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000000"/>
              </a:buClr>
              <a:buSzPts val="1800"/>
              <a:buFont typeface="Calibri"/>
              <a:buNone/>
            </a:pPr>
            <a:r>
              <a:rPr i="0" lang="cs-CZ" sz="1800" u="none" cap="none" strike="noStrike">
                <a:solidFill>
                  <a:srgbClr val="000000"/>
                </a:solidFill>
              </a:rPr>
              <a:t>(Travell &amp; Simons, 1999)</a:t>
            </a:r>
            <a:endParaRPr i="0" sz="1800" u="none" cap="none" strike="noStrike">
              <a:solidFill>
                <a:srgbClr val="00000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19"/>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sp>
        <p:nvSpPr>
          <p:cNvPr id="1089" name="Google Shape;1089;p19"/>
          <p:cNvSpPr txBox="1"/>
          <p:nvPr>
            <p:ph type="title"/>
          </p:nvPr>
        </p:nvSpPr>
        <p:spPr>
          <a:xfrm>
            <a:off x="719400" y="909325"/>
            <a:ext cx="10753200" cy="4515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400"/>
              <a:buNone/>
            </a:pPr>
            <a:r>
              <a:rPr lang="cs-CZ"/>
              <a:t>m. quadratus lumborum</a:t>
            </a:r>
            <a:endParaRPr/>
          </a:p>
        </p:txBody>
      </p:sp>
      <p:sp>
        <p:nvSpPr>
          <p:cNvPr id="1090" name="Google Shape;1090;p19"/>
          <p:cNvSpPr txBox="1"/>
          <p:nvPr>
            <p:ph idx="1" type="body"/>
          </p:nvPr>
        </p:nvSpPr>
        <p:spPr>
          <a:xfrm>
            <a:off x="720000" y="1477398"/>
            <a:ext cx="10753200" cy="4139998"/>
          </a:xfrm>
          <a:prstGeom prst="rect">
            <a:avLst/>
          </a:prstGeom>
          <a:noFill/>
          <a:ln>
            <a:noFill/>
          </a:ln>
        </p:spPr>
        <p:txBody>
          <a:bodyPr anchorCtr="0" anchor="t" bIns="0" lIns="0" spcFirstLastPara="1" rIns="0" wrap="square" tIns="0">
            <a:noAutofit/>
          </a:bodyPr>
          <a:lstStyle/>
          <a:p>
            <a:pPr indent="0" lvl="0" marL="50800" rtl="0" algn="l">
              <a:lnSpc>
                <a:spcPct val="128571"/>
              </a:lnSpc>
              <a:spcBef>
                <a:spcPts val="0"/>
              </a:spcBef>
              <a:spcAft>
                <a:spcPts val="0"/>
              </a:spcAft>
              <a:buSzPts val="2800"/>
              <a:buNone/>
            </a:pPr>
            <a:r>
              <a:rPr b="1" lang="cs-CZ"/>
              <a:t>Poloha pacienta: </a:t>
            </a:r>
            <a:r>
              <a:rPr lang="cs-CZ"/>
              <a:t>leží na opačném boku, napříč lehátka (pánev je u okraje) rukou vrchní končetiny se chytne lehátka za hlavou (pomáhá fixovat hrudník), spodní dolní končetina je ve flexi 90 stupňů v kyčli i koleni, spodní naopak v extenzi (svěšená dolů)</a:t>
            </a:r>
            <a:endParaRPr/>
          </a:p>
          <a:p>
            <a:pPr indent="0" lvl="0" marL="50800" rtl="0" algn="l">
              <a:lnSpc>
                <a:spcPct val="128571"/>
              </a:lnSpc>
              <a:spcBef>
                <a:spcPts val="0"/>
              </a:spcBef>
              <a:spcAft>
                <a:spcPts val="0"/>
              </a:spcAft>
              <a:buSzPts val="2800"/>
              <a:buNone/>
            </a:pPr>
            <a:r>
              <a:t/>
            </a:r>
            <a:endParaRPr/>
          </a:p>
          <a:p>
            <a:pPr indent="0" lvl="0" marL="50800" rtl="0" algn="l">
              <a:lnSpc>
                <a:spcPct val="128571"/>
              </a:lnSpc>
              <a:spcBef>
                <a:spcPts val="0"/>
              </a:spcBef>
              <a:spcAft>
                <a:spcPts val="0"/>
              </a:spcAft>
              <a:buSzPts val="2800"/>
              <a:buNone/>
            </a:pPr>
            <a:r>
              <a:rPr b="1" lang="cs-CZ"/>
              <a:t>Postavení terapeuta: </a:t>
            </a:r>
            <a:r>
              <a:rPr lang="cs-CZ"/>
              <a:t>Postavit se za záda pacienta, blíže k hlavě, bližší ruku dát na dolní žebra, druhou se dlaní zapřít o hřeben kosti pánevní.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20"/>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sp>
        <p:nvSpPr>
          <p:cNvPr id="1096" name="Google Shape;1096;p20"/>
          <p:cNvSpPr txBox="1"/>
          <p:nvPr>
            <p:ph idx="1" type="body"/>
          </p:nvPr>
        </p:nvSpPr>
        <p:spPr>
          <a:xfrm>
            <a:off x="720000" y="1692002"/>
            <a:ext cx="10753200" cy="4139998"/>
          </a:xfrm>
          <a:prstGeom prst="rect">
            <a:avLst/>
          </a:prstGeom>
          <a:noFill/>
          <a:ln>
            <a:noFill/>
          </a:ln>
        </p:spPr>
        <p:txBody>
          <a:bodyPr anchorCtr="0" anchor="t" bIns="0" lIns="0" spcFirstLastPara="1" rIns="0" wrap="square" tIns="0">
            <a:noAutofit/>
          </a:bodyPr>
          <a:lstStyle/>
          <a:p>
            <a:pPr indent="0" lvl="0" marL="50800" rtl="0" algn="l">
              <a:lnSpc>
                <a:spcPct val="128571"/>
              </a:lnSpc>
              <a:spcBef>
                <a:spcPts val="0"/>
              </a:spcBef>
              <a:spcAft>
                <a:spcPts val="0"/>
              </a:spcAft>
              <a:buSzPts val="2800"/>
              <a:buNone/>
            </a:pPr>
            <a:r>
              <a:rPr b="1" lang="cs-CZ"/>
              <a:t>Provedení: </a:t>
            </a:r>
            <a:r>
              <a:rPr lang="cs-CZ"/>
              <a:t>Rukou na žebrech provádět tah směrem kraniálním (fixuje dolní žebra), ruka na pánvi tlačí směrem kaudálním.</a:t>
            </a:r>
            <a:endParaRPr/>
          </a:p>
          <a:p>
            <a:pPr indent="0" lvl="0" marL="50800" rtl="0" algn="l">
              <a:lnSpc>
                <a:spcPct val="128571"/>
              </a:lnSpc>
              <a:spcBef>
                <a:spcPts val="0"/>
              </a:spcBef>
              <a:spcAft>
                <a:spcPts val="0"/>
              </a:spcAft>
              <a:buSzPts val="2800"/>
              <a:buNone/>
            </a:pPr>
            <a:r>
              <a:t/>
            </a:r>
            <a:endParaRPr/>
          </a:p>
          <a:p>
            <a:pPr indent="0" lvl="0" marL="50800" rtl="0" algn="l">
              <a:lnSpc>
                <a:spcPct val="128571"/>
              </a:lnSpc>
              <a:spcBef>
                <a:spcPts val="0"/>
              </a:spcBef>
              <a:spcAft>
                <a:spcPts val="0"/>
              </a:spcAft>
              <a:buSzPts val="2800"/>
              <a:buNone/>
            </a:pPr>
            <a:r>
              <a:rPr b="1" lang="cs-CZ"/>
              <a:t>Izometrie:</a:t>
            </a:r>
            <a:r>
              <a:rPr lang="cs-CZ"/>
              <a:t> posun pánve kraniálně proti tlaku ruky, nebo abdukce v kyčelním kloubu </a:t>
            </a:r>
            <a:endParaRPr/>
          </a:p>
          <a:p>
            <a:pPr indent="0" lvl="0" marL="50800" rtl="0" algn="l">
              <a:lnSpc>
                <a:spcPct val="128571"/>
              </a:lnSpc>
              <a:spcBef>
                <a:spcPts val="0"/>
              </a:spcBef>
              <a:spcAft>
                <a:spcPts val="0"/>
              </a:spcAft>
              <a:buSzPts val="2800"/>
              <a:buNone/>
            </a:pPr>
            <a:r>
              <a:t/>
            </a:r>
            <a:endParaRPr/>
          </a:p>
          <a:p>
            <a:pPr indent="0" lvl="0" marL="50800" rtl="0" algn="l">
              <a:lnSpc>
                <a:spcPct val="128571"/>
              </a:lnSpc>
              <a:spcBef>
                <a:spcPts val="0"/>
              </a:spcBef>
              <a:spcAft>
                <a:spcPts val="0"/>
              </a:spcAft>
              <a:buSzPts val="2800"/>
              <a:buNone/>
            </a:pPr>
            <a:r>
              <a:rPr lang="cs-CZ"/>
              <a:t>Facilitace: nádech x Inhibice: výdech</a:t>
            </a:r>
            <a:endParaRPr/>
          </a:p>
        </p:txBody>
      </p:sp>
      <p:pic>
        <p:nvPicPr>
          <p:cNvPr id="1097" name="Google Shape;1097;p20"/>
          <p:cNvPicPr preferRelativeResize="0"/>
          <p:nvPr/>
        </p:nvPicPr>
        <p:blipFill rotWithShape="1">
          <a:blip r:embed="rId3">
            <a:alphaModFix/>
          </a:blip>
          <a:srcRect b="11972" l="8494" r="57907" t="66122"/>
          <a:stretch/>
        </p:blipFill>
        <p:spPr>
          <a:xfrm>
            <a:off x="7542073" y="4066752"/>
            <a:ext cx="4466425" cy="1638028"/>
          </a:xfrm>
          <a:prstGeom prst="rect">
            <a:avLst/>
          </a:prstGeom>
          <a:noFill/>
          <a:ln>
            <a:noFill/>
          </a:ln>
        </p:spPr>
      </p:pic>
      <p:sp>
        <p:nvSpPr>
          <p:cNvPr id="1098" name="Google Shape;1098;p20"/>
          <p:cNvSpPr txBox="1"/>
          <p:nvPr/>
        </p:nvSpPr>
        <p:spPr>
          <a:xfrm>
            <a:off x="7417837" y="5704780"/>
            <a:ext cx="438538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cs-CZ" sz="1400" u="none" cap="none" strike="noStrike">
                <a:solidFill>
                  <a:srgbClr val="000000"/>
                </a:solidFill>
                <a:latin typeface="Arial"/>
                <a:ea typeface="Arial"/>
                <a:cs typeface="Arial"/>
                <a:sym typeface="Arial"/>
              </a:rPr>
              <a:t>Zdroj: http://fyziopedia.org/pain/lower-back/749-stretching-the-quadratus-lumborum-muscle</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g18cd09f9bb7_0_286"/>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105" name="Google Shape;1105;g18cd09f9bb7_0_286"/>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Dle Dobeše</a:t>
            </a:r>
            <a:endParaRPr/>
          </a:p>
        </p:txBody>
      </p:sp>
      <p:sp>
        <p:nvSpPr>
          <p:cNvPr id="1106" name="Google Shape;1106;g18cd09f9bb7_0_286"/>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quadratus lumborum</a:t>
            </a:r>
            <a:endParaRPr/>
          </a:p>
        </p:txBody>
      </p:sp>
      <p:pic>
        <p:nvPicPr>
          <p:cNvPr id="1107" name="Google Shape;1107;g18cd09f9bb7_0_286"/>
          <p:cNvPicPr preferRelativeResize="0"/>
          <p:nvPr/>
        </p:nvPicPr>
        <p:blipFill rotWithShape="1">
          <a:blip r:embed="rId3">
            <a:alphaModFix/>
          </a:blip>
          <a:srcRect b="6525" l="0" r="1117" t="12913"/>
          <a:stretch/>
        </p:blipFill>
        <p:spPr>
          <a:xfrm>
            <a:off x="2032338" y="1778000"/>
            <a:ext cx="8533724" cy="4345402"/>
          </a:xfrm>
          <a:prstGeom prst="rect">
            <a:avLst/>
          </a:prstGeom>
          <a:noFill/>
          <a:ln>
            <a:noFill/>
          </a:ln>
        </p:spPr>
      </p:pic>
      <p:sp>
        <p:nvSpPr>
          <p:cNvPr id="1108" name="Google Shape;1108;g18cd09f9bb7_0_286"/>
          <p:cNvSpPr txBox="1"/>
          <p:nvPr/>
        </p:nvSpPr>
        <p:spPr>
          <a:xfrm>
            <a:off x="4005700" y="6153900"/>
            <a:ext cx="45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u="sng">
                <a:solidFill>
                  <a:schemeClr val="hlink"/>
                </a:solidFill>
                <a:hlinkClick r:id="rId4"/>
              </a:rPr>
              <a:t>https://www.fyzioweb.cz/video/m-quadratus-lumborum</a:t>
            </a:r>
            <a:r>
              <a:rPr lang="cs-CZ"/>
              <a:t>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21"/>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pic>
        <p:nvPicPr>
          <p:cNvPr id="1114" name="Google Shape;1114;p21"/>
          <p:cNvPicPr preferRelativeResize="0"/>
          <p:nvPr/>
        </p:nvPicPr>
        <p:blipFill rotWithShape="1">
          <a:blip r:embed="rId3">
            <a:alphaModFix/>
          </a:blip>
          <a:srcRect b="25442" l="39566" r="28750" t="31701"/>
          <a:stretch/>
        </p:blipFill>
        <p:spPr>
          <a:xfrm>
            <a:off x="2368800" y="659794"/>
            <a:ext cx="7279053" cy="5538411"/>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g18cd09f9bb7_0_129"/>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121" name="Google Shape;1121;g18cd09f9bb7_0_129"/>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Funkce</a:t>
            </a:r>
            <a:endParaRPr/>
          </a:p>
        </p:txBody>
      </p:sp>
      <p:sp>
        <p:nvSpPr>
          <p:cNvPr id="1122" name="Google Shape;1122;g18cd09f9bb7_0_129"/>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Břišní svaly</a:t>
            </a:r>
            <a:endParaRPr/>
          </a:p>
        </p:txBody>
      </p:sp>
      <p:sp>
        <p:nvSpPr>
          <p:cNvPr id="1123" name="Google Shape;1123;g18cd09f9bb7_0_129"/>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cs-CZ" sz="2100"/>
              <a:t>statická</a:t>
            </a:r>
            <a:endParaRPr b="1" sz="2100"/>
          </a:p>
          <a:p>
            <a:pPr indent="-361950" lvl="0" marL="457200" rtl="0" algn="l">
              <a:spcBef>
                <a:spcPts val="0"/>
              </a:spcBef>
              <a:spcAft>
                <a:spcPts val="0"/>
              </a:spcAft>
              <a:buSzPts val="2100"/>
              <a:buChar char="●"/>
            </a:pPr>
            <a:r>
              <a:rPr lang="cs-CZ" sz="2100"/>
              <a:t>nastavení sklonu pánve</a:t>
            </a:r>
            <a:endParaRPr sz="2100"/>
          </a:p>
          <a:p>
            <a:pPr indent="-361950" lvl="0" marL="457200" rtl="0" algn="l">
              <a:spcBef>
                <a:spcPts val="0"/>
              </a:spcBef>
              <a:spcAft>
                <a:spcPts val="0"/>
              </a:spcAft>
              <a:buSzPts val="2100"/>
              <a:buChar char="●"/>
            </a:pPr>
            <a:r>
              <a:rPr lang="cs-CZ" sz="2100"/>
              <a:t>udržuje orgány proti vyklenutí / v klidném stoji zajišťováno fasciemi</a:t>
            </a:r>
            <a:endParaRPr sz="2100"/>
          </a:p>
          <a:p>
            <a:pPr indent="0" lvl="0" marL="0" rtl="0" algn="l">
              <a:spcBef>
                <a:spcPts val="0"/>
              </a:spcBef>
              <a:spcAft>
                <a:spcPts val="0"/>
              </a:spcAft>
              <a:buClr>
                <a:schemeClr val="dk1"/>
              </a:buClr>
              <a:buSzPts val="1100"/>
              <a:buFont typeface="Arial"/>
              <a:buNone/>
            </a:pPr>
            <a:r>
              <a:rPr b="1" lang="cs-CZ" sz="2100"/>
              <a:t>udržování IAP</a:t>
            </a:r>
            <a:endParaRPr b="1" sz="2100"/>
          </a:p>
          <a:p>
            <a:pPr indent="-361950" lvl="0" marL="457200" rtl="0" algn="l">
              <a:spcBef>
                <a:spcPts val="0"/>
              </a:spcBef>
              <a:spcAft>
                <a:spcPts val="0"/>
              </a:spcAft>
              <a:buSzPts val="2100"/>
              <a:buChar char="●"/>
            </a:pPr>
            <a:r>
              <a:rPr lang="cs-CZ" sz="2100"/>
              <a:t>posturální fce zejm. m. transverzus abd. se souhrou ostatních břiš. svalů</a:t>
            </a:r>
            <a:endParaRPr sz="2100"/>
          </a:p>
          <a:p>
            <a:pPr indent="-361950" lvl="0" marL="457200" rtl="0" algn="l">
              <a:spcBef>
                <a:spcPts val="0"/>
              </a:spcBef>
              <a:spcAft>
                <a:spcPts val="0"/>
              </a:spcAft>
              <a:buSzPts val="2100"/>
              <a:buChar char="●"/>
            </a:pPr>
            <a:r>
              <a:rPr lang="cs-CZ" sz="2100"/>
              <a:t>m. RA je zejm. fázický sval, ale s významnou posturální funkcí</a:t>
            </a:r>
            <a:endParaRPr sz="2100"/>
          </a:p>
          <a:p>
            <a:pPr indent="-361950" lvl="0" marL="457200" rtl="0" algn="l">
              <a:spcBef>
                <a:spcPts val="0"/>
              </a:spcBef>
              <a:spcAft>
                <a:spcPts val="0"/>
              </a:spcAft>
              <a:buSzPts val="2100"/>
              <a:buChar char="●"/>
            </a:pPr>
            <a:r>
              <a:rPr lang="cs-CZ" sz="2100"/>
              <a:t>venozní návrat krve z DKK</a:t>
            </a:r>
            <a:endParaRPr sz="2100"/>
          </a:p>
          <a:p>
            <a:pPr indent="0" lvl="0" marL="0" rtl="0" algn="l">
              <a:spcBef>
                <a:spcPts val="0"/>
              </a:spcBef>
              <a:spcAft>
                <a:spcPts val="0"/>
              </a:spcAft>
              <a:buClr>
                <a:schemeClr val="dk1"/>
              </a:buClr>
              <a:buSzPts val="1100"/>
              <a:buFont typeface="Arial"/>
              <a:buNone/>
            </a:pPr>
            <a:r>
              <a:rPr b="1" lang="cs-CZ" sz="2100"/>
              <a:t>dynamická</a:t>
            </a:r>
            <a:endParaRPr b="1" sz="2100"/>
          </a:p>
          <a:p>
            <a:pPr indent="-361950" lvl="0" marL="457200" rtl="0" algn="l">
              <a:spcBef>
                <a:spcPts val="0"/>
              </a:spcBef>
              <a:spcAft>
                <a:spcPts val="0"/>
              </a:spcAft>
              <a:buSzPts val="2100"/>
              <a:buChar char="●"/>
            </a:pPr>
            <a:r>
              <a:rPr lang="cs-CZ" sz="2100"/>
              <a:t>m. RA – FL trupu, retroverze pánve</a:t>
            </a:r>
            <a:endParaRPr sz="2100"/>
          </a:p>
          <a:p>
            <a:pPr indent="-361950" lvl="0" marL="457200" rtl="0" algn="l">
              <a:spcBef>
                <a:spcPts val="0"/>
              </a:spcBef>
              <a:spcAft>
                <a:spcPts val="0"/>
              </a:spcAft>
              <a:buSzPts val="2100"/>
              <a:buChar char="●"/>
            </a:pPr>
            <a:r>
              <a:rPr lang="cs-CZ" sz="2100"/>
              <a:t>m. OAE, m. OAI, m. TA – rotace trupu, viz SPL další slide</a:t>
            </a:r>
            <a:endParaRPr sz="2100"/>
          </a:p>
          <a:p>
            <a:pPr indent="-361950" lvl="0" marL="457200" rtl="0" algn="l">
              <a:spcBef>
                <a:spcPts val="0"/>
              </a:spcBef>
              <a:spcAft>
                <a:spcPts val="0"/>
              </a:spcAft>
              <a:buSzPts val="2100"/>
              <a:buChar char="●"/>
            </a:pPr>
            <a:r>
              <a:rPr lang="cs-CZ" sz="2100"/>
              <a:t>úklon trupu – jednostranná kontrakce</a:t>
            </a:r>
            <a:endParaRPr sz="2100"/>
          </a:p>
          <a:p>
            <a:pPr indent="0" lvl="0" marL="0" rtl="0" algn="l">
              <a:spcBef>
                <a:spcPts val="0"/>
              </a:spcBef>
              <a:spcAft>
                <a:spcPts val="0"/>
              </a:spcAft>
              <a:buNone/>
            </a:pPr>
            <a:r>
              <a:rPr b="1" lang="cs-CZ" sz="2100"/>
              <a:t>Dýchání </a:t>
            </a:r>
            <a:r>
              <a:rPr lang="cs-CZ" sz="2100"/>
              <a:t>(výdechové svalstvo, excentrická aktivace u nádechu)</a:t>
            </a:r>
            <a:endParaRPr sz="2100"/>
          </a:p>
          <a:p>
            <a:pPr indent="0" lvl="0" marL="0" rtl="0" algn="l">
              <a:spcBef>
                <a:spcPts val="0"/>
              </a:spcBef>
              <a:spcAft>
                <a:spcPts val="0"/>
              </a:spcAft>
              <a:buNone/>
            </a:pPr>
            <a:r>
              <a:t/>
            </a:r>
            <a:endParaRPr sz="2100"/>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g18cd09f9bb7_0_13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130" name="Google Shape;1130;g18cd09f9bb7_0_138"/>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TrPs a zóny přenesené bolesti</a:t>
            </a:r>
            <a:endParaRPr/>
          </a:p>
        </p:txBody>
      </p:sp>
      <p:sp>
        <p:nvSpPr>
          <p:cNvPr id="1131" name="Google Shape;1131;g18cd09f9bb7_0_138"/>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Břišní svaly</a:t>
            </a:r>
            <a:endParaRPr/>
          </a:p>
        </p:txBody>
      </p:sp>
      <p:pic>
        <p:nvPicPr>
          <p:cNvPr id="1132" name="Google Shape;1132;g18cd09f9bb7_0_138"/>
          <p:cNvPicPr preferRelativeResize="0"/>
          <p:nvPr/>
        </p:nvPicPr>
        <p:blipFill>
          <a:blip r:embed="rId3">
            <a:alphaModFix/>
          </a:blip>
          <a:stretch>
            <a:fillRect/>
          </a:stretch>
        </p:blipFill>
        <p:spPr>
          <a:xfrm>
            <a:off x="720725" y="1692000"/>
            <a:ext cx="6099740" cy="4569100"/>
          </a:xfrm>
          <a:prstGeom prst="rect">
            <a:avLst/>
          </a:prstGeom>
          <a:noFill/>
          <a:ln>
            <a:noFill/>
          </a:ln>
        </p:spPr>
      </p:pic>
      <p:pic>
        <p:nvPicPr>
          <p:cNvPr id="1133" name="Google Shape;1133;g18cd09f9bb7_0_138"/>
          <p:cNvPicPr preferRelativeResize="0"/>
          <p:nvPr/>
        </p:nvPicPr>
        <p:blipFill>
          <a:blip r:embed="rId4">
            <a:alphaModFix/>
          </a:blip>
          <a:stretch>
            <a:fillRect/>
          </a:stretch>
        </p:blipFill>
        <p:spPr>
          <a:xfrm>
            <a:off x="6972865" y="1719901"/>
            <a:ext cx="5066734" cy="3800051"/>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g18cd09f9bb7_0_14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140" name="Google Shape;1140;g18cd09f9bb7_0_148"/>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Symptomy</a:t>
            </a:r>
            <a:endParaRPr/>
          </a:p>
        </p:txBody>
      </p:sp>
      <p:sp>
        <p:nvSpPr>
          <p:cNvPr id="1141" name="Google Shape;1141;g18cd09f9bb7_0_148"/>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Břišní svaly</a:t>
            </a:r>
            <a:endParaRPr/>
          </a:p>
        </p:txBody>
      </p:sp>
      <p:sp>
        <p:nvSpPr>
          <p:cNvPr id="1142" name="Google Shape;1142;g18cd09f9bb7_0_148"/>
          <p:cNvSpPr txBox="1"/>
          <p:nvPr>
            <p:ph idx="2" type="body"/>
          </p:nvPr>
        </p:nvSpPr>
        <p:spPr>
          <a:xfrm>
            <a:off x="720000" y="1692000"/>
            <a:ext cx="5420700" cy="4140000"/>
          </a:xfrm>
          <a:prstGeom prst="rect">
            <a:avLst/>
          </a:prstGeom>
        </p:spPr>
        <p:txBody>
          <a:bodyPr anchorCtr="0" anchor="t" bIns="0" lIns="0" spcFirstLastPara="1" rIns="0" wrap="square" tIns="0">
            <a:noAutofit/>
          </a:bodyPr>
          <a:lstStyle/>
          <a:p>
            <a:pPr indent="-342900" lvl="0" marL="457200" rtl="0" algn="l">
              <a:lnSpc>
                <a:spcPct val="115000"/>
              </a:lnSpc>
              <a:spcBef>
                <a:spcPts val="1200"/>
              </a:spcBef>
              <a:spcAft>
                <a:spcPts val="0"/>
              </a:spcAft>
              <a:buSzPts val="1800"/>
              <a:buChar char="●"/>
            </a:pPr>
            <a:r>
              <a:rPr lang="cs-CZ" sz="1800"/>
              <a:t>Časté zdroje diagnostických omylů.</a:t>
            </a:r>
            <a:endParaRPr sz="1800"/>
          </a:p>
          <a:p>
            <a:pPr indent="-342900" lvl="0" marL="457200" rtl="0" algn="l">
              <a:lnSpc>
                <a:spcPct val="115000"/>
              </a:lnSpc>
              <a:spcBef>
                <a:spcPts val="0"/>
              </a:spcBef>
              <a:spcAft>
                <a:spcPts val="0"/>
              </a:spcAft>
              <a:buSzPts val="1800"/>
              <a:buChar char="●"/>
            </a:pPr>
            <a:r>
              <a:rPr lang="cs-CZ" sz="1800"/>
              <a:t>Interní onemocnění mohou aktivovat TrPs a ty mohou být naopak zdrojem dlouhodobého přetrvávání potíží.</a:t>
            </a:r>
            <a:endParaRPr sz="1800"/>
          </a:p>
          <a:p>
            <a:pPr indent="0" lvl="0" marL="0" rtl="0" algn="l">
              <a:lnSpc>
                <a:spcPct val="115000"/>
              </a:lnSpc>
              <a:spcBef>
                <a:spcPts val="1200"/>
              </a:spcBef>
              <a:spcAft>
                <a:spcPts val="0"/>
              </a:spcAft>
              <a:buNone/>
            </a:pPr>
            <a:r>
              <a:rPr lang="cs-CZ" sz="1800"/>
              <a:t>Symptomy vznikající z TrPs v abdominálních svalech dle četnosti:</a:t>
            </a:r>
            <a:endParaRPr sz="1800"/>
          </a:p>
          <a:p>
            <a:pPr indent="-342900" lvl="1" marL="914400" rtl="0" algn="l">
              <a:lnSpc>
                <a:spcPct val="115000"/>
              </a:lnSpc>
              <a:spcBef>
                <a:spcPts val="1200"/>
              </a:spcBef>
              <a:spcAft>
                <a:spcPts val="0"/>
              </a:spcAft>
              <a:buSzPts val="1800"/>
              <a:buChar char="●"/>
            </a:pPr>
            <a:r>
              <a:rPr lang="cs-CZ" sz="1800"/>
              <a:t>bolest</a:t>
            </a:r>
            <a:endParaRPr sz="1800"/>
          </a:p>
          <a:p>
            <a:pPr indent="-342900" lvl="1" marL="914400" rtl="0" algn="l">
              <a:lnSpc>
                <a:spcPct val="115000"/>
              </a:lnSpc>
              <a:spcBef>
                <a:spcPts val="0"/>
              </a:spcBef>
              <a:spcAft>
                <a:spcPts val="0"/>
              </a:spcAft>
              <a:buSzPts val="1800"/>
              <a:buChar char="●"/>
            </a:pPr>
            <a:r>
              <a:rPr lang="cs-CZ" sz="1800"/>
              <a:t>tlak a nadýmání</a:t>
            </a:r>
            <a:endParaRPr sz="1800"/>
          </a:p>
          <a:p>
            <a:pPr indent="-342900" lvl="1" marL="914400" rtl="0" algn="l">
              <a:lnSpc>
                <a:spcPct val="115000"/>
              </a:lnSpc>
              <a:spcBef>
                <a:spcPts val="0"/>
              </a:spcBef>
              <a:spcAft>
                <a:spcPts val="0"/>
              </a:spcAft>
              <a:buSzPts val="1800"/>
              <a:buChar char="●"/>
            </a:pPr>
            <a:r>
              <a:rPr lang="cs-CZ" sz="1800"/>
              <a:t>pálení žáhy</a:t>
            </a:r>
            <a:endParaRPr sz="1800"/>
          </a:p>
          <a:p>
            <a:pPr indent="-342900" lvl="1" marL="914400" rtl="0" algn="l">
              <a:lnSpc>
                <a:spcPct val="115000"/>
              </a:lnSpc>
              <a:spcBef>
                <a:spcPts val="0"/>
              </a:spcBef>
              <a:spcAft>
                <a:spcPts val="0"/>
              </a:spcAft>
              <a:buSzPts val="1800"/>
              <a:buChar char="●"/>
            </a:pPr>
            <a:r>
              <a:rPr lang="cs-CZ" sz="1800"/>
              <a:t>zvracení</a:t>
            </a:r>
            <a:endParaRPr sz="1800"/>
          </a:p>
          <a:p>
            <a:pPr indent="-342900" lvl="1" marL="914400" rtl="0" algn="l">
              <a:lnSpc>
                <a:spcPct val="115000"/>
              </a:lnSpc>
              <a:spcBef>
                <a:spcPts val="0"/>
              </a:spcBef>
              <a:spcAft>
                <a:spcPts val="0"/>
              </a:spcAft>
              <a:buSzPts val="1800"/>
              <a:buChar char="●"/>
            </a:pPr>
            <a:r>
              <a:rPr lang="cs-CZ" sz="1800"/>
              <a:t>průjem</a:t>
            </a:r>
            <a:endParaRPr sz="1800"/>
          </a:p>
          <a:p>
            <a:pPr indent="-342900" lvl="0" marL="457200" rtl="0" algn="l">
              <a:lnSpc>
                <a:spcPct val="115000"/>
              </a:lnSpc>
              <a:spcBef>
                <a:spcPts val="0"/>
              </a:spcBef>
              <a:spcAft>
                <a:spcPts val="0"/>
              </a:spcAft>
              <a:buSzPts val="1800"/>
              <a:buChar char="●"/>
            </a:pPr>
            <a:r>
              <a:rPr lang="cs-CZ" sz="1800"/>
              <a:t>Bolesti často souvisí s pohybem, ne však s příjmem potravy nebo vyměšováním.</a:t>
            </a:r>
            <a:endParaRPr sz="1800"/>
          </a:p>
          <a:p>
            <a:pPr indent="0" lvl="0" marL="0" rtl="0" algn="l">
              <a:lnSpc>
                <a:spcPct val="115000"/>
              </a:lnSpc>
              <a:spcBef>
                <a:spcPts val="1200"/>
              </a:spcBef>
              <a:spcAft>
                <a:spcPts val="0"/>
              </a:spcAft>
              <a:buNone/>
            </a:pPr>
            <a:r>
              <a:t/>
            </a:r>
            <a:endParaRPr sz="1800"/>
          </a:p>
          <a:p>
            <a:pPr indent="0" lvl="0" marL="0" rtl="0" algn="l">
              <a:spcBef>
                <a:spcPts val="1200"/>
              </a:spcBef>
              <a:spcAft>
                <a:spcPts val="0"/>
              </a:spcAft>
              <a:buNone/>
            </a:pPr>
            <a:r>
              <a:t/>
            </a:r>
            <a:endParaRPr sz="1800"/>
          </a:p>
        </p:txBody>
      </p:sp>
      <p:sp>
        <p:nvSpPr>
          <p:cNvPr id="1143" name="Google Shape;1143;g18cd09f9bb7_0_148"/>
          <p:cNvSpPr txBox="1"/>
          <p:nvPr/>
        </p:nvSpPr>
        <p:spPr>
          <a:xfrm>
            <a:off x="6036225" y="1567500"/>
            <a:ext cx="5558100" cy="43407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Char char="●"/>
            </a:pPr>
            <a:r>
              <a:rPr lang="cs-CZ" sz="1800"/>
              <a:t>Bolest při aktivním TrPs v lat. ploše RA se zhoršuje při předklonu, kdy je sval zkrácen.</a:t>
            </a:r>
            <a:endParaRPr sz="1800"/>
          </a:p>
          <a:p>
            <a:pPr indent="-342900" lvl="0" marL="457200" rtl="0" algn="l">
              <a:spcBef>
                <a:spcPts val="0"/>
              </a:spcBef>
              <a:spcAft>
                <a:spcPts val="0"/>
              </a:spcAft>
              <a:buClr>
                <a:schemeClr val="dk2"/>
              </a:buClr>
              <a:buSzPts val="1800"/>
              <a:buChar char="●"/>
            </a:pPr>
            <a:r>
              <a:rPr lang="cs-CZ" sz="1800"/>
              <a:t>Zhoršení bolestí při dlouhodobé souvislé aktivitě (usilovné dýchání).</a:t>
            </a:r>
            <a:endParaRPr sz="1800"/>
          </a:p>
          <a:p>
            <a:pPr indent="-342900" lvl="0" marL="457200" rtl="0" algn="l">
              <a:spcBef>
                <a:spcPts val="0"/>
              </a:spcBef>
              <a:spcAft>
                <a:spcPts val="0"/>
              </a:spcAft>
              <a:buClr>
                <a:schemeClr val="dk2"/>
              </a:buClr>
              <a:buSzPts val="1800"/>
              <a:buChar char="●"/>
            </a:pPr>
            <a:r>
              <a:rPr lang="cs-CZ" sz="1800"/>
              <a:t>Kelly popisuje u TrPs v břišních sv. spíše pocit dyskomfortu a disstresu, než pocit bolesti.</a:t>
            </a:r>
            <a:endParaRPr sz="1800"/>
          </a:p>
          <a:p>
            <a:pPr indent="-342900" lvl="0" marL="457200" rtl="0" algn="l">
              <a:spcBef>
                <a:spcPts val="0"/>
              </a:spcBef>
              <a:spcAft>
                <a:spcPts val="0"/>
              </a:spcAft>
              <a:buClr>
                <a:schemeClr val="dk2"/>
              </a:buClr>
              <a:buSzPts val="1800"/>
              <a:buChar char="●"/>
            </a:pPr>
            <a:r>
              <a:rPr lang="cs-CZ" sz="1800"/>
              <a:t>Neschopnost vtáhnout břicho (dáno inhibicí svalu, mylně považováno za ascites).</a:t>
            </a:r>
            <a:endParaRPr sz="1800"/>
          </a:p>
          <a:p>
            <a:pPr indent="-342900" lvl="0" marL="457200" rtl="0" algn="l">
              <a:spcBef>
                <a:spcPts val="0"/>
              </a:spcBef>
              <a:spcAft>
                <a:spcPts val="0"/>
              </a:spcAft>
              <a:buClr>
                <a:schemeClr val="dk2"/>
              </a:buClr>
              <a:buSzPts val="1800"/>
              <a:buChar char="●"/>
            </a:pPr>
            <a:r>
              <a:rPr lang="cs-CZ" sz="1800"/>
              <a:t>bolest břicha z jiných TrPs z m. serratus ant., paravertebrální svaly, horní TrPs v adduktorech, ligg. Interspinalia</a:t>
            </a:r>
            <a:endParaRPr sz="1800"/>
          </a:p>
          <a:p>
            <a:pPr indent="-342900" lvl="0" marL="457200" rtl="0" algn="l">
              <a:spcBef>
                <a:spcPts val="0"/>
              </a:spcBef>
              <a:spcAft>
                <a:spcPts val="0"/>
              </a:spcAft>
              <a:buClr>
                <a:schemeClr val="dk2"/>
              </a:buClr>
              <a:buSzPts val="1800"/>
              <a:buChar char="●"/>
            </a:pPr>
            <a:r>
              <a:rPr lang="cs-CZ" sz="1800"/>
              <a:t>Dle Lewita vazba napětí břišních svalů na napětí m. psoas</a:t>
            </a:r>
            <a:endParaRPr sz="1800"/>
          </a:p>
          <a:p>
            <a:pPr indent="-342900" lvl="0" marL="457200" rtl="0" algn="l">
              <a:spcBef>
                <a:spcPts val="0"/>
              </a:spcBef>
              <a:spcAft>
                <a:spcPts val="0"/>
              </a:spcAft>
              <a:buClr>
                <a:schemeClr val="dk2"/>
              </a:buClr>
              <a:buSzPts val="1800"/>
              <a:buChar char="●"/>
            </a:pPr>
            <a:r>
              <a:rPr lang="cs-CZ" sz="1800"/>
              <a:t>Při zvýšeném napětí RA je možné předsunuté držení ramenního pletence</a:t>
            </a:r>
            <a:endParaRPr sz="1800"/>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g18cd09f9bb7_0_161"/>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150" name="Google Shape;1150;g18cd09f9bb7_0_161"/>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Myofasciální řetězce</a:t>
            </a:r>
            <a:endParaRPr/>
          </a:p>
        </p:txBody>
      </p:sp>
      <p:sp>
        <p:nvSpPr>
          <p:cNvPr id="1151" name="Google Shape;1151;g18cd09f9bb7_0_161"/>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Břišní svaly </a:t>
            </a:r>
            <a:endParaRPr/>
          </a:p>
        </p:txBody>
      </p:sp>
      <p:pic>
        <p:nvPicPr>
          <p:cNvPr id="1152" name="Google Shape;1152;g18cd09f9bb7_0_161"/>
          <p:cNvPicPr preferRelativeResize="0"/>
          <p:nvPr/>
        </p:nvPicPr>
        <p:blipFill>
          <a:blip r:embed="rId3">
            <a:alphaModFix/>
          </a:blip>
          <a:stretch>
            <a:fillRect/>
          </a:stretch>
        </p:blipFill>
        <p:spPr>
          <a:xfrm>
            <a:off x="2267700" y="1692001"/>
            <a:ext cx="2769833" cy="4985699"/>
          </a:xfrm>
          <a:prstGeom prst="rect">
            <a:avLst/>
          </a:prstGeom>
          <a:noFill/>
          <a:ln>
            <a:noFill/>
          </a:ln>
        </p:spPr>
      </p:pic>
      <p:pic>
        <p:nvPicPr>
          <p:cNvPr id="1153" name="Google Shape;1153;g18cd09f9bb7_0_161"/>
          <p:cNvPicPr preferRelativeResize="0"/>
          <p:nvPr/>
        </p:nvPicPr>
        <p:blipFill>
          <a:blip r:embed="rId4">
            <a:alphaModFix/>
          </a:blip>
          <a:stretch>
            <a:fillRect/>
          </a:stretch>
        </p:blipFill>
        <p:spPr>
          <a:xfrm>
            <a:off x="5854708" y="1630251"/>
            <a:ext cx="2523324" cy="4985698"/>
          </a:xfrm>
          <a:prstGeom prst="rect">
            <a:avLst/>
          </a:prstGeom>
          <a:noFill/>
          <a:ln>
            <a:noFill/>
          </a:ln>
        </p:spPr>
      </p:pic>
      <p:sp>
        <p:nvSpPr>
          <p:cNvPr id="1154" name="Google Shape;1154;g18cd09f9bb7_0_161"/>
          <p:cNvSpPr txBox="1"/>
          <p:nvPr/>
        </p:nvSpPr>
        <p:spPr>
          <a:xfrm>
            <a:off x="8904950" y="55133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a:t>Myers, Thomas. Anatomy Trains</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g18cd09f9bb7_0_175"/>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161" name="Google Shape;1161;g18cd09f9bb7_0_175"/>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Anatomie</a:t>
            </a:r>
            <a:endParaRPr/>
          </a:p>
        </p:txBody>
      </p:sp>
      <p:sp>
        <p:nvSpPr>
          <p:cNvPr id="1162" name="Google Shape;1162;g18cd09f9bb7_0_175"/>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obliquus externus abdominis</a:t>
            </a:r>
            <a:endParaRPr/>
          </a:p>
        </p:txBody>
      </p:sp>
      <p:sp>
        <p:nvSpPr>
          <p:cNvPr id="1163" name="Google Shape;1163;g18cd09f9bb7_0_175"/>
          <p:cNvSpPr txBox="1"/>
          <p:nvPr>
            <p:ph idx="2" type="body"/>
          </p:nvPr>
        </p:nvSpPr>
        <p:spPr>
          <a:xfrm>
            <a:off x="720000" y="1692000"/>
            <a:ext cx="6272400" cy="4140000"/>
          </a:xfrm>
          <a:prstGeom prst="rect">
            <a:avLst/>
          </a:prstGeom>
        </p:spPr>
        <p:txBody>
          <a:bodyPr anchorCtr="0" anchor="t" bIns="0" lIns="0" spcFirstLastPara="1" rIns="0" wrap="square" tIns="0">
            <a:noAutofit/>
          </a:bodyPr>
          <a:lstStyle/>
          <a:p>
            <a:pPr indent="-368300" lvl="0" marL="457200" rtl="0" algn="l">
              <a:lnSpc>
                <a:spcPct val="115000"/>
              </a:lnSpc>
              <a:spcBef>
                <a:spcPts val="1200"/>
              </a:spcBef>
              <a:spcAft>
                <a:spcPts val="0"/>
              </a:spcAft>
              <a:buSzPts val="2200"/>
              <a:buChar char="●"/>
            </a:pPr>
            <a:r>
              <a:rPr lang="cs-CZ" sz="2200"/>
              <a:t>Z: later. plochy osmi kaudálních žeber</a:t>
            </a:r>
            <a:endParaRPr sz="2200"/>
          </a:p>
          <a:p>
            <a:pPr indent="-368300" lvl="0" marL="457200" rtl="0" algn="l">
              <a:lnSpc>
                <a:spcPct val="115000"/>
              </a:lnSpc>
              <a:spcBef>
                <a:spcPts val="0"/>
              </a:spcBef>
              <a:spcAft>
                <a:spcPts val="0"/>
              </a:spcAft>
              <a:buSzPts val="2200"/>
              <a:buChar char="●"/>
            </a:pPr>
            <a:r>
              <a:rPr lang="cs-CZ" sz="2200"/>
              <a:t>Ú: linea alba, aponeuróza břiš. svalů, labium externum ossis ilii</a:t>
            </a:r>
            <a:endParaRPr sz="2200"/>
          </a:p>
          <a:p>
            <a:pPr indent="-368300" lvl="0" marL="457200" rtl="0" algn="l">
              <a:lnSpc>
                <a:spcPct val="115000"/>
              </a:lnSpc>
              <a:spcBef>
                <a:spcPts val="0"/>
              </a:spcBef>
              <a:spcAft>
                <a:spcPts val="0"/>
              </a:spcAft>
              <a:buSzPts val="2200"/>
              <a:buChar char="●"/>
            </a:pPr>
            <a:r>
              <a:rPr lang="cs-CZ" sz="2200"/>
              <a:t>I: nn. Intercostales, n. lumbalis</a:t>
            </a:r>
            <a:endParaRPr sz="2200"/>
          </a:p>
          <a:p>
            <a:pPr indent="0" lvl="0" marL="0" rtl="0" algn="l">
              <a:lnSpc>
                <a:spcPct val="115000"/>
              </a:lnSpc>
              <a:spcBef>
                <a:spcPts val="1200"/>
              </a:spcBef>
              <a:spcAft>
                <a:spcPts val="0"/>
              </a:spcAft>
              <a:buNone/>
            </a:pPr>
            <a:r>
              <a:rPr lang="cs-CZ" sz="2200"/>
              <a:t>F:</a:t>
            </a:r>
            <a:endParaRPr sz="2200"/>
          </a:p>
          <a:p>
            <a:pPr indent="-368300" lvl="1" marL="914400" rtl="0" algn="l">
              <a:lnSpc>
                <a:spcPct val="115000"/>
              </a:lnSpc>
              <a:spcBef>
                <a:spcPts val="1200"/>
              </a:spcBef>
              <a:spcAft>
                <a:spcPts val="0"/>
              </a:spcAft>
              <a:buSzPts val="2200"/>
              <a:buChar char="●"/>
            </a:pPr>
            <a:r>
              <a:rPr lang="cs-CZ" sz="2200"/>
              <a:t>Oboustranná kontrakce: FLX trupu</a:t>
            </a:r>
            <a:endParaRPr sz="2200"/>
          </a:p>
          <a:p>
            <a:pPr indent="-368300" lvl="1" marL="914400" rtl="0" algn="l">
              <a:lnSpc>
                <a:spcPct val="115000"/>
              </a:lnSpc>
              <a:spcBef>
                <a:spcPts val="0"/>
              </a:spcBef>
              <a:spcAft>
                <a:spcPts val="0"/>
              </a:spcAft>
              <a:buSzPts val="2200"/>
              <a:buChar char="●"/>
            </a:pPr>
            <a:r>
              <a:rPr lang="cs-CZ" sz="2200"/>
              <a:t>Jednostranná kontrakce: rotace trupu kontralaterálně</a:t>
            </a:r>
            <a:endParaRPr sz="2200"/>
          </a:p>
          <a:p>
            <a:pPr indent="-368300" lvl="1" marL="914400" rtl="0" algn="l">
              <a:lnSpc>
                <a:spcPct val="115000"/>
              </a:lnSpc>
              <a:spcBef>
                <a:spcPts val="0"/>
              </a:spcBef>
              <a:spcAft>
                <a:spcPts val="0"/>
              </a:spcAft>
              <a:buSzPts val="2200"/>
              <a:buChar char="●"/>
            </a:pPr>
            <a:r>
              <a:rPr lang="cs-CZ" sz="2200"/>
              <a:t>Stabilizace trupu</a:t>
            </a:r>
            <a:endParaRPr sz="2200"/>
          </a:p>
          <a:p>
            <a:pPr indent="0" lvl="0" marL="0" rtl="0" algn="l">
              <a:spcBef>
                <a:spcPts val="1200"/>
              </a:spcBef>
              <a:spcAft>
                <a:spcPts val="0"/>
              </a:spcAft>
              <a:buNone/>
            </a:pPr>
            <a:r>
              <a:t/>
            </a:r>
            <a:endParaRPr sz="2200"/>
          </a:p>
        </p:txBody>
      </p:sp>
      <p:pic>
        <p:nvPicPr>
          <p:cNvPr id="1164" name="Google Shape;1164;g18cd09f9bb7_0_175"/>
          <p:cNvPicPr preferRelativeResize="0"/>
          <p:nvPr/>
        </p:nvPicPr>
        <p:blipFill>
          <a:blip r:embed="rId3">
            <a:alphaModFix/>
          </a:blip>
          <a:stretch>
            <a:fillRect/>
          </a:stretch>
        </p:blipFill>
        <p:spPr>
          <a:xfrm>
            <a:off x="7114925" y="1366300"/>
            <a:ext cx="4140000" cy="4140000"/>
          </a:xfrm>
          <a:prstGeom prst="rect">
            <a:avLst/>
          </a:prstGeom>
          <a:noFill/>
          <a:ln>
            <a:noFill/>
          </a:ln>
        </p:spPr>
      </p:pic>
      <p:sp>
        <p:nvSpPr>
          <p:cNvPr id="1165" name="Google Shape;1165;g18cd09f9bb7_0_175"/>
          <p:cNvSpPr txBox="1"/>
          <p:nvPr/>
        </p:nvSpPr>
        <p:spPr>
          <a:xfrm>
            <a:off x="7114925" y="5506300"/>
            <a:ext cx="3657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t>https://thumbor.kenhub.com/dWSSsfgSifjZXkhTaVtLcLJlaEA=/fit-in/940x940/filters:fill(FFFFFF,true):watermark(/images/watermark_only.png,0,0,0):watermark(/images/logo_url.png,-10,-10,0):format(jpeg)/images/anatomy_term/abdominal-external-oblique-muscle/N40pPSfuwVYo0ljzJt463w_M._obliquus_externus_abdominis.png</a:t>
            </a:r>
            <a:endParaRPr sz="800"/>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g18cd09f9bb7_0_190"/>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172" name="Google Shape;1172;g18cd09f9bb7_0_190"/>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Anatomie</a:t>
            </a:r>
            <a:endParaRPr/>
          </a:p>
        </p:txBody>
      </p:sp>
      <p:sp>
        <p:nvSpPr>
          <p:cNvPr id="1173" name="Google Shape;1173;g18cd09f9bb7_0_190"/>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Obliquus abdominis internus</a:t>
            </a:r>
            <a:endParaRPr/>
          </a:p>
        </p:txBody>
      </p:sp>
      <p:sp>
        <p:nvSpPr>
          <p:cNvPr id="1174" name="Google Shape;1174;g18cd09f9bb7_0_190"/>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Char char="●"/>
            </a:pPr>
            <a:r>
              <a:rPr lang="cs-CZ" sz="2000"/>
              <a:t>Z: crista iliaca, linea intermedia; fascia thoracolubalis, lig. Inguinale</a:t>
            </a:r>
            <a:endParaRPr sz="2000"/>
          </a:p>
          <a:p>
            <a:pPr indent="-355600" lvl="0" marL="457200" rtl="0" algn="l">
              <a:spcBef>
                <a:spcPts val="0"/>
              </a:spcBef>
              <a:spcAft>
                <a:spcPts val="0"/>
              </a:spcAft>
              <a:buSzPts val="2000"/>
              <a:buChar char="●"/>
            </a:pPr>
            <a:r>
              <a:rPr lang="cs-CZ" sz="2000"/>
              <a:t>Ú: aponeuróza břiš. svalů, zevní plocha kaud. 7 žeber</a:t>
            </a:r>
            <a:endParaRPr sz="2000"/>
          </a:p>
          <a:p>
            <a:pPr indent="-355600" lvl="0" marL="457200" rtl="0" algn="l">
              <a:spcBef>
                <a:spcPts val="0"/>
              </a:spcBef>
              <a:spcAft>
                <a:spcPts val="0"/>
              </a:spcAft>
              <a:buSzPts val="2000"/>
              <a:buChar char="●"/>
            </a:pPr>
            <a:r>
              <a:rPr lang="cs-CZ" sz="2000"/>
              <a:t>I: nn. Intercostales, nn. Lumbales</a:t>
            </a:r>
            <a:endParaRPr sz="2000"/>
          </a:p>
          <a:p>
            <a:pPr indent="0" lvl="0" marL="0" rtl="0" algn="l">
              <a:spcBef>
                <a:spcPts val="0"/>
              </a:spcBef>
              <a:spcAft>
                <a:spcPts val="0"/>
              </a:spcAft>
              <a:buClr>
                <a:schemeClr val="dk1"/>
              </a:buClr>
              <a:buSzPts val="1100"/>
              <a:buFont typeface="Arial"/>
              <a:buNone/>
            </a:pPr>
            <a:r>
              <a:rPr lang="cs-CZ" sz="2000"/>
              <a:t>F:</a:t>
            </a:r>
            <a:endParaRPr sz="2000"/>
          </a:p>
          <a:p>
            <a:pPr indent="-355600" lvl="0" marL="457200" rtl="0" algn="l">
              <a:spcBef>
                <a:spcPts val="0"/>
              </a:spcBef>
              <a:spcAft>
                <a:spcPts val="0"/>
              </a:spcAft>
              <a:buSzPts val="2000"/>
              <a:buChar char="●"/>
            </a:pPr>
            <a:r>
              <a:rPr lang="cs-CZ" sz="2000"/>
              <a:t>Oboustranná kontrakce: FLX trupu</a:t>
            </a:r>
            <a:endParaRPr sz="2000"/>
          </a:p>
          <a:p>
            <a:pPr indent="-355600" lvl="0" marL="457200" rtl="0" algn="l">
              <a:spcBef>
                <a:spcPts val="0"/>
              </a:spcBef>
              <a:spcAft>
                <a:spcPts val="0"/>
              </a:spcAft>
              <a:buSzPts val="2000"/>
              <a:buChar char="●"/>
            </a:pPr>
            <a:r>
              <a:rPr lang="cs-CZ" sz="2000"/>
              <a:t>Jednostranná kontrakce: rotace trupu homolaterálně</a:t>
            </a:r>
            <a:endParaRPr sz="2000"/>
          </a:p>
          <a:p>
            <a:pPr indent="-355600" lvl="0" marL="457200" rtl="0" algn="l">
              <a:spcBef>
                <a:spcPts val="0"/>
              </a:spcBef>
              <a:spcAft>
                <a:spcPts val="0"/>
              </a:spcAft>
              <a:buSzPts val="2000"/>
              <a:buChar char="●"/>
            </a:pPr>
            <a:r>
              <a:rPr lang="cs-CZ" sz="2000"/>
              <a:t>Stabilizace trupu</a:t>
            </a:r>
            <a:endParaRPr sz="2000"/>
          </a:p>
          <a:p>
            <a:pPr indent="0" lvl="0" marL="0" rtl="0" algn="l">
              <a:spcBef>
                <a:spcPts val="0"/>
              </a:spcBef>
              <a:spcAft>
                <a:spcPts val="0"/>
              </a:spcAft>
              <a:buNone/>
            </a:pPr>
            <a:r>
              <a:t/>
            </a:r>
            <a:endParaRPr sz="2000"/>
          </a:p>
        </p:txBody>
      </p:sp>
      <p:pic>
        <p:nvPicPr>
          <p:cNvPr id="1175" name="Google Shape;1175;g18cd09f9bb7_0_190"/>
          <p:cNvPicPr preferRelativeResize="0"/>
          <p:nvPr/>
        </p:nvPicPr>
        <p:blipFill>
          <a:blip r:embed="rId3">
            <a:alphaModFix/>
          </a:blip>
          <a:stretch>
            <a:fillRect/>
          </a:stretch>
        </p:blipFill>
        <p:spPr>
          <a:xfrm>
            <a:off x="8065176" y="2019300"/>
            <a:ext cx="4126830" cy="4838701"/>
          </a:xfrm>
          <a:prstGeom prst="rect">
            <a:avLst/>
          </a:prstGeom>
          <a:noFill/>
          <a:ln>
            <a:noFill/>
          </a:ln>
        </p:spPr>
      </p:pic>
      <p:sp>
        <p:nvSpPr>
          <p:cNvPr id="1176" name="Google Shape;1176;g18cd09f9bb7_0_190"/>
          <p:cNvSpPr txBox="1"/>
          <p:nvPr/>
        </p:nvSpPr>
        <p:spPr>
          <a:xfrm>
            <a:off x="6299200" y="62611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t>https://i.pinimg.com/originals/de/75/02/de7502668d7ebb38b318a1ac83a9b2ea.jpg</a:t>
            </a:r>
            <a:endParaRPr sz="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18c94055bac_0_61"/>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213" name="Google Shape;213;g18c94055bac_0_61"/>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Kineziologie</a:t>
            </a:r>
            <a:endParaRPr/>
          </a:p>
        </p:txBody>
      </p:sp>
      <p:sp>
        <p:nvSpPr>
          <p:cNvPr id="214" name="Google Shape;214;g18c94055bac_0_61"/>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pectoralis major</a:t>
            </a:r>
            <a:endParaRPr/>
          </a:p>
        </p:txBody>
      </p:sp>
      <p:sp>
        <p:nvSpPr>
          <p:cNvPr id="215" name="Google Shape;215;g18c94055bac_0_61"/>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342900" lvl="0" marL="457200" rtl="0" algn="l">
              <a:lnSpc>
                <a:spcPct val="150000"/>
              </a:lnSpc>
              <a:spcBef>
                <a:spcPts val="0"/>
              </a:spcBef>
              <a:spcAft>
                <a:spcPts val="0"/>
              </a:spcAft>
              <a:buSzPts val="1800"/>
              <a:buChar char="●"/>
            </a:pPr>
            <a:r>
              <a:rPr lang="cs-CZ" sz="1800">
                <a:solidFill>
                  <a:srgbClr val="000000"/>
                </a:solidFill>
              </a:rPr>
              <a:t>Všechna vlákna zároveň provádí: addukci, horizontální addukci a vnitřní rotaci paže. Všechna vlákna také zároveň pomáhají nucené protrakci ramene. Podle EMG jsou při addukci aktivní pouze sternokostální vlákna a celkově se m. PM aktivuje do vnitřní rotace pouze při přítomném odporu.</a:t>
            </a:r>
            <a:endParaRPr sz="1400">
              <a:solidFill>
                <a:srgbClr val="000000"/>
              </a:solidFill>
            </a:endParaRPr>
          </a:p>
          <a:p>
            <a:pPr indent="-342900" lvl="0" marL="457200" rtl="0" algn="l">
              <a:lnSpc>
                <a:spcPct val="150000"/>
              </a:lnSpc>
              <a:spcBef>
                <a:spcPts val="0"/>
              </a:spcBef>
              <a:spcAft>
                <a:spcPts val="0"/>
              </a:spcAft>
              <a:buSzPts val="1800"/>
              <a:buChar char="●"/>
            </a:pPr>
            <a:r>
              <a:rPr lang="cs-CZ" sz="1800">
                <a:solidFill>
                  <a:srgbClr val="000000"/>
                </a:solidFill>
              </a:rPr>
              <a:t>Klavikulární část svalu pomáhá flexi v glenohumerálním kloubu, pokud je pohyb započat od boku, táhne paži také směrem ke kontralaterálnímu uchu – tzn. provádí vnitřní rotaci a horizontální addukci.</a:t>
            </a:r>
            <a:endParaRPr sz="1400">
              <a:solidFill>
                <a:srgbClr val="000000"/>
              </a:solidFill>
            </a:endParaRPr>
          </a:p>
          <a:p>
            <a:pPr indent="-342900" lvl="0" marL="457200" rtl="0" algn="l">
              <a:lnSpc>
                <a:spcPct val="150000"/>
              </a:lnSpc>
              <a:spcBef>
                <a:spcPts val="0"/>
              </a:spcBef>
              <a:spcAft>
                <a:spcPts val="0"/>
              </a:spcAft>
              <a:buSzPts val="1800"/>
              <a:buChar char="●"/>
            </a:pPr>
            <a:r>
              <a:rPr lang="cs-CZ" sz="1800">
                <a:solidFill>
                  <a:srgbClr val="000000"/>
                </a:solidFill>
              </a:rPr>
              <a:t>Sternální, kostální a abdominální vlákna společně extendují paži (spíše provádí depresi již elevované paže a ramenního pletence). </a:t>
            </a:r>
            <a:endParaRPr sz="1400">
              <a:solidFill>
                <a:srgbClr val="000000"/>
              </a:solidFill>
            </a:endParaRPr>
          </a:p>
          <a:p>
            <a:pPr indent="-342900" lvl="0" marL="457200" rtl="0" algn="l">
              <a:lnSpc>
                <a:spcPct val="150000"/>
              </a:lnSpc>
              <a:spcBef>
                <a:spcPts val="0"/>
              </a:spcBef>
              <a:spcAft>
                <a:spcPts val="0"/>
              </a:spcAft>
              <a:buSzPts val="1800"/>
              <a:buChar char="●"/>
            </a:pPr>
            <a:r>
              <a:rPr lang="cs-CZ" sz="1800">
                <a:solidFill>
                  <a:srgbClr val="000000"/>
                </a:solidFill>
              </a:rPr>
              <a:t>Bez asistence přední části m. deltoideus se končetina při aktivaci samotného m. pectoralis major dostane pouze ke kontralaterálnímu hrudníku, ne až ke kontra uchu, ke kterému směřuje.</a:t>
            </a:r>
            <a:endParaRPr sz="1400">
              <a:solidFill>
                <a:srgbClr val="000000"/>
              </a:solidFill>
            </a:endParaRPr>
          </a:p>
          <a:p>
            <a:pPr indent="0" lvl="0" marL="0" rtl="0" algn="l">
              <a:spcBef>
                <a:spcPts val="0"/>
              </a:spcBef>
              <a:spcAft>
                <a:spcPts val="0"/>
              </a:spcAft>
              <a:buNone/>
            </a:pPr>
            <a:r>
              <a:t/>
            </a:r>
            <a:endParaRPr/>
          </a:p>
        </p:txBody>
      </p:sp>
      <p:sp>
        <p:nvSpPr>
          <p:cNvPr id="216" name="Google Shape;216;g18c94055bac_0_61"/>
          <p:cNvSpPr txBox="1"/>
          <p:nvPr/>
        </p:nvSpPr>
        <p:spPr>
          <a:xfrm>
            <a:off x="720727" y="5528025"/>
            <a:ext cx="3998700" cy="4407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000000"/>
              </a:buClr>
              <a:buSzPts val="1800"/>
              <a:buFont typeface="Calibri"/>
              <a:buNone/>
            </a:pPr>
            <a:r>
              <a:rPr b="0" i="0" lang="cs-CZ" sz="1800" u="none" cap="none" strike="noStrike">
                <a:solidFill>
                  <a:srgbClr val="000000"/>
                </a:solidFill>
                <a:latin typeface="Calibri"/>
                <a:ea typeface="Calibri"/>
                <a:cs typeface="Calibri"/>
                <a:sym typeface="Calibri"/>
              </a:rPr>
              <a:t>(Travell &amp; Simons, 1999, Kapandji, 2008)</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g18cd09f9bb7_0_204"/>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183" name="Google Shape;1183;g18cd09f9bb7_0_204"/>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Anatomie</a:t>
            </a:r>
            <a:endParaRPr/>
          </a:p>
        </p:txBody>
      </p:sp>
      <p:sp>
        <p:nvSpPr>
          <p:cNvPr id="1184" name="Google Shape;1184;g18cd09f9bb7_0_204"/>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rectus abdominis</a:t>
            </a:r>
            <a:endParaRPr/>
          </a:p>
        </p:txBody>
      </p:sp>
      <p:sp>
        <p:nvSpPr>
          <p:cNvPr id="1185" name="Google Shape;1185;g18cd09f9bb7_0_204"/>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Char char="●"/>
            </a:pPr>
            <a:r>
              <a:rPr lang="cs-CZ" sz="2000"/>
              <a:t>Z: chrupavka V.-VII. Žebra, proc. Xiphoideus</a:t>
            </a:r>
            <a:endParaRPr sz="2000"/>
          </a:p>
          <a:p>
            <a:pPr indent="-355600" lvl="0" marL="457200" rtl="0" algn="l">
              <a:spcBef>
                <a:spcPts val="0"/>
              </a:spcBef>
              <a:spcAft>
                <a:spcPts val="0"/>
              </a:spcAft>
              <a:buSzPts val="2000"/>
              <a:buChar char="●"/>
            </a:pPr>
            <a:r>
              <a:rPr lang="cs-CZ" sz="2000"/>
              <a:t>Ú: os pubis</a:t>
            </a:r>
            <a:endParaRPr sz="2000"/>
          </a:p>
          <a:p>
            <a:pPr indent="-355600" lvl="0" marL="457200" rtl="0" algn="l">
              <a:spcBef>
                <a:spcPts val="0"/>
              </a:spcBef>
              <a:spcAft>
                <a:spcPts val="0"/>
              </a:spcAft>
              <a:buSzPts val="2000"/>
              <a:buChar char="●"/>
            </a:pPr>
            <a:r>
              <a:rPr lang="cs-CZ" sz="2000"/>
              <a:t>I: nn. Intercostales, n. subcostalis</a:t>
            </a:r>
            <a:endParaRPr sz="2000"/>
          </a:p>
          <a:p>
            <a:pPr indent="0" lvl="0" marL="0" rtl="0" algn="l">
              <a:spcBef>
                <a:spcPts val="0"/>
              </a:spcBef>
              <a:spcAft>
                <a:spcPts val="0"/>
              </a:spcAft>
              <a:buClr>
                <a:schemeClr val="dk1"/>
              </a:buClr>
              <a:buSzPts val="1100"/>
              <a:buFont typeface="Arial"/>
              <a:buNone/>
            </a:pPr>
            <a:r>
              <a:rPr lang="cs-CZ" sz="2000"/>
              <a:t>F: </a:t>
            </a:r>
            <a:endParaRPr sz="2000"/>
          </a:p>
          <a:p>
            <a:pPr indent="-355600" lvl="0" marL="457200" rtl="0" algn="l">
              <a:spcBef>
                <a:spcPts val="0"/>
              </a:spcBef>
              <a:spcAft>
                <a:spcPts val="0"/>
              </a:spcAft>
              <a:buSzPts val="2000"/>
              <a:buChar char="●"/>
            </a:pPr>
            <a:r>
              <a:rPr lang="cs-CZ" sz="2000"/>
              <a:t>Obostranná kontrakce - FLX trupu</a:t>
            </a:r>
            <a:endParaRPr sz="2000"/>
          </a:p>
          <a:p>
            <a:pPr indent="-355600" lvl="0" marL="457200" rtl="0" algn="l">
              <a:spcBef>
                <a:spcPts val="0"/>
              </a:spcBef>
              <a:spcAft>
                <a:spcPts val="0"/>
              </a:spcAft>
              <a:buSzPts val="2000"/>
              <a:buChar char="●"/>
            </a:pPr>
            <a:r>
              <a:rPr lang="cs-CZ" sz="2000"/>
              <a:t>Jednostranná kontrakce – lateroflexe trupu</a:t>
            </a:r>
            <a:endParaRPr sz="2000"/>
          </a:p>
          <a:p>
            <a:pPr indent="-355600" lvl="0" marL="457200" rtl="0" algn="l">
              <a:spcBef>
                <a:spcPts val="0"/>
              </a:spcBef>
              <a:spcAft>
                <a:spcPts val="0"/>
              </a:spcAft>
              <a:buSzPts val="2000"/>
              <a:buChar char="●"/>
            </a:pPr>
            <a:r>
              <a:rPr lang="cs-CZ" sz="2000"/>
              <a:t>Stabilizace trupu</a:t>
            </a:r>
            <a:endParaRPr sz="2000"/>
          </a:p>
          <a:p>
            <a:pPr indent="-355600" lvl="0" marL="457200" rtl="0" algn="l">
              <a:spcBef>
                <a:spcPts val="0"/>
              </a:spcBef>
              <a:spcAft>
                <a:spcPts val="0"/>
              </a:spcAft>
              <a:buSzPts val="2000"/>
              <a:buChar char="●"/>
            </a:pPr>
            <a:r>
              <a:rPr lang="cs-CZ" sz="2000"/>
              <a:t>Výdechově-nádechový sval</a:t>
            </a:r>
            <a:endParaRPr sz="2000"/>
          </a:p>
          <a:p>
            <a:pPr indent="0" lvl="0" marL="0" rtl="0" algn="l">
              <a:spcBef>
                <a:spcPts val="0"/>
              </a:spcBef>
              <a:spcAft>
                <a:spcPts val="0"/>
              </a:spcAft>
              <a:buNone/>
            </a:pPr>
            <a:r>
              <a:t/>
            </a:r>
            <a:endParaRPr sz="2000"/>
          </a:p>
        </p:txBody>
      </p:sp>
      <p:pic>
        <p:nvPicPr>
          <p:cNvPr id="1186" name="Google Shape;1186;g18cd09f9bb7_0_204"/>
          <p:cNvPicPr preferRelativeResize="0"/>
          <p:nvPr/>
        </p:nvPicPr>
        <p:blipFill>
          <a:blip r:embed="rId3">
            <a:alphaModFix/>
          </a:blip>
          <a:stretch>
            <a:fillRect/>
          </a:stretch>
        </p:blipFill>
        <p:spPr>
          <a:xfrm>
            <a:off x="6888625" y="1296000"/>
            <a:ext cx="4579476" cy="4579476"/>
          </a:xfrm>
          <a:prstGeom prst="rect">
            <a:avLst/>
          </a:prstGeom>
          <a:noFill/>
          <a:ln>
            <a:noFill/>
          </a:ln>
        </p:spPr>
      </p:pic>
      <p:sp>
        <p:nvSpPr>
          <p:cNvPr id="1187" name="Google Shape;1187;g18cd09f9bb7_0_204"/>
          <p:cNvSpPr txBox="1"/>
          <p:nvPr/>
        </p:nvSpPr>
        <p:spPr>
          <a:xfrm>
            <a:off x="8695771" y="5999975"/>
            <a:ext cx="1982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t>https://www.kulturistika.com/storage/1a01fcf5-anatomie-lidskeho-tela-primy-sval-brisni.jpg</a:t>
            </a:r>
            <a:endParaRPr sz="800"/>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g18cd09f9bb7_0_21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194" name="Google Shape;1194;g18cd09f9bb7_0_218"/>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Anatomie</a:t>
            </a:r>
            <a:endParaRPr/>
          </a:p>
        </p:txBody>
      </p:sp>
      <p:sp>
        <p:nvSpPr>
          <p:cNvPr id="1195" name="Google Shape;1195;g18cd09f9bb7_0_218"/>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transversus abdominis</a:t>
            </a:r>
            <a:endParaRPr/>
          </a:p>
        </p:txBody>
      </p:sp>
      <p:sp>
        <p:nvSpPr>
          <p:cNvPr id="1196" name="Google Shape;1196;g18cd09f9bb7_0_218"/>
          <p:cNvSpPr txBox="1"/>
          <p:nvPr>
            <p:ph idx="2" type="body"/>
          </p:nvPr>
        </p:nvSpPr>
        <p:spPr>
          <a:xfrm>
            <a:off x="720000" y="1692000"/>
            <a:ext cx="6033300" cy="4140000"/>
          </a:xfrm>
          <a:prstGeom prst="rect">
            <a:avLst/>
          </a:prstGeom>
        </p:spPr>
        <p:txBody>
          <a:bodyPr anchorCtr="0" anchor="t" bIns="0" lIns="0" spcFirstLastPara="1" rIns="0" wrap="square" tIns="0">
            <a:noAutofit/>
          </a:bodyPr>
          <a:lstStyle/>
          <a:p>
            <a:pPr indent="-355600" lvl="0" marL="457200" rtl="0" algn="just">
              <a:lnSpc>
                <a:spcPct val="100000"/>
              </a:lnSpc>
              <a:spcBef>
                <a:spcPts val="0"/>
              </a:spcBef>
              <a:spcAft>
                <a:spcPts val="0"/>
              </a:spcAft>
              <a:buSzPts val="2000"/>
              <a:buChar char="●"/>
            </a:pPr>
            <a:r>
              <a:rPr b="1" lang="cs-CZ" sz="2000"/>
              <a:t>O:</a:t>
            </a:r>
            <a:r>
              <a:rPr lang="cs-CZ" sz="2000"/>
              <a:t> crista iliaca ossis coxae (labium internum),</a:t>
            </a:r>
            <a:r>
              <a:rPr b="1" lang="cs-CZ" sz="2000"/>
              <a:t> </a:t>
            </a:r>
            <a:r>
              <a:rPr lang="cs-CZ" sz="2000"/>
              <a:t>7.-12. žebro (vnitřní plocha), thorakolumbální fascie (lamina media), lig. inguinale (laterální část)</a:t>
            </a:r>
            <a:endParaRPr sz="2000"/>
          </a:p>
          <a:p>
            <a:pPr indent="-355600" lvl="0" marL="457200" rtl="0" algn="just">
              <a:lnSpc>
                <a:spcPct val="100000"/>
              </a:lnSpc>
              <a:spcBef>
                <a:spcPts val="0"/>
              </a:spcBef>
              <a:spcAft>
                <a:spcPts val="0"/>
              </a:spcAft>
              <a:buSzPts val="2000"/>
              <a:buChar char="●"/>
            </a:pPr>
            <a:r>
              <a:rPr b="1" lang="cs-CZ" sz="2000"/>
              <a:t>I:</a:t>
            </a:r>
            <a:r>
              <a:rPr lang="cs-CZ" sz="2000"/>
              <a:t> pomocí aponeurózy do linea alba</a:t>
            </a:r>
            <a:endParaRPr sz="2000"/>
          </a:p>
          <a:p>
            <a:pPr indent="-355600" lvl="0" marL="457200" rtl="0" algn="l">
              <a:lnSpc>
                <a:spcPct val="100000"/>
              </a:lnSpc>
              <a:spcBef>
                <a:spcPts val="0"/>
              </a:spcBef>
              <a:spcAft>
                <a:spcPts val="0"/>
              </a:spcAft>
              <a:buSzPts val="2000"/>
              <a:buChar char="●"/>
            </a:pPr>
            <a:r>
              <a:rPr b="1" lang="cs-CZ" sz="2000"/>
              <a:t>In:</a:t>
            </a:r>
            <a:r>
              <a:rPr lang="cs-CZ" sz="2000"/>
              <a:t> nn. intercostales (Th7-Th12), n. iliohypogastricus, n. ilioinguinalis (Th-L1) (Travell), n. iliohypogastricus, n. ilioinguinalis, rr. ventrales (Th7-Th11) (Kendall)</a:t>
            </a:r>
            <a:endParaRPr sz="2000"/>
          </a:p>
          <a:p>
            <a:pPr indent="-355600" lvl="0" marL="457200" rtl="0" algn="just">
              <a:lnSpc>
                <a:spcPct val="100000"/>
              </a:lnSpc>
              <a:spcBef>
                <a:spcPts val="0"/>
              </a:spcBef>
              <a:spcAft>
                <a:spcPts val="0"/>
              </a:spcAft>
              <a:buSzPts val="2000"/>
              <a:buChar char="●"/>
            </a:pPr>
            <a:r>
              <a:rPr lang="cs-CZ" sz="2000"/>
              <a:t>tvoří hlubokou vrstvu břišních svalů</a:t>
            </a:r>
            <a:endParaRPr sz="2000"/>
          </a:p>
          <a:p>
            <a:pPr indent="0" lvl="0" marL="0" rtl="0" algn="l">
              <a:lnSpc>
                <a:spcPct val="100000"/>
              </a:lnSpc>
              <a:spcBef>
                <a:spcPts val="1000"/>
              </a:spcBef>
              <a:spcAft>
                <a:spcPts val="0"/>
              </a:spcAft>
              <a:buNone/>
            </a:pPr>
            <a:r>
              <a:t/>
            </a:r>
            <a:endParaRPr sz="1800">
              <a:solidFill>
                <a:srgbClr val="404040"/>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pic>
        <p:nvPicPr>
          <p:cNvPr descr="VÃ½sledok vyhÄ¾adÃ¡vania obrÃ¡zkov pre dopyt transversus abdominis" id="1197" name="Google Shape;1197;g18cd09f9bb7_0_218"/>
          <p:cNvPicPr preferRelativeResize="0"/>
          <p:nvPr/>
        </p:nvPicPr>
        <p:blipFill rotWithShape="1">
          <a:blip r:embed="rId3">
            <a:alphaModFix/>
          </a:blip>
          <a:srcRect b="0" l="0" r="0" t="0"/>
          <a:stretch/>
        </p:blipFill>
        <p:spPr>
          <a:xfrm>
            <a:off x="7533121" y="1610836"/>
            <a:ext cx="3554413" cy="4302344"/>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g18cd09f9bb7_0_227"/>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204" name="Google Shape;1204;g18cd09f9bb7_0_227"/>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Funkce</a:t>
            </a:r>
            <a:endParaRPr/>
          </a:p>
        </p:txBody>
      </p:sp>
      <p:sp>
        <p:nvSpPr>
          <p:cNvPr id="1205" name="Google Shape;1205;g18cd09f9bb7_0_227"/>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transversus abdominis</a:t>
            </a:r>
            <a:endParaRPr/>
          </a:p>
        </p:txBody>
      </p:sp>
      <p:sp>
        <p:nvSpPr>
          <p:cNvPr id="1206" name="Google Shape;1206;g18cd09f9bb7_0_227"/>
          <p:cNvSpPr txBox="1"/>
          <p:nvPr>
            <p:ph idx="2" type="body"/>
          </p:nvPr>
        </p:nvSpPr>
        <p:spPr>
          <a:xfrm>
            <a:off x="720000" y="1692000"/>
            <a:ext cx="7437900" cy="4140000"/>
          </a:xfrm>
          <a:prstGeom prst="rect">
            <a:avLst/>
          </a:prstGeom>
        </p:spPr>
        <p:txBody>
          <a:bodyPr anchorCtr="0" anchor="t" bIns="0" lIns="0" spcFirstLastPara="1" rIns="0" wrap="square" tIns="0">
            <a:noAutofit/>
          </a:bodyPr>
          <a:lstStyle/>
          <a:p>
            <a:pPr indent="-387350" lvl="0" marL="457200" rtl="0" algn="l">
              <a:lnSpc>
                <a:spcPct val="120000"/>
              </a:lnSpc>
              <a:spcBef>
                <a:spcPts val="0"/>
              </a:spcBef>
              <a:spcAft>
                <a:spcPts val="0"/>
              </a:spcAft>
              <a:buSzPts val="2500"/>
              <a:buChar char="●"/>
            </a:pPr>
            <a:r>
              <a:rPr lang="cs-CZ" sz="2500"/>
              <a:t>účast na utváření břišního lisu, součást HSSP</a:t>
            </a:r>
            <a:endParaRPr sz="2500">
              <a:solidFill>
                <a:srgbClr val="404040"/>
              </a:solidFill>
            </a:endParaRPr>
          </a:p>
          <a:p>
            <a:pPr indent="-387350" lvl="0" marL="457200" rtl="0" algn="l">
              <a:lnSpc>
                <a:spcPct val="120000"/>
              </a:lnSpc>
              <a:spcBef>
                <a:spcPts val="0"/>
              </a:spcBef>
              <a:spcAft>
                <a:spcPts val="0"/>
              </a:spcAft>
              <a:buSzPts val="2500"/>
              <a:buChar char="●"/>
            </a:pPr>
            <a:r>
              <a:rPr lang="cs-CZ" sz="2500"/>
              <a:t>přitlačuje břišní útroby</a:t>
            </a:r>
            <a:endParaRPr sz="2500">
              <a:solidFill>
                <a:srgbClr val="404040"/>
              </a:solidFill>
            </a:endParaRPr>
          </a:p>
          <a:p>
            <a:pPr indent="-387350" lvl="0" marL="457200" rtl="0" algn="l">
              <a:lnSpc>
                <a:spcPct val="120000"/>
              </a:lnSpc>
              <a:spcBef>
                <a:spcPts val="0"/>
              </a:spcBef>
              <a:spcAft>
                <a:spcPts val="0"/>
              </a:spcAft>
              <a:buSzPts val="2500"/>
              <a:buChar char="●"/>
            </a:pPr>
            <a:r>
              <a:rPr b="1" lang="cs-CZ" sz="2500"/>
              <a:t>stabilizační fce: </a:t>
            </a:r>
            <a:r>
              <a:rPr lang="cs-CZ" sz="2500"/>
              <a:t>slouží jako punctum fix. pro bránici</a:t>
            </a:r>
            <a:endParaRPr sz="2500">
              <a:solidFill>
                <a:srgbClr val="404040"/>
              </a:solidFill>
            </a:endParaRPr>
          </a:p>
          <a:p>
            <a:pPr indent="-387350" lvl="0" marL="457200" rtl="0" algn="l">
              <a:lnSpc>
                <a:spcPct val="120000"/>
              </a:lnSpc>
              <a:spcBef>
                <a:spcPts val="0"/>
              </a:spcBef>
              <a:spcAft>
                <a:spcPts val="0"/>
              </a:spcAft>
              <a:buSzPts val="2500"/>
              <a:buChar char="●"/>
            </a:pPr>
            <a:r>
              <a:rPr lang="cs-CZ" sz="2500"/>
              <a:t>kaudální snopce kontrolují napětí břišní stěny v oblasti tříselného kanálu (při různých stupních námahy, zvedání břemene)</a:t>
            </a:r>
            <a:endParaRPr sz="2500">
              <a:solidFill>
                <a:srgbClr val="404040"/>
              </a:solidFill>
            </a:endParaRPr>
          </a:p>
          <a:p>
            <a:pPr indent="-387350" lvl="0" marL="457200" rtl="0" algn="l">
              <a:lnSpc>
                <a:spcPct val="120000"/>
              </a:lnSpc>
              <a:spcBef>
                <a:spcPts val="0"/>
              </a:spcBef>
              <a:spcAft>
                <a:spcPts val="0"/>
              </a:spcAft>
              <a:buSzPts val="2500"/>
              <a:buChar char="●"/>
            </a:pPr>
            <a:r>
              <a:rPr b="1" lang="cs-CZ" sz="2500"/>
              <a:t>jednostranná kontrakce: </a:t>
            </a:r>
            <a:r>
              <a:rPr lang="cs-CZ" sz="2500"/>
              <a:t>homolaterální rotace rupu</a:t>
            </a:r>
            <a:endParaRPr sz="2500"/>
          </a:p>
        </p:txBody>
      </p:sp>
      <p:pic>
        <p:nvPicPr>
          <p:cNvPr id="1207" name="Google Shape;1207;g18cd09f9bb7_0_227"/>
          <p:cNvPicPr preferRelativeResize="0"/>
          <p:nvPr/>
        </p:nvPicPr>
        <p:blipFill rotWithShape="1">
          <a:blip r:embed="rId3">
            <a:alphaModFix/>
          </a:blip>
          <a:srcRect b="0" l="16461" r="16729" t="0"/>
          <a:stretch/>
        </p:blipFill>
        <p:spPr>
          <a:xfrm>
            <a:off x="8437841" y="1691991"/>
            <a:ext cx="2622800" cy="3777624"/>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g18cd09f9bb7_0_236"/>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214" name="Google Shape;1214;g18cd09f9bb7_0_236"/>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Funkce</a:t>
            </a:r>
            <a:endParaRPr/>
          </a:p>
        </p:txBody>
      </p:sp>
      <p:sp>
        <p:nvSpPr>
          <p:cNvPr id="1215" name="Google Shape;1215;g18cd09f9bb7_0_236"/>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transversus abdominis - HSSP</a:t>
            </a:r>
            <a:endParaRPr/>
          </a:p>
        </p:txBody>
      </p:sp>
      <p:sp>
        <p:nvSpPr>
          <p:cNvPr id="1216" name="Google Shape;1216;g18cd09f9bb7_0_236"/>
          <p:cNvSpPr txBox="1"/>
          <p:nvPr>
            <p:ph idx="2" type="body"/>
          </p:nvPr>
        </p:nvSpPr>
        <p:spPr>
          <a:xfrm>
            <a:off x="720000" y="1692000"/>
            <a:ext cx="5435700" cy="4140000"/>
          </a:xfrm>
          <a:prstGeom prst="rect">
            <a:avLst/>
          </a:prstGeom>
        </p:spPr>
        <p:txBody>
          <a:bodyPr anchorCtr="0" anchor="t" bIns="0" lIns="0" spcFirstLastPara="1" rIns="0" wrap="square" tIns="0">
            <a:noAutofit/>
          </a:bodyPr>
          <a:lstStyle/>
          <a:p>
            <a:pPr indent="-381000" lvl="0" marL="457200" rtl="0" algn="l">
              <a:lnSpc>
                <a:spcPct val="100000"/>
              </a:lnSpc>
              <a:spcBef>
                <a:spcPts val="0"/>
              </a:spcBef>
              <a:spcAft>
                <a:spcPts val="0"/>
              </a:spcAft>
              <a:buSzPts val="2400"/>
              <a:buChar char="●"/>
            </a:pPr>
            <a:r>
              <a:rPr lang="cs-CZ" sz="2400">
                <a:solidFill>
                  <a:srgbClr val="000000"/>
                </a:solidFill>
              </a:rPr>
              <a:t>kokontrakce s bránicí, mm. multifidi, svaly pánevního dna</a:t>
            </a:r>
            <a:endParaRPr sz="2400">
              <a:solidFill>
                <a:srgbClr val="404040"/>
              </a:solidFill>
            </a:endParaRPr>
          </a:p>
          <a:p>
            <a:pPr indent="-381000" lvl="0" marL="457200" rtl="0" algn="l">
              <a:lnSpc>
                <a:spcPct val="100000"/>
              </a:lnSpc>
              <a:spcBef>
                <a:spcPts val="0"/>
              </a:spcBef>
              <a:spcAft>
                <a:spcPts val="0"/>
              </a:spcAft>
              <a:buSzPts val="2400"/>
              <a:buChar char="●"/>
            </a:pPr>
            <a:r>
              <a:rPr lang="cs-CZ" sz="2400">
                <a:solidFill>
                  <a:srgbClr val="000000"/>
                </a:solidFill>
              </a:rPr>
              <a:t>m. TA vznikl ze stejného mezodermu jako okrajová část bránice</a:t>
            </a:r>
            <a:endParaRPr sz="2400">
              <a:solidFill>
                <a:srgbClr val="404040"/>
              </a:solidFill>
            </a:endParaRPr>
          </a:p>
          <a:p>
            <a:pPr indent="-381000" lvl="0" marL="457200" rtl="0" algn="l">
              <a:lnSpc>
                <a:spcPct val="100000"/>
              </a:lnSpc>
              <a:spcBef>
                <a:spcPts val="0"/>
              </a:spcBef>
              <a:spcAft>
                <a:spcPts val="0"/>
              </a:spcAft>
              <a:buSzPts val="2400"/>
              <a:buChar char="●"/>
            </a:pPr>
            <a:r>
              <a:rPr lang="cs-CZ" sz="2400">
                <a:solidFill>
                  <a:srgbClr val="000000"/>
                </a:solidFill>
              </a:rPr>
              <a:t>plynulý přechod bránice do snopců m. TA v intercostálním prostoru anterolat. části dolní hrudní apertury </a:t>
            </a:r>
            <a:endParaRPr sz="2400">
              <a:solidFill>
                <a:srgbClr val="404040"/>
              </a:solidFill>
            </a:endParaRPr>
          </a:p>
          <a:p>
            <a:pPr indent="0" lvl="0" marL="0" rtl="0" algn="l">
              <a:lnSpc>
                <a:spcPct val="100000"/>
              </a:lnSpc>
              <a:spcBef>
                <a:spcPts val="1000"/>
              </a:spcBef>
              <a:spcAft>
                <a:spcPts val="0"/>
              </a:spcAft>
              <a:buNone/>
            </a:pPr>
            <a:r>
              <a:t/>
            </a:r>
            <a:endParaRPr sz="2400">
              <a:solidFill>
                <a:srgbClr val="404040"/>
              </a:solidFill>
            </a:endParaRPr>
          </a:p>
          <a:p>
            <a:pPr indent="0" lvl="0" marL="0" rtl="0" algn="l">
              <a:spcBef>
                <a:spcPts val="0"/>
              </a:spcBef>
              <a:spcAft>
                <a:spcPts val="0"/>
              </a:spcAft>
              <a:buNone/>
            </a:pPr>
            <a:r>
              <a:t/>
            </a:r>
            <a:endParaRPr sz="2400"/>
          </a:p>
        </p:txBody>
      </p:sp>
      <p:pic>
        <p:nvPicPr>
          <p:cNvPr id="1217" name="Google Shape;1217;g18cd09f9bb7_0_236"/>
          <p:cNvPicPr preferRelativeResize="0"/>
          <p:nvPr/>
        </p:nvPicPr>
        <p:blipFill rotWithShape="1">
          <a:blip r:embed="rId3">
            <a:alphaModFix/>
          </a:blip>
          <a:srcRect b="6670" l="0" r="0" t="7477"/>
          <a:stretch/>
        </p:blipFill>
        <p:spPr>
          <a:xfrm>
            <a:off x="6807527" y="1692003"/>
            <a:ext cx="4439934" cy="41400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g18cd09f9bb7_0_245"/>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224" name="Google Shape;1224;g18cd09f9bb7_0_245"/>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TrPs a zóny přenesené bolesti</a:t>
            </a:r>
            <a:endParaRPr/>
          </a:p>
        </p:txBody>
      </p:sp>
      <p:sp>
        <p:nvSpPr>
          <p:cNvPr id="1225" name="Google Shape;1225;g18cd09f9bb7_0_245"/>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transversus abdominis</a:t>
            </a:r>
            <a:endParaRPr/>
          </a:p>
        </p:txBody>
      </p:sp>
      <p:sp>
        <p:nvSpPr>
          <p:cNvPr id="1226" name="Google Shape;1226;g18cd09f9bb7_0_245"/>
          <p:cNvSpPr txBox="1"/>
          <p:nvPr>
            <p:ph idx="2" type="body"/>
          </p:nvPr>
        </p:nvSpPr>
        <p:spPr>
          <a:xfrm>
            <a:off x="720000" y="1692000"/>
            <a:ext cx="7094100" cy="4140000"/>
          </a:xfrm>
          <a:prstGeom prst="rect">
            <a:avLst/>
          </a:prstGeom>
        </p:spPr>
        <p:txBody>
          <a:bodyPr anchorCtr="0" anchor="t" bIns="0" lIns="0" spcFirstLastPara="1" rIns="0" wrap="square" tIns="0">
            <a:noAutofit/>
          </a:bodyPr>
          <a:lstStyle/>
          <a:p>
            <a:pPr indent="-381000" lvl="0" marL="457200" rtl="0" algn="just">
              <a:lnSpc>
                <a:spcPct val="100000"/>
              </a:lnSpc>
              <a:spcBef>
                <a:spcPts val="0"/>
              </a:spcBef>
              <a:spcAft>
                <a:spcPts val="0"/>
              </a:spcAft>
              <a:buSzPts val="2400"/>
              <a:buChar char="●"/>
            </a:pPr>
            <a:r>
              <a:rPr b="1" lang="cs-CZ" sz="2400"/>
              <a:t>Přenesená bolest: </a:t>
            </a:r>
            <a:r>
              <a:rPr lang="cs-CZ" sz="2400"/>
              <a:t>bolest v oblasti okraje hrudního koše a mezi spodními žebry, někdy - silná bolest v oblasti proc. xiphoideus</a:t>
            </a:r>
            <a:endParaRPr sz="2400"/>
          </a:p>
          <a:p>
            <a:pPr indent="0" lvl="0" marL="0" rtl="0" algn="just">
              <a:lnSpc>
                <a:spcPct val="100000"/>
              </a:lnSpc>
              <a:spcBef>
                <a:spcPts val="0"/>
              </a:spcBef>
              <a:spcAft>
                <a:spcPts val="0"/>
              </a:spcAft>
              <a:buNone/>
            </a:pPr>
            <a:r>
              <a:rPr b="1" lang="cs-CZ" sz="2400"/>
              <a:t>TrP:</a:t>
            </a:r>
            <a:endParaRPr sz="2400"/>
          </a:p>
          <a:p>
            <a:pPr indent="-381000" lvl="0" marL="457200" rtl="0" algn="just">
              <a:spcBef>
                <a:spcPts val="0"/>
              </a:spcBef>
              <a:spcAft>
                <a:spcPts val="0"/>
              </a:spcAft>
              <a:buSzPts val="2400"/>
              <a:buChar char="●"/>
            </a:pPr>
            <a:r>
              <a:rPr lang="cs-CZ" sz="2400"/>
              <a:t>aktivní TrPs, které jsou v blízkosti úponu svalu na žebra přenáší bolest jako pás jdoucí přes horní oblast břicha mezi předními žeberními oblouky</a:t>
            </a:r>
            <a:endParaRPr sz="2400"/>
          </a:p>
          <a:p>
            <a:pPr indent="-381000" lvl="0" marL="457200" rtl="0" algn="just">
              <a:spcBef>
                <a:spcPts val="0"/>
              </a:spcBef>
              <a:spcAft>
                <a:spcPts val="0"/>
              </a:spcAft>
              <a:buSzPts val="2400"/>
              <a:buChar char="●"/>
            </a:pPr>
            <a:r>
              <a:rPr lang="cs-CZ" sz="2400"/>
              <a:t>tzv. „říhací knoflík“ je TrP méně častý, ale může být velmi obtěžující. Pacienti si stěžují na „břišní“ problémy s častým říháním</a:t>
            </a:r>
            <a:endParaRPr sz="2400"/>
          </a:p>
          <a:p>
            <a:pPr indent="-228600" lvl="0" marL="342900" rtl="0" algn="l">
              <a:lnSpc>
                <a:spcPct val="100000"/>
              </a:lnSpc>
              <a:spcBef>
                <a:spcPts val="1000"/>
              </a:spcBef>
              <a:spcAft>
                <a:spcPts val="0"/>
              </a:spcAft>
              <a:buNone/>
            </a:pPr>
            <a:r>
              <a:t/>
            </a:r>
            <a:endParaRPr sz="1800">
              <a:solidFill>
                <a:srgbClr val="404040"/>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pic>
        <p:nvPicPr>
          <p:cNvPr id="1227" name="Google Shape;1227;g18cd09f9bb7_0_245"/>
          <p:cNvPicPr preferRelativeResize="0"/>
          <p:nvPr/>
        </p:nvPicPr>
        <p:blipFill rotWithShape="1">
          <a:blip r:embed="rId3">
            <a:alphaModFix/>
          </a:blip>
          <a:srcRect b="0" l="0" r="0" t="0"/>
          <a:stretch/>
        </p:blipFill>
        <p:spPr>
          <a:xfrm>
            <a:off x="8910142" y="1296005"/>
            <a:ext cx="2398712" cy="4474528"/>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sp>
        <p:nvSpPr>
          <p:cNvPr id="1233" name="Google Shape;1233;g18cd09f9bb7_0_254"/>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234" name="Google Shape;1234;g18cd09f9bb7_0_254"/>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Ozřejmění a palpace</a:t>
            </a:r>
            <a:endParaRPr/>
          </a:p>
        </p:txBody>
      </p:sp>
      <p:sp>
        <p:nvSpPr>
          <p:cNvPr id="1235" name="Google Shape;1235;g18cd09f9bb7_0_254"/>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tranversus abdominis</a:t>
            </a:r>
            <a:endParaRPr/>
          </a:p>
        </p:txBody>
      </p:sp>
      <p:sp>
        <p:nvSpPr>
          <p:cNvPr id="1236" name="Google Shape;1236;g18cd09f9bb7_0_254"/>
          <p:cNvSpPr txBox="1"/>
          <p:nvPr>
            <p:ph idx="2" type="body"/>
          </p:nvPr>
        </p:nvSpPr>
        <p:spPr>
          <a:xfrm>
            <a:off x="720000" y="1916125"/>
            <a:ext cx="5869200" cy="4140000"/>
          </a:xfrm>
          <a:prstGeom prst="rect">
            <a:avLst/>
          </a:prstGeom>
        </p:spPr>
        <p:txBody>
          <a:bodyPr anchorCtr="0" anchor="t" bIns="0" lIns="0" spcFirstLastPara="1" rIns="0" wrap="square" tIns="0">
            <a:noAutofit/>
          </a:bodyPr>
          <a:lstStyle/>
          <a:p>
            <a:pPr indent="0" lvl="0" marL="0" rtl="0" algn="just">
              <a:lnSpc>
                <a:spcPct val="120000"/>
              </a:lnSpc>
              <a:spcBef>
                <a:spcPts val="0"/>
              </a:spcBef>
              <a:spcAft>
                <a:spcPts val="0"/>
              </a:spcAft>
              <a:buClr>
                <a:srgbClr val="44546A"/>
              </a:buClr>
              <a:buSzPts val="1189"/>
              <a:buFont typeface="Arial"/>
              <a:buNone/>
            </a:pPr>
            <a:r>
              <a:rPr b="1" lang="cs-CZ" sz="1600"/>
              <a:t>Ozřejmění:</a:t>
            </a:r>
            <a:endParaRPr sz="1600"/>
          </a:p>
          <a:p>
            <a:pPr indent="0" lvl="0" marL="0" rtl="0" algn="just">
              <a:lnSpc>
                <a:spcPct val="120000"/>
              </a:lnSpc>
              <a:spcBef>
                <a:spcPts val="0"/>
              </a:spcBef>
              <a:spcAft>
                <a:spcPts val="0"/>
              </a:spcAft>
              <a:buNone/>
            </a:pPr>
            <a:r>
              <a:rPr lang="cs-CZ" sz="1600"/>
              <a:t>leh na zádech s nataženými DKK</a:t>
            </a:r>
            <a:endParaRPr sz="1600"/>
          </a:p>
          <a:p>
            <a:pPr indent="0" lvl="0" marL="0" rtl="0" algn="just">
              <a:lnSpc>
                <a:spcPct val="120000"/>
              </a:lnSpc>
              <a:spcBef>
                <a:spcPts val="0"/>
              </a:spcBef>
              <a:spcAft>
                <a:spcPts val="0"/>
              </a:spcAft>
              <a:buNone/>
            </a:pPr>
            <a:r>
              <a:rPr lang="cs-CZ" sz="1600"/>
              <a:t>vtáhnout konečník, vtáhnout pupek pod symfýzu či odporovaný nádech při zacpaném nosu (Millerův manévr je max., ale marné úsilí nadechnout se přes uzavřenou hlasovou štěrbinu)</a:t>
            </a:r>
            <a:endParaRPr sz="1600"/>
          </a:p>
          <a:p>
            <a:pPr indent="0" lvl="0" marL="0" rtl="0" algn="just">
              <a:lnSpc>
                <a:spcPct val="120000"/>
              </a:lnSpc>
              <a:spcBef>
                <a:spcPts val="0"/>
              </a:spcBef>
              <a:spcAft>
                <a:spcPts val="0"/>
              </a:spcAft>
              <a:buNone/>
            </a:pPr>
            <a:r>
              <a:rPr lang="cs-CZ" sz="1600"/>
              <a:t>uvědomění si svalu při přerušovaném močení</a:t>
            </a:r>
            <a:endParaRPr sz="1600"/>
          </a:p>
          <a:p>
            <a:pPr indent="0" lvl="0" marL="0" rtl="0" algn="just">
              <a:lnSpc>
                <a:spcPct val="120000"/>
              </a:lnSpc>
              <a:spcBef>
                <a:spcPts val="0"/>
              </a:spcBef>
              <a:spcAft>
                <a:spcPts val="0"/>
              </a:spcAft>
              <a:buClr>
                <a:srgbClr val="44546A"/>
              </a:buClr>
              <a:buSzPts val="1189"/>
              <a:buFont typeface="Arial"/>
              <a:buNone/>
            </a:pPr>
            <a:r>
              <a:rPr b="1" lang="cs-CZ" sz="1600"/>
              <a:t>Palpace</a:t>
            </a:r>
            <a:r>
              <a:rPr lang="cs-CZ" sz="1600"/>
              <a:t>:</a:t>
            </a:r>
            <a:endParaRPr sz="1600"/>
          </a:p>
          <a:p>
            <a:pPr indent="0" lvl="0" marL="0" rtl="0" algn="just">
              <a:lnSpc>
                <a:spcPct val="120000"/>
              </a:lnSpc>
              <a:spcBef>
                <a:spcPts val="0"/>
              </a:spcBef>
              <a:spcAft>
                <a:spcPts val="0"/>
              </a:spcAft>
              <a:buNone/>
            </a:pPr>
            <a:r>
              <a:rPr lang="cs-CZ" sz="1600"/>
              <a:t>leh na zádech s pokrčenými DKK</a:t>
            </a:r>
            <a:endParaRPr sz="1600"/>
          </a:p>
          <a:p>
            <a:pPr indent="0" lvl="0" marL="0" rtl="0" algn="just">
              <a:lnSpc>
                <a:spcPct val="120000"/>
              </a:lnSpc>
              <a:spcBef>
                <a:spcPts val="0"/>
              </a:spcBef>
              <a:spcAft>
                <a:spcPts val="0"/>
              </a:spcAft>
              <a:buNone/>
            </a:pPr>
            <a:r>
              <a:rPr lang="cs-CZ" sz="1600"/>
              <a:t>hluboká palpace</a:t>
            </a:r>
            <a:endParaRPr sz="1600"/>
          </a:p>
          <a:p>
            <a:pPr indent="0" lvl="0" marL="0" rtl="0" algn="just">
              <a:lnSpc>
                <a:spcPct val="120000"/>
              </a:lnSpc>
              <a:spcBef>
                <a:spcPts val="800"/>
              </a:spcBef>
              <a:spcAft>
                <a:spcPts val="0"/>
              </a:spcAft>
              <a:buClr>
                <a:srgbClr val="44546A"/>
              </a:buClr>
              <a:buSzPts val="1189"/>
              <a:buFont typeface="Arial"/>
              <a:buNone/>
            </a:pPr>
            <a:r>
              <a:rPr b="1" lang="cs-CZ" sz="1600"/>
              <a:t>Terapie:</a:t>
            </a:r>
            <a:endParaRPr sz="1600"/>
          </a:p>
          <a:p>
            <a:pPr indent="0" lvl="0" marL="0" rtl="0" algn="just">
              <a:lnSpc>
                <a:spcPct val="120000"/>
              </a:lnSpc>
              <a:spcBef>
                <a:spcPts val="800"/>
              </a:spcBef>
              <a:spcAft>
                <a:spcPts val="0"/>
              </a:spcAft>
              <a:buNone/>
            </a:pPr>
            <a:r>
              <a:rPr b="1" lang="cs-CZ" sz="1600"/>
              <a:t>PIR: </a:t>
            </a:r>
            <a:r>
              <a:rPr lang="cs-CZ" sz="1600"/>
              <a:t>aktivace (vtažení konečníku), s nádechem vyboulit břicho, s výdechem povolit, ale moc se nedělá</a:t>
            </a:r>
            <a:endParaRPr sz="1600"/>
          </a:p>
          <a:p>
            <a:pPr indent="0" lvl="0" marL="0" rtl="0" algn="just">
              <a:lnSpc>
                <a:spcPct val="120000"/>
              </a:lnSpc>
              <a:spcBef>
                <a:spcPts val="0"/>
              </a:spcBef>
              <a:spcAft>
                <a:spcPts val="0"/>
              </a:spcAft>
              <a:buNone/>
            </a:pPr>
            <a:r>
              <a:rPr lang="cs-CZ" sz="1600"/>
              <a:t>spíše presura nebo PIR na bránici</a:t>
            </a:r>
            <a:endParaRPr sz="1600"/>
          </a:p>
          <a:p>
            <a:pPr indent="0" lvl="0" marL="0" rtl="0" algn="l">
              <a:spcBef>
                <a:spcPts val="0"/>
              </a:spcBef>
              <a:spcAft>
                <a:spcPts val="0"/>
              </a:spcAft>
              <a:buNone/>
            </a:pPr>
            <a:r>
              <a:t/>
            </a:r>
            <a:endParaRPr sz="1400"/>
          </a:p>
        </p:txBody>
      </p:sp>
      <p:sp>
        <p:nvSpPr>
          <p:cNvPr id="1237" name="Google Shape;1237;g18cd09f9bb7_0_254"/>
          <p:cNvSpPr txBox="1"/>
          <p:nvPr/>
        </p:nvSpPr>
        <p:spPr>
          <a:xfrm>
            <a:off x="6847465" y="2019300"/>
            <a:ext cx="4990200" cy="48057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None/>
            </a:pPr>
            <a:r>
              <a:rPr b="1" lang="cs-CZ" sz="1600">
                <a:solidFill>
                  <a:schemeClr val="dk1"/>
                </a:solidFill>
              </a:rPr>
              <a:t>Dle Lewita:</a:t>
            </a:r>
            <a:endParaRPr sz="1600">
              <a:solidFill>
                <a:schemeClr val="dk1"/>
              </a:solidFill>
            </a:endParaRPr>
          </a:p>
          <a:p>
            <a:pPr indent="0" lvl="0" marL="0" rtl="0" algn="l">
              <a:lnSpc>
                <a:spcPct val="110000"/>
              </a:lnSpc>
              <a:spcBef>
                <a:spcPts val="800"/>
              </a:spcBef>
              <a:spcAft>
                <a:spcPts val="0"/>
              </a:spcAft>
              <a:buNone/>
            </a:pPr>
            <a:r>
              <a:rPr lang="cs-CZ" sz="1600">
                <a:solidFill>
                  <a:schemeClr val="dk1"/>
                </a:solidFill>
              </a:rPr>
              <a:t>vtahování konečníku je facilitováno přiložením prstu přes oděv do oblasti intergluteální rýhy a/nebo odporováním nádechu při částečně uzavřených nosních dírkách</a:t>
            </a:r>
            <a:endParaRPr sz="1600">
              <a:solidFill>
                <a:schemeClr val="dk1"/>
              </a:solidFill>
            </a:endParaRPr>
          </a:p>
          <a:p>
            <a:pPr indent="0" lvl="0" marL="0" rtl="0" algn="l">
              <a:lnSpc>
                <a:spcPct val="110000"/>
              </a:lnSpc>
              <a:spcBef>
                <a:spcPts val="800"/>
              </a:spcBef>
              <a:spcAft>
                <a:spcPts val="0"/>
              </a:spcAft>
              <a:buNone/>
            </a:pPr>
            <a:r>
              <a:t/>
            </a:r>
            <a:endParaRPr b="1" sz="1600">
              <a:solidFill>
                <a:schemeClr val="dk1"/>
              </a:solidFill>
            </a:endParaRPr>
          </a:p>
          <a:p>
            <a:pPr indent="0" lvl="0" marL="0" rtl="0" algn="l">
              <a:lnSpc>
                <a:spcPct val="110000"/>
              </a:lnSpc>
              <a:spcBef>
                <a:spcPts val="800"/>
              </a:spcBef>
              <a:spcAft>
                <a:spcPts val="0"/>
              </a:spcAft>
              <a:buNone/>
            </a:pPr>
            <a:r>
              <a:rPr b="1" lang="cs-CZ" sz="1600">
                <a:solidFill>
                  <a:schemeClr val="dk1"/>
                </a:solidFill>
              </a:rPr>
              <a:t>Aktivace vleže na zádech:</a:t>
            </a:r>
            <a:endParaRPr sz="1600">
              <a:solidFill>
                <a:schemeClr val="dk1"/>
              </a:solidFill>
            </a:endParaRPr>
          </a:p>
          <a:p>
            <a:pPr indent="0" lvl="0" marL="0" rtl="0" algn="l">
              <a:lnSpc>
                <a:spcPct val="110000"/>
              </a:lnSpc>
              <a:spcBef>
                <a:spcPts val="800"/>
              </a:spcBef>
              <a:spcAft>
                <a:spcPts val="0"/>
              </a:spcAft>
              <a:buNone/>
            </a:pPr>
            <a:r>
              <a:rPr lang="cs-CZ" sz="1600">
                <a:solidFill>
                  <a:schemeClr val="dk1"/>
                </a:solidFill>
              </a:rPr>
              <a:t>pokrčené DKK v KOK, vyzveme pacienta, aby vtáhnul konečník nebo jako by chtěl zadržet moč a současně mírně stáhl dolní část břicha směrem k páteři</a:t>
            </a:r>
            <a:endParaRPr sz="1600">
              <a:solidFill>
                <a:schemeClr val="dk1"/>
              </a:solidFill>
            </a:endParaRPr>
          </a:p>
          <a:p>
            <a:pPr indent="-237172" lvl="0" marL="342900" rtl="0" algn="l">
              <a:spcBef>
                <a:spcPts val="1000"/>
              </a:spcBef>
              <a:spcAft>
                <a:spcPts val="0"/>
              </a:spcAft>
              <a:buNone/>
            </a:pPr>
            <a:r>
              <a:t/>
            </a:r>
            <a:endParaRPr sz="1800">
              <a:solidFill>
                <a:srgbClr val="404040"/>
              </a:solidFill>
              <a:latin typeface="Century Gothic"/>
              <a:ea typeface="Century Gothic"/>
              <a:cs typeface="Century Gothic"/>
              <a:sym typeface="Century Gothic"/>
            </a:endParaRPr>
          </a:p>
        </p:txBody>
      </p:sp>
      <p:pic>
        <p:nvPicPr>
          <p:cNvPr id="1238" name="Google Shape;1238;g18cd09f9bb7_0_254"/>
          <p:cNvPicPr preferRelativeResize="0"/>
          <p:nvPr/>
        </p:nvPicPr>
        <p:blipFill rotWithShape="1">
          <a:blip r:embed="rId3">
            <a:alphaModFix/>
          </a:blip>
          <a:srcRect b="0" l="0" r="0" t="0"/>
          <a:stretch/>
        </p:blipFill>
        <p:spPr>
          <a:xfrm>
            <a:off x="8763119" y="-16461"/>
            <a:ext cx="3428890" cy="2303055"/>
          </a:xfrm>
          <a:prstGeom prst="rect">
            <a:avLst/>
          </a:prstGeom>
          <a:noFill/>
          <a:ln>
            <a:noFill/>
          </a:ln>
        </p:spPr>
      </p:pic>
      <p:pic>
        <p:nvPicPr>
          <p:cNvPr id="1239" name="Google Shape;1239;g18cd09f9bb7_0_254"/>
          <p:cNvPicPr preferRelativeResize="0"/>
          <p:nvPr/>
        </p:nvPicPr>
        <p:blipFill rotWithShape="1">
          <a:blip r:embed="rId4">
            <a:alphaModFix/>
          </a:blip>
          <a:srcRect b="0" l="0" r="0" t="0"/>
          <a:stretch/>
        </p:blipFill>
        <p:spPr>
          <a:xfrm>
            <a:off x="9973127" y="5195796"/>
            <a:ext cx="2218875" cy="1662199"/>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24"/>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sp>
        <p:nvSpPr>
          <p:cNvPr id="1245" name="Google Shape;1245;p24"/>
          <p:cNvSpPr txBox="1"/>
          <p:nvPr>
            <p:ph type="title"/>
          </p:nvPr>
        </p:nvSpPr>
        <p:spPr>
          <a:xfrm>
            <a:off x="720000" y="356106"/>
            <a:ext cx="10753200" cy="451576"/>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400"/>
              <a:buNone/>
            </a:pPr>
            <a:r>
              <a:rPr lang="cs-CZ"/>
              <a:t>m. rectus abdominis</a:t>
            </a:r>
            <a:endParaRPr/>
          </a:p>
        </p:txBody>
      </p:sp>
      <p:sp>
        <p:nvSpPr>
          <p:cNvPr id="1246" name="Google Shape;1246;p24"/>
          <p:cNvSpPr txBox="1"/>
          <p:nvPr>
            <p:ph idx="1" type="body"/>
          </p:nvPr>
        </p:nvSpPr>
        <p:spPr>
          <a:xfrm>
            <a:off x="720000" y="1692002"/>
            <a:ext cx="10753200" cy="4139998"/>
          </a:xfrm>
          <a:prstGeom prst="rect">
            <a:avLst/>
          </a:prstGeom>
          <a:noFill/>
          <a:ln>
            <a:noFill/>
          </a:ln>
        </p:spPr>
        <p:txBody>
          <a:bodyPr anchorCtr="0" anchor="t" bIns="0" lIns="0" spcFirstLastPara="1" rIns="0" wrap="square" tIns="0">
            <a:noAutofit/>
          </a:bodyPr>
          <a:lstStyle/>
          <a:p>
            <a:pPr indent="0" lvl="0" marL="50800" rtl="0" algn="l">
              <a:lnSpc>
                <a:spcPct val="128571"/>
              </a:lnSpc>
              <a:spcBef>
                <a:spcPts val="0"/>
              </a:spcBef>
              <a:spcAft>
                <a:spcPts val="0"/>
              </a:spcAft>
              <a:buSzPts val="2800"/>
              <a:buNone/>
            </a:pPr>
            <a:r>
              <a:rPr b="1" lang="cs-CZ"/>
              <a:t>Poloha pacienta: </a:t>
            </a:r>
            <a:r>
              <a:rPr lang="cs-CZ"/>
              <a:t>posadí se na přední okraj lehátka a položí se na záda, dolní končetina na ošetřované straně visí volně z lehátka, druhá je položena na přistavené židli, hlava je podložena polštářem, hýždě na ošetřované polštářem nebo složeným ručníkem</a:t>
            </a:r>
            <a:endParaRPr/>
          </a:p>
          <a:p>
            <a:pPr indent="0" lvl="0" marL="50800" rtl="0" algn="l">
              <a:lnSpc>
                <a:spcPct val="128571"/>
              </a:lnSpc>
              <a:spcBef>
                <a:spcPts val="0"/>
              </a:spcBef>
              <a:spcAft>
                <a:spcPts val="0"/>
              </a:spcAft>
              <a:buSzPts val="2800"/>
              <a:buNone/>
            </a:pPr>
            <a:r>
              <a:t/>
            </a:r>
            <a:endParaRPr/>
          </a:p>
          <a:p>
            <a:pPr indent="0" lvl="0" marL="50800" rtl="0" algn="l">
              <a:lnSpc>
                <a:spcPct val="128571"/>
              </a:lnSpc>
              <a:spcBef>
                <a:spcPts val="0"/>
              </a:spcBef>
              <a:spcAft>
                <a:spcPts val="0"/>
              </a:spcAft>
              <a:buSzPts val="2800"/>
              <a:buNone/>
            </a:pPr>
            <a:r>
              <a:rPr b="1" lang="cs-CZ"/>
              <a:t>Provedení: </a:t>
            </a:r>
            <a:r>
              <a:rPr lang="cs-CZ"/>
              <a:t>Jedná se o techniku antigravitační, kterou pacient provádí sám, předpětí je vyvoláno vahou dolní končetiny, která zvětšuje bederní lordózu.</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25"/>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sp>
        <p:nvSpPr>
          <p:cNvPr id="1252" name="Google Shape;1252;p25"/>
          <p:cNvSpPr txBox="1"/>
          <p:nvPr>
            <p:ph idx="1" type="body"/>
          </p:nvPr>
        </p:nvSpPr>
        <p:spPr>
          <a:xfrm>
            <a:off x="719400" y="908231"/>
            <a:ext cx="10753200" cy="4139998"/>
          </a:xfrm>
          <a:prstGeom prst="rect">
            <a:avLst/>
          </a:prstGeom>
          <a:noFill/>
          <a:ln>
            <a:noFill/>
          </a:ln>
        </p:spPr>
        <p:txBody>
          <a:bodyPr anchorCtr="0" anchor="t" bIns="0" lIns="0" spcFirstLastPara="1" rIns="0" wrap="square" tIns="0">
            <a:noAutofit/>
          </a:bodyPr>
          <a:lstStyle/>
          <a:p>
            <a:pPr indent="0" lvl="0" marL="50800" rtl="0" algn="l">
              <a:lnSpc>
                <a:spcPct val="128571"/>
              </a:lnSpc>
              <a:spcBef>
                <a:spcPts val="0"/>
              </a:spcBef>
              <a:spcAft>
                <a:spcPts val="0"/>
              </a:spcAft>
              <a:buSzPts val="2800"/>
              <a:buNone/>
            </a:pPr>
            <a:r>
              <a:rPr b="1" lang="cs-CZ"/>
              <a:t>Izometrie: </a:t>
            </a:r>
            <a:r>
              <a:rPr lang="cs-CZ"/>
              <a:t>flexe v kyčelním kloubu DK na ošetřované straně nebo nadzdvižení hlavy nad lehátko </a:t>
            </a:r>
            <a:endParaRPr/>
          </a:p>
          <a:p>
            <a:pPr indent="0" lvl="0" marL="50800" rtl="0" algn="l">
              <a:lnSpc>
                <a:spcPct val="128571"/>
              </a:lnSpc>
              <a:spcBef>
                <a:spcPts val="0"/>
              </a:spcBef>
              <a:spcAft>
                <a:spcPts val="0"/>
              </a:spcAft>
              <a:buSzPts val="2800"/>
              <a:buNone/>
            </a:pPr>
            <a:r>
              <a:rPr lang="cs-CZ"/>
              <a:t>Facilitace: ne Inhibice: ne</a:t>
            </a:r>
            <a:endParaRPr/>
          </a:p>
          <a:p>
            <a:pPr indent="0" lvl="0" marL="50800" rtl="0" algn="l">
              <a:lnSpc>
                <a:spcPct val="128571"/>
              </a:lnSpc>
              <a:spcBef>
                <a:spcPts val="0"/>
              </a:spcBef>
              <a:spcAft>
                <a:spcPts val="0"/>
              </a:spcAft>
              <a:buSzPts val="2800"/>
              <a:buNone/>
            </a:pPr>
            <a:r>
              <a:t/>
            </a:r>
            <a:endParaRPr/>
          </a:p>
          <a:p>
            <a:pPr indent="0" lvl="0" marL="50800" rtl="0" algn="l">
              <a:lnSpc>
                <a:spcPct val="128571"/>
              </a:lnSpc>
              <a:spcBef>
                <a:spcPts val="0"/>
              </a:spcBef>
              <a:spcAft>
                <a:spcPts val="0"/>
              </a:spcAft>
              <a:buSzPts val="2800"/>
              <a:buNone/>
            </a:pPr>
            <a:r>
              <a:rPr i="1" lang="cs-CZ" sz="2000"/>
              <a:t>Poznámka: Často nemůže být technika prováděna, pro bolesti v bedrech ve výchozí poloze. Facilitační nebo inhibiční vliv dýchání je v případu břišních svalů složitější, inhibiční vliv výdechu je zejména pro nutnou relaxaci erectoru spinae, doporučujme u této techniky cíleně dýchání nepoužívat</a:t>
            </a:r>
            <a:endParaRPr/>
          </a:p>
          <a:p>
            <a:pPr indent="0" lvl="0" marL="50800" rtl="0" algn="l">
              <a:lnSpc>
                <a:spcPct val="128571"/>
              </a:lnSpc>
              <a:spcBef>
                <a:spcPts val="0"/>
              </a:spcBef>
              <a:spcAft>
                <a:spcPts val="0"/>
              </a:spcAft>
              <a:buSzPts val="2800"/>
              <a:buNone/>
            </a:pPr>
            <a:r>
              <a:t/>
            </a:r>
            <a:endParaRPr/>
          </a:p>
        </p:txBody>
      </p:sp>
      <p:pic>
        <p:nvPicPr>
          <p:cNvPr id="1253" name="Google Shape;1253;p25"/>
          <p:cNvPicPr preferRelativeResize="0"/>
          <p:nvPr/>
        </p:nvPicPr>
        <p:blipFill rotWithShape="1">
          <a:blip r:embed="rId3">
            <a:alphaModFix/>
          </a:blip>
          <a:srcRect b="43809" l="29770" r="37398" t="32244"/>
          <a:stretch/>
        </p:blipFill>
        <p:spPr>
          <a:xfrm>
            <a:off x="3381000" y="4469363"/>
            <a:ext cx="5430000" cy="2227692"/>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sp>
        <p:nvSpPr>
          <p:cNvPr id="1259" name="Google Shape;1259;g18cd09f9bb7_0_332"/>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260" name="Google Shape;1260;g18cd09f9bb7_0_332"/>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Anatomie</a:t>
            </a:r>
            <a:endParaRPr/>
          </a:p>
        </p:txBody>
      </p:sp>
      <p:sp>
        <p:nvSpPr>
          <p:cNvPr id="1261" name="Google Shape;1261;g18cd09f9bb7_0_332"/>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Thoracolumbální fascie</a:t>
            </a:r>
            <a:endParaRPr/>
          </a:p>
        </p:txBody>
      </p:sp>
      <p:sp>
        <p:nvSpPr>
          <p:cNvPr id="1262" name="Google Shape;1262;g18cd09f9bb7_0_332"/>
          <p:cNvSpPr txBox="1"/>
          <p:nvPr>
            <p:ph idx="2" type="body"/>
          </p:nvPr>
        </p:nvSpPr>
        <p:spPr>
          <a:xfrm>
            <a:off x="720000" y="1692000"/>
            <a:ext cx="6242700" cy="4140000"/>
          </a:xfrm>
          <a:prstGeom prst="rect">
            <a:avLst/>
          </a:prstGeom>
        </p:spPr>
        <p:txBody>
          <a:bodyPr anchorCtr="0" anchor="t" bIns="0" lIns="0" spcFirstLastPara="1" rIns="0" wrap="square" tIns="0">
            <a:noAutofit/>
          </a:bodyPr>
          <a:lstStyle/>
          <a:p>
            <a:pPr indent="-228600" lvl="0" marL="228600" rtl="0" algn="l">
              <a:lnSpc>
                <a:spcPct val="90000"/>
              </a:lnSpc>
              <a:spcBef>
                <a:spcPts val="0"/>
              </a:spcBef>
              <a:spcAft>
                <a:spcPts val="0"/>
              </a:spcAft>
              <a:buSzPts val="2800"/>
              <a:buChar char="•"/>
            </a:pPr>
            <a:r>
              <a:rPr lang="cs-CZ">
                <a:solidFill>
                  <a:srgbClr val="000000"/>
                </a:solidFill>
              </a:rPr>
              <a:t>Má důležitou roli pro mechanickou stabilitu thoracolumbální páteře a SI kloubů</a:t>
            </a:r>
            <a:endParaRPr>
              <a:solidFill>
                <a:srgbClr val="000000"/>
              </a:solidFill>
            </a:endParaRPr>
          </a:p>
          <a:p>
            <a:pPr indent="-228600" lvl="0" marL="228600" rtl="0" algn="l">
              <a:lnSpc>
                <a:spcPct val="90000"/>
              </a:lnSpc>
              <a:spcBef>
                <a:spcPts val="1000"/>
              </a:spcBef>
              <a:spcAft>
                <a:spcPts val="0"/>
              </a:spcAft>
              <a:buSzPts val="2800"/>
              <a:buChar char="•"/>
            </a:pPr>
            <a:r>
              <a:rPr lang="cs-CZ">
                <a:solidFill>
                  <a:srgbClr val="000000"/>
                </a:solidFill>
              </a:rPr>
              <a:t>Nejvíce protažitelná je v bederní části</a:t>
            </a:r>
            <a:endParaRPr>
              <a:solidFill>
                <a:srgbClr val="000000"/>
              </a:solidFill>
            </a:endParaRPr>
          </a:p>
          <a:p>
            <a:pPr indent="-228600" lvl="0" marL="228600" rtl="0" algn="l">
              <a:lnSpc>
                <a:spcPct val="90000"/>
              </a:lnSpc>
              <a:spcBef>
                <a:spcPts val="1000"/>
              </a:spcBef>
              <a:spcAft>
                <a:spcPts val="0"/>
              </a:spcAft>
              <a:buSzPts val="2800"/>
              <a:buChar char="•"/>
            </a:pPr>
            <a:r>
              <a:rPr lang="cs-CZ">
                <a:solidFill>
                  <a:srgbClr val="000000"/>
                </a:solidFill>
              </a:rPr>
              <a:t>Zdroj proprioceptivních informací</a:t>
            </a:r>
            <a:endParaRPr>
              <a:solidFill>
                <a:srgbClr val="000000"/>
              </a:solidFill>
            </a:endParaRPr>
          </a:p>
          <a:p>
            <a:pPr indent="-50800" lvl="0" marL="228600" rtl="0" algn="l">
              <a:lnSpc>
                <a:spcPct val="90000"/>
              </a:lnSpc>
              <a:spcBef>
                <a:spcPts val="1000"/>
              </a:spcBef>
              <a:spcAft>
                <a:spcPts val="0"/>
              </a:spcAft>
              <a:buNone/>
            </a:pPr>
            <a:r>
              <a:t/>
            </a:r>
            <a:endParaRPr>
              <a:solidFill>
                <a:srgbClr val="000000"/>
              </a:solidFill>
            </a:endParaRPr>
          </a:p>
          <a:p>
            <a:pPr indent="0" lvl="0" marL="0" rtl="0" algn="l">
              <a:spcBef>
                <a:spcPts val="0"/>
              </a:spcBef>
              <a:spcAft>
                <a:spcPts val="0"/>
              </a:spcAft>
              <a:buNone/>
            </a:pPr>
            <a:r>
              <a:t/>
            </a:r>
            <a:endParaRPr/>
          </a:p>
        </p:txBody>
      </p:sp>
      <p:pic>
        <p:nvPicPr>
          <p:cNvPr descr="Obsah obrázku míč&#10;&#10;Popis vygenerovaný s velmi vysokou mírou spolehlivosti" id="1263" name="Google Shape;1263;g18cd09f9bb7_0_332"/>
          <p:cNvPicPr preferRelativeResize="0"/>
          <p:nvPr/>
        </p:nvPicPr>
        <p:blipFill rotWithShape="1">
          <a:blip r:embed="rId3">
            <a:alphaModFix/>
          </a:blip>
          <a:srcRect b="0" l="0" r="0" t="0"/>
          <a:stretch/>
        </p:blipFill>
        <p:spPr>
          <a:xfrm>
            <a:off x="7509391" y="720001"/>
            <a:ext cx="3175346" cy="5293743"/>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8" name="Shape 1268"/>
        <p:cNvGrpSpPr/>
        <p:nvPr/>
      </p:nvGrpSpPr>
      <p:grpSpPr>
        <a:xfrm>
          <a:off x="0" y="0"/>
          <a:ext cx="0" cy="0"/>
          <a:chOff x="0" y="0"/>
          <a:chExt cx="0" cy="0"/>
        </a:xfrm>
      </p:grpSpPr>
      <p:sp>
        <p:nvSpPr>
          <p:cNvPr id="1269" name="Google Shape;1269;g18cd09f9bb7_0_341"/>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270" name="Google Shape;1270;g18cd09f9bb7_0_341"/>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Anamotie</a:t>
            </a:r>
            <a:endParaRPr/>
          </a:p>
        </p:txBody>
      </p:sp>
      <p:sp>
        <p:nvSpPr>
          <p:cNvPr id="1271" name="Google Shape;1271;g18cd09f9bb7_0_341"/>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Rozdělení vrstev</a:t>
            </a:r>
            <a:endParaRPr/>
          </a:p>
        </p:txBody>
      </p:sp>
      <p:sp>
        <p:nvSpPr>
          <p:cNvPr id="1272" name="Google Shape;1272;g18cd09f9bb7_0_341"/>
          <p:cNvSpPr txBox="1"/>
          <p:nvPr>
            <p:ph idx="2" type="body"/>
          </p:nvPr>
        </p:nvSpPr>
        <p:spPr>
          <a:xfrm>
            <a:off x="720000" y="1692000"/>
            <a:ext cx="5376000" cy="41400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cs-CZ">
                <a:solidFill>
                  <a:srgbClr val="000000"/>
                </a:solidFill>
              </a:rPr>
              <a:t>Dle Čiháka (2006)</a:t>
            </a:r>
            <a:endParaRPr>
              <a:solidFill>
                <a:srgbClr val="000000"/>
              </a:solidFill>
            </a:endParaRPr>
          </a:p>
          <a:p>
            <a:pPr indent="-228600" lvl="1" marL="685800" rtl="0" algn="l">
              <a:lnSpc>
                <a:spcPct val="90000"/>
              </a:lnSpc>
              <a:spcBef>
                <a:spcPts val="500"/>
              </a:spcBef>
              <a:spcAft>
                <a:spcPts val="0"/>
              </a:spcAft>
              <a:buSzPts val="2800"/>
              <a:buChar char="•"/>
            </a:pPr>
            <a:r>
              <a:rPr b="1" lang="cs-CZ" sz="2800">
                <a:solidFill>
                  <a:srgbClr val="000000"/>
                </a:solidFill>
              </a:rPr>
              <a:t>Lamina superficialis -</a:t>
            </a:r>
            <a:r>
              <a:rPr lang="cs-CZ" sz="2800">
                <a:solidFill>
                  <a:srgbClr val="000000"/>
                </a:solidFill>
              </a:rPr>
              <a:t>  aponeurotický začátek m. lattismus dorsi, začíná od os sacrum, crista iliaca a proc. spinosi bederních obratlů</a:t>
            </a:r>
            <a:endParaRPr sz="2400">
              <a:solidFill>
                <a:srgbClr val="000000"/>
              </a:solidFill>
            </a:endParaRPr>
          </a:p>
          <a:p>
            <a:pPr indent="-228600" lvl="1" marL="685800" rtl="0" algn="l">
              <a:lnSpc>
                <a:spcPct val="90000"/>
              </a:lnSpc>
              <a:spcBef>
                <a:spcPts val="500"/>
              </a:spcBef>
              <a:spcAft>
                <a:spcPts val="0"/>
              </a:spcAft>
              <a:buSzPts val="2800"/>
              <a:buChar char="•"/>
            </a:pPr>
            <a:r>
              <a:rPr b="1" lang="cs-CZ" sz="2800">
                <a:solidFill>
                  <a:srgbClr val="000000"/>
                </a:solidFill>
              </a:rPr>
              <a:t>Lamina profunda</a:t>
            </a:r>
            <a:r>
              <a:rPr lang="cs-CZ" sz="2800">
                <a:solidFill>
                  <a:srgbClr val="000000"/>
                </a:solidFill>
              </a:rPr>
              <a:t> – mezi m. QL a erectory spinae. Připojena k posledním žerům, proc. Costrarii bederních obratlů, zadní okraj crista iliaca</a:t>
            </a:r>
            <a:endParaRPr sz="2800">
              <a:solidFill>
                <a:srgbClr val="000000"/>
              </a:solidFill>
            </a:endParaRPr>
          </a:p>
          <a:p>
            <a:pPr indent="0" lvl="0" marL="0" rtl="0" algn="l">
              <a:lnSpc>
                <a:spcPct val="90000"/>
              </a:lnSpc>
              <a:spcBef>
                <a:spcPts val="1000"/>
              </a:spcBef>
              <a:spcAft>
                <a:spcPts val="0"/>
              </a:spcAft>
              <a:buNone/>
            </a:pPr>
            <a:r>
              <a:t/>
            </a:r>
            <a:endParaRPr>
              <a:solidFill>
                <a:srgbClr val="000000"/>
              </a:solidFill>
            </a:endParaRPr>
          </a:p>
          <a:p>
            <a:pPr indent="-50800" lvl="1" marL="685800" rtl="0" algn="l">
              <a:lnSpc>
                <a:spcPct val="90000"/>
              </a:lnSpc>
              <a:spcBef>
                <a:spcPts val="500"/>
              </a:spcBef>
              <a:spcAft>
                <a:spcPts val="0"/>
              </a:spcAft>
              <a:buNone/>
            </a:pPr>
            <a:r>
              <a:t/>
            </a:r>
            <a:endParaRPr sz="2800">
              <a:solidFill>
                <a:srgbClr val="000000"/>
              </a:solidFill>
            </a:endParaRPr>
          </a:p>
          <a:p>
            <a:pPr indent="0" lvl="0" marL="0" rtl="0" algn="l">
              <a:spcBef>
                <a:spcPts val="0"/>
              </a:spcBef>
              <a:spcAft>
                <a:spcPts val="0"/>
              </a:spcAft>
              <a:buNone/>
            </a:pPr>
            <a:r>
              <a:t/>
            </a:r>
            <a:endParaRPr/>
          </a:p>
        </p:txBody>
      </p:sp>
      <p:pic>
        <p:nvPicPr>
          <p:cNvPr descr="Obsah obrázku spodní prádlo, šaty&#10;&#10;Popis vygenerovaný s velmi vysokou mírou spolehlivosti" id="1273" name="Google Shape;1273;g18cd09f9bb7_0_341"/>
          <p:cNvPicPr preferRelativeResize="0"/>
          <p:nvPr/>
        </p:nvPicPr>
        <p:blipFill rotWithShape="1">
          <a:blip r:embed="rId3">
            <a:alphaModFix/>
          </a:blip>
          <a:srcRect b="0" l="0" r="0" t="0"/>
          <a:stretch/>
        </p:blipFill>
        <p:spPr>
          <a:xfrm>
            <a:off x="6192040" y="720011"/>
            <a:ext cx="5626219" cy="48279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18c94055bac_0_71"/>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223" name="Google Shape;223;g18c94055bac_0_71"/>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TrPs a zóny referenční bolesti</a:t>
            </a:r>
            <a:endParaRPr/>
          </a:p>
        </p:txBody>
      </p:sp>
      <p:sp>
        <p:nvSpPr>
          <p:cNvPr id="224" name="Google Shape;224;g18c94055bac_0_71"/>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pectoralis major</a:t>
            </a:r>
            <a:endParaRPr/>
          </a:p>
        </p:txBody>
      </p:sp>
      <p:pic>
        <p:nvPicPr>
          <p:cNvPr id="225" name="Google Shape;225;g18c94055bac_0_71"/>
          <p:cNvPicPr preferRelativeResize="0"/>
          <p:nvPr/>
        </p:nvPicPr>
        <p:blipFill rotWithShape="1">
          <a:blip r:embed="rId3">
            <a:alphaModFix/>
          </a:blip>
          <a:srcRect b="65594" l="0" r="0" t="0"/>
          <a:stretch/>
        </p:blipFill>
        <p:spPr>
          <a:xfrm>
            <a:off x="862647" y="1865057"/>
            <a:ext cx="3341394" cy="2097343"/>
          </a:xfrm>
          <a:prstGeom prst="rect">
            <a:avLst/>
          </a:prstGeom>
          <a:noFill/>
          <a:ln>
            <a:noFill/>
          </a:ln>
        </p:spPr>
      </p:pic>
      <p:pic>
        <p:nvPicPr>
          <p:cNvPr id="226" name="Google Shape;226;g18c94055bac_0_71"/>
          <p:cNvPicPr preferRelativeResize="0"/>
          <p:nvPr/>
        </p:nvPicPr>
        <p:blipFill rotWithShape="1">
          <a:blip r:embed="rId3">
            <a:alphaModFix/>
          </a:blip>
          <a:srcRect b="33241" l="0" r="0" t="34406"/>
          <a:stretch/>
        </p:blipFill>
        <p:spPr>
          <a:xfrm>
            <a:off x="4425303" y="2009263"/>
            <a:ext cx="3341394" cy="1972158"/>
          </a:xfrm>
          <a:prstGeom prst="rect">
            <a:avLst/>
          </a:prstGeom>
          <a:noFill/>
          <a:ln>
            <a:noFill/>
          </a:ln>
        </p:spPr>
      </p:pic>
      <p:pic>
        <p:nvPicPr>
          <p:cNvPr id="227" name="Google Shape;227;g18c94055bac_0_71"/>
          <p:cNvPicPr preferRelativeResize="0"/>
          <p:nvPr/>
        </p:nvPicPr>
        <p:blipFill rotWithShape="1">
          <a:blip r:embed="rId3">
            <a:alphaModFix/>
          </a:blip>
          <a:srcRect b="0" l="0" r="0" t="66708"/>
          <a:stretch/>
        </p:blipFill>
        <p:spPr>
          <a:xfrm>
            <a:off x="7987959" y="2009263"/>
            <a:ext cx="3341394" cy="2029338"/>
          </a:xfrm>
          <a:prstGeom prst="rect">
            <a:avLst/>
          </a:prstGeom>
          <a:noFill/>
          <a:ln>
            <a:noFill/>
          </a:ln>
        </p:spPr>
      </p:pic>
      <p:sp>
        <p:nvSpPr>
          <p:cNvPr id="228" name="Google Shape;228;g18c94055bac_0_71"/>
          <p:cNvSpPr txBox="1"/>
          <p:nvPr/>
        </p:nvSpPr>
        <p:spPr>
          <a:xfrm>
            <a:off x="1194267" y="3962400"/>
            <a:ext cx="2678100" cy="4407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000000"/>
              </a:buClr>
              <a:buSzPts val="1800"/>
              <a:buFont typeface="Calibri"/>
              <a:buNone/>
            </a:pPr>
            <a:r>
              <a:rPr i="0" lang="cs-CZ" sz="1800" u="none" cap="none" strike="noStrike">
                <a:solidFill>
                  <a:srgbClr val="000000"/>
                </a:solidFill>
              </a:rPr>
              <a:t>klavikulární část</a:t>
            </a:r>
            <a:endParaRPr i="0" sz="1800" u="none" cap="none" strike="noStrike">
              <a:solidFill>
                <a:srgbClr val="000000"/>
              </a:solidFill>
            </a:endParaRPr>
          </a:p>
        </p:txBody>
      </p:sp>
      <p:sp>
        <p:nvSpPr>
          <p:cNvPr id="229" name="Google Shape;229;g18c94055bac_0_71"/>
          <p:cNvSpPr txBox="1"/>
          <p:nvPr/>
        </p:nvSpPr>
        <p:spPr>
          <a:xfrm>
            <a:off x="4756923" y="3962400"/>
            <a:ext cx="2678100" cy="4407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000000"/>
              </a:buClr>
              <a:buSzPts val="1800"/>
              <a:buFont typeface="Calibri"/>
              <a:buNone/>
            </a:pPr>
            <a:r>
              <a:rPr i="0" lang="cs-CZ" sz="1800" u="none" cap="none" strike="noStrike">
                <a:solidFill>
                  <a:srgbClr val="000000"/>
                </a:solidFill>
              </a:rPr>
              <a:t>sternální část</a:t>
            </a:r>
            <a:endParaRPr i="0" sz="1800" u="none" cap="none" strike="noStrike">
              <a:solidFill>
                <a:srgbClr val="000000"/>
              </a:solidFill>
            </a:endParaRPr>
          </a:p>
        </p:txBody>
      </p:sp>
      <p:sp>
        <p:nvSpPr>
          <p:cNvPr id="230" name="Google Shape;230;g18c94055bac_0_71"/>
          <p:cNvSpPr txBox="1"/>
          <p:nvPr/>
        </p:nvSpPr>
        <p:spPr>
          <a:xfrm>
            <a:off x="8153769" y="3981420"/>
            <a:ext cx="3009900" cy="4407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000000"/>
              </a:buClr>
              <a:buSzPts val="1800"/>
              <a:buFont typeface="Calibri"/>
              <a:buNone/>
            </a:pPr>
            <a:r>
              <a:rPr i="0" lang="cs-CZ" sz="1800" u="none" cap="none" strike="noStrike">
                <a:solidFill>
                  <a:srgbClr val="000000"/>
                </a:solidFill>
              </a:rPr>
              <a:t>kostální a abdominální část</a:t>
            </a:r>
            <a:endParaRPr i="0" sz="1800" u="none" cap="none" strike="noStrike">
              <a:solidFill>
                <a:srgbClr val="000000"/>
              </a:solidFill>
            </a:endParaRPr>
          </a:p>
        </p:txBody>
      </p:sp>
      <p:sp>
        <p:nvSpPr>
          <p:cNvPr id="231" name="Google Shape;231;g18c94055bac_0_71"/>
          <p:cNvSpPr txBox="1"/>
          <p:nvPr/>
        </p:nvSpPr>
        <p:spPr>
          <a:xfrm>
            <a:off x="1194267" y="4814596"/>
            <a:ext cx="9703800" cy="1754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cs-CZ" sz="1800" u="none" cap="none" strike="noStrike">
                <a:solidFill>
                  <a:srgbClr val="000000"/>
                </a:solidFill>
              </a:rPr>
              <a:t>Zóna může být lokalizovaná pod sternem, v hrudníku a v prsou a může se rozprostírat až na malíkovou část paže a předloktí až ke 4. a 5. prstu. Bolest způsobená TRPs v m. pectoralis major může věrně napodobovat ischemickou chorobu srdeční a odstranění reflexních změn v kostální části levého m. PM může přerušit pocity episodických arytmií.</a:t>
            </a:r>
            <a:endParaRPr/>
          </a:p>
          <a:p>
            <a:pPr indent="0" lvl="0" marL="0" marR="0" rtl="0" algn="ctr">
              <a:spcBef>
                <a:spcPts val="0"/>
              </a:spcBef>
              <a:spcAft>
                <a:spcPts val="0"/>
              </a:spcAft>
              <a:buNone/>
            </a:pPr>
            <a:r>
              <a:rPr i="1" lang="cs-CZ" sz="1800" u="none" cap="none" strike="noStrike">
                <a:solidFill>
                  <a:srgbClr val="000000"/>
                </a:solidFill>
              </a:rPr>
              <a:t>TRPs v m. pectoralis major se často objevují také jako následek akutního infarktu myokardu, nebo v průběhu ischemické choroby srdeční.</a:t>
            </a:r>
            <a:endParaRPr/>
          </a:p>
        </p:txBody>
      </p:sp>
      <p:sp>
        <p:nvSpPr>
          <p:cNvPr id="232" name="Google Shape;232;g18c94055bac_0_71"/>
          <p:cNvSpPr txBox="1"/>
          <p:nvPr/>
        </p:nvSpPr>
        <p:spPr>
          <a:xfrm>
            <a:off x="1194300" y="6261097"/>
            <a:ext cx="2678100" cy="4407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000000"/>
              </a:buClr>
              <a:buSzPts val="1800"/>
              <a:buFont typeface="Calibri"/>
              <a:buNone/>
            </a:pPr>
            <a:r>
              <a:rPr i="0" lang="cs-CZ" u="none" cap="none" strike="noStrike">
                <a:solidFill>
                  <a:srgbClr val="000000"/>
                </a:solidFill>
              </a:rPr>
              <a:t>(Travell &amp; Simons, 1999)</a:t>
            </a:r>
            <a:endParaRPr i="0" u="none" cap="none" strike="noStrike">
              <a:solidFill>
                <a:srgbClr val="000000"/>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g18cd09f9bb7_0_350"/>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280" name="Google Shape;1280;g18cd09f9bb7_0_350"/>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Anatomie</a:t>
            </a:r>
            <a:endParaRPr/>
          </a:p>
        </p:txBody>
      </p:sp>
      <p:sp>
        <p:nvSpPr>
          <p:cNvPr id="1281" name="Google Shape;1281;g18cd09f9bb7_0_350"/>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Rozdělení vrstev</a:t>
            </a:r>
            <a:endParaRPr/>
          </a:p>
        </p:txBody>
      </p:sp>
      <p:sp>
        <p:nvSpPr>
          <p:cNvPr id="1282" name="Google Shape;1282;g18cd09f9bb7_0_350"/>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406400" lvl="0" marL="457200" rtl="0" algn="l">
              <a:lnSpc>
                <a:spcPct val="90000"/>
              </a:lnSpc>
              <a:spcBef>
                <a:spcPts val="0"/>
              </a:spcBef>
              <a:spcAft>
                <a:spcPts val="0"/>
              </a:spcAft>
              <a:buSzPts val="2800"/>
              <a:buChar char="●"/>
            </a:pPr>
            <a:r>
              <a:rPr lang="cs-CZ"/>
              <a:t>Někteří autoři popisují ještě </a:t>
            </a:r>
            <a:r>
              <a:rPr b="1" lang="cs-CZ"/>
              <a:t>Anteriorní vrstvu </a:t>
            </a:r>
            <a:r>
              <a:rPr lang="cs-CZ"/>
              <a:t>- leží před m. QL, začíná od transversálních trnů bederních obratlů, přechází v l. iliolumbale</a:t>
            </a:r>
            <a:endParaRPr/>
          </a:p>
          <a:p>
            <a:pPr indent="0" lvl="0" marL="0" rtl="0" algn="l">
              <a:spcBef>
                <a:spcPts val="0"/>
              </a:spcBef>
              <a:spcAft>
                <a:spcPts val="0"/>
              </a:spcAft>
              <a:buNone/>
            </a:pPr>
            <a:r>
              <a:t/>
            </a:r>
            <a:endParaRPr/>
          </a:p>
        </p:txBody>
      </p:sp>
      <p:pic>
        <p:nvPicPr>
          <p:cNvPr descr="Obsah obrázku snímek obrazovky&#10;&#10;Popis vygenerovaný s velmi vysokou mírou spolehlivosti" id="1283" name="Google Shape;1283;g18cd09f9bb7_0_350"/>
          <p:cNvPicPr preferRelativeResize="0"/>
          <p:nvPr/>
        </p:nvPicPr>
        <p:blipFill rotWithShape="1">
          <a:blip r:embed="rId3">
            <a:alphaModFix/>
          </a:blip>
          <a:srcRect b="21835" l="48599" r="-487" t="45194"/>
          <a:stretch/>
        </p:blipFill>
        <p:spPr>
          <a:xfrm>
            <a:off x="720736" y="2818244"/>
            <a:ext cx="10098889" cy="3581261"/>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g18cd09f9bb7_0_359"/>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290" name="Google Shape;1290;g18cd09f9bb7_0_359"/>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Terapie</a:t>
            </a:r>
            <a:endParaRPr/>
          </a:p>
        </p:txBody>
      </p:sp>
      <p:sp>
        <p:nvSpPr>
          <p:cNvPr id="1291" name="Google Shape;1291;g18cd09f9bb7_0_359"/>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Ošetření thoracolumbální fascie</a:t>
            </a:r>
            <a:endParaRPr/>
          </a:p>
        </p:txBody>
      </p:sp>
      <p:sp>
        <p:nvSpPr>
          <p:cNvPr id="1292" name="Google Shape;1292;g18cd09f9bb7_0_359"/>
          <p:cNvSpPr txBox="1"/>
          <p:nvPr>
            <p:ph idx="2" type="body"/>
          </p:nvPr>
        </p:nvSpPr>
        <p:spPr>
          <a:xfrm>
            <a:off x="720000" y="1692000"/>
            <a:ext cx="6242700" cy="41400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cs-CZ" sz="2100">
                <a:solidFill>
                  <a:srgbClr val="000000"/>
                </a:solidFill>
              </a:rPr>
              <a:t>Protažení kraniálním směrem</a:t>
            </a:r>
            <a:endParaRPr sz="2100">
              <a:solidFill>
                <a:srgbClr val="000000"/>
              </a:solidFill>
            </a:endParaRPr>
          </a:p>
          <a:p>
            <a:pPr indent="-184150" lvl="0" marL="228600" rtl="0" algn="l">
              <a:lnSpc>
                <a:spcPct val="90000"/>
              </a:lnSpc>
              <a:spcBef>
                <a:spcPts val="1000"/>
              </a:spcBef>
              <a:spcAft>
                <a:spcPts val="0"/>
              </a:spcAft>
              <a:buClr>
                <a:srgbClr val="000000"/>
              </a:buClr>
              <a:buSzPts val="2100"/>
              <a:buChar char="•"/>
            </a:pPr>
            <a:r>
              <a:rPr lang="cs-CZ" sz="2100">
                <a:solidFill>
                  <a:srgbClr val="000000"/>
                </a:solidFill>
              </a:rPr>
              <a:t>Pacient leží na břiše s hlavou na ošetřovanou stranu</a:t>
            </a:r>
            <a:endParaRPr sz="2100">
              <a:solidFill>
                <a:srgbClr val="000000"/>
              </a:solidFill>
            </a:endParaRPr>
          </a:p>
          <a:p>
            <a:pPr indent="-184150" lvl="0" marL="228600" rtl="0" algn="l">
              <a:lnSpc>
                <a:spcPct val="90000"/>
              </a:lnSpc>
              <a:spcBef>
                <a:spcPts val="1000"/>
              </a:spcBef>
              <a:spcAft>
                <a:spcPts val="0"/>
              </a:spcAft>
              <a:buClr>
                <a:srgbClr val="000000"/>
              </a:buClr>
              <a:buSzPts val="2100"/>
              <a:buChar char="•"/>
            </a:pPr>
            <a:r>
              <a:rPr lang="cs-CZ" sz="2100">
                <a:solidFill>
                  <a:srgbClr val="000000"/>
                </a:solidFill>
              </a:rPr>
              <a:t>HK je na ošetřované straně natažená</a:t>
            </a:r>
            <a:endParaRPr sz="2100">
              <a:solidFill>
                <a:srgbClr val="000000"/>
              </a:solidFill>
            </a:endParaRPr>
          </a:p>
          <a:p>
            <a:pPr indent="-184150" lvl="0" marL="228600" rtl="0" algn="l">
              <a:lnSpc>
                <a:spcPct val="90000"/>
              </a:lnSpc>
              <a:spcBef>
                <a:spcPts val="1000"/>
              </a:spcBef>
              <a:spcAft>
                <a:spcPts val="0"/>
              </a:spcAft>
              <a:buClr>
                <a:srgbClr val="000000"/>
              </a:buClr>
              <a:buSzPts val="2100"/>
              <a:buChar char="•"/>
            </a:pPr>
            <a:r>
              <a:rPr lang="cs-CZ" sz="2100">
                <a:solidFill>
                  <a:srgbClr val="000000"/>
                </a:solidFill>
              </a:rPr>
              <a:t>T má jednu ruku na dolním konci fascie (fixuje) a druhou na dolním úhlu lopatky</a:t>
            </a:r>
            <a:endParaRPr sz="2100">
              <a:solidFill>
                <a:srgbClr val="000000"/>
              </a:solidFill>
            </a:endParaRPr>
          </a:p>
          <a:p>
            <a:pPr indent="-184150" lvl="0" marL="228600" rtl="0" algn="l">
              <a:lnSpc>
                <a:spcPct val="90000"/>
              </a:lnSpc>
              <a:spcBef>
                <a:spcPts val="1000"/>
              </a:spcBef>
              <a:spcAft>
                <a:spcPts val="0"/>
              </a:spcAft>
              <a:buClr>
                <a:srgbClr val="000000"/>
              </a:buClr>
              <a:buSzPts val="2100"/>
              <a:buChar char="•"/>
            </a:pPr>
            <a:r>
              <a:rPr lang="cs-CZ" sz="2100">
                <a:solidFill>
                  <a:srgbClr val="000000"/>
                </a:solidFill>
              </a:rPr>
              <a:t>Při aktivaci pacient na ošetřované</a:t>
            </a:r>
            <a:endParaRPr sz="2100">
              <a:solidFill>
                <a:srgbClr val="000000"/>
              </a:solidFill>
            </a:endParaRPr>
          </a:p>
          <a:p>
            <a:pPr indent="0" lvl="0" marL="0" rtl="0" algn="l">
              <a:lnSpc>
                <a:spcPct val="90000"/>
              </a:lnSpc>
              <a:spcBef>
                <a:spcPts val="1000"/>
              </a:spcBef>
              <a:spcAft>
                <a:spcPts val="0"/>
              </a:spcAft>
              <a:buNone/>
            </a:pPr>
            <a:r>
              <a:rPr lang="cs-CZ" sz="2100">
                <a:solidFill>
                  <a:srgbClr val="000000"/>
                </a:solidFill>
              </a:rPr>
              <a:t>   straně s nádechem zvedne HK </a:t>
            </a:r>
            <a:endParaRPr sz="2100">
              <a:solidFill>
                <a:srgbClr val="000000"/>
              </a:solidFill>
            </a:endParaRPr>
          </a:p>
          <a:p>
            <a:pPr indent="0" lvl="0" marL="0" rtl="0" algn="l">
              <a:lnSpc>
                <a:spcPct val="90000"/>
              </a:lnSpc>
              <a:spcBef>
                <a:spcPts val="1000"/>
              </a:spcBef>
              <a:spcAft>
                <a:spcPts val="0"/>
              </a:spcAft>
              <a:buNone/>
            </a:pPr>
            <a:r>
              <a:rPr lang="cs-CZ" sz="2100">
                <a:solidFill>
                  <a:srgbClr val="000000"/>
                </a:solidFill>
              </a:rPr>
              <a:t>   a provede DF zápěstí a hlezna</a:t>
            </a:r>
            <a:endParaRPr sz="2100">
              <a:solidFill>
                <a:srgbClr val="000000"/>
              </a:solidFill>
            </a:endParaRPr>
          </a:p>
          <a:p>
            <a:pPr indent="-184150" lvl="0" marL="228600" rtl="0" algn="l">
              <a:lnSpc>
                <a:spcPct val="90000"/>
              </a:lnSpc>
              <a:spcBef>
                <a:spcPts val="1000"/>
              </a:spcBef>
              <a:spcAft>
                <a:spcPts val="0"/>
              </a:spcAft>
              <a:buClr>
                <a:srgbClr val="000000"/>
              </a:buClr>
              <a:buSzPts val="2100"/>
              <a:buChar char="•"/>
            </a:pPr>
            <a:r>
              <a:rPr lang="cs-CZ" sz="2100">
                <a:solidFill>
                  <a:srgbClr val="000000"/>
                </a:solidFill>
              </a:rPr>
              <a:t>Při relaxaci vydechne a uvolní napětí</a:t>
            </a:r>
            <a:endParaRPr sz="2100">
              <a:solidFill>
                <a:srgbClr val="000000"/>
              </a:solidFill>
            </a:endParaRPr>
          </a:p>
          <a:p>
            <a:pPr indent="0" lvl="0" marL="0" rtl="0" algn="l">
              <a:spcBef>
                <a:spcPts val="0"/>
              </a:spcBef>
              <a:spcAft>
                <a:spcPts val="0"/>
              </a:spcAft>
              <a:buNone/>
            </a:pPr>
            <a:r>
              <a:t/>
            </a:r>
            <a:endParaRPr sz="2100"/>
          </a:p>
        </p:txBody>
      </p:sp>
      <p:pic>
        <p:nvPicPr>
          <p:cNvPr descr="Obsah obrázku text, mapa&#10;&#10;Popis vygenerovaný s velmi vysokou mírou spolehlivosti" id="1293" name="Google Shape;1293;g18cd09f9bb7_0_359"/>
          <p:cNvPicPr preferRelativeResize="0"/>
          <p:nvPr/>
        </p:nvPicPr>
        <p:blipFill rotWithShape="1">
          <a:blip r:embed="rId3">
            <a:alphaModFix/>
          </a:blip>
          <a:srcRect b="0" l="0" r="0" t="0"/>
          <a:stretch/>
        </p:blipFill>
        <p:spPr>
          <a:xfrm>
            <a:off x="6962712" y="1567500"/>
            <a:ext cx="4419600" cy="28860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8" name="Shape 1298"/>
        <p:cNvGrpSpPr/>
        <p:nvPr/>
      </p:nvGrpSpPr>
      <p:grpSpPr>
        <a:xfrm>
          <a:off x="0" y="0"/>
          <a:ext cx="0" cy="0"/>
          <a:chOff x="0" y="0"/>
          <a:chExt cx="0" cy="0"/>
        </a:xfrm>
      </p:grpSpPr>
      <p:sp>
        <p:nvSpPr>
          <p:cNvPr id="1299" name="Google Shape;1299;g18cd09f9bb7_0_36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300" name="Google Shape;1300;g18cd09f9bb7_0_368"/>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Terapie</a:t>
            </a:r>
            <a:endParaRPr/>
          </a:p>
        </p:txBody>
      </p:sp>
      <p:sp>
        <p:nvSpPr>
          <p:cNvPr id="1301" name="Google Shape;1301;g18cd09f9bb7_0_368"/>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cs-CZ"/>
              <a:t>Ošetření thoracolumbální fascie</a:t>
            </a:r>
            <a:endParaRPr/>
          </a:p>
          <a:p>
            <a:pPr indent="0" lvl="0" marL="0" rtl="0" algn="l">
              <a:spcBef>
                <a:spcPts val="0"/>
              </a:spcBef>
              <a:spcAft>
                <a:spcPts val="0"/>
              </a:spcAft>
              <a:buNone/>
            </a:pPr>
            <a:r>
              <a:t/>
            </a:r>
            <a:endParaRPr/>
          </a:p>
        </p:txBody>
      </p:sp>
      <p:sp>
        <p:nvSpPr>
          <p:cNvPr id="1302" name="Google Shape;1302;g18cd09f9bb7_0_368"/>
          <p:cNvSpPr txBox="1"/>
          <p:nvPr>
            <p:ph idx="2" type="body"/>
          </p:nvPr>
        </p:nvSpPr>
        <p:spPr>
          <a:xfrm>
            <a:off x="720000" y="1692000"/>
            <a:ext cx="6197700" cy="41400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cs-CZ" sz="2400">
                <a:solidFill>
                  <a:srgbClr val="000000"/>
                </a:solidFill>
              </a:rPr>
              <a:t>Protažení kaudálním směrem</a:t>
            </a:r>
            <a:endParaRPr sz="2400">
              <a:solidFill>
                <a:srgbClr val="000000"/>
              </a:solidFill>
            </a:endParaRPr>
          </a:p>
          <a:p>
            <a:pPr indent="-203200" lvl="0" marL="228600" rtl="0" algn="l">
              <a:lnSpc>
                <a:spcPct val="90000"/>
              </a:lnSpc>
              <a:spcBef>
                <a:spcPts val="1000"/>
              </a:spcBef>
              <a:spcAft>
                <a:spcPts val="0"/>
              </a:spcAft>
              <a:buSzPts val="2400"/>
              <a:buChar char="•"/>
            </a:pPr>
            <a:r>
              <a:rPr lang="cs-CZ" sz="2400">
                <a:solidFill>
                  <a:srgbClr val="000000"/>
                </a:solidFill>
              </a:rPr>
              <a:t>Pacient ve stejné poloze</a:t>
            </a:r>
            <a:endParaRPr sz="2400">
              <a:solidFill>
                <a:srgbClr val="000000"/>
              </a:solidFill>
            </a:endParaRPr>
          </a:p>
          <a:p>
            <a:pPr indent="-203200" lvl="0" marL="228600" rtl="0" algn="l">
              <a:lnSpc>
                <a:spcPct val="90000"/>
              </a:lnSpc>
              <a:spcBef>
                <a:spcPts val="1000"/>
              </a:spcBef>
              <a:spcAft>
                <a:spcPts val="0"/>
              </a:spcAft>
              <a:buSzPts val="2400"/>
              <a:buChar char="•"/>
            </a:pPr>
            <a:r>
              <a:rPr lang="cs-CZ" sz="2400">
                <a:solidFill>
                  <a:srgbClr val="000000"/>
                </a:solidFill>
              </a:rPr>
              <a:t>Terapeut stojí u hlavy, jednu ruku má na dolním úhlu lopatky (fixační) druhou na hýždích</a:t>
            </a:r>
            <a:endParaRPr sz="2400">
              <a:solidFill>
                <a:srgbClr val="000000"/>
              </a:solidFill>
            </a:endParaRPr>
          </a:p>
          <a:p>
            <a:pPr indent="-203200" lvl="0" marL="228600" rtl="0" algn="l">
              <a:lnSpc>
                <a:spcPct val="90000"/>
              </a:lnSpc>
              <a:spcBef>
                <a:spcPts val="1000"/>
              </a:spcBef>
              <a:spcAft>
                <a:spcPts val="0"/>
              </a:spcAft>
              <a:buSzPts val="2400"/>
              <a:buChar char="•"/>
            </a:pPr>
            <a:r>
              <a:rPr b="1" lang="cs-CZ" sz="2400">
                <a:solidFill>
                  <a:srgbClr val="000000"/>
                </a:solidFill>
              </a:rPr>
              <a:t>Aktivace je s výdechem, relaxace s nádechem</a:t>
            </a:r>
            <a:endParaRPr sz="2400">
              <a:solidFill>
                <a:srgbClr val="000000"/>
              </a:solidFill>
            </a:endParaRPr>
          </a:p>
          <a:p>
            <a:pPr indent="-203200" lvl="0" marL="228600" rtl="0" algn="l">
              <a:lnSpc>
                <a:spcPct val="90000"/>
              </a:lnSpc>
              <a:spcBef>
                <a:spcPts val="1000"/>
              </a:spcBef>
              <a:spcAft>
                <a:spcPts val="0"/>
              </a:spcAft>
              <a:buSzPts val="2400"/>
              <a:buChar char="•"/>
            </a:pPr>
            <a:r>
              <a:rPr lang="cs-CZ" sz="2400">
                <a:solidFill>
                  <a:srgbClr val="000000"/>
                </a:solidFill>
              </a:rPr>
              <a:t>Můžeme také bilaterálně za hýždě, kaudálním směrem</a:t>
            </a:r>
            <a:endParaRPr b="1" sz="2400">
              <a:solidFill>
                <a:srgbClr val="000000"/>
              </a:solidFill>
            </a:endParaRPr>
          </a:p>
          <a:p>
            <a:pPr indent="0" lvl="0" marL="0" rtl="0" algn="l">
              <a:spcBef>
                <a:spcPts val="0"/>
              </a:spcBef>
              <a:spcAft>
                <a:spcPts val="0"/>
              </a:spcAft>
              <a:buNone/>
            </a:pPr>
            <a:r>
              <a:t/>
            </a:r>
            <a:endParaRPr sz="2400"/>
          </a:p>
        </p:txBody>
      </p:sp>
      <p:pic>
        <p:nvPicPr>
          <p:cNvPr descr="Obsah obrázku mapa, text, kreslení&#10;&#10;Popis vygenerovaný s velmi vysokou mírou spolehlivosti" id="1303" name="Google Shape;1303;g18cd09f9bb7_0_368"/>
          <p:cNvPicPr preferRelativeResize="0"/>
          <p:nvPr/>
        </p:nvPicPr>
        <p:blipFill rotWithShape="1">
          <a:blip r:embed="rId3">
            <a:alphaModFix/>
          </a:blip>
          <a:srcRect b="0" l="0" r="0" t="0"/>
          <a:stretch/>
        </p:blipFill>
        <p:spPr>
          <a:xfrm>
            <a:off x="6917701" y="1567491"/>
            <a:ext cx="4664017" cy="318871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g18cd09f9bb7_0_377"/>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310" name="Google Shape;1310;g18cd09f9bb7_0_377"/>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Terapie</a:t>
            </a:r>
            <a:endParaRPr/>
          </a:p>
        </p:txBody>
      </p:sp>
      <p:sp>
        <p:nvSpPr>
          <p:cNvPr id="1311" name="Google Shape;1311;g18cd09f9bb7_0_377"/>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Ošetření postranní fascie trupu</a:t>
            </a:r>
            <a:endParaRPr/>
          </a:p>
        </p:txBody>
      </p:sp>
      <p:sp>
        <p:nvSpPr>
          <p:cNvPr id="1312" name="Google Shape;1312;g18cd09f9bb7_0_377"/>
          <p:cNvSpPr txBox="1"/>
          <p:nvPr>
            <p:ph idx="2" type="body"/>
          </p:nvPr>
        </p:nvSpPr>
        <p:spPr>
          <a:xfrm>
            <a:off x="720000" y="1692000"/>
            <a:ext cx="6078300" cy="4140000"/>
          </a:xfrm>
          <a:prstGeom prst="rect">
            <a:avLst/>
          </a:prstGeom>
        </p:spPr>
        <p:txBody>
          <a:bodyPr anchorCtr="0" anchor="t" bIns="0" lIns="0" spcFirstLastPara="1" rIns="0" wrap="square" tIns="0">
            <a:noAutofit/>
          </a:bodyPr>
          <a:lstStyle/>
          <a:p>
            <a:pPr indent="-228600" lvl="0" marL="228600" rtl="0" algn="l">
              <a:lnSpc>
                <a:spcPct val="90000"/>
              </a:lnSpc>
              <a:spcBef>
                <a:spcPts val="0"/>
              </a:spcBef>
              <a:spcAft>
                <a:spcPts val="0"/>
              </a:spcAft>
              <a:buSzPts val="2800"/>
              <a:buChar char="•"/>
            </a:pPr>
            <a:r>
              <a:rPr lang="cs-CZ">
                <a:solidFill>
                  <a:srgbClr val="000000"/>
                </a:solidFill>
              </a:rPr>
              <a:t>Používáme při omezené lateroflexi</a:t>
            </a:r>
            <a:endParaRPr>
              <a:solidFill>
                <a:srgbClr val="000000"/>
              </a:solidFill>
            </a:endParaRPr>
          </a:p>
          <a:p>
            <a:pPr indent="-228600" lvl="0" marL="228600" rtl="0" algn="l">
              <a:lnSpc>
                <a:spcPct val="90000"/>
              </a:lnSpc>
              <a:spcBef>
                <a:spcPts val="1000"/>
              </a:spcBef>
              <a:spcAft>
                <a:spcPts val="0"/>
              </a:spcAft>
              <a:buSzPts val="2800"/>
              <a:buChar char="•"/>
            </a:pPr>
            <a:r>
              <a:rPr lang="cs-CZ">
                <a:solidFill>
                  <a:srgbClr val="000000"/>
                </a:solidFill>
              </a:rPr>
              <a:t>Pacient sedí na lehátku s HK vzpaženou a ohnutou v lokti</a:t>
            </a:r>
            <a:endParaRPr>
              <a:solidFill>
                <a:srgbClr val="000000"/>
              </a:solidFill>
            </a:endParaRPr>
          </a:p>
          <a:p>
            <a:pPr indent="-228600" lvl="0" marL="228600" rtl="0" algn="l">
              <a:lnSpc>
                <a:spcPct val="90000"/>
              </a:lnSpc>
              <a:spcBef>
                <a:spcPts val="1000"/>
              </a:spcBef>
              <a:spcAft>
                <a:spcPts val="0"/>
              </a:spcAft>
              <a:buSzPts val="2800"/>
              <a:buChar char="•"/>
            </a:pPr>
            <a:r>
              <a:rPr lang="cs-CZ">
                <a:solidFill>
                  <a:srgbClr val="000000"/>
                </a:solidFill>
              </a:rPr>
              <a:t>T stojí za ním, pacienta ohýbá přes svou DK umístěnou na lehátku, na ošetřované straně fixuje pánev a druhou rukou přes vzpažený loket pacienta provádíme předpětí </a:t>
            </a:r>
            <a:endParaRPr>
              <a:solidFill>
                <a:srgbClr val="000000"/>
              </a:solidFill>
            </a:endParaRPr>
          </a:p>
          <a:p>
            <a:pPr indent="-228600" lvl="0" marL="228600" rtl="0" algn="l">
              <a:lnSpc>
                <a:spcPct val="90000"/>
              </a:lnSpc>
              <a:spcBef>
                <a:spcPts val="1000"/>
              </a:spcBef>
              <a:spcAft>
                <a:spcPts val="0"/>
              </a:spcAft>
              <a:buSzPts val="2800"/>
              <a:buChar char="•"/>
            </a:pPr>
            <a:r>
              <a:rPr lang="cs-CZ">
                <a:solidFill>
                  <a:srgbClr val="000000"/>
                </a:solidFill>
              </a:rPr>
              <a:t>Aktivace s nádechem a pohledem nahoru, potom zadržet dech</a:t>
            </a:r>
            <a:endParaRPr>
              <a:solidFill>
                <a:srgbClr val="000000"/>
              </a:solidFill>
            </a:endParaRPr>
          </a:p>
          <a:p>
            <a:pPr indent="-228600" lvl="0" marL="228600" rtl="0" algn="l">
              <a:lnSpc>
                <a:spcPct val="90000"/>
              </a:lnSpc>
              <a:spcBef>
                <a:spcPts val="1000"/>
              </a:spcBef>
              <a:spcAft>
                <a:spcPts val="0"/>
              </a:spcAft>
              <a:buSzPts val="2800"/>
              <a:buChar char="•"/>
            </a:pPr>
            <a:r>
              <a:rPr lang="cs-CZ">
                <a:solidFill>
                  <a:srgbClr val="000000"/>
                </a:solidFill>
              </a:rPr>
              <a:t>Relaxace s výdechem</a:t>
            </a:r>
            <a:endParaRPr>
              <a:solidFill>
                <a:srgbClr val="000000"/>
              </a:solidFill>
            </a:endParaRPr>
          </a:p>
          <a:p>
            <a:pPr indent="0" lvl="0" marL="0" rtl="0" algn="l">
              <a:spcBef>
                <a:spcPts val="0"/>
              </a:spcBef>
              <a:spcAft>
                <a:spcPts val="0"/>
              </a:spcAft>
              <a:buNone/>
            </a:pPr>
            <a:r>
              <a:t/>
            </a:r>
            <a:endParaRPr/>
          </a:p>
        </p:txBody>
      </p:sp>
      <p:pic>
        <p:nvPicPr>
          <p:cNvPr descr="Obsah obrázku text&#10;&#10;Popis vygenerovaný s velmi vysokou mírou spolehlivosti" id="1313" name="Google Shape;1313;g18cd09f9bb7_0_377"/>
          <p:cNvPicPr preferRelativeResize="0"/>
          <p:nvPr/>
        </p:nvPicPr>
        <p:blipFill rotWithShape="1">
          <a:blip r:embed="rId3">
            <a:alphaModFix/>
          </a:blip>
          <a:srcRect b="0" l="0" r="0" t="0"/>
          <a:stretch/>
        </p:blipFill>
        <p:spPr>
          <a:xfrm>
            <a:off x="7359127" y="1567493"/>
            <a:ext cx="3445714" cy="4428227"/>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g18c94055bac_0_236"/>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320" name="Google Shape;1320;g18c94055bac_0_236"/>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Zdroje</a:t>
            </a:r>
            <a:endParaRPr/>
          </a:p>
        </p:txBody>
      </p:sp>
      <p:sp>
        <p:nvSpPr>
          <p:cNvPr id="1321" name="Google Shape;1321;g18c94055bac_0_236"/>
          <p:cNvSpPr txBox="1"/>
          <p:nvPr>
            <p:ph idx="2" type="body"/>
          </p:nvPr>
        </p:nvSpPr>
        <p:spPr>
          <a:xfrm>
            <a:off x="719400" y="1484327"/>
            <a:ext cx="10753200" cy="4140000"/>
          </a:xfrm>
          <a:prstGeom prst="rect">
            <a:avLst/>
          </a:prstGeom>
        </p:spPr>
        <p:txBody>
          <a:bodyPr anchorCtr="0" anchor="t" bIns="0" lIns="0" spcFirstLastPara="1" rIns="0" wrap="square" tIns="0">
            <a:noAutofit/>
          </a:bodyPr>
          <a:lstStyle/>
          <a:p>
            <a:pPr indent="-330200" lvl="0" marL="457200" rtl="0" algn="l">
              <a:lnSpc>
                <a:spcPct val="140000"/>
              </a:lnSpc>
              <a:spcBef>
                <a:spcPts val="0"/>
              </a:spcBef>
              <a:spcAft>
                <a:spcPts val="0"/>
              </a:spcAft>
              <a:buSzPts val="1600"/>
              <a:buChar char="●"/>
            </a:pPr>
            <a:r>
              <a:rPr lang="cs-CZ" sz="1600">
                <a:highlight>
                  <a:srgbClr val="FDFDFE"/>
                </a:highlight>
              </a:rPr>
              <a:t>DOBEŠ, Miroslav, Marie MICHKOVÁ, Petr POSPÍŠIL, Jiří VLČEK a Marek ČENTÍK. </a:t>
            </a:r>
            <a:r>
              <a:rPr i="1" lang="cs-CZ" sz="1600">
                <a:highlight>
                  <a:srgbClr val="FDFDFE"/>
                </a:highlight>
              </a:rPr>
              <a:t>Diagnostika a terapie funkčních poruch pohybového systému (manuální terapie) pro fyzioterapeuty</a:t>
            </a:r>
            <a:r>
              <a:rPr lang="cs-CZ" sz="1600">
                <a:highlight>
                  <a:srgbClr val="FDFDFE"/>
                </a:highlight>
              </a:rPr>
              <a:t>. 1. vyd. Horní Bludovice: Domiga, s.r.o., 2011. 76 s. ISBN 978-80-902222-4-3.</a:t>
            </a:r>
            <a:endParaRPr sz="1600"/>
          </a:p>
          <a:p>
            <a:pPr indent="-330200" lvl="0" marL="457200" rtl="0" algn="l">
              <a:lnSpc>
                <a:spcPct val="100000"/>
              </a:lnSpc>
              <a:spcBef>
                <a:spcPts val="0"/>
              </a:spcBef>
              <a:spcAft>
                <a:spcPts val="0"/>
              </a:spcAft>
              <a:buSzPts val="1600"/>
              <a:buChar char="●"/>
            </a:pPr>
            <a:r>
              <a:rPr lang="cs-CZ" sz="1600"/>
              <a:t>Kapandji, I.A. (2008) The Physiology of the Joints. 2nd Edition, Churchill Livingstone Inc., New York. </a:t>
            </a:r>
            <a:endParaRPr sz="1600"/>
          </a:p>
          <a:p>
            <a:pPr indent="-330200" lvl="0" marL="457200" rtl="0" algn="l">
              <a:lnSpc>
                <a:spcPct val="100000"/>
              </a:lnSpc>
              <a:spcBef>
                <a:spcPts val="0"/>
              </a:spcBef>
              <a:spcAft>
                <a:spcPts val="0"/>
              </a:spcAft>
              <a:buSzPts val="1600"/>
              <a:buChar char="●"/>
            </a:pPr>
            <a:r>
              <a:rPr lang="cs-CZ" sz="1600"/>
              <a:t>Stecco, C., Hammer, W., Vleeming, A. &amp; De Caro, R. (2015). Functional atlas of the human fascial system, Edinburgh: Elsevier.</a:t>
            </a:r>
            <a:endParaRPr sz="1600"/>
          </a:p>
          <a:p>
            <a:pPr indent="-330200" lvl="0" marL="457200" rtl="0" algn="l">
              <a:lnSpc>
                <a:spcPct val="100000"/>
              </a:lnSpc>
              <a:spcBef>
                <a:spcPts val="0"/>
              </a:spcBef>
              <a:spcAft>
                <a:spcPts val="0"/>
              </a:spcAft>
              <a:buSzPts val="1600"/>
              <a:buChar char="●"/>
            </a:pPr>
            <a:r>
              <a:rPr lang="cs-CZ" sz="1600"/>
              <a:t>Travell,J.G. &amp; Simons D. G. (1999). </a:t>
            </a:r>
            <a:r>
              <a:rPr i="1" lang="cs-CZ" sz="1600"/>
              <a:t>Myofascial pain and dysfunction : the trigger point manual. Volume 1, Upper half of body, </a:t>
            </a:r>
            <a:r>
              <a:rPr lang="cs-CZ" sz="1600"/>
              <a:t>Baltimore: Williams &amp; Wilkins.</a:t>
            </a:r>
            <a:endParaRPr i="1" sz="1600"/>
          </a:p>
          <a:p>
            <a:pPr indent="-330200" lvl="0" marL="457200" rtl="0" algn="l">
              <a:lnSpc>
                <a:spcPct val="100000"/>
              </a:lnSpc>
              <a:spcBef>
                <a:spcPts val="0"/>
              </a:spcBef>
              <a:spcAft>
                <a:spcPts val="0"/>
              </a:spcAft>
              <a:buSzPts val="1600"/>
              <a:buChar char="●"/>
            </a:pPr>
            <a:r>
              <a:rPr lang="cs-CZ" sz="1600"/>
              <a:t>Standring, S., &amp; Gray, H. (2008). </a:t>
            </a:r>
            <a:r>
              <a:rPr i="1" lang="cs-CZ" sz="1600"/>
              <a:t>Gray's anatomy: The anatomical basis of clinical practice</a:t>
            </a:r>
            <a:r>
              <a:rPr lang="cs-CZ" sz="1600"/>
              <a:t>. Edinburgh: Churchill Livingstone/Elsevier. </a:t>
            </a:r>
            <a:endParaRPr sz="1600"/>
          </a:p>
          <a:p>
            <a:pPr indent="-330200" lvl="0" marL="457200" rtl="0" algn="l">
              <a:lnSpc>
                <a:spcPct val="100000"/>
              </a:lnSpc>
              <a:spcBef>
                <a:spcPts val="0"/>
              </a:spcBef>
              <a:spcAft>
                <a:spcPts val="0"/>
              </a:spcAft>
              <a:buSzPts val="1600"/>
              <a:buChar char="●"/>
            </a:pPr>
            <a:r>
              <a:rPr i="1" lang="cs-CZ" sz="1600"/>
              <a:t>Tubbs, R. S., Shoja, M. M., Loukas, M. (2016) Bergman‘s Comprehensive Encyclopedia of Human Anatomic Variation, New Jersey: John Wiley &amp; Sons, Inc.</a:t>
            </a:r>
            <a:endParaRPr i="1" sz="1600"/>
          </a:p>
          <a:p>
            <a:pPr indent="-330200" lvl="0" marL="457200" rtl="0" algn="l">
              <a:lnSpc>
                <a:spcPct val="100000"/>
              </a:lnSpc>
              <a:spcBef>
                <a:spcPts val="0"/>
              </a:spcBef>
              <a:spcAft>
                <a:spcPts val="0"/>
              </a:spcAft>
              <a:buSzPts val="1600"/>
              <a:buChar char="●"/>
            </a:pPr>
            <a:r>
              <a:rPr lang="cs-CZ" sz="1600">
                <a:solidFill>
                  <a:srgbClr val="222222"/>
                </a:solidFill>
              </a:rPr>
              <a:t>Chasáková, L. (2012)</a:t>
            </a:r>
            <a:r>
              <a:rPr i="1" lang="cs-CZ" sz="1600">
                <a:solidFill>
                  <a:srgbClr val="222222"/>
                </a:solidFill>
              </a:rPr>
              <a:t>. Thoracic Outlet Syndrom.</a:t>
            </a:r>
            <a:r>
              <a:rPr lang="cs-CZ" sz="1600">
                <a:solidFill>
                  <a:srgbClr val="222222"/>
                </a:solidFill>
              </a:rPr>
              <a:t> Bakalářská práce</a:t>
            </a:r>
            <a:endParaRPr i="1" sz="1600">
              <a:solidFill>
                <a:srgbClr val="222222"/>
              </a:solidFill>
            </a:endParaRPr>
          </a:p>
          <a:p>
            <a:pPr indent="-330200" lvl="0" marL="457200" rtl="0" algn="l">
              <a:lnSpc>
                <a:spcPct val="100000"/>
              </a:lnSpc>
              <a:spcBef>
                <a:spcPts val="0"/>
              </a:spcBef>
              <a:spcAft>
                <a:spcPts val="0"/>
              </a:spcAft>
              <a:buSzPts val="1600"/>
              <a:buChar char="●"/>
            </a:pPr>
            <a:r>
              <a:rPr lang="cs-CZ" sz="1600">
                <a:solidFill>
                  <a:srgbClr val="333333"/>
                </a:solidFill>
              </a:rPr>
              <a:t>Raikos A., Kordali P. (2017) Sternalis Muscle. In: Saxena A. (eds) Chest Wall Deformities. Springer, Berlin, Heidelberg</a:t>
            </a:r>
            <a:endParaRPr sz="1600">
              <a:solidFill>
                <a:srgbClr val="333333"/>
              </a:solidFill>
            </a:endParaRPr>
          </a:p>
          <a:p>
            <a:pPr indent="-330200" lvl="0" marL="457200" rtl="0" algn="l">
              <a:lnSpc>
                <a:spcPct val="100000"/>
              </a:lnSpc>
              <a:spcBef>
                <a:spcPts val="0"/>
              </a:spcBef>
              <a:spcAft>
                <a:spcPts val="0"/>
              </a:spcAft>
              <a:buSzPts val="1600"/>
              <a:buChar char="●"/>
            </a:pPr>
            <a:r>
              <a:rPr lang="cs-CZ" sz="1600"/>
              <a:t>Lewit K. (2003). </a:t>
            </a:r>
            <a:r>
              <a:rPr i="1" lang="cs-CZ" sz="1600"/>
              <a:t>Manipulační léčba v myoskeletární medicíně,</a:t>
            </a:r>
            <a:r>
              <a:rPr lang="cs-CZ" sz="1600"/>
              <a:t> Praha.</a:t>
            </a:r>
            <a:endParaRPr sz="1600"/>
          </a:p>
          <a:p>
            <a:pPr indent="-330200" lvl="0" marL="457200" rtl="0" algn="l">
              <a:lnSpc>
                <a:spcPct val="90000"/>
              </a:lnSpc>
              <a:spcBef>
                <a:spcPts val="1000"/>
              </a:spcBef>
              <a:spcAft>
                <a:spcPts val="0"/>
              </a:spcAft>
              <a:buSzPts val="1600"/>
              <a:buChar char="●"/>
            </a:pPr>
            <a:r>
              <a:rPr lang="cs-CZ" sz="1600"/>
              <a:t>Travell, J. G. &amp; Simons, D. G. (1992). </a:t>
            </a:r>
            <a:r>
              <a:rPr i="1" lang="cs-CZ" sz="1600"/>
              <a:t>Myofascial pain and dysfunction : the trigger point manual. Volume 2, The lower extremities, </a:t>
            </a:r>
            <a:r>
              <a:rPr lang="cs-CZ" sz="1600"/>
              <a:t>Baltimore: Williams &amp; Wilkins.</a:t>
            </a:r>
            <a:endParaRPr sz="1600"/>
          </a:p>
          <a:p>
            <a:pPr indent="0" lvl="0" marL="0" rtl="0" algn="l">
              <a:lnSpc>
                <a:spcPct val="100000"/>
              </a:lnSpc>
              <a:spcBef>
                <a:spcPts val="0"/>
              </a:spcBef>
              <a:spcAft>
                <a:spcPts val="0"/>
              </a:spcAft>
              <a:buNone/>
            </a:pPr>
            <a:r>
              <a:t/>
            </a:r>
            <a:endParaRPr sz="1900">
              <a:solidFill>
                <a:srgbClr val="333333"/>
              </a:solidFill>
            </a:endParaRPr>
          </a:p>
          <a:p>
            <a:pPr indent="0" lvl="0" marL="0" rtl="0" algn="l">
              <a:spcBef>
                <a:spcPts val="0"/>
              </a:spcBef>
              <a:spcAft>
                <a:spcPts val="0"/>
              </a:spcAft>
              <a:buNone/>
            </a:pPr>
            <a:r>
              <a:t/>
            </a:r>
            <a:endParaRPr sz="3100"/>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g18cd09f9bb7_0_394"/>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328" name="Google Shape;1328;g18cd09f9bb7_0_394"/>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Děkuji za pozornost!</a:t>
            </a:r>
            <a:endParaRPr/>
          </a:p>
        </p:txBody>
      </p:sp>
      <p:pic>
        <p:nvPicPr>
          <p:cNvPr id="1329" name="Google Shape;1329;g18cd09f9bb7_0_394"/>
          <p:cNvPicPr preferRelativeResize="0"/>
          <p:nvPr/>
        </p:nvPicPr>
        <p:blipFill>
          <a:blip r:embed="rId3">
            <a:alphaModFix/>
          </a:blip>
          <a:stretch>
            <a:fillRect/>
          </a:stretch>
        </p:blipFill>
        <p:spPr>
          <a:xfrm>
            <a:off x="3454550" y="1673400"/>
            <a:ext cx="5689300" cy="3785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18c94055bac_0_87"/>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239" name="Google Shape;239;g18c94055bac_0_87"/>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Diferenciální diagnostika</a:t>
            </a:r>
            <a:endParaRPr/>
          </a:p>
        </p:txBody>
      </p:sp>
      <p:sp>
        <p:nvSpPr>
          <p:cNvPr id="240" name="Google Shape;240;g18c94055bac_0_87"/>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pectoralis major</a:t>
            </a:r>
            <a:endParaRPr/>
          </a:p>
        </p:txBody>
      </p:sp>
      <p:sp>
        <p:nvSpPr>
          <p:cNvPr id="241" name="Google Shape;241;g18c94055bac_0_87"/>
          <p:cNvSpPr txBox="1"/>
          <p:nvPr>
            <p:ph idx="2" type="body"/>
          </p:nvPr>
        </p:nvSpPr>
        <p:spPr>
          <a:xfrm>
            <a:off x="719400" y="1778002"/>
            <a:ext cx="10753200" cy="4140000"/>
          </a:xfrm>
          <a:prstGeom prst="rect">
            <a:avLst/>
          </a:prstGeom>
        </p:spPr>
        <p:txBody>
          <a:bodyPr anchorCtr="0" anchor="t" bIns="0" lIns="0" spcFirstLastPara="1" rIns="0" wrap="square" tIns="0">
            <a:noAutofit/>
          </a:bodyPr>
          <a:lstStyle/>
          <a:p>
            <a:pPr indent="-361950" lvl="0" marL="457200" rtl="0" algn="l">
              <a:lnSpc>
                <a:spcPct val="150000"/>
              </a:lnSpc>
              <a:spcBef>
                <a:spcPts val="0"/>
              </a:spcBef>
              <a:spcAft>
                <a:spcPts val="0"/>
              </a:spcAft>
              <a:buSzPts val="2100"/>
              <a:buChar char="●"/>
            </a:pPr>
            <a:r>
              <a:rPr i="1" lang="cs-CZ" sz="2100">
                <a:solidFill>
                  <a:srgbClr val="000000"/>
                </a:solidFill>
              </a:rPr>
              <a:t>Podle Travellové a Simonse (1999) jsou nejčastěji reflexní změny v m. pectoralis major zaměněny za bolesti z onemocnění angina pectoris, z bicipitální nebo supraspinální tendinitidy, ze subakromiální bursitidy, mediální nebo laterální epikondylitidy, radikulopatie krční páteře, interkostální neuritidy a nebo potíže vyplívající z plicních onemocnění.</a:t>
            </a:r>
            <a:endParaRPr sz="1700">
              <a:solidFill>
                <a:srgbClr val="000000"/>
              </a:solidFill>
            </a:endParaRPr>
          </a:p>
          <a:p>
            <a:pPr indent="0" lvl="0" marL="0" rtl="0" algn="l">
              <a:lnSpc>
                <a:spcPct val="150000"/>
              </a:lnSpc>
              <a:spcBef>
                <a:spcPts val="0"/>
              </a:spcBef>
              <a:spcAft>
                <a:spcPts val="0"/>
              </a:spcAft>
              <a:buNone/>
            </a:pPr>
            <a:r>
              <a:rPr lang="cs-CZ" sz="1400">
                <a:solidFill>
                  <a:srgbClr val="000000"/>
                </a:solidFill>
              </a:rPr>
              <a:t>(Travell &amp; Simons, 1999)</a:t>
            </a:r>
            <a:endParaRPr sz="1400">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18c94055bac_0_95"/>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248" name="Google Shape;248;g18c94055bac_0_95"/>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Palpace</a:t>
            </a:r>
            <a:endParaRPr/>
          </a:p>
        </p:txBody>
      </p:sp>
      <p:sp>
        <p:nvSpPr>
          <p:cNvPr id="249" name="Google Shape;249;g18c94055bac_0_95"/>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pectoralis major</a:t>
            </a:r>
            <a:endParaRPr/>
          </a:p>
        </p:txBody>
      </p:sp>
      <p:sp>
        <p:nvSpPr>
          <p:cNvPr id="250" name="Google Shape;250;g18c94055bac_0_95"/>
          <p:cNvSpPr txBox="1"/>
          <p:nvPr>
            <p:ph idx="2" type="body"/>
          </p:nvPr>
        </p:nvSpPr>
        <p:spPr>
          <a:xfrm>
            <a:off x="720000" y="1692000"/>
            <a:ext cx="5391000" cy="4140000"/>
          </a:xfrm>
          <a:prstGeom prst="rect">
            <a:avLst/>
          </a:prstGeom>
        </p:spPr>
        <p:txBody>
          <a:bodyPr anchorCtr="0" anchor="t" bIns="0" lIns="0" spcFirstLastPara="1" rIns="0" wrap="square" tIns="0">
            <a:noAutofit/>
          </a:bodyPr>
          <a:lstStyle/>
          <a:p>
            <a:pPr indent="-342900" lvl="0" marL="457200" rtl="0" algn="l">
              <a:lnSpc>
                <a:spcPct val="100000"/>
              </a:lnSpc>
              <a:spcBef>
                <a:spcPts val="0"/>
              </a:spcBef>
              <a:spcAft>
                <a:spcPts val="0"/>
              </a:spcAft>
              <a:buSzPts val="1800"/>
              <a:buChar char="●"/>
            </a:pPr>
            <a:r>
              <a:rPr lang="cs-CZ" sz="1800">
                <a:solidFill>
                  <a:srgbClr val="000000"/>
                </a:solidFill>
              </a:rPr>
              <a:t>Klavikulární a parasternální oblast je nutno vyšetřit plošnou palpací, střední a vnější oblast sternální a kostální části svalu, je možno vyšetřit pinzetovým hmatem.</a:t>
            </a:r>
            <a:endParaRPr sz="1400">
              <a:solidFill>
                <a:srgbClr val="000000"/>
              </a:solidFill>
            </a:endParaRPr>
          </a:p>
          <a:p>
            <a:pPr indent="0" lvl="0" marL="457200" rtl="0" algn="l">
              <a:lnSpc>
                <a:spcPct val="100000"/>
              </a:lnSpc>
              <a:spcBef>
                <a:spcPts val="0"/>
              </a:spcBef>
              <a:spcAft>
                <a:spcPts val="0"/>
              </a:spcAft>
              <a:buNone/>
            </a:pPr>
            <a:r>
              <a:t/>
            </a:r>
            <a:endParaRPr sz="1800">
              <a:solidFill>
                <a:srgbClr val="000000"/>
              </a:solidFill>
            </a:endParaRPr>
          </a:p>
          <a:p>
            <a:pPr indent="-342900" lvl="0" marL="457200" rtl="0" algn="l">
              <a:lnSpc>
                <a:spcPct val="100000"/>
              </a:lnSpc>
              <a:spcBef>
                <a:spcPts val="0"/>
              </a:spcBef>
              <a:spcAft>
                <a:spcPts val="0"/>
              </a:spcAft>
              <a:buSzPts val="1800"/>
              <a:buChar char="●"/>
            </a:pPr>
            <a:r>
              <a:rPr i="1" lang="cs-CZ" sz="1800">
                <a:solidFill>
                  <a:srgbClr val="000000"/>
                </a:solidFill>
              </a:rPr>
              <a:t>Je možná palpace bodu, který byl jíž dříve zmíněn jako spuštěč, nebo simulátor srdeční arytmie. Tento bod palpujeme na linii mezi proc. Xiphoideus a levou bradavkou, v mezeře mezi 5. a 6. žebrem – často je tento TRP zaměněn za TRP interkostálního svalu.</a:t>
            </a:r>
            <a:endParaRPr sz="1400">
              <a:solidFill>
                <a:srgbClr val="000000"/>
              </a:solidFill>
            </a:endParaRPr>
          </a:p>
          <a:p>
            <a:pPr indent="0" lvl="0" marL="0" rtl="0" algn="l">
              <a:spcBef>
                <a:spcPts val="0"/>
              </a:spcBef>
              <a:spcAft>
                <a:spcPts val="0"/>
              </a:spcAft>
              <a:buNone/>
            </a:pPr>
            <a:r>
              <a:t/>
            </a:r>
            <a:endParaRPr/>
          </a:p>
        </p:txBody>
      </p:sp>
      <p:pic>
        <p:nvPicPr>
          <p:cNvPr id="251" name="Google Shape;251;g18c94055bac_0_95"/>
          <p:cNvPicPr preferRelativeResize="0"/>
          <p:nvPr/>
        </p:nvPicPr>
        <p:blipFill rotWithShape="1">
          <a:blip r:embed="rId3">
            <a:alphaModFix/>
          </a:blip>
          <a:srcRect b="0" l="2113" r="7933" t="0"/>
          <a:stretch/>
        </p:blipFill>
        <p:spPr>
          <a:xfrm>
            <a:off x="6111002" y="869947"/>
            <a:ext cx="3885025" cy="2566525"/>
          </a:xfrm>
          <a:prstGeom prst="rect">
            <a:avLst/>
          </a:prstGeom>
          <a:noFill/>
          <a:ln>
            <a:noFill/>
          </a:ln>
        </p:spPr>
      </p:pic>
      <p:sp>
        <p:nvSpPr>
          <p:cNvPr id="252" name="Google Shape;252;g18c94055bac_0_95"/>
          <p:cNvSpPr txBox="1"/>
          <p:nvPr/>
        </p:nvSpPr>
        <p:spPr>
          <a:xfrm>
            <a:off x="7112000" y="3436475"/>
            <a:ext cx="25998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0" lang="cs-CZ" sz="1800" u="none" cap="none" strike="noStrike">
                <a:solidFill>
                  <a:srgbClr val="000000"/>
                </a:solidFill>
              </a:rPr>
              <a:t>Pinzetový hmat</a:t>
            </a:r>
            <a:endParaRPr/>
          </a:p>
        </p:txBody>
      </p:sp>
      <p:pic>
        <p:nvPicPr>
          <p:cNvPr id="253" name="Google Shape;253;g18c94055bac_0_95"/>
          <p:cNvPicPr preferRelativeResize="0"/>
          <p:nvPr/>
        </p:nvPicPr>
        <p:blipFill rotWithShape="1">
          <a:blip r:embed="rId4">
            <a:alphaModFix/>
          </a:blip>
          <a:srcRect b="0" l="0" r="0" t="0"/>
          <a:stretch/>
        </p:blipFill>
        <p:spPr>
          <a:xfrm>
            <a:off x="10111717" y="714113"/>
            <a:ext cx="1975709" cy="60957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cs-CZ"/>
              <a:t>Zápatí prezentace</a:t>
            </a:r>
            <a:endParaRPr/>
          </a:p>
        </p:txBody>
      </p:sp>
      <p:sp>
        <p:nvSpPr>
          <p:cNvPr id="259" name="Google Shape;259;p4"/>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sp>
        <p:nvSpPr>
          <p:cNvPr id="260" name="Google Shape;260;p4"/>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cs-CZ"/>
              <a:t>m. pectoralis major   </a:t>
            </a:r>
            <a:endParaRPr/>
          </a:p>
        </p:txBody>
      </p:sp>
      <p:sp>
        <p:nvSpPr>
          <p:cNvPr id="261" name="Google Shape;261;p4"/>
          <p:cNvSpPr txBox="1"/>
          <p:nvPr>
            <p:ph idx="1" type="body"/>
          </p:nvPr>
        </p:nvSpPr>
        <p:spPr>
          <a:xfrm>
            <a:off x="720000" y="1692000"/>
            <a:ext cx="10672678" cy="4065900"/>
          </a:xfrm>
          <a:prstGeom prst="rect">
            <a:avLst/>
          </a:prstGeom>
          <a:noFill/>
          <a:ln>
            <a:noFill/>
          </a:ln>
        </p:spPr>
        <p:txBody>
          <a:bodyPr anchorCtr="0" anchor="t" bIns="0" lIns="0" spcFirstLastPara="1" rIns="0" wrap="square" tIns="0">
            <a:noAutofit/>
          </a:bodyPr>
          <a:lstStyle/>
          <a:p>
            <a:pPr indent="0" lvl="0" marL="88900" rtl="0" algn="l">
              <a:lnSpc>
                <a:spcPct val="128571"/>
              </a:lnSpc>
              <a:spcBef>
                <a:spcPts val="0"/>
              </a:spcBef>
              <a:spcAft>
                <a:spcPts val="0"/>
              </a:spcAft>
              <a:buSzPts val="2200"/>
              <a:buNone/>
            </a:pPr>
            <a:r>
              <a:rPr b="1" lang="cs-CZ" sz="2400"/>
              <a:t>Provedení: </a:t>
            </a:r>
            <a:r>
              <a:rPr lang="cs-CZ" sz="2400"/>
              <a:t>Pohybujte paží do abdukce zevní rotace. </a:t>
            </a:r>
            <a:endParaRPr/>
          </a:p>
          <a:p>
            <a:pPr indent="-457200" lvl="0" marL="546100" rtl="0" algn="l">
              <a:lnSpc>
                <a:spcPct val="128571"/>
              </a:lnSpc>
              <a:spcBef>
                <a:spcPts val="0"/>
              </a:spcBef>
              <a:spcAft>
                <a:spcPts val="0"/>
              </a:spcAft>
              <a:buSzPts val="2200"/>
              <a:buAutoNum type="alphaLcPeriod"/>
            </a:pPr>
            <a:r>
              <a:rPr lang="cs-CZ" sz="2000"/>
              <a:t>pro TrP v části klavikulární je abdukce pod 90 stupňů</a:t>
            </a:r>
            <a:endParaRPr/>
          </a:p>
          <a:p>
            <a:pPr indent="-457200" lvl="0" marL="546100" rtl="0" algn="l">
              <a:lnSpc>
                <a:spcPct val="128571"/>
              </a:lnSpc>
              <a:spcBef>
                <a:spcPts val="0"/>
              </a:spcBef>
              <a:spcAft>
                <a:spcPts val="0"/>
              </a:spcAft>
              <a:buSzPts val="2200"/>
              <a:buAutoNum type="alphaLcPeriod"/>
            </a:pPr>
            <a:r>
              <a:rPr lang="cs-CZ" sz="2000"/>
              <a:t>čím kaudálněji je TrP, tím větší je abdukce</a:t>
            </a:r>
            <a:endParaRPr/>
          </a:p>
          <a:p>
            <a:pPr indent="-457200" lvl="0" marL="546100" rtl="0" algn="l">
              <a:lnSpc>
                <a:spcPct val="128571"/>
              </a:lnSpc>
              <a:spcBef>
                <a:spcPts val="0"/>
              </a:spcBef>
              <a:spcAft>
                <a:spcPts val="0"/>
              </a:spcAft>
              <a:buSzPts val="2200"/>
              <a:buAutoNum type="alphaLcPeriod"/>
            </a:pPr>
            <a:r>
              <a:rPr lang="cs-CZ" sz="2000"/>
              <a:t>pro abdominální část až 130 stupňů. </a:t>
            </a:r>
            <a:endParaRPr/>
          </a:p>
          <a:p>
            <a:pPr indent="0" lvl="0" marL="88900" rtl="0" algn="l">
              <a:lnSpc>
                <a:spcPct val="128571"/>
              </a:lnSpc>
              <a:spcBef>
                <a:spcPts val="0"/>
              </a:spcBef>
              <a:spcAft>
                <a:spcPts val="0"/>
              </a:spcAft>
              <a:buSzPts val="2200"/>
              <a:buNone/>
            </a:pPr>
            <a:r>
              <a:t/>
            </a:r>
            <a:endParaRPr sz="2000"/>
          </a:p>
          <a:p>
            <a:pPr indent="0" lvl="0" marL="88900" rtl="0" algn="l">
              <a:lnSpc>
                <a:spcPct val="128571"/>
              </a:lnSpc>
              <a:spcBef>
                <a:spcPts val="0"/>
              </a:spcBef>
              <a:spcAft>
                <a:spcPts val="0"/>
              </a:spcAft>
              <a:buSzPts val="2200"/>
              <a:buNone/>
            </a:pPr>
            <a:r>
              <a:rPr lang="cs-CZ" sz="2400"/>
              <a:t>Přesné nastavení provádíme přes kontrolu napětí vláken v ošetřované oblasti </a:t>
            </a:r>
            <a:endParaRPr/>
          </a:p>
          <a:p>
            <a:pPr indent="0" lvl="0" marL="88900" rtl="0" algn="l">
              <a:lnSpc>
                <a:spcPct val="128571"/>
              </a:lnSpc>
              <a:spcBef>
                <a:spcPts val="0"/>
              </a:spcBef>
              <a:spcAft>
                <a:spcPts val="0"/>
              </a:spcAft>
              <a:buSzPts val="2200"/>
              <a:buNone/>
            </a:pPr>
            <a:r>
              <a:t/>
            </a:r>
            <a:endParaRPr sz="2000"/>
          </a:p>
          <a:p>
            <a:pPr indent="0" lvl="0" marL="88900" rtl="0" algn="l">
              <a:lnSpc>
                <a:spcPct val="128571"/>
              </a:lnSpc>
              <a:spcBef>
                <a:spcPts val="0"/>
              </a:spcBef>
              <a:spcAft>
                <a:spcPts val="0"/>
              </a:spcAft>
              <a:buSzPts val="2200"/>
              <a:buNone/>
            </a:pPr>
            <a:r>
              <a:rPr b="1" lang="cs-CZ" sz="2400"/>
              <a:t>Izometrie: </a:t>
            </a:r>
            <a:r>
              <a:rPr lang="cs-CZ" sz="2400"/>
              <a:t>tlak mediálním epikondylem proti thenaru terapeutovy ruky do addukce </a:t>
            </a:r>
            <a:endParaRPr/>
          </a:p>
          <a:p>
            <a:pPr indent="0" lvl="0" marL="88900" rtl="0" algn="l">
              <a:lnSpc>
                <a:spcPct val="128571"/>
              </a:lnSpc>
              <a:spcBef>
                <a:spcPts val="0"/>
              </a:spcBef>
              <a:spcAft>
                <a:spcPts val="0"/>
              </a:spcAft>
              <a:buSzPts val="2200"/>
              <a:buNone/>
            </a:pPr>
            <a:r>
              <a:rPr lang="cs-CZ" sz="2400"/>
              <a:t>Facilitace: nádech  x  Inhibice: výdech</a:t>
            </a:r>
            <a:endParaRPr sz="2200"/>
          </a:p>
        </p:txBody>
      </p:sp>
      <p:sp>
        <p:nvSpPr>
          <p:cNvPr id="262" name="Google Shape;262;p4"/>
          <p:cNvSpPr/>
          <p:nvPr/>
        </p:nvSpPr>
        <p:spPr>
          <a:xfrm>
            <a:off x="307910" y="800100"/>
            <a:ext cx="12192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63" name="Google Shape;263;p4"/>
          <p:cNvPicPr preferRelativeResize="0"/>
          <p:nvPr/>
        </p:nvPicPr>
        <p:blipFill rotWithShape="1">
          <a:blip r:embed="rId3">
            <a:alphaModFix/>
          </a:blip>
          <a:srcRect b="0" l="0" r="0" t="13540"/>
          <a:stretch/>
        </p:blipFill>
        <p:spPr>
          <a:xfrm>
            <a:off x="9629192" y="123302"/>
            <a:ext cx="2469502" cy="306923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5"/>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pic>
        <p:nvPicPr>
          <p:cNvPr id="270" name="Google Shape;270;p5"/>
          <p:cNvPicPr preferRelativeResize="0"/>
          <p:nvPr/>
        </p:nvPicPr>
        <p:blipFill rotWithShape="1">
          <a:blip r:embed="rId3">
            <a:alphaModFix/>
          </a:blip>
          <a:srcRect b="40000" l="30536" r="36862" t="20817"/>
          <a:stretch/>
        </p:blipFill>
        <p:spPr>
          <a:xfrm>
            <a:off x="125057" y="545951"/>
            <a:ext cx="7376754" cy="4987101"/>
          </a:xfrm>
          <a:prstGeom prst="rect">
            <a:avLst/>
          </a:prstGeom>
          <a:noFill/>
          <a:ln>
            <a:noFill/>
          </a:ln>
        </p:spPr>
      </p:pic>
      <p:pic>
        <p:nvPicPr>
          <p:cNvPr id="271" name="Google Shape;271;p5"/>
          <p:cNvPicPr preferRelativeResize="0"/>
          <p:nvPr/>
        </p:nvPicPr>
        <p:blipFill rotWithShape="1">
          <a:blip r:embed="rId4">
            <a:alphaModFix/>
          </a:blip>
          <a:srcRect b="44009" l="34378" r="50716" t="26667"/>
          <a:stretch/>
        </p:blipFill>
        <p:spPr>
          <a:xfrm>
            <a:off x="7560256" y="545950"/>
            <a:ext cx="4506687" cy="49871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18c94055bac_0_114"/>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278" name="Google Shape;278;g18c94055bac_0_114"/>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Autoterapie</a:t>
            </a:r>
            <a:endParaRPr/>
          </a:p>
        </p:txBody>
      </p:sp>
      <p:sp>
        <p:nvSpPr>
          <p:cNvPr id="279" name="Google Shape;279;g18c94055bac_0_114"/>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mm. pectorales</a:t>
            </a:r>
            <a:endParaRPr/>
          </a:p>
        </p:txBody>
      </p:sp>
      <p:sp>
        <p:nvSpPr>
          <p:cNvPr id="280" name="Google Shape;280;g18c94055bac_0_114"/>
          <p:cNvSpPr txBox="1"/>
          <p:nvPr>
            <p:ph idx="2" type="body"/>
          </p:nvPr>
        </p:nvSpPr>
        <p:spPr>
          <a:xfrm>
            <a:off x="720000" y="1692000"/>
            <a:ext cx="5391000" cy="4140000"/>
          </a:xfrm>
          <a:prstGeom prst="rect">
            <a:avLst/>
          </a:prstGeom>
        </p:spPr>
        <p:txBody>
          <a:bodyPr anchorCtr="0" anchor="t" bIns="0" lIns="0" spcFirstLastPara="1" rIns="0" wrap="square" tIns="0">
            <a:noAutofit/>
          </a:bodyPr>
          <a:lstStyle/>
          <a:p>
            <a:pPr indent="-342900" lvl="0" marL="457200" rtl="0" algn="l">
              <a:lnSpc>
                <a:spcPct val="100000"/>
              </a:lnSpc>
              <a:spcBef>
                <a:spcPts val="0"/>
              </a:spcBef>
              <a:spcAft>
                <a:spcPts val="0"/>
              </a:spcAft>
              <a:buSzPts val="1800"/>
              <a:buChar char="●"/>
            </a:pPr>
            <a:r>
              <a:rPr i="1" lang="cs-CZ" sz="1800">
                <a:solidFill>
                  <a:srgbClr val="000000"/>
                </a:solidFill>
              </a:rPr>
              <a:t>Možnost autoterapie podle Travellové a Simonse (1999). Spíše stretch pro svalové zkrácení, ale možná i autoPIR, jen s omezeným uvolněním.</a:t>
            </a:r>
            <a:endParaRPr sz="1400">
              <a:solidFill>
                <a:srgbClr val="000000"/>
              </a:solidFill>
            </a:endParaRPr>
          </a:p>
          <a:p>
            <a:pPr indent="0" lvl="0" marL="457200" rtl="0" algn="l">
              <a:spcBef>
                <a:spcPts val="0"/>
              </a:spcBef>
              <a:spcAft>
                <a:spcPts val="0"/>
              </a:spcAft>
              <a:buNone/>
            </a:pPr>
            <a:r>
              <a:t/>
            </a:r>
            <a:endParaRPr/>
          </a:p>
        </p:txBody>
      </p:sp>
      <p:pic>
        <p:nvPicPr>
          <p:cNvPr id="281" name="Google Shape;281;g18c94055bac_0_114"/>
          <p:cNvPicPr preferRelativeResize="0"/>
          <p:nvPr/>
        </p:nvPicPr>
        <p:blipFill rotWithShape="1">
          <a:blip r:embed="rId3">
            <a:alphaModFix/>
          </a:blip>
          <a:srcRect b="0" l="0" r="0" t="0"/>
          <a:stretch/>
        </p:blipFill>
        <p:spPr>
          <a:xfrm>
            <a:off x="6565629" y="939301"/>
            <a:ext cx="4405164" cy="497939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18c94055bac_0_123"/>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288" name="Google Shape;288;g18c94055bac_0_123"/>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Anatomie</a:t>
            </a:r>
            <a:endParaRPr/>
          </a:p>
        </p:txBody>
      </p:sp>
      <p:sp>
        <p:nvSpPr>
          <p:cNvPr id="289" name="Google Shape;289;g18c94055bac_0_123"/>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rPr lang="cs-CZ"/>
              <a:t>m. pectoralis minor </a:t>
            </a:r>
            <a:endParaRPr/>
          </a:p>
          <a:p>
            <a:pPr indent="0" lvl="0" marL="0" rtl="0" algn="l">
              <a:spcBef>
                <a:spcPts val="0"/>
              </a:spcBef>
              <a:spcAft>
                <a:spcPts val="0"/>
              </a:spcAft>
              <a:buNone/>
            </a:pPr>
            <a:r>
              <a:t/>
            </a:r>
            <a:endParaRPr/>
          </a:p>
        </p:txBody>
      </p:sp>
      <p:sp>
        <p:nvSpPr>
          <p:cNvPr id="290" name="Google Shape;290;g18c94055bac_0_123"/>
          <p:cNvSpPr txBox="1"/>
          <p:nvPr>
            <p:ph idx="2" type="body"/>
          </p:nvPr>
        </p:nvSpPr>
        <p:spPr>
          <a:xfrm>
            <a:off x="720000" y="1692000"/>
            <a:ext cx="6541500" cy="4140000"/>
          </a:xfrm>
          <a:prstGeom prst="rect">
            <a:avLst/>
          </a:prstGeom>
        </p:spPr>
        <p:txBody>
          <a:bodyPr anchorCtr="0" anchor="t" bIns="0" lIns="0" spcFirstLastPara="1" rIns="0" wrap="square" tIns="0">
            <a:noAutofit/>
          </a:bodyPr>
          <a:lstStyle/>
          <a:p>
            <a:pPr indent="-342900" lvl="0" marL="457200" rtl="0" algn="just">
              <a:lnSpc>
                <a:spcPct val="150000"/>
              </a:lnSpc>
              <a:spcBef>
                <a:spcPts val="0"/>
              </a:spcBef>
              <a:spcAft>
                <a:spcPts val="0"/>
              </a:spcAft>
              <a:buSzPts val="1800"/>
              <a:buChar char="●"/>
            </a:pPr>
            <a:r>
              <a:rPr lang="cs-CZ" sz="1800">
                <a:solidFill>
                  <a:srgbClr val="000000"/>
                </a:solidFill>
              </a:rPr>
              <a:t>Tenký, trojúhelníkový sval ležící pod m. pectoralis major</a:t>
            </a:r>
            <a:endParaRPr sz="1800">
              <a:solidFill>
                <a:srgbClr val="000000"/>
              </a:solidFill>
            </a:endParaRPr>
          </a:p>
          <a:p>
            <a:pPr indent="-342900" lvl="0" marL="457200" rtl="0" algn="just">
              <a:lnSpc>
                <a:spcPct val="150000"/>
              </a:lnSpc>
              <a:spcBef>
                <a:spcPts val="0"/>
              </a:spcBef>
              <a:spcAft>
                <a:spcPts val="0"/>
              </a:spcAft>
              <a:buSzPts val="1800"/>
              <a:buChar char="●"/>
            </a:pPr>
            <a:r>
              <a:rPr lang="cs-CZ" sz="1800">
                <a:solidFill>
                  <a:srgbClr val="000000"/>
                </a:solidFill>
              </a:rPr>
              <a:t>O: začíná na horní hraně a vnější ploše 3. – 5. žebra (často variabilní) blízko chrupavčitých spojení, také z fascie externích interkostálních svalů </a:t>
            </a:r>
            <a:endParaRPr sz="1400">
              <a:solidFill>
                <a:srgbClr val="000000"/>
              </a:solidFill>
            </a:endParaRPr>
          </a:p>
          <a:p>
            <a:pPr indent="-342900" lvl="0" marL="457200" rtl="0" algn="just">
              <a:lnSpc>
                <a:spcPct val="150000"/>
              </a:lnSpc>
              <a:spcBef>
                <a:spcPts val="0"/>
              </a:spcBef>
              <a:spcAft>
                <a:spcPts val="0"/>
              </a:spcAft>
              <a:buSzPts val="1800"/>
              <a:buChar char="●"/>
            </a:pPr>
            <a:r>
              <a:rPr lang="cs-CZ" sz="1800">
                <a:solidFill>
                  <a:srgbClr val="000000"/>
                </a:solidFill>
              </a:rPr>
              <a:t>I: vlákna se sbíhají ascendentně a laterálně pod bříškem pectoralis major a upínají se na mediální hranu a horní plochu processus coracoideus scapulae (Standring et al., 2016).</a:t>
            </a:r>
            <a:endParaRPr b="1" sz="1800">
              <a:solidFill>
                <a:srgbClr val="000000"/>
              </a:solidFill>
            </a:endParaRPr>
          </a:p>
          <a:p>
            <a:pPr indent="0" lvl="0" marL="0" rtl="0" algn="l">
              <a:lnSpc>
                <a:spcPct val="150000"/>
              </a:lnSpc>
              <a:spcBef>
                <a:spcPts val="0"/>
              </a:spcBef>
              <a:spcAft>
                <a:spcPts val="0"/>
              </a:spcAft>
              <a:buNone/>
            </a:pPr>
            <a:r>
              <a:t/>
            </a:r>
            <a:endParaRPr sz="1300">
              <a:solidFill>
                <a:srgbClr val="000000"/>
              </a:solidFill>
              <a:latin typeface="Calibri"/>
              <a:ea typeface="Calibri"/>
              <a:cs typeface="Calibri"/>
              <a:sym typeface="Calibri"/>
            </a:endParaRPr>
          </a:p>
          <a:p>
            <a:pPr indent="0" lvl="0" marL="0" rtl="0" algn="l">
              <a:spcBef>
                <a:spcPts val="600"/>
              </a:spcBef>
              <a:spcAft>
                <a:spcPts val="0"/>
              </a:spcAft>
              <a:buNone/>
            </a:pPr>
            <a:r>
              <a:t/>
            </a:r>
            <a:endParaRPr/>
          </a:p>
        </p:txBody>
      </p:sp>
      <p:pic>
        <p:nvPicPr>
          <p:cNvPr id="291" name="Google Shape;291;g18c94055bac_0_123"/>
          <p:cNvPicPr preferRelativeResize="0"/>
          <p:nvPr/>
        </p:nvPicPr>
        <p:blipFill rotWithShape="1">
          <a:blip r:embed="rId3">
            <a:alphaModFix/>
          </a:blip>
          <a:srcRect b="0" l="0" r="0" t="0"/>
          <a:stretch/>
        </p:blipFill>
        <p:spPr>
          <a:xfrm>
            <a:off x="7412475" y="0"/>
            <a:ext cx="4779525" cy="4631801"/>
          </a:xfrm>
          <a:prstGeom prst="rect">
            <a:avLst/>
          </a:prstGeom>
          <a:noFill/>
          <a:ln>
            <a:noFill/>
          </a:ln>
        </p:spPr>
      </p:pic>
      <p:sp>
        <p:nvSpPr>
          <p:cNvPr id="292" name="Google Shape;292;g18c94055bac_0_123"/>
          <p:cNvSpPr/>
          <p:nvPr/>
        </p:nvSpPr>
        <p:spPr>
          <a:xfrm>
            <a:off x="720725" y="4975200"/>
            <a:ext cx="23607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cs-CZ">
                <a:solidFill>
                  <a:srgbClr val="000000"/>
                </a:solidFill>
              </a:rPr>
              <a:t>(Standring et al., 2016)</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18c94055bac_0_133"/>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299" name="Google Shape;299;g18c94055bac_0_133"/>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Funkce</a:t>
            </a:r>
            <a:endParaRPr/>
          </a:p>
        </p:txBody>
      </p:sp>
      <p:sp>
        <p:nvSpPr>
          <p:cNvPr id="300" name="Google Shape;300;g18c94055bac_0_133"/>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pectoralis minor</a:t>
            </a:r>
            <a:endParaRPr/>
          </a:p>
        </p:txBody>
      </p:sp>
      <p:sp>
        <p:nvSpPr>
          <p:cNvPr id="301" name="Google Shape;301;g18c94055bac_0_133"/>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342900" lvl="0" marL="457200" rtl="0" algn="just">
              <a:lnSpc>
                <a:spcPct val="150000"/>
              </a:lnSpc>
              <a:spcBef>
                <a:spcPts val="0"/>
              </a:spcBef>
              <a:spcAft>
                <a:spcPts val="0"/>
              </a:spcAft>
              <a:buSzPts val="1800"/>
              <a:buChar char="●"/>
            </a:pPr>
            <a:r>
              <a:rPr lang="cs-CZ" sz="1800">
                <a:solidFill>
                  <a:srgbClr val="000000"/>
                </a:solidFill>
              </a:rPr>
              <a:t>Táhne lopatku dopředu, dolů a mediálně. Pokud tlačíme horními končetinami přímo dolů proti odporu, deprese ramene způsobená aktivitou m. PMin zajišťuje stabilizaci lopatky. Nicméně pokud bychom uvažovali nad akcí samotného svalu, bude táhnout fossu glenoidalis směrem dopředu a šikmo dolů, což má většinou za následek odlepení mediálního marga lopatky a odlepení lopatky od žeber.</a:t>
            </a:r>
            <a:endParaRPr sz="1400">
              <a:solidFill>
                <a:srgbClr val="000000"/>
              </a:solidFill>
            </a:endParaRPr>
          </a:p>
          <a:p>
            <a:pPr indent="-342900" lvl="0" marL="457200" rtl="0" algn="just">
              <a:lnSpc>
                <a:spcPct val="150000"/>
              </a:lnSpc>
              <a:spcBef>
                <a:spcPts val="0"/>
              </a:spcBef>
              <a:spcAft>
                <a:spcPts val="0"/>
              </a:spcAft>
              <a:buSzPts val="1800"/>
              <a:buChar char="●"/>
            </a:pPr>
            <a:r>
              <a:rPr lang="cs-CZ" sz="1800">
                <a:solidFill>
                  <a:srgbClr val="000000"/>
                </a:solidFill>
              </a:rPr>
              <a:t>Sval také stabilizuje lopatku při určitých činnostech, například pro rychlý pohyb dopředu a dolů (chůze o holích, zaražení lopaty do země.</a:t>
            </a:r>
            <a:endParaRPr sz="1400">
              <a:solidFill>
                <a:srgbClr val="000000"/>
              </a:solidFill>
            </a:endParaRPr>
          </a:p>
          <a:p>
            <a:pPr indent="-342900" lvl="0" marL="457200" rtl="0" algn="just">
              <a:lnSpc>
                <a:spcPct val="150000"/>
              </a:lnSpc>
              <a:spcBef>
                <a:spcPts val="0"/>
              </a:spcBef>
              <a:spcAft>
                <a:spcPts val="0"/>
              </a:spcAft>
              <a:buSzPts val="1800"/>
              <a:buChar char="●"/>
            </a:pPr>
            <a:r>
              <a:rPr lang="cs-CZ" sz="1800">
                <a:solidFill>
                  <a:srgbClr val="000000"/>
                </a:solidFill>
              </a:rPr>
              <a:t>Pokud je lopatka držena v elevaci za pomoci m. trapezius a m. levator scapulae, může m. PMin pomáhat při nádechu.</a:t>
            </a:r>
            <a:endParaRPr sz="1800">
              <a:solidFill>
                <a:srgbClr val="000000"/>
              </a:solidFill>
            </a:endParaRPr>
          </a:p>
          <a:p>
            <a:pPr indent="0" lvl="0" marL="0" rtl="0" algn="just">
              <a:lnSpc>
                <a:spcPct val="150000"/>
              </a:lnSpc>
              <a:spcBef>
                <a:spcPts val="600"/>
              </a:spcBef>
              <a:spcAft>
                <a:spcPts val="0"/>
              </a:spcAft>
              <a:buNone/>
            </a:pPr>
            <a:r>
              <a:rPr lang="cs-CZ" sz="1800">
                <a:solidFill>
                  <a:srgbClr val="000000"/>
                </a:solidFill>
              </a:rPr>
              <a:t>(Travell &amp; Simons, 1999)</a:t>
            </a:r>
            <a:endParaRPr sz="1800">
              <a:solidFill>
                <a:srgbClr val="000000"/>
              </a:solidFill>
            </a:endParaRPr>
          </a:p>
          <a:p>
            <a:pPr indent="0" lvl="0" marL="0" rtl="0" algn="just">
              <a:lnSpc>
                <a:spcPct val="150000"/>
              </a:lnSpc>
              <a:spcBef>
                <a:spcPts val="600"/>
              </a:spcBef>
              <a:spcAft>
                <a:spcPts val="0"/>
              </a:spcAft>
              <a:buNone/>
            </a:pPr>
            <a:r>
              <a:t/>
            </a:r>
            <a:endParaRPr sz="1800">
              <a:solidFill>
                <a:srgbClr val="000000"/>
              </a:solidFill>
            </a:endParaRPr>
          </a:p>
          <a:p>
            <a:pPr indent="0" lvl="0" marL="0" rtl="0" algn="l">
              <a:spcBef>
                <a:spcPts val="60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sp>
        <p:nvSpPr>
          <p:cNvPr id="127" name="Google Shape;127;p2"/>
          <p:cNvSpPr txBox="1"/>
          <p:nvPr>
            <p:ph type="title"/>
          </p:nvPr>
        </p:nvSpPr>
        <p:spPr>
          <a:xfrm>
            <a:off x="719400" y="683494"/>
            <a:ext cx="10753200" cy="4515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400"/>
              <a:buNone/>
            </a:pPr>
            <a:r>
              <a:rPr lang="cs-CZ"/>
              <a:t>Obecné zásady PIR</a:t>
            </a:r>
            <a:endParaRPr/>
          </a:p>
        </p:txBody>
      </p:sp>
      <p:sp>
        <p:nvSpPr>
          <p:cNvPr id="128" name="Google Shape;128;p2"/>
          <p:cNvSpPr txBox="1"/>
          <p:nvPr>
            <p:ph idx="1" type="body"/>
          </p:nvPr>
        </p:nvSpPr>
        <p:spPr>
          <a:xfrm>
            <a:off x="720000" y="1243777"/>
            <a:ext cx="10753200" cy="4140000"/>
          </a:xfrm>
          <a:prstGeom prst="rect">
            <a:avLst/>
          </a:prstGeom>
          <a:noFill/>
          <a:ln>
            <a:noFill/>
          </a:ln>
        </p:spPr>
        <p:txBody>
          <a:bodyPr anchorCtr="0" anchor="t" bIns="0" lIns="0" spcFirstLastPara="1" rIns="0" wrap="square" tIns="0">
            <a:noAutofit/>
          </a:bodyPr>
          <a:lstStyle/>
          <a:p>
            <a:pPr indent="-406400" lvl="0" marL="457200" rtl="0" algn="l">
              <a:lnSpc>
                <a:spcPct val="128571"/>
              </a:lnSpc>
              <a:spcBef>
                <a:spcPts val="0"/>
              </a:spcBef>
              <a:spcAft>
                <a:spcPts val="0"/>
              </a:spcAft>
              <a:buSzPts val="2800"/>
              <a:buFont typeface="Arial"/>
              <a:buChar char="●"/>
            </a:pPr>
            <a:r>
              <a:rPr lang="cs-CZ" sz="2400">
                <a:solidFill>
                  <a:srgbClr val="000000"/>
                </a:solidFill>
                <a:latin typeface="Arial"/>
                <a:ea typeface="Arial"/>
                <a:cs typeface="Arial"/>
                <a:sym typeface="Arial"/>
              </a:rPr>
              <a:t>n</a:t>
            </a:r>
            <a:r>
              <a:rPr b="0" i="0" lang="cs-CZ" sz="2400">
                <a:solidFill>
                  <a:srgbClr val="000000"/>
                </a:solidFill>
                <a:latin typeface="Arial"/>
                <a:ea typeface="Arial"/>
                <a:cs typeface="Arial"/>
                <a:sym typeface="Arial"/>
              </a:rPr>
              <a:t>ejprve sval navedeme do </a:t>
            </a:r>
            <a:r>
              <a:rPr b="1" i="0" lang="cs-CZ" sz="2400">
                <a:solidFill>
                  <a:srgbClr val="000000"/>
                </a:solidFill>
                <a:latin typeface="Arial"/>
                <a:ea typeface="Arial"/>
                <a:cs typeface="Arial"/>
                <a:sym typeface="Arial"/>
              </a:rPr>
              <a:t>protažení</a:t>
            </a:r>
            <a:endParaRPr/>
          </a:p>
          <a:p>
            <a:pPr indent="-406400" lvl="0" marL="457200" rtl="0" algn="l">
              <a:lnSpc>
                <a:spcPct val="128571"/>
              </a:lnSpc>
              <a:spcBef>
                <a:spcPts val="0"/>
              </a:spcBef>
              <a:spcAft>
                <a:spcPts val="0"/>
              </a:spcAft>
              <a:buSzPts val="2800"/>
              <a:buFont typeface="Arial"/>
              <a:buChar char="●"/>
            </a:pPr>
            <a:r>
              <a:rPr b="0" i="0" lang="cs-CZ" sz="2400">
                <a:solidFill>
                  <a:srgbClr val="000000"/>
                </a:solidFill>
                <a:latin typeface="Arial"/>
                <a:ea typeface="Arial"/>
                <a:cs typeface="Arial"/>
                <a:sym typeface="Arial"/>
              </a:rPr>
              <a:t>sval aktivujeme </a:t>
            </a:r>
            <a:r>
              <a:rPr b="1" i="0" lang="cs-CZ" sz="2400">
                <a:solidFill>
                  <a:srgbClr val="000000"/>
                </a:solidFill>
                <a:latin typeface="Arial"/>
                <a:ea typeface="Arial"/>
                <a:cs typeface="Arial"/>
                <a:sym typeface="Arial"/>
              </a:rPr>
              <a:t>tlakem proti odporu nebo minimálním pohybem proti gravitaci </a:t>
            </a:r>
            <a:r>
              <a:rPr i="0" lang="cs-CZ" sz="2400">
                <a:solidFill>
                  <a:srgbClr val="000000"/>
                </a:solidFill>
                <a:latin typeface="Arial"/>
                <a:ea typeface="Arial"/>
                <a:cs typeface="Arial"/>
                <a:sym typeface="Arial"/>
              </a:rPr>
              <a:t>(antigravitační provedení)</a:t>
            </a:r>
            <a:endParaRPr b="1" sz="2400">
              <a:solidFill>
                <a:srgbClr val="000000"/>
              </a:solidFill>
              <a:latin typeface="Arial"/>
              <a:ea typeface="Arial"/>
              <a:cs typeface="Arial"/>
              <a:sym typeface="Arial"/>
            </a:endParaRPr>
          </a:p>
          <a:p>
            <a:pPr indent="-406400" lvl="0" marL="457200" rtl="0" algn="l">
              <a:lnSpc>
                <a:spcPct val="128571"/>
              </a:lnSpc>
              <a:spcBef>
                <a:spcPts val="0"/>
              </a:spcBef>
              <a:spcAft>
                <a:spcPts val="0"/>
              </a:spcAft>
              <a:buSzPts val="2800"/>
              <a:buFont typeface="Arial"/>
              <a:buChar char="●"/>
            </a:pPr>
            <a:r>
              <a:rPr b="1" lang="cs-CZ" sz="2400">
                <a:solidFill>
                  <a:srgbClr val="000000"/>
                </a:solidFill>
                <a:latin typeface="Arial"/>
                <a:ea typeface="Arial"/>
                <a:cs typeface="Arial"/>
                <a:sym typeface="Arial"/>
              </a:rPr>
              <a:t>výdrž</a:t>
            </a:r>
            <a:r>
              <a:rPr b="0" i="0" lang="cs-CZ" sz="2400">
                <a:solidFill>
                  <a:srgbClr val="000000"/>
                </a:solidFill>
                <a:latin typeface="Arial"/>
                <a:ea typeface="Arial"/>
                <a:cs typeface="Arial"/>
                <a:sym typeface="Arial"/>
              </a:rPr>
              <a:t> je okolo 10 vteřin</a:t>
            </a:r>
            <a:endParaRPr/>
          </a:p>
          <a:p>
            <a:pPr indent="-406400" lvl="0" marL="457200" rtl="0" algn="l">
              <a:lnSpc>
                <a:spcPct val="128571"/>
              </a:lnSpc>
              <a:spcBef>
                <a:spcPts val="0"/>
              </a:spcBef>
              <a:spcAft>
                <a:spcPts val="0"/>
              </a:spcAft>
              <a:buSzPts val="2800"/>
              <a:buFont typeface="Arial"/>
              <a:buChar char="●"/>
            </a:pPr>
            <a:r>
              <a:rPr lang="cs-CZ" sz="2400">
                <a:solidFill>
                  <a:srgbClr val="000000"/>
                </a:solidFill>
                <a:latin typeface="Arial"/>
                <a:ea typeface="Arial"/>
                <a:cs typeface="Arial"/>
                <a:sym typeface="Arial"/>
              </a:rPr>
              <a:t>v</a:t>
            </a:r>
            <a:r>
              <a:rPr b="0" i="0" lang="cs-CZ" sz="2400">
                <a:solidFill>
                  <a:srgbClr val="000000"/>
                </a:solidFill>
                <a:latin typeface="Arial"/>
                <a:ea typeface="Arial"/>
                <a:cs typeface="Arial"/>
                <a:sym typeface="Arial"/>
              </a:rPr>
              <a:t> další fázi sval </a:t>
            </a:r>
            <a:r>
              <a:rPr lang="cs-CZ" sz="2400">
                <a:solidFill>
                  <a:srgbClr val="000000"/>
                </a:solidFill>
                <a:latin typeface="Arial"/>
                <a:ea typeface="Arial"/>
                <a:cs typeface="Arial"/>
                <a:sym typeface="Arial"/>
              </a:rPr>
              <a:t>uvolníme. </a:t>
            </a:r>
            <a:r>
              <a:rPr b="0" i="0" lang="cs-CZ" sz="2400">
                <a:solidFill>
                  <a:srgbClr val="000000"/>
                </a:solidFill>
                <a:latin typeface="Arial"/>
                <a:ea typeface="Arial"/>
                <a:cs typeface="Arial"/>
                <a:sym typeface="Arial"/>
              </a:rPr>
              <a:t>Tato fáze je delší - zhruba 20-30 vteřin</a:t>
            </a:r>
            <a:endParaRPr/>
          </a:p>
          <a:p>
            <a:pPr indent="-406400" lvl="0" marL="457200" rtl="0" algn="l">
              <a:lnSpc>
                <a:spcPct val="128571"/>
              </a:lnSpc>
              <a:spcBef>
                <a:spcPts val="0"/>
              </a:spcBef>
              <a:spcAft>
                <a:spcPts val="0"/>
              </a:spcAft>
              <a:buSzPts val="2800"/>
              <a:buFont typeface="Arial"/>
              <a:buChar char="●"/>
            </a:pPr>
            <a:r>
              <a:rPr lang="cs-CZ" sz="2400">
                <a:solidFill>
                  <a:srgbClr val="000000"/>
                </a:solidFill>
                <a:latin typeface="Arial"/>
                <a:ea typeface="Arial"/>
                <a:cs typeface="Arial"/>
                <a:sym typeface="Arial"/>
              </a:rPr>
              <a:t>o</a:t>
            </a:r>
            <a:r>
              <a:rPr b="0" i="0" lang="cs-CZ" sz="2400">
                <a:solidFill>
                  <a:srgbClr val="000000"/>
                </a:solidFill>
                <a:latin typeface="Arial"/>
                <a:ea typeface="Arial"/>
                <a:cs typeface="Arial"/>
                <a:sym typeface="Arial"/>
              </a:rPr>
              <a:t>pakujeme </a:t>
            </a:r>
            <a:r>
              <a:rPr b="1" i="0" lang="cs-CZ" sz="2400">
                <a:solidFill>
                  <a:srgbClr val="000000"/>
                </a:solidFill>
                <a:latin typeface="Arial"/>
                <a:ea typeface="Arial"/>
                <a:cs typeface="Arial"/>
                <a:sym typeface="Arial"/>
              </a:rPr>
              <a:t>2-4 x</a:t>
            </a:r>
            <a:endParaRPr/>
          </a:p>
          <a:p>
            <a:pPr indent="-406400" lvl="0" marL="457200" rtl="0" algn="l">
              <a:lnSpc>
                <a:spcPct val="128571"/>
              </a:lnSpc>
              <a:spcBef>
                <a:spcPts val="0"/>
              </a:spcBef>
              <a:spcAft>
                <a:spcPts val="0"/>
              </a:spcAft>
              <a:buSzPts val="2800"/>
              <a:buFont typeface="Arial"/>
              <a:buChar char="●"/>
            </a:pPr>
            <a:r>
              <a:rPr lang="cs-CZ" sz="2400">
                <a:solidFill>
                  <a:srgbClr val="000000"/>
                </a:solidFill>
                <a:latin typeface="Arial"/>
                <a:ea typeface="Arial"/>
                <a:cs typeface="Arial"/>
                <a:sym typeface="Arial"/>
              </a:rPr>
              <a:t>v</a:t>
            </a:r>
            <a:r>
              <a:rPr b="0" i="0" lang="cs-CZ" sz="2400">
                <a:solidFill>
                  <a:srgbClr val="000000"/>
                </a:solidFill>
                <a:latin typeface="Arial"/>
                <a:ea typeface="Arial"/>
                <a:cs typeface="Arial"/>
                <a:sym typeface="Arial"/>
              </a:rPr>
              <a:t>yužív</a:t>
            </a:r>
            <a:r>
              <a:rPr lang="cs-CZ" sz="2400">
                <a:solidFill>
                  <a:srgbClr val="000000"/>
                </a:solidFill>
                <a:latin typeface="Arial"/>
                <a:ea typeface="Arial"/>
                <a:cs typeface="Arial"/>
                <a:sym typeface="Arial"/>
              </a:rPr>
              <a:t>áme </a:t>
            </a:r>
            <a:r>
              <a:rPr b="1" lang="cs-CZ" sz="2400">
                <a:solidFill>
                  <a:srgbClr val="000000"/>
                </a:solidFill>
                <a:latin typeface="Arial"/>
                <a:ea typeface="Arial"/>
                <a:cs typeface="Arial"/>
                <a:sym typeface="Arial"/>
              </a:rPr>
              <a:t>dechu</a:t>
            </a:r>
            <a:r>
              <a:rPr lang="cs-CZ" sz="2400">
                <a:solidFill>
                  <a:srgbClr val="000000"/>
                </a:solidFill>
                <a:latin typeface="Arial"/>
                <a:ea typeface="Arial"/>
                <a:cs typeface="Arial"/>
                <a:sym typeface="Arial"/>
              </a:rPr>
              <a:t> – nádech většinou facilituje, výdech relaxuje. Distálním směrem je vliv dechu na sval nižší. Výjimkou je např. m. masseter (žvýkací sval</a:t>
            </a:r>
            <a:r>
              <a:rPr lang="cs-CZ" sz="2400">
                <a:solidFill>
                  <a:srgbClr val="000000"/>
                </a:solidFill>
              </a:rPr>
              <a:t>y)</a:t>
            </a:r>
            <a:r>
              <a:rPr lang="cs-CZ" sz="2400">
                <a:solidFill>
                  <a:srgbClr val="000000"/>
                </a:solidFill>
                <a:latin typeface="Arial"/>
                <a:ea typeface="Arial"/>
                <a:cs typeface="Arial"/>
                <a:sym typeface="Arial"/>
              </a:rPr>
              <a:t>, a b</a:t>
            </a:r>
            <a:r>
              <a:rPr lang="cs-CZ" sz="2400">
                <a:solidFill>
                  <a:srgbClr val="000000"/>
                </a:solidFill>
              </a:rPr>
              <a:t>řišní svaly, </a:t>
            </a:r>
            <a:r>
              <a:rPr lang="cs-CZ" sz="2400">
                <a:solidFill>
                  <a:srgbClr val="000000"/>
                </a:solidFill>
                <a:latin typeface="Arial"/>
                <a:ea typeface="Arial"/>
                <a:cs typeface="Arial"/>
                <a:sym typeface="Arial"/>
              </a:rPr>
              <a:t>kter</a:t>
            </a:r>
            <a:r>
              <a:rPr lang="cs-CZ" sz="2400">
                <a:solidFill>
                  <a:srgbClr val="000000"/>
                </a:solidFill>
              </a:rPr>
              <a:t>é</a:t>
            </a:r>
            <a:r>
              <a:rPr lang="cs-CZ" sz="2400">
                <a:solidFill>
                  <a:srgbClr val="000000"/>
                </a:solidFill>
                <a:latin typeface="Arial"/>
                <a:ea typeface="Arial"/>
                <a:cs typeface="Arial"/>
                <a:sym typeface="Arial"/>
              </a:rPr>
              <a:t> m</a:t>
            </a:r>
            <a:r>
              <a:rPr lang="cs-CZ" sz="2400">
                <a:solidFill>
                  <a:srgbClr val="000000"/>
                </a:solidFill>
              </a:rPr>
              <a:t>ají</a:t>
            </a:r>
            <a:r>
              <a:rPr lang="cs-CZ" sz="2400">
                <a:solidFill>
                  <a:srgbClr val="000000"/>
                </a:solidFill>
                <a:latin typeface="Arial"/>
                <a:ea typeface="Arial"/>
                <a:cs typeface="Arial"/>
                <a:sym typeface="Arial"/>
              </a:rPr>
              <a:t> dechovou synkinezu opačnou</a:t>
            </a:r>
            <a:endParaRPr b="0" i="0" sz="2400">
              <a:solidFill>
                <a:srgbClr val="000000"/>
              </a:solidFill>
              <a:latin typeface="Arial"/>
              <a:ea typeface="Arial"/>
              <a:cs typeface="Arial"/>
              <a:sym typeface="Arial"/>
            </a:endParaRPr>
          </a:p>
          <a:p>
            <a:pPr indent="0" lvl="0" marL="457200" rtl="0" algn="l">
              <a:lnSpc>
                <a:spcPct val="128571"/>
              </a:lnSpc>
              <a:spcBef>
                <a:spcPts val="0"/>
              </a:spcBef>
              <a:spcAft>
                <a:spcPts val="0"/>
              </a:spcAft>
              <a:buNone/>
            </a:pPr>
            <a:r>
              <a:t/>
            </a:r>
            <a:endParaRPr/>
          </a:p>
        </p:txBody>
      </p:sp>
      <p:sp>
        <p:nvSpPr>
          <p:cNvPr id="129" name="Google Shape;129;p2"/>
          <p:cNvSpPr txBox="1"/>
          <p:nvPr/>
        </p:nvSpPr>
        <p:spPr>
          <a:xfrm>
            <a:off x="3735300" y="5902000"/>
            <a:ext cx="7097100" cy="8865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0"/>
              </a:spcBef>
              <a:spcAft>
                <a:spcPts val="1100"/>
              </a:spcAft>
              <a:buNone/>
            </a:pPr>
            <a:r>
              <a:rPr lang="cs-CZ" sz="1200">
                <a:solidFill>
                  <a:schemeClr val="dk1"/>
                </a:solidFill>
                <a:highlight>
                  <a:srgbClr val="FDFDFE"/>
                </a:highlight>
              </a:rPr>
              <a:t>DOBEŠ, Miroslav, Marie MICHKOVÁ, Petr POSPÍŠIL, Jiří VLČEK a Marek ČENTÍK. </a:t>
            </a:r>
            <a:r>
              <a:rPr i="1" lang="cs-CZ" sz="1200">
                <a:solidFill>
                  <a:schemeClr val="dk1"/>
                </a:solidFill>
                <a:highlight>
                  <a:srgbClr val="FDFDFE"/>
                </a:highlight>
              </a:rPr>
              <a:t>Diagnostika a terapie funkčních poruch pohybového systému (manuální terapie) pro fyzioterapeuty</a:t>
            </a:r>
            <a:r>
              <a:rPr lang="cs-CZ" sz="1200">
                <a:solidFill>
                  <a:schemeClr val="dk1"/>
                </a:solidFill>
                <a:highlight>
                  <a:srgbClr val="FDFDFE"/>
                </a:highlight>
              </a:rPr>
              <a:t>. 1. vyd. Horní Bludovice: Domiga, s.r.o., 2011. 76 s. ISBN 978-80-902222-4-3.</a:t>
            </a:r>
            <a:endParaRPr sz="1200">
              <a:solidFill>
                <a:schemeClr val="dk1"/>
              </a:solidFill>
              <a:highlight>
                <a:srgbClr val="FDFDFE"/>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18c94055bac_0_141"/>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308" name="Google Shape;308;g18c94055bac_0_141"/>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Kineziologie</a:t>
            </a:r>
            <a:endParaRPr/>
          </a:p>
        </p:txBody>
      </p:sp>
      <p:sp>
        <p:nvSpPr>
          <p:cNvPr id="309" name="Google Shape;309;g18c94055bac_0_141"/>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pectoralis minor</a:t>
            </a:r>
            <a:endParaRPr/>
          </a:p>
        </p:txBody>
      </p:sp>
      <p:sp>
        <p:nvSpPr>
          <p:cNvPr id="310" name="Google Shape;310;g18c94055bac_0_141"/>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342900" lvl="0" marL="457200" rtl="0" algn="l">
              <a:lnSpc>
                <a:spcPct val="150000"/>
              </a:lnSpc>
              <a:spcBef>
                <a:spcPts val="0"/>
              </a:spcBef>
              <a:spcAft>
                <a:spcPts val="0"/>
              </a:spcAft>
              <a:buSzPts val="1800"/>
              <a:buChar char="●"/>
            </a:pPr>
            <a:r>
              <a:rPr i="1" lang="cs-CZ" sz="1800">
                <a:solidFill>
                  <a:srgbClr val="000000"/>
                </a:solidFill>
              </a:rPr>
              <a:t>Již bylo zmíněno: za asistence m. levator scapulae, m. trapezius, m. sternocleidomastoideus, mm. Intercostales interni et externi, m. diaphragma a za pomocí skalenových svalů pomáhá při nuceném nádechu.</a:t>
            </a:r>
            <a:endParaRPr sz="1400">
              <a:solidFill>
                <a:srgbClr val="000000"/>
              </a:solidFill>
            </a:endParaRPr>
          </a:p>
          <a:p>
            <a:pPr indent="-342900" lvl="0" marL="457200" rtl="0" algn="l">
              <a:lnSpc>
                <a:spcPct val="150000"/>
              </a:lnSpc>
              <a:spcBef>
                <a:spcPts val="0"/>
              </a:spcBef>
              <a:spcAft>
                <a:spcPts val="0"/>
              </a:spcAft>
              <a:buSzPts val="1800"/>
              <a:buChar char="●"/>
            </a:pPr>
            <a:r>
              <a:rPr i="1" lang="cs-CZ" sz="1800">
                <a:solidFill>
                  <a:srgbClr val="000000"/>
                </a:solidFill>
              </a:rPr>
              <a:t>EMG aktivita ale nebyla potvrzena při klidném dýchání.</a:t>
            </a:r>
            <a:endParaRPr sz="1400">
              <a:solidFill>
                <a:srgbClr val="000000"/>
              </a:solidFill>
            </a:endParaRPr>
          </a:p>
          <a:p>
            <a:pPr indent="-342900" lvl="0" marL="457200" rtl="0" algn="l">
              <a:lnSpc>
                <a:spcPct val="150000"/>
              </a:lnSpc>
              <a:spcBef>
                <a:spcPts val="0"/>
              </a:spcBef>
              <a:spcAft>
                <a:spcPts val="0"/>
              </a:spcAft>
              <a:buSzPts val="1800"/>
              <a:buChar char="●"/>
            </a:pPr>
            <a:r>
              <a:rPr i="1" lang="cs-CZ" sz="1800">
                <a:solidFill>
                  <a:srgbClr val="000000"/>
                </a:solidFill>
              </a:rPr>
              <a:t>M. PMin funguje jako synergista m. PMaj v depresi ramene, dopředném tahu lopatky a vnější rotaci dolního úhlu lopatky. Asistuje také m. latisimus dorsi v depresi ramene.</a:t>
            </a:r>
            <a:endParaRPr sz="1400">
              <a:solidFill>
                <a:srgbClr val="000000"/>
              </a:solidFill>
            </a:endParaRPr>
          </a:p>
          <a:p>
            <a:pPr indent="-342900" lvl="0" marL="457200" rtl="0" algn="l">
              <a:lnSpc>
                <a:spcPct val="150000"/>
              </a:lnSpc>
              <a:spcBef>
                <a:spcPts val="0"/>
              </a:spcBef>
              <a:spcAft>
                <a:spcPts val="0"/>
              </a:spcAft>
              <a:buSzPts val="1800"/>
              <a:buChar char="●"/>
            </a:pPr>
            <a:r>
              <a:rPr i="1" lang="cs-CZ" sz="1800">
                <a:solidFill>
                  <a:srgbClr val="000000"/>
                </a:solidFill>
              </a:rPr>
              <a:t>Funguje také jako antagonista ascendentní části m. trapezius co se týče rotace lopatky a její protrakce (trapezius pars ascendens rotuje dolní úhel lopatky mediálně a fixuje lopatku v retrahované pozici).</a:t>
            </a:r>
            <a:endParaRPr sz="1400">
              <a:solidFill>
                <a:srgbClr val="000000"/>
              </a:solidFill>
            </a:endParaRPr>
          </a:p>
          <a:p>
            <a:pPr indent="0" lvl="0" marL="0" rtl="0" algn="l">
              <a:spcBef>
                <a:spcPts val="0"/>
              </a:spcBef>
              <a:spcAft>
                <a:spcPts val="0"/>
              </a:spcAft>
              <a:buNone/>
            </a:pPr>
            <a:r>
              <a:t/>
            </a:r>
            <a:endParaRPr/>
          </a:p>
        </p:txBody>
      </p:sp>
      <p:sp>
        <p:nvSpPr>
          <p:cNvPr id="311" name="Google Shape;311;g18c94055bac_0_141"/>
          <p:cNvSpPr txBox="1"/>
          <p:nvPr/>
        </p:nvSpPr>
        <p:spPr>
          <a:xfrm>
            <a:off x="720726" y="5288950"/>
            <a:ext cx="3445800" cy="4407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000000"/>
              </a:buClr>
              <a:buSzPts val="1800"/>
              <a:buFont typeface="Calibri"/>
              <a:buNone/>
            </a:pPr>
            <a:r>
              <a:rPr lang="cs-CZ">
                <a:solidFill>
                  <a:srgbClr val="000000"/>
                </a:solidFill>
              </a:rPr>
              <a:t>(Travell &amp; Simons, 1999)</a:t>
            </a:r>
            <a:endParaRPr>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18c94055bac_0_150"/>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318" name="Google Shape;318;g18c94055bac_0_150"/>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TrPs a zóny referenční bolesti</a:t>
            </a:r>
            <a:endParaRPr/>
          </a:p>
        </p:txBody>
      </p:sp>
      <p:sp>
        <p:nvSpPr>
          <p:cNvPr id="319" name="Google Shape;319;g18c94055bac_0_150"/>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pectoralis minor</a:t>
            </a:r>
            <a:endParaRPr/>
          </a:p>
        </p:txBody>
      </p:sp>
      <p:sp>
        <p:nvSpPr>
          <p:cNvPr id="320" name="Google Shape;320;g18c94055bac_0_150"/>
          <p:cNvSpPr txBox="1"/>
          <p:nvPr>
            <p:ph idx="2" type="body"/>
          </p:nvPr>
        </p:nvSpPr>
        <p:spPr>
          <a:xfrm>
            <a:off x="720000" y="1692000"/>
            <a:ext cx="5973600" cy="4140000"/>
          </a:xfrm>
          <a:prstGeom prst="rect">
            <a:avLst/>
          </a:prstGeom>
        </p:spPr>
        <p:txBody>
          <a:bodyPr anchorCtr="0" anchor="t" bIns="0" lIns="0" spcFirstLastPara="1" rIns="0" wrap="square" tIns="0">
            <a:noAutofit/>
          </a:bodyPr>
          <a:lstStyle/>
          <a:p>
            <a:pPr indent="-330200" lvl="0" marL="457200" rtl="0" algn="just">
              <a:lnSpc>
                <a:spcPct val="100000"/>
              </a:lnSpc>
              <a:spcBef>
                <a:spcPts val="0"/>
              </a:spcBef>
              <a:spcAft>
                <a:spcPts val="0"/>
              </a:spcAft>
              <a:buSzPts val="1600"/>
              <a:buChar char="●"/>
            </a:pPr>
            <a:r>
              <a:rPr i="1" lang="cs-CZ" sz="1600">
                <a:solidFill>
                  <a:srgbClr val="000000"/>
                </a:solidFill>
              </a:rPr>
              <a:t>pectoralis minor má dvě predilekční místa vzniku TRP - blíže hornímu úponu a mírně kaudálně od centra svalového bříška.</a:t>
            </a:r>
            <a:endParaRPr sz="1600">
              <a:solidFill>
                <a:srgbClr val="000000"/>
              </a:solidFill>
            </a:endParaRPr>
          </a:p>
          <a:p>
            <a:pPr indent="-330200" lvl="0" marL="457200" rtl="0" algn="just">
              <a:lnSpc>
                <a:spcPct val="100000"/>
              </a:lnSpc>
              <a:spcBef>
                <a:spcPts val="0"/>
              </a:spcBef>
              <a:spcAft>
                <a:spcPts val="0"/>
              </a:spcAft>
              <a:buSzPts val="1600"/>
              <a:buChar char="●"/>
            </a:pPr>
            <a:r>
              <a:rPr i="1" lang="cs-CZ" sz="1600">
                <a:solidFill>
                  <a:srgbClr val="000000"/>
                </a:solidFill>
              </a:rPr>
              <a:t>Referenční zóna je nejvýraznější v přední deltové krajině a může zavzít také celou oblast prsu. Rozšířená zóna se může dostat až do nadklíčkové oblasti anebo po malíkové hraně horní končetiny až do posledních tří prstů.</a:t>
            </a:r>
            <a:endParaRPr sz="1600">
              <a:solidFill>
                <a:srgbClr val="000000"/>
              </a:solidFill>
            </a:endParaRPr>
          </a:p>
          <a:p>
            <a:pPr indent="0" lvl="0" marL="457200" rtl="0" algn="just">
              <a:lnSpc>
                <a:spcPct val="100000"/>
              </a:lnSpc>
              <a:spcBef>
                <a:spcPts val="0"/>
              </a:spcBef>
              <a:spcAft>
                <a:spcPts val="0"/>
              </a:spcAft>
              <a:buNone/>
            </a:pPr>
            <a:r>
              <a:t/>
            </a:r>
            <a:endParaRPr i="1" sz="1600">
              <a:solidFill>
                <a:srgbClr val="000000"/>
              </a:solidFill>
            </a:endParaRPr>
          </a:p>
          <a:p>
            <a:pPr indent="-330200" lvl="0" marL="457200" rtl="0" algn="just">
              <a:lnSpc>
                <a:spcPct val="100000"/>
              </a:lnSpc>
              <a:spcBef>
                <a:spcPts val="0"/>
              </a:spcBef>
              <a:spcAft>
                <a:spcPts val="0"/>
              </a:spcAft>
              <a:buSzPts val="1600"/>
              <a:buChar char="●"/>
            </a:pPr>
            <a:r>
              <a:rPr i="1" lang="cs-CZ" sz="1600">
                <a:solidFill>
                  <a:srgbClr val="000000"/>
                </a:solidFill>
              </a:rPr>
              <a:t>Symptomatika reflexních změn malého prsního svalu se může překrývat se symptomy velkého prsního svalu. Podobně jako u m. pectoralis major, výrazný manifestní TRP může simulovat srdeční potíže.</a:t>
            </a:r>
            <a:endParaRPr sz="1600">
              <a:solidFill>
                <a:srgbClr val="000000"/>
              </a:solidFill>
            </a:endParaRPr>
          </a:p>
          <a:p>
            <a:pPr indent="0" lvl="0" marL="457200" rtl="0" algn="l">
              <a:lnSpc>
                <a:spcPct val="100000"/>
              </a:lnSpc>
              <a:spcBef>
                <a:spcPts val="0"/>
              </a:spcBef>
              <a:spcAft>
                <a:spcPts val="0"/>
              </a:spcAft>
              <a:buNone/>
            </a:pPr>
            <a:r>
              <a:t/>
            </a:r>
            <a:endParaRPr i="1" sz="1600">
              <a:solidFill>
                <a:srgbClr val="000000"/>
              </a:solidFill>
            </a:endParaRPr>
          </a:p>
          <a:p>
            <a:pPr indent="-330200" lvl="0" marL="457200" rtl="0" algn="l">
              <a:lnSpc>
                <a:spcPct val="100000"/>
              </a:lnSpc>
              <a:spcBef>
                <a:spcPts val="0"/>
              </a:spcBef>
              <a:spcAft>
                <a:spcPts val="0"/>
              </a:spcAft>
              <a:buSzPts val="1600"/>
              <a:buChar char="●"/>
            </a:pPr>
            <a:r>
              <a:rPr i="1" lang="cs-CZ" sz="1600">
                <a:solidFill>
                  <a:srgbClr val="000000"/>
                </a:solidFill>
              </a:rPr>
              <a:t>TRPS mohou být aktivovány: neideální posturou, satelitními TRPs (ischemická choroba srdeční, m. PMaj, mm. Scaleni), různými možnostmi traumatu, neideálním stereotypem chůze o holích, nebo při namožení pomocných nádechových svalů (např. asthmatický záchvat, aj.).</a:t>
            </a:r>
            <a:endParaRPr i="1" sz="1600">
              <a:solidFill>
                <a:srgbClr val="000000"/>
              </a:solidFill>
            </a:endParaRPr>
          </a:p>
          <a:p>
            <a:pPr indent="0" lvl="0" marL="457200" rtl="0" algn="l">
              <a:lnSpc>
                <a:spcPct val="100000"/>
              </a:lnSpc>
              <a:spcBef>
                <a:spcPts val="0"/>
              </a:spcBef>
              <a:spcAft>
                <a:spcPts val="0"/>
              </a:spcAft>
              <a:buNone/>
            </a:pPr>
            <a:r>
              <a:rPr lang="cs-CZ" sz="1600">
                <a:solidFill>
                  <a:srgbClr val="000000"/>
                </a:solidFill>
              </a:rPr>
              <a:t>(Travell &amp; Simons, 1999)</a:t>
            </a:r>
            <a:endParaRPr sz="1600">
              <a:solidFill>
                <a:srgbClr val="000000"/>
              </a:solidFill>
            </a:endParaRPr>
          </a:p>
          <a:p>
            <a:pPr indent="0" lvl="0" marL="0" rtl="0" algn="l">
              <a:lnSpc>
                <a:spcPct val="100000"/>
              </a:lnSpc>
              <a:spcBef>
                <a:spcPts val="0"/>
              </a:spcBef>
              <a:spcAft>
                <a:spcPts val="0"/>
              </a:spcAft>
              <a:buNone/>
            </a:pPr>
            <a:r>
              <a:t/>
            </a:r>
            <a:endParaRPr i="1" sz="1600">
              <a:solidFill>
                <a:srgbClr val="000000"/>
              </a:solidFill>
            </a:endParaRPr>
          </a:p>
          <a:p>
            <a:pPr indent="0" lvl="0" marL="0" rtl="0" algn="l">
              <a:lnSpc>
                <a:spcPct val="100000"/>
              </a:lnSpc>
              <a:spcBef>
                <a:spcPts val="0"/>
              </a:spcBef>
              <a:spcAft>
                <a:spcPts val="0"/>
              </a:spcAft>
              <a:buClr>
                <a:srgbClr val="000000"/>
              </a:buClr>
              <a:buFont typeface="Arial"/>
              <a:buNone/>
            </a:pPr>
            <a:r>
              <a:t/>
            </a:r>
            <a:endParaRPr sz="1600">
              <a:solidFill>
                <a:srgbClr val="000000"/>
              </a:solidFill>
              <a:latin typeface="Calibri"/>
              <a:ea typeface="Calibri"/>
              <a:cs typeface="Calibri"/>
              <a:sym typeface="Calibri"/>
            </a:endParaRPr>
          </a:p>
          <a:p>
            <a:pPr indent="0" lvl="0" marL="0" rtl="0" algn="l">
              <a:spcBef>
                <a:spcPts val="0"/>
              </a:spcBef>
              <a:spcAft>
                <a:spcPts val="0"/>
              </a:spcAft>
              <a:buNone/>
            </a:pPr>
            <a:r>
              <a:t/>
            </a:r>
            <a:endParaRPr sz="1600"/>
          </a:p>
        </p:txBody>
      </p:sp>
      <p:pic>
        <p:nvPicPr>
          <p:cNvPr id="321" name="Google Shape;321;g18c94055bac_0_150"/>
          <p:cNvPicPr preferRelativeResize="0"/>
          <p:nvPr/>
        </p:nvPicPr>
        <p:blipFill rotWithShape="1">
          <a:blip r:embed="rId3">
            <a:alphaModFix/>
          </a:blip>
          <a:srcRect b="0" l="0" r="0" t="0"/>
          <a:stretch/>
        </p:blipFill>
        <p:spPr>
          <a:xfrm>
            <a:off x="6804907" y="1847419"/>
            <a:ext cx="5003022" cy="33155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18c94055bac_0_159"/>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328" name="Google Shape;328;g18c94055bac_0_159"/>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Diferenciální diagnostika</a:t>
            </a:r>
            <a:endParaRPr/>
          </a:p>
        </p:txBody>
      </p:sp>
      <p:sp>
        <p:nvSpPr>
          <p:cNvPr id="329" name="Google Shape;329;g18c94055bac_0_159"/>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pectoralis minor</a:t>
            </a:r>
            <a:endParaRPr/>
          </a:p>
        </p:txBody>
      </p:sp>
      <p:sp>
        <p:nvSpPr>
          <p:cNvPr id="330" name="Google Shape;330;g18c94055bac_0_159"/>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342900" lvl="0" marL="457200" rtl="0" algn="l">
              <a:lnSpc>
                <a:spcPct val="150000"/>
              </a:lnSpc>
              <a:spcBef>
                <a:spcPts val="0"/>
              </a:spcBef>
              <a:spcAft>
                <a:spcPts val="0"/>
              </a:spcAft>
              <a:buSzPts val="1800"/>
              <a:buChar char="●"/>
            </a:pPr>
            <a:r>
              <a:rPr i="1" lang="cs-CZ" sz="1800">
                <a:solidFill>
                  <a:srgbClr val="000000"/>
                </a:solidFill>
              </a:rPr>
              <a:t>Je důležité nezapomenout, že abnormality m. pectoralis minor mohou způsobovat jeden ze syndromů horní hrudní apertury!</a:t>
            </a:r>
            <a:endParaRPr sz="1400">
              <a:solidFill>
                <a:srgbClr val="000000"/>
              </a:solidFill>
            </a:endParaRPr>
          </a:p>
          <a:p>
            <a:pPr indent="-342900" lvl="0" marL="457200" rtl="0" algn="l">
              <a:lnSpc>
                <a:spcPct val="150000"/>
              </a:lnSpc>
              <a:spcBef>
                <a:spcPts val="0"/>
              </a:spcBef>
              <a:spcAft>
                <a:spcPts val="0"/>
              </a:spcAft>
              <a:buSzPts val="1800"/>
              <a:buChar char="●"/>
            </a:pPr>
            <a:r>
              <a:rPr i="1" lang="cs-CZ" sz="1800">
                <a:solidFill>
                  <a:srgbClr val="000000"/>
                </a:solidFill>
              </a:rPr>
              <a:t>Symptomy reflexních změn m. pectoralis minor mohou být zaměněny nebo spleteny s: Thoracic Outlet sy., radikulopatie Cp (C7, C8), tendinitida supraspinatu nebo bicepsu brachii, mediální epikondylitida. </a:t>
            </a:r>
            <a:endParaRPr sz="1400">
              <a:solidFill>
                <a:srgbClr val="000000"/>
              </a:solidFill>
            </a:endParaRPr>
          </a:p>
          <a:p>
            <a:pPr indent="-342900" lvl="0" marL="457200" rtl="0" algn="l">
              <a:lnSpc>
                <a:spcPct val="150000"/>
              </a:lnSpc>
              <a:spcBef>
                <a:spcPts val="0"/>
              </a:spcBef>
              <a:spcAft>
                <a:spcPts val="0"/>
              </a:spcAft>
              <a:buSzPts val="1800"/>
              <a:buChar char="●"/>
            </a:pPr>
            <a:r>
              <a:rPr i="1" lang="cs-CZ" sz="1800">
                <a:solidFill>
                  <a:srgbClr val="000000"/>
                </a:solidFill>
              </a:rPr>
              <a:t>Spolu s TRPs v malém prsním svalu se mohou objevit funkční kloubní blokády a elevace 3. až 5. žebra (variabilně i podle anatomie jedince).</a:t>
            </a:r>
            <a:endParaRPr sz="1400">
              <a:solidFill>
                <a:srgbClr val="000000"/>
              </a:solidFill>
            </a:endParaRPr>
          </a:p>
          <a:p>
            <a:pPr indent="0" lvl="0" marL="0" rtl="0" algn="l">
              <a:lnSpc>
                <a:spcPct val="100000"/>
              </a:lnSpc>
              <a:spcBef>
                <a:spcPts val="0"/>
              </a:spcBef>
              <a:spcAft>
                <a:spcPts val="0"/>
              </a:spcAft>
              <a:buClr>
                <a:srgbClr val="000000"/>
              </a:buClr>
              <a:buSzPts val="1800"/>
              <a:buFont typeface="Calibri"/>
              <a:buNone/>
            </a:pPr>
            <a:r>
              <a:rPr lang="cs-CZ" sz="1800">
                <a:solidFill>
                  <a:srgbClr val="000000"/>
                </a:solidFill>
              </a:rPr>
              <a:t>(Travell &amp; Simons, 1999)</a:t>
            </a:r>
            <a:endParaRPr sz="1800">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18c94055bac_0_167"/>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337" name="Google Shape;337;g18c94055bac_0_167"/>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Palpace</a:t>
            </a:r>
            <a:endParaRPr/>
          </a:p>
        </p:txBody>
      </p:sp>
      <p:sp>
        <p:nvSpPr>
          <p:cNvPr id="338" name="Google Shape;338;g18c94055bac_0_167"/>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pectoralis minor</a:t>
            </a:r>
            <a:endParaRPr/>
          </a:p>
        </p:txBody>
      </p:sp>
      <p:sp>
        <p:nvSpPr>
          <p:cNvPr id="339" name="Google Shape;339;g18c94055bac_0_167"/>
          <p:cNvSpPr txBox="1"/>
          <p:nvPr>
            <p:ph idx="2" type="body"/>
          </p:nvPr>
        </p:nvSpPr>
        <p:spPr>
          <a:xfrm>
            <a:off x="720000" y="1692000"/>
            <a:ext cx="5134800" cy="4140000"/>
          </a:xfrm>
          <a:prstGeom prst="rect">
            <a:avLst/>
          </a:prstGeom>
        </p:spPr>
        <p:txBody>
          <a:bodyPr anchorCtr="0" anchor="t" bIns="0" lIns="0" spcFirstLastPara="1" rIns="0" wrap="square" tIns="0">
            <a:noAutofit/>
          </a:bodyPr>
          <a:lstStyle/>
          <a:p>
            <a:pPr indent="-342900" lvl="0" marL="457200" rtl="0" algn="l">
              <a:lnSpc>
                <a:spcPct val="100000"/>
              </a:lnSpc>
              <a:spcBef>
                <a:spcPts val="0"/>
              </a:spcBef>
              <a:spcAft>
                <a:spcPts val="0"/>
              </a:spcAft>
              <a:buSzPts val="1800"/>
              <a:buChar char="●"/>
            </a:pPr>
            <a:r>
              <a:rPr i="1" lang="cs-CZ" sz="1800">
                <a:solidFill>
                  <a:srgbClr val="000000"/>
                </a:solidFill>
              </a:rPr>
              <a:t>Pro ozřejmení může proband provést izolovanou elevaci ramene do podložky, zatímco zůstane horní končetina co nejvíce uvolněná, bez tlaku rukou do podložky.</a:t>
            </a:r>
            <a:endParaRPr sz="1400">
              <a:solidFill>
                <a:srgbClr val="000000"/>
              </a:solidFill>
            </a:endParaRPr>
          </a:p>
          <a:p>
            <a:pPr indent="-342900" lvl="0" marL="457200" rtl="0" algn="l">
              <a:lnSpc>
                <a:spcPct val="100000"/>
              </a:lnSpc>
              <a:spcBef>
                <a:spcPts val="0"/>
              </a:spcBef>
              <a:spcAft>
                <a:spcPts val="0"/>
              </a:spcAft>
              <a:buSzPts val="1800"/>
              <a:buChar char="●"/>
            </a:pPr>
            <a:r>
              <a:rPr i="1" lang="cs-CZ" sz="1800">
                <a:solidFill>
                  <a:srgbClr val="000000"/>
                </a:solidFill>
              </a:rPr>
              <a:t>Palpujeme proti hrudní stěně, nebo pinzetovým hmatem.</a:t>
            </a:r>
            <a:endParaRPr sz="1400">
              <a:solidFill>
                <a:srgbClr val="000000"/>
              </a:solidFill>
            </a:endParaRPr>
          </a:p>
          <a:p>
            <a:pPr indent="0" lvl="0" marL="457200" rtl="0" algn="l">
              <a:lnSpc>
                <a:spcPct val="100000"/>
              </a:lnSpc>
              <a:spcBef>
                <a:spcPts val="0"/>
              </a:spcBef>
              <a:spcAft>
                <a:spcPts val="0"/>
              </a:spcAft>
              <a:buNone/>
            </a:pPr>
            <a:r>
              <a:t/>
            </a:r>
            <a:endParaRPr i="1" sz="1800">
              <a:solidFill>
                <a:srgbClr val="000000"/>
              </a:solidFill>
            </a:endParaRPr>
          </a:p>
          <a:p>
            <a:pPr indent="-342900" lvl="0" marL="457200" rtl="0" algn="l">
              <a:lnSpc>
                <a:spcPct val="100000"/>
              </a:lnSpc>
              <a:spcBef>
                <a:spcPts val="0"/>
              </a:spcBef>
              <a:spcAft>
                <a:spcPts val="0"/>
              </a:spcAft>
              <a:buSzPts val="1800"/>
              <a:buChar char="●"/>
            </a:pPr>
            <a:r>
              <a:rPr i="1" lang="cs-CZ" sz="1800">
                <a:solidFill>
                  <a:srgbClr val="000000"/>
                </a:solidFill>
              </a:rPr>
              <a:t>Důležité nejdříve vyloučit TRPs ve velkém prsnímu svalu, mohou se překrývat.</a:t>
            </a:r>
            <a:endParaRPr sz="1400">
              <a:solidFill>
                <a:srgbClr val="000000"/>
              </a:solidFill>
            </a:endParaRPr>
          </a:p>
          <a:p>
            <a:pPr indent="0" lvl="0" marL="457200" rtl="0" algn="l">
              <a:spcBef>
                <a:spcPts val="0"/>
              </a:spcBef>
              <a:spcAft>
                <a:spcPts val="0"/>
              </a:spcAft>
              <a:buNone/>
            </a:pPr>
            <a:r>
              <a:t/>
            </a:r>
            <a:endParaRPr/>
          </a:p>
        </p:txBody>
      </p:sp>
      <p:pic>
        <p:nvPicPr>
          <p:cNvPr id="340" name="Google Shape;340;g18c94055bac_0_167"/>
          <p:cNvPicPr preferRelativeResize="0"/>
          <p:nvPr/>
        </p:nvPicPr>
        <p:blipFill rotWithShape="1">
          <a:blip r:embed="rId3">
            <a:alphaModFix/>
          </a:blip>
          <a:srcRect b="0" l="50000" r="0" t="0"/>
          <a:stretch/>
        </p:blipFill>
        <p:spPr>
          <a:xfrm>
            <a:off x="5659088" y="1484328"/>
            <a:ext cx="2679649" cy="3551669"/>
          </a:xfrm>
          <a:prstGeom prst="rect">
            <a:avLst/>
          </a:prstGeom>
          <a:noFill/>
          <a:ln>
            <a:noFill/>
          </a:ln>
        </p:spPr>
      </p:pic>
      <p:pic>
        <p:nvPicPr>
          <p:cNvPr id="341" name="Google Shape;341;g18c94055bac_0_167"/>
          <p:cNvPicPr preferRelativeResize="0"/>
          <p:nvPr/>
        </p:nvPicPr>
        <p:blipFill rotWithShape="1">
          <a:blip r:embed="rId4">
            <a:alphaModFix/>
          </a:blip>
          <a:srcRect b="0" l="0" r="0" t="0"/>
          <a:stretch/>
        </p:blipFill>
        <p:spPr>
          <a:xfrm>
            <a:off x="8398512" y="275057"/>
            <a:ext cx="3655813" cy="5368612"/>
          </a:xfrm>
          <a:prstGeom prst="rect">
            <a:avLst/>
          </a:prstGeom>
          <a:noFill/>
          <a:ln>
            <a:noFill/>
          </a:ln>
        </p:spPr>
      </p:pic>
      <p:sp>
        <p:nvSpPr>
          <p:cNvPr id="342" name="Google Shape;342;g18c94055bac_0_167"/>
          <p:cNvSpPr txBox="1"/>
          <p:nvPr/>
        </p:nvSpPr>
        <p:spPr>
          <a:xfrm>
            <a:off x="5854700" y="5643670"/>
            <a:ext cx="5076900" cy="523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1" lang="cs-CZ" sz="1400">
                <a:solidFill>
                  <a:srgbClr val="000000"/>
                </a:solidFill>
              </a:rPr>
              <a:t>Pro palpaci malého prsního svalu je nutná relaxace m. pectoralis major (podložení). Je možná plošná (A) i pinzetová palpace (B).</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6"/>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cs-CZ"/>
              <a:t>Zápatí prezentace</a:t>
            </a:r>
            <a:endParaRPr/>
          </a:p>
        </p:txBody>
      </p:sp>
      <p:sp>
        <p:nvSpPr>
          <p:cNvPr id="348" name="Google Shape;348;p6"/>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sp>
        <p:nvSpPr>
          <p:cNvPr id="349" name="Google Shape;349;p6"/>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cs-CZ"/>
              <a:t>m. pectoralis minor </a:t>
            </a:r>
            <a:endParaRPr/>
          </a:p>
        </p:txBody>
      </p:sp>
      <p:sp>
        <p:nvSpPr>
          <p:cNvPr id="350" name="Google Shape;350;p6"/>
          <p:cNvSpPr txBox="1"/>
          <p:nvPr>
            <p:ph idx="1" type="body"/>
          </p:nvPr>
        </p:nvSpPr>
        <p:spPr>
          <a:xfrm>
            <a:off x="719999" y="1692000"/>
            <a:ext cx="10392759" cy="4065900"/>
          </a:xfrm>
          <a:prstGeom prst="rect">
            <a:avLst/>
          </a:prstGeom>
          <a:noFill/>
          <a:ln>
            <a:noFill/>
          </a:ln>
        </p:spPr>
        <p:txBody>
          <a:bodyPr anchorCtr="0" anchor="t" bIns="0" lIns="0" spcFirstLastPara="1" rIns="0" wrap="square" tIns="0">
            <a:noAutofit/>
          </a:bodyPr>
          <a:lstStyle/>
          <a:p>
            <a:pPr indent="0" lvl="0" marL="88900" rtl="0" algn="l">
              <a:lnSpc>
                <a:spcPct val="128571"/>
              </a:lnSpc>
              <a:spcBef>
                <a:spcPts val="0"/>
              </a:spcBef>
              <a:spcAft>
                <a:spcPts val="0"/>
              </a:spcAft>
              <a:buSzPts val="2200"/>
              <a:buNone/>
            </a:pPr>
            <a:r>
              <a:rPr b="1" lang="cs-CZ" sz="2400"/>
              <a:t>Poloha pacienta: </a:t>
            </a:r>
            <a:r>
              <a:rPr lang="cs-CZ" sz="2400"/>
              <a:t>leh na zádech, ošetřovanou stranu u okraje lehátka</a:t>
            </a:r>
            <a:endParaRPr/>
          </a:p>
          <a:p>
            <a:pPr indent="0" lvl="0" marL="88900" rtl="0" algn="l">
              <a:lnSpc>
                <a:spcPct val="128571"/>
              </a:lnSpc>
              <a:spcBef>
                <a:spcPts val="0"/>
              </a:spcBef>
              <a:spcAft>
                <a:spcPts val="0"/>
              </a:spcAft>
              <a:buSzPts val="2200"/>
              <a:buNone/>
            </a:pPr>
            <a:r>
              <a:t/>
            </a:r>
            <a:endParaRPr sz="2400"/>
          </a:p>
          <a:p>
            <a:pPr indent="0" lvl="0" marL="88900" rtl="0" algn="l">
              <a:lnSpc>
                <a:spcPct val="128571"/>
              </a:lnSpc>
              <a:spcBef>
                <a:spcPts val="0"/>
              </a:spcBef>
              <a:spcAft>
                <a:spcPts val="0"/>
              </a:spcAft>
              <a:buSzPts val="2200"/>
              <a:buNone/>
            </a:pPr>
            <a:r>
              <a:rPr b="1" lang="cs-CZ" sz="2400"/>
              <a:t>Postavení terapeuta: </a:t>
            </a:r>
            <a:r>
              <a:rPr lang="cs-CZ" sz="2400"/>
              <a:t>Na ošetřované straně u hlavy pacienta. </a:t>
            </a:r>
            <a:endParaRPr/>
          </a:p>
          <a:p>
            <a:pPr indent="0" lvl="0" marL="88900" rtl="0" algn="l">
              <a:lnSpc>
                <a:spcPct val="128571"/>
              </a:lnSpc>
              <a:spcBef>
                <a:spcPts val="0"/>
              </a:spcBef>
              <a:spcAft>
                <a:spcPts val="0"/>
              </a:spcAft>
              <a:buSzPts val="2200"/>
              <a:buNone/>
            </a:pPr>
            <a:r>
              <a:t/>
            </a:r>
            <a:endParaRPr sz="2400"/>
          </a:p>
          <a:p>
            <a:pPr indent="0" lvl="0" marL="88900" rtl="0" algn="l">
              <a:lnSpc>
                <a:spcPct val="128571"/>
              </a:lnSpc>
              <a:spcBef>
                <a:spcPts val="0"/>
              </a:spcBef>
              <a:spcAft>
                <a:spcPts val="0"/>
              </a:spcAft>
              <a:buSzPts val="2200"/>
              <a:buNone/>
            </a:pPr>
            <a:r>
              <a:rPr b="1" lang="cs-CZ" sz="2400"/>
              <a:t>Provedení:</a:t>
            </a:r>
            <a:r>
              <a:rPr lang="cs-CZ" sz="2400"/>
              <a:t> Ruku blíže k DKK položte na přední část ramene, thenar je přímo na processus coracoideus. Druhou ruku na 2-5. žebro blízko sterna. (Prsty směřují kaudálně.) </a:t>
            </a:r>
            <a:endParaRPr sz="22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7"/>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cs-CZ"/>
              <a:t>Zápatí prezentace</a:t>
            </a:r>
            <a:endParaRPr/>
          </a:p>
        </p:txBody>
      </p:sp>
      <p:sp>
        <p:nvSpPr>
          <p:cNvPr id="356" name="Google Shape;356;p7"/>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sp>
        <p:nvSpPr>
          <p:cNvPr id="357" name="Google Shape;357;p7"/>
          <p:cNvSpPr txBox="1"/>
          <p:nvPr>
            <p:ph type="title"/>
          </p:nvPr>
        </p:nvSpPr>
        <p:spPr>
          <a:xfrm>
            <a:off x="719999" y="770324"/>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cs-CZ"/>
              <a:t>m. pectoralis minor </a:t>
            </a:r>
            <a:endParaRPr/>
          </a:p>
        </p:txBody>
      </p:sp>
      <p:sp>
        <p:nvSpPr>
          <p:cNvPr id="358" name="Google Shape;358;p7"/>
          <p:cNvSpPr txBox="1"/>
          <p:nvPr>
            <p:ph idx="1" type="body"/>
          </p:nvPr>
        </p:nvSpPr>
        <p:spPr>
          <a:xfrm>
            <a:off x="719999" y="1692000"/>
            <a:ext cx="10486065" cy="4065900"/>
          </a:xfrm>
          <a:prstGeom prst="rect">
            <a:avLst/>
          </a:prstGeom>
          <a:noFill/>
          <a:ln>
            <a:noFill/>
          </a:ln>
        </p:spPr>
        <p:txBody>
          <a:bodyPr anchorCtr="0" anchor="t" bIns="0" lIns="0" spcFirstLastPara="1" rIns="0" wrap="square" tIns="0">
            <a:noAutofit/>
          </a:bodyPr>
          <a:lstStyle/>
          <a:p>
            <a:pPr indent="0" lvl="0" marL="88900" rtl="0" algn="l">
              <a:lnSpc>
                <a:spcPct val="128571"/>
              </a:lnSpc>
              <a:spcBef>
                <a:spcPts val="0"/>
              </a:spcBef>
              <a:spcAft>
                <a:spcPts val="0"/>
              </a:spcAft>
              <a:buSzPts val="2200"/>
              <a:buNone/>
            </a:pPr>
            <a:r>
              <a:rPr lang="cs-CZ" sz="2400"/>
              <a:t>Ruka na rameni tlačí lopatku do retrakce a ruka na žebrech lehce dorzálně a směrem k hrudní kosti. </a:t>
            </a:r>
            <a:endParaRPr/>
          </a:p>
          <a:p>
            <a:pPr indent="0" lvl="0" marL="88900" rtl="0" algn="l">
              <a:lnSpc>
                <a:spcPct val="128571"/>
              </a:lnSpc>
              <a:spcBef>
                <a:spcPts val="0"/>
              </a:spcBef>
              <a:spcAft>
                <a:spcPts val="0"/>
              </a:spcAft>
              <a:buSzPts val="2200"/>
              <a:buNone/>
            </a:pPr>
            <a:r>
              <a:t/>
            </a:r>
            <a:endParaRPr sz="2400"/>
          </a:p>
          <a:p>
            <a:pPr indent="0" lvl="0" marL="88900" rtl="0" algn="l">
              <a:lnSpc>
                <a:spcPct val="128571"/>
              </a:lnSpc>
              <a:spcBef>
                <a:spcPts val="0"/>
              </a:spcBef>
              <a:spcAft>
                <a:spcPts val="0"/>
              </a:spcAft>
              <a:buSzPts val="2200"/>
              <a:buNone/>
            </a:pPr>
            <a:r>
              <a:rPr b="1" lang="cs-CZ" sz="2400"/>
              <a:t>Izometrie:</a:t>
            </a:r>
            <a:r>
              <a:rPr lang="cs-CZ" sz="2400"/>
              <a:t> tlak ramenem proti dlani – do protrakce </a:t>
            </a:r>
            <a:endParaRPr/>
          </a:p>
          <a:p>
            <a:pPr indent="0" lvl="0" marL="88900" rtl="0" algn="l">
              <a:lnSpc>
                <a:spcPct val="128571"/>
              </a:lnSpc>
              <a:spcBef>
                <a:spcPts val="0"/>
              </a:spcBef>
              <a:spcAft>
                <a:spcPts val="0"/>
              </a:spcAft>
              <a:buSzPts val="2200"/>
              <a:buNone/>
            </a:pPr>
            <a:r>
              <a:t/>
            </a:r>
            <a:endParaRPr sz="2400"/>
          </a:p>
          <a:p>
            <a:pPr indent="0" lvl="0" marL="88900" rtl="0" algn="l">
              <a:lnSpc>
                <a:spcPct val="128571"/>
              </a:lnSpc>
              <a:spcBef>
                <a:spcPts val="0"/>
              </a:spcBef>
              <a:spcAft>
                <a:spcPts val="0"/>
              </a:spcAft>
              <a:buSzPts val="2200"/>
              <a:buNone/>
            </a:pPr>
            <a:r>
              <a:rPr lang="cs-CZ" sz="2400"/>
              <a:t>Facilitace: nádech </a:t>
            </a:r>
            <a:endParaRPr/>
          </a:p>
          <a:p>
            <a:pPr indent="0" lvl="0" marL="88900" rtl="0" algn="l">
              <a:lnSpc>
                <a:spcPct val="128571"/>
              </a:lnSpc>
              <a:spcBef>
                <a:spcPts val="0"/>
              </a:spcBef>
              <a:spcAft>
                <a:spcPts val="0"/>
              </a:spcAft>
              <a:buSzPts val="2200"/>
              <a:buNone/>
            </a:pPr>
            <a:r>
              <a:rPr lang="cs-CZ" sz="2400"/>
              <a:t>Inhibice: výdech</a:t>
            </a:r>
            <a:endParaRPr sz="2400"/>
          </a:p>
        </p:txBody>
      </p:sp>
      <p:pic>
        <p:nvPicPr>
          <p:cNvPr id="359" name="Google Shape;359;p7"/>
          <p:cNvPicPr preferRelativeResize="0"/>
          <p:nvPr/>
        </p:nvPicPr>
        <p:blipFill rotWithShape="1">
          <a:blip r:embed="rId3">
            <a:alphaModFix/>
          </a:blip>
          <a:srcRect b="0" l="0" r="0" t="0"/>
          <a:stretch/>
        </p:blipFill>
        <p:spPr>
          <a:xfrm>
            <a:off x="9318194" y="2480158"/>
            <a:ext cx="2559817" cy="327774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18c94055bac_0_1"/>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366" name="Google Shape;366;g18c94055bac_0_1"/>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pectoralis minor - Dobeš</a:t>
            </a:r>
            <a:endParaRPr/>
          </a:p>
        </p:txBody>
      </p:sp>
      <p:pic>
        <p:nvPicPr>
          <p:cNvPr id="367" name="Google Shape;367;g18c94055bac_0_1"/>
          <p:cNvPicPr preferRelativeResize="0"/>
          <p:nvPr/>
        </p:nvPicPr>
        <p:blipFill rotWithShape="1">
          <a:blip r:embed="rId3">
            <a:alphaModFix/>
          </a:blip>
          <a:srcRect b="37551" l="38395" r="11734" t="23842"/>
          <a:stretch/>
        </p:blipFill>
        <p:spPr>
          <a:xfrm>
            <a:off x="1679525" y="1567550"/>
            <a:ext cx="8477972" cy="4101574"/>
          </a:xfrm>
          <a:prstGeom prst="rect">
            <a:avLst/>
          </a:prstGeom>
          <a:noFill/>
          <a:ln>
            <a:noFill/>
          </a:ln>
        </p:spPr>
      </p:pic>
      <p:sp>
        <p:nvSpPr>
          <p:cNvPr id="368" name="Google Shape;368;g18c94055bac_0_1"/>
          <p:cNvSpPr txBox="1"/>
          <p:nvPr/>
        </p:nvSpPr>
        <p:spPr>
          <a:xfrm>
            <a:off x="4072800" y="5669125"/>
            <a:ext cx="422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u="sng">
                <a:solidFill>
                  <a:schemeClr val="hlink"/>
                </a:solidFill>
                <a:hlinkClick r:id="rId4"/>
              </a:rPr>
              <a:t>https://www.fyzioweb.cz/video/m-pectoralis-minor</a:t>
            </a:r>
            <a:r>
              <a:rPr lang="cs-CZ"/>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g18c94055bac_0_17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375" name="Google Shape;375;g18c94055bac_0_178"/>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Fasciae pectorales</a:t>
            </a:r>
            <a:endParaRPr/>
          </a:p>
        </p:txBody>
      </p:sp>
      <p:pic>
        <p:nvPicPr>
          <p:cNvPr id="376" name="Google Shape;376;g18c94055bac_0_178"/>
          <p:cNvPicPr preferRelativeResize="0"/>
          <p:nvPr/>
        </p:nvPicPr>
        <p:blipFill rotWithShape="1">
          <a:blip r:embed="rId3">
            <a:alphaModFix/>
          </a:blip>
          <a:srcRect b="0" l="0" r="0" t="0"/>
          <a:stretch/>
        </p:blipFill>
        <p:spPr>
          <a:xfrm>
            <a:off x="3684050" y="1312625"/>
            <a:ext cx="5997825" cy="5485600"/>
          </a:xfrm>
          <a:prstGeom prst="rect">
            <a:avLst/>
          </a:prstGeom>
          <a:noFill/>
          <a:ln>
            <a:noFill/>
          </a:ln>
        </p:spPr>
      </p:pic>
      <p:sp>
        <p:nvSpPr>
          <p:cNvPr id="377" name="Google Shape;377;g18c94055bac_0_178"/>
          <p:cNvSpPr txBox="1"/>
          <p:nvPr/>
        </p:nvSpPr>
        <p:spPr>
          <a:xfrm>
            <a:off x="154848" y="2019300"/>
            <a:ext cx="3529200" cy="4407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000000"/>
              </a:buClr>
              <a:buSzPts val="1800"/>
              <a:buFont typeface="Calibri"/>
              <a:buNone/>
            </a:pPr>
            <a:r>
              <a:rPr lang="cs-CZ" sz="1800">
                <a:solidFill>
                  <a:srgbClr val="000000"/>
                </a:solidFill>
              </a:rPr>
              <a:t>(Stecco, Hammer, Vleeming &amp; De Caro, 2015)</a:t>
            </a:r>
            <a:endParaRPr sz="180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g18c94055bac_0_18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384" name="Google Shape;384;g18c94055bac_0_188"/>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Anatomie</a:t>
            </a:r>
            <a:endParaRPr/>
          </a:p>
        </p:txBody>
      </p:sp>
      <p:sp>
        <p:nvSpPr>
          <p:cNvPr id="385" name="Google Shape;385;g18c94055bac_0_188"/>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Fascia pectoralis superficialis</a:t>
            </a:r>
            <a:endParaRPr/>
          </a:p>
        </p:txBody>
      </p:sp>
      <p:sp>
        <p:nvSpPr>
          <p:cNvPr id="386" name="Google Shape;386;g18c94055bac_0_188"/>
          <p:cNvSpPr txBox="1"/>
          <p:nvPr>
            <p:ph idx="2" type="body"/>
          </p:nvPr>
        </p:nvSpPr>
        <p:spPr>
          <a:xfrm>
            <a:off x="720000" y="1692000"/>
            <a:ext cx="5391000" cy="4140000"/>
          </a:xfrm>
          <a:prstGeom prst="rect">
            <a:avLst/>
          </a:prstGeom>
        </p:spPr>
        <p:txBody>
          <a:bodyPr anchorCtr="0" anchor="t" bIns="0" lIns="0" spcFirstLastPara="1" rIns="0" wrap="square" tIns="0">
            <a:noAutofit/>
          </a:bodyPr>
          <a:lstStyle/>
          <a:p>
            <a:pPr indent="-342900" lvl="0" marL="457200" rtl="0" algn="l">
              <a:lnSpc>
                <a:spcPct val="150000"/>
              </a:lnSpc>
              <a:spcBef>
                <a:spcPts val="0"/>
              </a:spcBef>
              <a:spcAft>
                <a:spcPts val="0"/>
              </a:spcAft>
              <a:buSzPts val="1800"/>
              <a:buChar char="●"/>
            </a:pPr>
            <a:r>
              <a:rPr lang="cs-CZ" sz="1800">
                <a:solidFill>
                  <a:srgbClr val="000000"/>
                </a:solidFill>
              </a:rPr>
              <a:t>Povrchová fascie pokrývající (nejen) m. pectoralis major.</a:t>
            </a:r>
            <a:endParaRPr sz="1800">
              <a:solidFill>
                <a:srgbClr val="000000"/>
              </a:solidFill>
            </a:endParaRPr>
          </a:p>
          <a:p>
            <a:pPr indent="-342900" lvl="0" marL="457200" rtl="0" algn="l">
              <a:lnSpc>
                <a:spcPct val="150000"/>
              </a:lnSpc>
              <a:spcBef>
                <a:spcPts val="0"/>
              </a:spcBef>
              <a:spcAft>
                <a:spcPts val="0"/>
              </a:spcAft>
              <a:buSzPts val="1800"/>
              <a:buChar char="●"/>
            </a:pPr>
            <a:r>
              <a:rPr lang="cs-CZ" sz="1800">
                <a:solidFill>
                  <a:srgbClr val="000000"/>
                </a:solidFill>
              </a:rPr>
              <a:t>Začíná na sternu a klíční kosti (povrchově) a kaudálně přechází do povrchové fascie břišního svalstva kaudálně a ventrálně a do povrchové fascie zad, konkrétně m. latissimus dorsi kaudálně a dorsálně (Stecco et al., 2015).</a:t>
            </a:r>
            <a:endParaRPr sz="1800">
              <a:solidFill>
                <a:srgbClr val="000000"/>
              </a:solidFill>
            </a:endParaRPr>
          </a:p>
          <a:p>
            <a:pPr indent="-342900" lvl="0" marL="457200" rtl="0" algn="l">
              <a:lnSpc>
                <a:spcPct val="150000"/>
              </a:lnSpc>
              <a:spcBef>
                <a:spcPts val="0"/>
              </a:spcBef>
              <a:spcAft>
                <a:spcPts val="0"/>
              </a:spcAft>
              <a:buSzPts val="1800"/>
              <a:buChar char="●"/>
            </a:pPr>
            <a:r>
              <a:rPr lang="cs-CZ" sz="1800">
                <a:solidFill>
                  <a:srgbClr val="000000"/>
                </a:solidFill>
              </a:rPr>
              <a:t>Terapie: pacient v leže na zádech, HK volně položena a opřena o terapeuta, ruce terapeuta položeny na sobě na bříšku svalu. Mírný tlak mediálním směrem a čekáme na release fenomén.</a:t>
            </a:r>
            <a:endParaRPr sz="1800">
              <a:solidFill>
                <a:srgbClr val="000000"/>
              </a:solidFill>
            </a:endParaRPr>
          </a:p>
          <a:p>
            <a:pPr indent="0" lvl="0" marL="0" rtl="0" algn="l">
              <a:spcBef>
                <a:spcPts val="600"/>
              </a:spcBef>
              <a:spcAft>
                <a:spcPts val="0"/>
              </a:spcAft>
              <a:buNone/>
            </a:pPr>
            <a:r>
              <a:t/>
            </a:r>
            <a:endParaRPr sz="1800">
              <a:solidFill>
                <a:srgbClr val="000000"/>
              </a:solidFill>
              <a:latin typeface="Calibri"/>
              <a:ea typeface="Calibri"/>
              <a:cs typeface="Calibri"/>
              <a:sym typeface="Calibri"/>
            </a:endParaRPr>
          </a:p>
        </p:txBody>
      </p:sp>
      <p:pic>
        <p:nvPicPr>
          <p:cNvPr id="387" name="Google Shape;387;g18c94055bac_0_188"/>
          <p:cNvPicPr preferRelativeResize="0"/>
          <p:nvPr/>
        </p:nvPicPr>
        <p:blipFill rotWithShape="1">
          <a:blip r:embed="rId3">
            <a:alphaModFix/>
          </a:blip>
          <a:srcRect b="0" l="0" r="0" t="0"/>
          <a:stretch/>
        </p:blipFill>
        <p:spPr>
          <a:xfrm>
            <a:off x="8036850" y="0"/>
            <a:ext cx="4155150" cy="6858000"/>
          </a:xfrm>
          <a:prstGeom prst="rect">
            <a:avLst/>
          </a:prstGeom>
          <a:noFill/>
          <a:ln>
            <a:noFill/>
          </a:ln>
        </p:spPr>
      </p:pic>
      <p:sp>
        <p:nvSpPr>
          <p:cNvPr id="388" name="Google Shape;388;g18c94055bac_0_188"/>
          <p:cNvSpPr/>
          <p:nvPr/>
        </p:nvSpPr>
        <p:spPr>
          <a:xfrm rot="-5400000">
            <a:off x="5864693" y="3592053"/>
            <a:ext cx="38826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cs-CZ" sz="1200">
                <a:solidFill>
                  <a:srgbClr val="000000"/>
                </a:solidFill>
              </a:rPr>
              <a:t>https://www.earthslab.com/wp-content/uploads/2017/06/060717_0233_FasciaePact1.jpg</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18c94055bac_0_199"/>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395" name="Google Shape;395;g18c94055bac_0_199"/>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Anatomie</a:t>
            </a:r>
            <a:endParaRPr/>
          </a:p>
        </p:txBody>
      </p:sp>
      <p:sp>
        <p:nvSpPr>
          <p:cNvPr id="396" name="Google Shape;396;g18c94055bac_0_199"/>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sz="3600"/>
              <a:t>Fascia clavipectoralis (profundus)</a:t>
            </a:r>
            <a:endParaRPr sz="3600"/>
          </a:p>
        </p:txBody>
      </p:sp>
      <p:sp>
        <p:nvSpPr>
          <p:cNvPr id="397" name="Google Shape;397;g18c94055bac_0_199"/>
          <p:cNvSpPr txBox="1"/>
          <p:nvPr>
            <p:ph idx="2" type="body"/>
          </p:nvPr>
        </p:nvSpPr>
        <p:spPr>
          <a:xfrm>
            <a:off x="720000" y="1692000"/>
            <a:ext cx="5435700" cy="4140000"/>
          </a:xfrm>
          <a:prstGeom prst="rect">
            <a:avLst/>
          </a:prstGeom>
        </p:spPr>
        <p:txBody>
          <a:bodyPr anchorCtr="0" anchor="t" bIns="0" lIns="0" spcFirstLastPara="1" rIns="0" wrap="square" tIns="0">
            <a:noAutofit/>
          </a:bodyPr>
          <a:lstStyle/>
          <a:p>
            <a:pPr indent="-336550" lvl="0" marL="457200" rtl="0" algn="l">
              <a:lnSpc>
                <a:spcPct val="150000"/>
              </a:lnSpc>
              <a:spcBef>
                <a:spcPts val="0"/>
              </a:spcBef>
              <a:spcAft>
                <a:spcPts val="0"/>
              </a:spcAft>
              <a:buSzPts val="1700"/>
              <a:buChar char="●"/>
            </a:pPr>
            <a:r>
              <a:rPr lang="cs-CZ" sz="1700">
                <a:solidFill>
                  <a:srgbClr val="000000"/>
                </a:solidFill>
              </a:rPr>
              <a:t>Hluboká fascie rozprostírající se od klíční kosti (zavzat i m. subclavius), přes m. pectoralis minor až do axilly, kde neavazuje na axillární fascii.</a:t>
            </a:r>
            <a:endParaRPr sz="1800">
              <a:solidFill>
                <a:srgbClr val="000000"/>
              </a:solidFill>
            </a:endParaRPr>
          </a:p>
          <a:p>
            <a:pPr indent="-336550" lvl="0" marL="457200" rtl="0" algn="l">
              <a:lnSpc>
                <a:spcPct val="150000"/>
              </a:lnSpc>
              <a:spcBef>
                <a:spcPts val="0"/>
              </a:spcBef>
              <a:spcAft>
                <a:spcPts val="0"/>
              </a:spcAft>
              <a:buSzPts val="1700"/>
              <a:buChar char="●"/>
            </a:pPr>
            <a:r>
              <a:rPr lang="cs-CZ" sz="1700">
                <a:solidFill>
                  <a:srgbClr val="000000"/>
                </a:solidFill>
              </a:rPr>
              <a:t>Kraniálně pod m. subclavius klavipektroální fascie pokračuje do střední laminy hluboké fasciální vrstvy krku.</a:t>
            </a:r>
            <a:endParaRPr sz="1800">
              <a:solidFill>
                <a:srgbClr val="000000"/>
              </a:solidFill>
            </a:endParaRPr>
          </a:p>
          <a:p>
            <a:pPr indent="-336550" lvl="0" marL="457200" rtl="0" algn="l">
              <a:lnSpc>
                <a:spcPct val="150000"/>
              </a:lnSpc>
              <a:spcBef>
                <a:spcPts val="0"/>
              </a:spcBef>
              <a:spcAft>
                <a:spcPts val="0"/>
              </a:spcAft>
              <a:buSzPts val="1700"/>
              <a:buChar char="●"/>
            </a:pPr>
            <a:r>
              <a:rPr lang="cs-CZ" sz="1700">
                <a:solidFill>
                  <a:srgbClr val="000000"/>
                </a:solidFill>
              </a:rPr>
              <a:t>Laterálně se z této fascie formují závěsné ligamenta axilly, které tvoří tzv. podpažní jamku (arm PIT) (Stecco et al., 2015).</a:t>
            </a:r>
            <a:endParaRPr sz="1800">
              <a:solidFill>
                <a:srgbClr val="000000"/>
              </a:solidFill>
            </a:endParaRPr>
          </a:p>
          <a:p>
            <a:pPr indent="-336550" lvl="0" marL="457200" rtl="0" algn="l">
              <a:lnSpc>
                <a:spcPct val="150000"/>
              </a:lnSpc>
              <a:spcBef>
                <a:spcPts val="0"/>
              </a:spcBef>
              <a:spcAft>
                <a:spcPts val="0"/>
              </a:spcAft>
              <a:buSzPts val="1700"/>
              <a:buChar char="●"/>
            </a:pPr>
            <a:r>
              <a:rPr lang="cs-CZ" sz="1700">
                <a:solidFill>
                  <a:srgbClr val="000000"/>
                </a:solidFill>
              </a:rPr>
              <a:t>Terapie: pacient v leže na zádech, HK volně položena a opřena o terapeuta, ruce terapeuta vnořeny do axilly, tlak směrem mediálním a mírně kraniálním, opět čekáme na release fenomén.</a:t>
            </a:r>
            <a:endParaRPr sz="1800">
              <a:solidFill>
                <a:srgbClr val="000000"/>
              </a:solidFill>
            </a:endParaRPr>
          </a:p>
          <a:p>
            <a:pPr indent="0" lvl="0" marL="457200" rtl="0" algn="l">
              <a:spcBef>
                <a:spcPts val="600"/>
              </a:spcBef>
              <a:spcAft>
                <a:spcPts val="0"/>
              </a:spcAft>
              <a:buNone/>
            </a:pPr>
            <a:r>
              <a:t/>
            </a:r>
            <a:endParaRPr sz="3200"/>
          </a:p>
        </p:txBody>
      </p:sp>
      <p:pic>
        <p:nvPicPr>
          <p:cNvPr id="398" name="Google Shape;398;g18c94055bac_0_199"/>
          <p:cNvPicPr preferRelativeResize="0"/>
          <p:nvPr/>
        </p:nvPicPr>
        <p:blipFill rotWithShape="1">
          <a:blip r:embed="rId3">
            <a:alphaModFix/>
          </a:blip>
          <a:srcRect b="0" l="0" r="0" t="0"/>
          <a:stretch/>
        </p:blipFill>
        <p:spPr>
          <a:xfrm>
            <a:off x="8314830" y="525775"/>
            <a:ext cx="3877169" cy="6138000"/>
          </a:xfrm>
          <a:prstGeom prst="rect">
            <a:avLst/>
          </a:prstGeom>
          <a:noFill/>
          <a:ln>
            <a:noFill/>
          </a:ln>
        </p:spPr>
      </p:pic>
      <p:sp>
        <p:nvSpPr>
          <p:cNvPr id="399" name="Google Shape;399;g18c94055bac_0_199"/>
          <p:cNvSpPr/>
          <p:nvPr/>
        </p:nvSpPr>
        <p:spPr>
          <a:xfrm rot="-5400000">
            <a:off x="6142668" y="3659853"/>
            <a:ext cx="38826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cs-CZ" sz="1200">
                <a:solidFill>
                  <a:srgbClr val="000000"/>
                </a:solidFill>
              </a:rPr>
              <a:t>https://www.earthslab.com/wp-content/uploads/2017/06/060717_0233_FasciaePact1.jpg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18cd09f9bb7_0_29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36" name="Google Shape;136;g18cd09f9bb7_0_298"/>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Dle Dobeše</a:t>
            </a:r>
            <a:endParaRPr/>
          </a:p>
        </p:txBody>
      </p:sp>
      <p:sp>
        <p:nvSpPr>
          <p:cNvPr id="137" name="Google Shape;137;g18cd09f9bb7_0_298"/>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Obecné zásady PIR </a:t>
            </a:r>
            <a:endParaRPr/>
          </a:p>
        </p:txBody>
      </p:sp>
      <p:sp>
        <p:nvSpPr>
          <p:cNvPr id="138" name="Google Shape;138;g18cd09f9bb7_0_298"/>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368300" lvl="0" marL="457200" rtl="0" algn="l">
              <a:spcBef>
                <a:spcPts val="0"/>
              </a:spcBef>
              <a:spcAft>
                <a:spcPts val="0"/>
              </a:spcAft>
              <a:buSzPts val="2200"/>
              <a:buChar char="●"/>
            </a:pPr>
            <a:r>
              <a:rPr lang="cs-CZ" sz="2200"/>
              <a:t>“</a:t>
            </a:r>
            <a:r>
              <a:rPr lang="cs-CZ" sz="2200"/>
              <a:t>Pro </a:t>
            </a:r>
            <a:r>
              <a:rPr lang="cs-CZ" sz="2200"/>
              <a:t>protažení zkrácených svalů je vhodné použít </a:t>
            </a:r>
            <a:r>
              <a:rPr b="1" lang="cs-CZ" sz="2200"/>
              <a:t>odpor proti izometrické kontrakci o značné síle</a:t>
            </a:r>
            <a:r>
              <a:rPr lang="cs-CZ" sz="2200"/>
              <a:t> a potom provést </a:t>
            </a:r>
            <a:r>
              <a:rPr b="1" lang="cs-CZ" sz="2200"/>
              <a:t>intenzivní protažení s využitím postizometrického útlumu.</a:t>
            </a:r>
            <a:r>
              <a:rPr lang="cs-CZ" sz="2200"/>
              <a:t>”</a:t>
            </a:r>
            <a:endParaRPr sz="2200"/>
          </a:p>
          <a:p>
            <a:pPr indent="-368300" lvl="0" marL="457200" rtl="0" algn="l">
              <a:spcBef>
                <a:spcPts val="0"/>
              </a:spcBef>
              <a:spcAft>
                <a:spcPts val="0"/>
              </a:spcAft>
              <a:buSzPts val="2200"/>
              <a:buChar char="●"/>
            </a:pPr>
            <a:r>
              <a:rPr lang="cs-CZ" sz="2200"/>
              <a:t>“Příčinou tohoto rozdílného postupu je přesnější rozlišování funkčních (reverzibilních) změn od strukturálních.” (Dobeš,</a:t>
            </a:r>
            <a:endParaRPr sz="2200"/>
          </a:p>
          <a:p>
            <a:pPr indent="-368300" lvl="0" marL="457200" rtl="0" algn="l">
              <a:spcBef>
                <a:spcPts val="0"/>
              </a:spcBef>
              <a:spcAft>
                <a:spcPts val="0"/>
              </a:spcAft>
              <a:buSzPts val="2200"/>
              <a:buChar char="●"/>
            </a:pPr>
            <a:r>
              <a:rPr lang="cs-CZ" sz="2200"/>
              <a:t>Jde-li jen o okrsek svalových vláken ve spasmu (TrP) je pasivní protažení nevhodné, protože vyvolá napínací reflex, který neumožní dokonalé uvolnění. </a:t>
            </a:r>
            <a:endParaRPr sz="2200"/>
          </a:p>
          <a:p>
            <a:pPr indent="-368300" lvl="0" marL="457200" rtl="0" algn="l">
              <a:spcBef>
                <a:spcPts val="0"/>
              </a:spcBef>
              <a:spcAft>
                <a:spcPts val="0"/>
              </a:spcAft>
              <a:buSzPts val="2200"/>
              <a:buChar char="●"/>
            </a:pPr>
            <a:r>
              <a:rPr lang="cs-CZ" sz="2200"/>
              <a:t>Je-li však sval strukturálně (pojivově) zkrácen, je pasivní protažení nutné. Musíme proto odlišovat myofasciální bolest jako projev funkční poruchy od strukturálních dystrofických změn (Lewit 2003).</a:t>
            </a:r>
            <a:endParaRPr sz="2200"/>
          </a:p>
        </p:txBody>
      </p:sp>
      <p:sp>
        <p:nvSpPr>
          <p:cNvPr id="139" name="Google Shape;139;g18cd09f9bb7_0_298"/>
          <p:cNvSpPr txBox="1"/>
          <p:nvPr/>
        </p:nvSpPr>
        <p:spPr>
          <a:xfrm>
            <a:off x="5558125" y="5661375"/>
            <a:ext cx="5289300" cy="10650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0"/>
              </a:spcBef>
              <a:spcAft>
                <a:spcPts val="1100"/>
              </a:spcAft>
              <a:buNone/>
            </a:pPr>
            <a:r>
              <a:rPr lang="cs-CZ" sz="1100">
                <a:solidFill>
                  <a:schemeClr val="dk1"/>
                </a:solidFill>
                <a:highlight>
                  <a:srgbClr val="FDFDFE"/>
                </a:highlight>
              </a:rPr>
              <a:t>DOBEŠ, Miroslav, Marie MICHKOVÁ, Petr POSPÍŠIL, Jiří VLČEK a Marek ČENTÍK. </a:t>
            </a:r>
            <a:r>
              <a:rPr i="1" lang="cs-CZ" sz="1100">
                <a:solidFill>
                  <a:schemeClr val="dk1"/>
                </a:solidFill>
                <a:highlight>
                  <a:srgbClr val="FDFDFE"/>
                </a:highlight>
              </a:rPr>
              <a:t>Diagnostika a terapie funkčních poruch pohybového systému (manuální terapie) pro fyzioterapeuty</a:t>
            </a:r>
            <a:r>
              <a:rPr lang="cs-CZ" sz="1100">
                <a:solidFill>
                  <a:schemeClr val="dk1"/>
                </a:solidFill>
                <a:highlight>
                  <a:srgbClr val="FDFDFE"/>
                </a:highlight>
              </a:rPr>
              <a:t>. 1. vyd. Horní Bludovice: Domiga, s.r.o., 2011. 76 s. ISBN 978-80-902222-4-3.</a:t>
            </a:r>
            <a:endParaRPr sz="1100">
              <a:solidFill>
                <a:schemeClr val="dk1"/>
              </a:solidFill>
              <a:highlight>
                <a:srgbClr val="FDFDFE"/>
              </a:high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g18c94055bac_0_210"/>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406" name="Google Shape;406;g18c94055bac_0_210"/>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Viscerosomatické vztahy</a:t>
            </a:r>
            <a:endParaRPr/>
          </a:p>
        </p:txBody>
      </p:sp>
      <p:sp>
        <p:nvSpPr>
          <p:cNvPr id="407" name="Google Shape;407;g18c94055bac_0_210"/>
          <p:cNvSpPr txBox="1"/>
          <p:nvPr>
            <p:ph idx="2" type="body"/>
          </p:nvPr>
        </p:nvSpPr>
        <p:spPr>
          <a:xfrm>
            <a:off x="720000" y="1484325"/>
            <a:ext cx="7333200" cy="41400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100"/>
              <a:buFont typeface="Arial"/>
              <a:buNone/>
            </a:pPr>
            <a:r>
              <a:rPr lang="cs-CZ" sz="1800"/>
              <a:t>viscerální vzorec = soubor RZ v pohybovém aparátu způsobený onemocněním vnitřního orgánu</a:t>
            </a:r>
            <a:endParaRPr sz="1800"/>
          </a:p>
          <a:p>
            <a:pPr indent="0" lvl="0" marL="0" rtl="0" algn="l">
              <a:lnSpc>
                <a:spcPct val="90000"/>
              </a:lnSpc>
              <a:spcBef>
                <a:spcPts val="0"/>
              </a:spcBef>
              <a:spcAft>
                <a:spcPts val="0"/>
              </a:spcAft>
              <a:buClr>
                <a:schemeClr val="dk1"/>
              </a:buClr>
              <a:buSzPts val="1100"/>
              <a:buFont typeface="Arial"/>
              <a:buNone/>
            </a:pPr>
            <a:r>
              <a:t/>
            </a:r>
            <a:endParaRPr sz="2400"/>
          </a:p>
          <a:p>
            <a:pPr indent="0" lvl="0" marL="0" rtl="0" algn="l">
              <a:lnSpc>
                <a:spcPct val="90000"/>
              </a:lnSpc>
              <a:spcBef>
                <a:spcPts val="0"/>
              </a:spcBef>
              <a:spcAft>
                <a:spcPts val="0"/>
              </a:spcAft>
              <a:buClr>
                <a:schemeClr val="dk1"/>
              </a:buClr>
              <a:buSzPts val="1100"/>
              <a:buFont typeface="Arial"/>
              <a:buNone/>
            </a:pPr>
            <a:r>
              <a:rPr lang="cs-CZ" sz="2100"/>
              <a:t>Srdce</a:t>
            </a:r>
            <a:endParaRPr sz="2100"/>
          </a:p>
          <a:p>
            <a:pPr indent="0" lvl="0" marL="0" rtl="0" algn="l">
              <a:lnSpc>
                <a:spcPct val="90000"/>
              </a:lnSpc>
              <a:spcBef>
                <a:spcPts val="0"/>
              </a:spcBef>
              <a:spcAft>
                <a:spcPts val="0"/>
              </a:spcAft>
              <a:buClr>
                <a:schemeClr val="dk1"/>
              </a:buClr>
              <a:buSzPts val="1100"/>
              <a:buFont typeface="Arial"/>
              <a:buNone/>
            </a:pPr>
            <a:r>
              <a:rPr lang="cs-CZ" sz="2400"/>
              <a:t> </a:t>
            </a:r>
            <a:r>
              <a:rPr lang="cs-CZ" sz="1800"/>
              <a:t>- nociceptivní dráždění je přenášeno do segmentů C8- Th9 (někdy i do oblasti kraniofaciální, zejm. mandibula) vlevo </a:t>
            </a:r>
            <a:endParaRPr sz="1800"/>
          </a:p>
          <a:p>
            <a:pPr indent="0" lvl="0" marL="0" rtl="0" algn="l">
              <a:spcBef>
                <a:spcPts val="0"/>
              </a:spcBef>
              <a:spcAft>
                <a:spcPts val="0"/>
              </a:spcAft>
              <a:buNone/>
            </a:pPr>
            <a:r>
              <a:t/>
            </a:r>
            <a:endParaRPr/>
          </a:p>
        </p:txBody>
      </p:sp>
      <p:pic>
        <p:nvPicPr>
          <p:cNvPr id="408" name="Google Shape;408;g18c94055bac_0_210"/>
          <p:cNvPicPr preferRelativeResize="0"/>
          <p:nvPr/>
        </p:nvPicPr>
        <p:blipFill rotWithShape="1">
          <a:blip r:embed="rId3">
            <a:alphaModFix/>
          </a:blip>
          <a:srcRect b="20531" l="28623" r="41828" t="56156"/>
          <a:stretch/>
        </p:blipFill>
        <p:spPr>
          <a:xfrm>
            <a:off x="695325" y="3307675"/>
            <a:ext cx="5722476" cy="2821674"/>
          </a:xfrm>
          <a:prstGeom prst="rect">
            <a:avLst/>
          </a:prstGeom>
          <a:noFill/>
          <a:ln>
            <a:noFill/>
          </a:ln>
        </p:spPr>
      </p:pic>
      <p:pic>
        <p:nvPicPr>
          <p:cNvPr id="409" name="Google Shape;409;g18c94055bac_0_210"/>
          <p:cNvPicPr preferRelativeResize="0"/>
          <p:nvPr/>
        </p:nvPicPr>
        <p:blipFill rotWithShape="1">
          <a:blip r:embed="rId4">
            <a:alphaModFix/>
          </a:blip>
          <a:srcRect b="18627" l="58988" r="14051" t="26906"/>
          <a:stretch/>
        </p:blipFill>
        <p:spPr>
          <a:xfrm>
            <a:off x="8053200" y="0"/>
            <a:ext cx="4138798" cy="522575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18c94055bac_0_220"/>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416" name="Google Shape;416;g18c94055bac_0_220"/>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Viscerosomatické vztahy</a:t>
            </a:r>
            <a:endParaRPr/>
          </a:p>
        </p:txBody>
      </p:sp>
      <p:sp>
        <p:nvSpPr>
          <p:cNvPr id="417" name="Google Shape;417;g18c94055bac_0_220"/>
          <p:cNvSpPr txBox="1"/>
          <p:nvPr>
            <p:ph idx="2" type="body"/>
          </p:nvPr>
        </p:nvSpPr>
        <p:spPr>
          <a:xfrm>
            <a:off x="720000" y="1484327"/>
            <a:ext cx="10753200" cy="4140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cs-CZ" sz="2100"/>
              <a:t>Plíce</a:t>
            </a:r>
            <a:r>
              <a:rPr lang="cs-CZ" sz="2400"/>
              <a:t> </a:t>
            </a:r>
            <a:r>
              <a:rPr lang="cs-CZ" sz="1800"/>
              <a:t>- závislost na hlubokém dýchání (pohybech hrudníku), kašli</a:t>
            </a:r>
            <a:endParaRPr sz="1800"/>
          </a:p>
          <a:p>
            <a:pPr indent="0" lvl="0" marL="457200" rtl="0" algn="l">
              <a:lnSpc>
                <a:spcPct val="169565"/>
              </a:lnSpc>
              <a:spcBef>
                <a:spcPts val="0"/>
              </a:spcBef>
              <a:spcAft>
                <a:spcPts val="0"/>
              </a:spcAft>
              <a:buClr>
                <a:schemeClr val="dk1"/>
              </a:buClr>
              <a:buSzPts val="1100"/>
              <a:buFont typeface="Arial"/>
              <a:buNone/>
            </a:pPr>
            <a:r>
              <a:rPr lang="cs-CZ" sz="1850">
                <a:solidFill>
                  <a:srgbClr val="222222"/>
                </a:solidFill>
                <a:highlight>
                  <a:schemeClr val="lt1"/>
                </a:highlight>
              </a:rPr>
              <a:t>tumory, plicní hypertenze, pleuritida</a:t>
            </a:r>
            <a:endParaRPr sz="2400"/>
          </a:p>
          <a:p>
            <a:pPr indent="0" lvl="0" marL="457200" rtl="0" algn="l">
              <a:lnSpc>
                <a:spcPct val="115000"/>
              </a:lnSpc>
              <a:spcBef>
                <a:spcPts val="0"/>
              </a:spcBef>
              <a:spcAft>
                <a:spcPts val="0"/>
              </a:spcAft>
              <a:buClr>
                <a:schemeClr val="dk1"/>
              </a:buClr>
              <a:buSzPts val="1100"/>
              <a:buFont typeface="Arial"/>
              <a:buNone/>
            </a:pPr>
            <a:r>
              <a:rPr b="1" lang="cs-CZ" sz="1800" u="sng">
                <a:solidFill>
                  <a:srgbClr val="222222"/>
                </a:solidFill>
                <a:highlight>
                  <a:schemeClr val="lt1"/>
                </a:highlight>
              </a:rPr>
              <a:t>Plicní embolie</a:t>
            </a:r>
            <a:r>
              <a:rPr lang="cs-CZ" sz="1800">
                <a:solidFill>
                  <a:srgbClr val="222222"/>
                </a:solidFill>
                <a:highlight>
                  <a:schemeClr val="lt1"/>
                </a:highlight>
              </a:rPr>
              <a:t> -</a:t>
            </a:r>
            <a:r>
              <a:rPr lang="cs-CZ" sz="1850">
                <a:solidFill>
                  <a:srgbClr val="222222"/>
                </a:solidFill>
                <a:highlight>
                  <a:schemeClr val="lt1"/>
                </a:highlight>
              </a:rPr>
              <a:t> dušnost, bolesti spojené s dýchacími pohyby, známky flebotrombózy DK (asymetrický otok, Homansovo znamení, bolest při hlub. palpaci lýtka)</a:t>
            </a:r>
            <a:endParaRPr sz="1850">
              <a:solidFill>
                <a:srgbClr val="222222"/>
              </a:solidFill>
              <a:highlight>
                <a:schemeClr val="lt1"/>
              </a:highlight>
            </a:endParaRPr>
          </a:p>
          <a:p>
            <a:pPr indent="0" lvl="0" marL="0" rtl="0" algn="l">
              <a:lnSpc>
                <a:spcPct val="169565"/>
              </a:lnSpc>
              <a:spcBef>
                <a:spcPts val="0"/>
              </a:spcBef>
              <a:spcAft>
                <a:spcPts val="0"/>
              </a:spcAft>
              <a:buClr>
                <a:schemeClr val="dk1"/>
              </a:buClr>
              <a:buSzPts val="1100"/>
              <a:buFont typeface="Arial"/>
              <a:buNone/>
            </a:pPr>
            <a:r>
              <a:rPr lang="cs-CZ" sz="2150">
                <a:solidFill>
                  <a:srgbClr val="222222"/>
                </a:solidFill>
                <a:highlight>
                  <a:schemeClr val="lt1"/>
                </a:highlight>
              </a:rPr>
              <a:t>Jícen</a:t>
            </a:r>
            <a:endParaRPr sz="2150">
              <a:solidFill>
                <a:srgbClr val="222222"/>
              </a:solidFill>
              <a:highlight>
                <a:schemeClr val="lt1"/>
              </a:highlight>
            </a:endParaRPr>
          </a:p>
          <a:p>
            <a:pPr indent="0" lvl="0" marL="457200" rtl="0" algn="l">
              <a:lnSpc>
                <a:spcPct val="115000"/>
              </a:lnSpc>
              <a:spcBef>
                <a:spcPts val="0"/>
              </a:spcBef>
              <a:spcAft>
                <a:spcPts val="0"/>
              </a:spcAft>
              <a:buClr>
                <a:schemeClr val="dk1"/>
              </a:buClr>
              <a:buSzPts val="1100"/>
              <a:buFont typeface="Arial"/>
              <a:buNone/>
            </a:pPr>
            <a:r>
              <a:rPr b="1" lang="cs-CZ" sz="1800">
                <a:solidFill>
                  <a:srgbClr val="222222"/>
                </a:solidFill>
                <a:highlight>
                  <a:schemeClr val="lt1"/>
                </a:highlight>
              </a:rPr>
              <a:t>Gastroesogaeální reflux - </a:t>
            </a:r>
            <a:r>
              <a:rPr lang="cs-CZ" sz="1800">
                <a:solidFill>
                  <a:srgbClr val="222222"/>
                </a:solidFill>
                <a:highlight>
                  <a:schemeClr val="lt1"/>
                </a:highlight>
              </a:rPr>
              <a:t>bolesti , pálení na hrudi, může vyzařovat do zad, vázané na jídlo (během nebo krátce po jídle), vázané na polohu (vleže, v předklonu např. při zavazování tkaniček)</a:t>
            </a:r>
            <a:endParaRPr sz="1800">
              <a:solidFill>
                <a:srgbClr val="222222"/>
              </a:solidFill>
              <a:highlight>
                <a:schemeClr val="lt1"/>
              </a:highlight>
            </a:endParaRPr>
          </a:p>
          <a:p>
            <a:pPr indent="0" lvl="0" marL="457200" rtl="0" algn="l">
              <a:lnSpc>
                <a:spcPct val="115000"/>
              </a:lnSpc>
              <a:spcBef>
                <a:spcPts val="0"/>
              </a:spcBef>
              <a:spcAft>
                <a:spcPts val="0"/>
              </a:spcAft>
              <a:buClr>
                <a:schemeClr val="dk1"/>
              </a:buClr>
              <a:buSzPts val="1100"/>
              <a:buFont typeface="Arial"/>
              <a:buNone/>
            </a:pPr>
            <a:r>
              <a:rPr lang="cs-CZ" sz="1800">
                <a:solidFill>
                  <a:srgbClr val="222222"/>
                </a:solidFill>
                <a:highlight>
                  <a:schemeClr val="lt1"/>
                </a:highlight>
              </a:rPr>
              <a:t>při poruchách dolní části jícnu RZ se promítají do oblasti Th1- Th5, poruchy dech. vzoru, blokády žeber</a:t>
            </a:r>
            <a:endParaRPr sz="1800">
              <a:solidFill>
                <a:srgbClr val="222222"/>
              </a:solidFill>
              <a:highlight>
                <a:schemeClr val="lt1"/>
              </a:highlight>
            </a:endParaRPr>
          </a:p>
          <a:p>
            <a:pPr indent="0" lvl="0" marL="457200" rtl="0" algn="l">
              <a:lnSpc>
                <a:spcPct val="115000"/>
              </a:lnSpc>
              <a:spcBef>
                <a:spcPts val="0"/>
              </a:spcBef>
              <a:spcAft>
                <a:spcPts val="0"/>
              </a:spcAft>
              <a:buClr>
                <a:schemeClr val="dk1"/>
              </a:buClr>
              <a:buSzPts val="1100"/>
              <a:buFont typeface="Arial"/>
              <a:buNone/>
            </a:pPr>
            <a:r>
              <a:t/>
            </a:r>
            <a:endParaRPr sz="1800">
              <a:solidFill>
                <a:srgbClr val="222222"/>
              </a:solidFill>
              <a:highlight>
                <a:schemeClr val="lt1"/>
              </a:highlight>
            </a:endParaRPr>
          </a:p>
          <a:p>
            <a:pPr indent="0" lvl="0" marL="0" rtl="0" algn="l">
              <a:lnSpc>
                <a:spcPct val="90000"/>
              </a:lnSpc>
              <a:spcBef>
                <a:spcPts val="0"/>
              </a:spcBef>
              <a:spcAft>
                <a:spcPts val="0"/>
              </a:spcAft>
              <a:buClr>
                <a:schemeClr val="dk1"/>
              </a:buClr>
              <a:buSzPts val="1100"/>
              <a:buFont typeface="Arial"/>
              <a:buNone/>
            </a:pPr>
            <a:r>
              <a:rPr lang="cs-CZ" sz="2100"/>
              <a:t>Žaludek </a:t>
            </a:r>
            <a:r>
              <a:rPr lang="cs-CZ" sz="1800"/>
              <a:t> - RZ v oblasti Th4-Th6, blokády žeber, přenesená bolest do nadbřišku, horní typ dýchání</a:t>
            </a:r>
            <a:endParaRPr sz="1800"/>
          </a:p>
          <a:p>
            <a:pPr indent="0" lvl="0" marL="0" rtl="0" algn="l">
              <a:lnSpc>
                <a:spcPct val="90000"/>
              </a:lnSpc>
              <a:spcBef>
                <a:spcPts val="0"/>
              </a:spcBef>
              <a:spcAft>
                <a:spcPts val="0"/>
              </a:spcAft>
              <a:buClr>
                <a:schemeClr val="dk1"/>
              </a:buClr>
              <a:buSzPts val="1100"/>
              <a:buFont typeface="Arial"/>
              <a:buNone/>
            </a:pPr>
            <a:r>
              <a:t/>
            </a:r>
            <a:endParaRPr sz="1800"/>
          </a:p>
          <a:p>
            <a:pPr indent="0" lvl="0" marL="0" rtl="0" algn="l">
              <a:lnSpc>
                <a:spcPct val="90000"/>
              </a:lnSpc>
              <a:spcBef>
                <a:spcPts val="0"/>
              </a:spcBef>
              <a:spcAft>
                <a:spcPts val="0"/>
              </a:spcAft>
              <a:buClr>
                <a:schemeClr val="dk1"/>
              </a:buClr>
              <a:buSzPts val="1100"/>
              <a:buFont typeface="Arial"/>
              <a:buNone/>
            </a:pPr>
            <a:r>
              <a:rPr lang="cs-CZ" sz="2100"/>
              <a:t>Slinivka břišní </a:t>
            </a:r>
            <a:r>
              <a:rPr lang="cs-CZ" sz="1800"/>
              <a:t>- např. akutní zánět se muže šířit až na hrudník</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18c94055bac_0_22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424" name="Google Shape;424;g18c94055bac_0_228"/>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100"/>
              <a:buFont typeface="Arial"/>
              <a:buNone/>
            </a:pPr>
            <a:r>
              <a:rPr lang="cs-CZ" sz="3000"/>
              <a:t>Další diferenciální diagnostika bolestí na hrudníků</a:t>
            </a:r>
            <a:endParaRPr sz="3000"/>
          </a:p>
          <a:p>
            <a:pPr indent="0" lvl="0" marL="0" rtl="0" algn="l">
              <a:spcBef>
                <a:spcPts val="0"/>
              </a:spcBef>
              <a:spcAft>
                <a:spcPts val="0"/>
              </a:spcAft>
              <a:buNone/>
            </a:pPr>
            <a:r>
              <a:t/>
            </a:r>
            <a:endParaRPr/>
          </a:p>
        </p:txBody>
      </p:sp>
      <p:sp>
        <p:nvSpPr>
          <p:cNvPr id="425" name="Google Shape;425;g18c94055bac_0_228"/>
          <p:cNvSpPr txBox="1"/>
          <p:nvPr>
            <p:ph idx="2" type="body"/>
          </p:nvPr>
        </p:nvSpPr>
        <p:spPr>
          <a:xfrm>
            <a:off x="720000" y="1359002"/>
            <a:ext cx="10753200" cy="41400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cs-CZ" sz="1800"/>
              <a:t>Tietzův syndrom (vzácný)</a:t>
            </a:r>
            <a:endParaRPr b="1" sz="1800"/>
          </a:p>
          <a:p>
            <a:pPr indent="-342900" lvl="0" marL="457200" rtl="0" algn="l">
              <a:lnSpc>
                <a:spcPct val="90000"/>
              </a:lnSpc>
              <a:spcBef>
                <a:spcPts val="0"/>
              </a:spcBef>
              <a:spcAft>
                <a:spcPts val="0"/>
              </a:spcAft>
              <a:buSzPts val="1800"/>
              <a:buChar char="●"/>
            </a:pPr>
            <a:r>
              <a:rPr lang="cs-CZ" sz="1800"/>
              <a:t>Funkční porucha v oblasti horních žeberních chrupavek, otok, bolest</a:t>
            </a:r>
            <a:endParaRPr sz="1800"/>
          </a:p>
          <a:p>
            <a:pPr indent="-342900" lvl="0" marL="457200" rtl="0" algn="l">
              <a:lnSpc>
                <a:spcPct val="90000"/>
              </a:lnSpc>
              <a:spcBef>
                <a:spcPts val="0"/>
              </a:spcBef>
              <a:spcAft>
                <a:spcPts val="0"/>
              </a:spcAft>
              <a:buSzPts val="1800"/>
              <a:buChar char="●"/>
            </a:pPr>
            <a:r>
              <a:rPr lang="cs-CZ" sz="1800"/>
              <a:t>bolest na hrudi v místě sternokostálních skloubení, zhoršení při pohybu trupu, při nádechu (kašli)</a:t>
            </a:r>
            <a:endParaRPr sz="1800"/>
          </a:p>
          <a:p>
            <a:pPr indent="0" lvl="0" marL="0" rtl="0" algn="l">
              <a:lnSpc>
                <a:spcPct val="90000"/>
              </a:lnSpc>
              <a:spcBef>
                <a:spcPts val="0"/>
              </a:spcBef>
              <a:spcAft>
                <a:spcPts val="0"/>
              </a:spcAft>
              <a:buNone/>
            </a:pPr>
            <a:r>
              <a:t/>
            </a:r>
            <a:endParaRPr sz="1800"/>
          </a:p>
          <a:p>
            <a:pPr indent="0" lvl="0" marL="0" rtl="0" algn="l">
              <a:lnSpc>
                <a:spcPct val="90000"/>
              </a:lnSpc>
              <a:spcBef>
                <a:spcPts val="0"/>
              </a:spcBef>
              <a:spcAft>
                <a:spcPts val="0"/>
              </a:spcAft>
              <a:buNone/>
            </a:pPr>
            <a:r>
              <a:rPr b="1" lang="cs-CZ" sz="1800"/>
              <a:t>Akutní ústřel Thp a žeber (vertebrocostální skl., sternocostální skl.)</a:t>
            </a:r>
            <a:endParaRPr b="1" sz="1800"/>
          </a:p>
          <a:p>
            <a:pPr indent="-342900" lvl="0" marL="457200" rtl="0" algn="l">
              <a:lnSpc>
                <a:spcPct val="90000"/>
              </a:lnSpc>
              <a:spcBef>
                <a:spcPts val="0"/>
              </a:spcBef>
              <a:spcAft>
                <a:spcPts val="0"/>
              </a:spcAft>
              <a:buSzPts val="1800"/>
              <a:buChar char="●"/>
            </a:pPr>
            <a:r>
              <a:rPr lang="cs-CZ" sz="1800"/>
              <a:t>náhlý prudký pohyb</a:t>
            </a:r>
            <a:endParaRPr sz="1800"/>
          </a:p>
          <a:p>
            <a:pPr indent="-342900" lvl="0" marL="457200" rtl="0" algn="l">
              <a:lnSpc>
                <a:spcPct val="90000"/>
              </a:lnSpc>
              <a:spcBef>
                <a:spcPts val="0"/>
              </a:spcBef>
              <a:spcAft>
                <a:spcPts val="0"/>
              </a:spcAft>
              <a:buSzPts val="1800"/>
              <a:buChar char="●"/>
            </a:pPr>
            <a:r>
              <a:rPr lang="cs-CZ" sz="1800"/>
              <a:t>vyzařování z příslušného úseku na stěnu hrudníku/ k lopatce/ do ramene</a:t>
            </a:r>
            <a:endParaRPr sz="1800"/>
          </a:p>
          <a:p>
            <a:pPr indent="-342900" lvl="0" marL="457200" rtl="0" algn="l">
              <a:lnSpc>
                <a:spcPct val="90000"/>
              </a:lnSpc>
              <a:spcBef>
                <a:spcPts val="0"/>
              </a:spcBef>
              <a:spcAft>
                <a:spcPts val="0"/>
              </a:spcAft>
              <a:buSzPts val="1800"/>
              <a:buChar char="●"/>
            </a:pPr>
            <a:r>
              <a:rPr lang="cs-CZ" sz="1800"/>
              <a:t>dechové obtíže - postižená polovina hrudníku se méně rozvíjí</a:t>
            </a:r>
            <a:endParaRPr sz="1800"/>
          </a:p>
          <a:p>
            <a:pPr indent="-342900" lvl="0" marL="457200" rtl="0" algn="l">
              <a:lnSpc>
                <a:spcPct val="90000"/>
              </a:lnSpc>
              <a:spcBef>
                <a:spcPts val="0"/>
              </a:spcBef>
              <a:spcAft>
                <a:spcPts val="0"/>
              </a:spcAft>
              <a:buSzPts val="1800"/>
              <a:buChar char="●"/>
            </a:pPr>
            <a:r>
              <a:rPr lang="cs-CZ" sz="1800"/>
              <a:t>bolestivé body na žebrech, HAZ, svalové spazmy</a:t>
            </a:r>
            <a:endParaRPr sz="1800"/>
          </a:p>
          <a:p>
            <a:pPr indent="0" lvl="0" marL="0" rtl="0" algn="l">
              <a:lnSpc>
                <a:spcPct val="90000"/>
              </a:lnSpc>
              <a:spcBef>
                <a:spcPts val="0"/>
              </a:spcBef>
              <a:spcAft>
                <a:spcPts val="0"/>
              </a:spcAft>
              <a:buNone/>
            </a:pPr>
            <a:r>
              <a:t/>
            </a:r>
            <a:endParaRPr sz="1800"/>
          </a:p>
          <a:p>
            <a:pPr indent="0" lvl="0" marL="0" rtl="0" algn="l">
              <a:lnSpc>
                <a:spcPct val="90000"/>
              </a:lnSpc>
              <a:spcBef>
                <a:spcPts val="0"/>
              </a:spcBef>
              <a:spcAft>
                <a:spcPts val="0"/>
              </a:spcAft>
              <a:buNone/>
            </a:pPr>
            <a:r>
              <a:rPr b="1" lang="cs-CZ" sz="1800"/>
              <a:t>Postherpetická neuralgie </a:t>
            </a:r>
            <a:endParaRPr b="1" sz="1800"/>
          </a:p>
          <a:p>
            <a:pPr indent="-342900" lvl="0" marL="457200" rtl="0" algn="l">
              <a:lnSpc>
                <a:spcPct val="90000"/>
              </a:lnSpc>
              <a:spcBef>
                <a:spcPts val="0"/>
              </a:spcBef>
              <a:spcAft>
                <a:spcPts val="0"/>
              </a:spcAft>
              <a:buSzPts val="1800"/>
              <a:buChar char="●"/>
            </a:pPr>
            <a:r>
              <a:rPr lang="cs-CZ" sz="1800"/>
              <a:t>napadení virem varicela zooster, typickou lokalitou je hrudník, řezavá, pálivá bolest, za několik dní vyrážka, bolest může přetrvávat i několik měsíců po vymizení vyrážky. </a:t>
            </a:r>
            <a:endParaRPr sz="1800"/>
          </a:p>
          <a:p>
            <a:pPr indent="0" lvl="0" marL="0" rtl="0" algn="l">
              <a:lnSpc>
                <a:spcPct val="100000"/>
              </a:lnSpc>
              <a:spcBef>
                <a:spcPts val="0"/>
              </a:spcBef>
              <a:spcAft>
                <a:spcPts val="0"/>
              </a:spcAft>
              <a:buNone/>
            </a:pPr>
            <a:r>
              <a:t/>
            </a:r>
            <a:endParaRPr b="1" sz="1800"/>
          </a:p>
          <a:p>
            <a:pPr indent="0" lvl="0" marL="0" rtl="0" algn="l">
              <a:lnSpc>
                <a:spcPct val="100000"/>
              </a:lnSpc>
              <a:spcBef>
                <a:spcPts val="0"/>
              </a:spcBef>
              <a:spcAft>
                <a:spcPts val="0"/>
              </a:spcAft>
              <a:buNone/>
            </a:pPr>
            <a:r>
              <a:rPr b="1" lang="cs-CZ" sz="1800"/>
              <a:t>Psychogenní bolesti (proměnlivé, cestující)</a:t>
            </a:r>
            <a:endParaRPr b="1" sz="1800"/>
          </a:p>
          <a:p>
            <a:pPr indent="-342900" lvl="0" marL="457200" rtl="0" algn="l">
              <a:lnSpc>
                <a:spcPct val="100000"/>
              </a:lnSpc>
              <a:spcBef>
                <a:spcPts val="0"/>
              </a:spcBef>
              <a:spcAft>
                <a:spcPts val="0"/>
              </a:spcAft>
              <a:buSzPts val="1800"/>
              <a:buChar char="●"/>
            </a:pPr>
            <a:r>
              <a:rPr lang="cs-CZ" sz="1800"/>
              <a:t>píchání na levé straně hrudníku (pod prsní bradavkou)</a:t>
            </a:r>
            <a:endParaRPr sz="1800"/>
          </a:p>
          <a:p>
            <a:pPr indent="-342900" lvl="0" marL="457200" rtl="0" algn="l">
              <a:lnSpc>
                <a:spcPct val="100000"/>
              </a:lnSpc>
              <a:spcBef>
                <a:spcPts val="0"/>
              </a:spcBef>
              <a:spcAft>
                <a:spcPts val="0"/>
              </a:spcAft>
              <a:buSzPts val="1800"/>
              <a:buChar char="●"/>
            </a:pPr>
            <a:r>
              <a:rPr lang="cs-CZ" sz="1800"/>
              <a:t>strach, úzkost, pocit nemožnosti dostatečně se nadechnout</a:t>
            </a:r>
            <a:endParaRPr sz="1800"/>
          </a:p>
          <a:p>
            <a:pPr indent="-342900" lvl="0" marL="457200" rtl="0" algn="l">
              <a:lnSpc>
                <a:spcPct val="100000"/>
              </a:lnSpc>
              <a:spcBef>
                <a:spcPts val="0"/>
              </a:spcBef>
              <a:spcAft>
                <a:spcPts val="0"/>
              </a:spcAft>
              <a:buSzPts val="1800"/>
              <a:buChar char="●"/>
            </a:pPr>
            <a:r>
              <a:rPr lang="cs-CZ" sz="1800"/>
              <a:t>může být píchnutí při nádechu, úleva při mělkém dýchání a v určité poloze</a:t>
            </a:r>
            <a:endParaRPr sz="1800"/>
          </a:p>
          <a:p>
            <a:pPr indent="-342900" lvl="0" marL="457200" rtl="0" algn="l">
              <a:lnSpc>
                <a:spcPct val="100000"/>
              </a:lnSpc>
              <a:spcBef>
                <a:spcPts val="0"/>
              </a:spcBef>
              <a:spcAft>
                <a:spcPts val="0"/>
              </a:spcAft>
              <a:buSzPts val="1800"/>
              <a:buChar char="●"/>
            </a:pPr>
            <a:r>
              <a:rPr lang="cs-CZ" sz="1800"/>
              <a:t>přítomnost palpitací, tachykardie</a:t>
            </a:r>
            <a:endParaRPr sz="18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18c94055bac_0_244"/>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432" name="Google Shape;432;g18c94055bac_0_244"/>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Anatomie</a:t>
            </a:r>
            <a:endParaRPr/>
          </a:p>
        </p:txBody>
      </p:sp>
      <p:sp>
        <p:nvSpPr>
          <p:cNvPr id="433" name="Google Shape;433;g18c94055bac_0_244"/>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latissimus dorsi </a:t>
            </a:r>
            <a:endParaRPr/>
          </a:p>
        </p:txBody>
      </p:sp>
      <p:sp>
        <p:nvSpPr>
          <p:cNvPr id="434" name="Google Shape;434;g18c94055bac_0_244"/>
          <p:cNvSpPr txBox="1"/>
          <p:nvPr>
            <p:ph idx="2" type="body"/>
          </p:nvPr>
        </p:nvSpPr>
        <p:spPr>
          <a:xfrm>
            <a:off x="720000" y="1692000"/>
            <a:ext cx="5943900" cy="4140000"/>
          </a:xfrm>
          <a:prstGeom prst="rect">
            <a:avLst/>
          </a:prstGeom>
        </p:spPr>
        <p:txBody>
          <a:bodyPr anchorCtr="0" anchor="t" bIns="0" lIns="0" spcFirstLastPara="1" rIns="0" wrap="square" tIns="0">
            <a:noAutofit/>
          </a:bodyPr>
          <a:lstStyle/>
          <a:p>
            <a:pPr indent="0" lvl="0" marL="0" rtl="0" algn="just">
              <a:lnSpc>
                <a:spcPct val="100000"/>
              </a:lnSpc>
              <a:spcBef>
                <a:spcPts val="0"/>
              </a:spcBef>
              <a:spcAft>
                <a:spcPts val="0"/>
              </a:spcAft>
              <a:buNone/>
            </a:pPr>
            <a:r>
              <a:rPr b="1" lang="cs-CZ" sz="2000"/>
              <a:t>O: </a:t>
            </a:r>
            <a:r>
              <a:rPr lang="cs-CZ" sz="2000"/>
              <a:t>fascia thoracolumbalis, dorsální část crista iliaca, dorsální plocha kosti křížové a trny Th7(8)-L5, 3-4 kaudální žebra, zpravidla ještě několika snopci od povrchové facie m. teres major </a:t>
            </a:r>
            <a:endParaRPr sz="2000"/>
          </a:p>
          <a:p>
            <a:pPr indent="0" lvl="0" marL="0" rtl="0" algn="just">
              <a:lnSpc>
                <a:spcPct val="90000"/>
              </a:lnSpc>
              <a:spcBef>
                <a:spcPts val="0"/>
              </a:spcBef>
              <a:spcAft>
                <a:spcPts val="0"/>
              </a:spcAft>
              <a:buNone/>
            </a:pPr>
            <a:r>
              <a:rPr b="1" lang="cs-CZ" sz="2000"/>
              <a:t>I: </a:t>
            </a:r>
            <a:r>
              <a:rPr lang="cs-CZ" sz="2000"/>
              <a:t>crista tuberculi minoris </a:t>
            </a:r>
            <a:endParaRPr sz="2000"/>
          </a:p>
          <a:p>
            <a:pPr indent="-355600" lvl="0" marL="457200" rtl="0" algn="just">
              <a:lnSpc>
                <a:spcPct val="90000"/>
              </a:lnSpc>
              <a:spcBef>
                <a:spcPts val="500"/>
              </a:spcBef>
              <a:spcAft>
                <a:spcPts val="0"/>
              </a:spcAft>
              <a:buSzPts val="2000"/>
              <a:buChar char="●"/>
            </a:pPr>
            <a:r>
              <a:rPr lang="cs-CZ" sz="2000"/>
              <a:t>K úponu se sval zužuje, upíná se silnou šlachou na humerus, obtáčí přitom úponovou šlachu m. teres major, před kterou se upíná a stáčí se tak o 180°</a:t>
            </a:r>
            <a:endParaRPr sz="2000"/>
          </a:p>
          <a:p>
            <a:pPr indent="-355600" lvl="0" marL="457200" rtl="0" algn="just">
              <a:lnSpc>
                <a:spcPct val="90000"/>
              </a:lnSpc>
              <a:spcBef>
                <a:spcPts val="0"/>
              </a:spcBef>
              <a:spcAft>
                <a:spcPts val="0"/>
              </a:spcAft>
              <a:buSzPts val="2000"/>
              <a:buChar char="●"/>
            </a:pPr>
            <a:r>
              <a:rPr lang="cs-CZ" sz="2000"/>
              <a:t>Úponová část svalu při abdukci paže vyvstává jako zadní axilární řasa  </a:t>
            </a:r>
            <a:endParaRPr/>
          </a:p>
          <a:p>
            <a:pPr indent="-355600" lvl="0" marL="457200" rtl="0" algn="just">
              <a:lnSpc>
                <a:spcPct val="90000"/>
              </a:lnSpc>
              <a:spcBef>
                <a:spcPts val="0"/>
              </a:spcBef>
              <a:spcAft>
                <a:spcPts val="0"/>
              </a:spcAft>
              <a:buSzPts val="2000"/>
              <a:buChar char="●"/>
            </a:pPr>
            <a:r>
              <a:rPr lang="cs-CZ" sz="2000"/>
              <a:t>horní vlákna jdou horizontálně a překrývají dolní úhel lopatky</a:t>
            </a:r>
            <a:endParaRPr sz="2000"/>
          </a:p>
          <a:p>
            <a:pPr indent="-355600" lvl="0" marL="457200" rtl="0" algn="just">
              <a:lnSpc>
                <a:spcPct val="90000"/>
              </a:lnSpc>
              <a:spcBef>
                <a:spcPts val="0"/>
              </a:spcBef>
              <a:spcAft>
                <a:spcPts val="0"/>
              </a:spcAft>
              <a:buSzPts val="2000"/>
              <a:buChar char="●"/>
            </a:pPr>
            <a:r>
              <a:rPr lang="cs-CZ" sz="2000"/>
              <a:t>dolní vlákna jdou téměř vertikálně a překrývají dolní žebra</a:t>
            </a:r>
            <a:endParaRPr b="1" sz="2000"/>
          </a:p>
          <a:p>
            <a:pPr indent="0" lvl="0" marL="0" rtl="0" algn="just">
              <a:lnSpc>
                <a:spcPct val="90000"/>
              </a:lnSpc>
              <a:spcBef>
                <a:spcPts val="1000"/>
              </a:spcBef>
              <a:spcAft>
                <a:spcPts val="0"/>
              </a:spcAft>
              <a:buNone/>
            </a:pPr>
            <a:r>
              <a:rPr b="1" lang="cs-CZ" sz="2000"/>
              <a:t>Inervace:</a:t>
            </a:r>
            <a:r>
              <a:rPr lang="cs-CZ" sz="2000"/>
              <a:t> n. thoracodorsalis, kořenová inervace z C6-8</a:t>
            </a:r>
            <a:endParaRPr sz="2000"/>
          </a:p>
          <a:p>
            <a:pPr indent="0" lvl="0" marL="0" rtl="0" algn="just">
              <a:lnSpc>
                <a:spcPct val="100000"/>
              </a:lnSpc>
              <a:spcBef>
                <a:spcPts val="0"/>
              </a:spcBef>
              <a:spcAft>
                <a:spcPts val="0"/>
              </a:spcAft>
              <a:buClr>
                <a:schemeClr val="dk1"/>
              </a:buClr>
              <a:buFont typeface="Arial"/>
              <a:buNone/>
            </a:pPr>
            <a:r>
              <a:t/>
            </a:r>
            <a:endParaRPr sz="2000">
              <a:latin typeface="Calibri"/>
              <a:ea typeface="Calibri"/>
              <a:cs typeface="Calibri"/>
              <a:sym typeface="Calibri"/>
            </a:endParaRPr>
          </a:p>
        </p:txBody>
      </p:sp>
      <p:pic>
        <p:nvPicPr>
          <p:cNvPr id="435" name="Google Shape;435;g18c94055bac_0_244"/>
          <p:cNvPicPr preferRelativeResize="0"/>
          <p:nvPr/>
        </p:nvPicPr>
        <p:blipFill rotWithShape="1">
          <a:blip r:embed="rId3">
            <a:alphaModFix/>
          </a:blip>
          <a:srcRect b="0" l="0" r="0" t="0"/>
          <a:stretch/>
        </p:blipFill>
        <p:spPr>
          <a:xfrm>
            <a:off x="8137250" y="720009"/>
            <a:ext cx="2650257" cy="4916173"/>
          </a:xfrm>
          <a:prstGeom prst="rect">
            <a:avLst/>
          </a:prstGeom>
          <a:noFill/>
          <a:ln>
            <a:noFill/>
          </a:ln>
        </p:spPr>
      </p:pic>
      <p:sp>
        <p:nvSpPr>
          <p:cNvPr id="436" name="Google Shape;436;g18c94055bac_0_244"/>
          <p:cNvSpPr/>
          <p:nvPr/>
        </p:nvSpPr>
        <p:spPr>
          <a:xfrm>
            <a:off x="7287675" y="5636175"/>
            <a:ext cx="4349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sz="1800">
                <a:solidFill>
                  <a:srgbClr val="000000"/>
                </a:solidFill>
              </a:rPr>
              <a:t>(Číhák, 2011; Travell &amp; Simons, 1997)</a:t>
            </a:r>
            <a:endParaRPr sz="180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g18c94055bac_0_254"/>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443" name="Google Shape;443;g18c94055bac_0_254"/>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Dynamická funkce</a:t>
            </a:r>
            <a:endParaRPr/>
          </a:p>
        </p:txBody>
      </p:sp>
      <p:sp>
        <p:nvSpPr>
          <p:cNvPr id="444" name="Google Shape;444;g18c94055bac_0_254"/>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latissimus dorsi</a:t>
            </a:r>
            <a:endParaRPr/>
          </a:p>
        </p:txBody>
      </p:sp>
      <p:sp>
        <p:nvSpPr>
          <p:cNvPr id="445" name="Google Shape;445;g18c94055bac_0_254"/>
          <p:cNvSpPr txBox="1"/>
          <p:nvPr>
            <p:ph idx="2" type="body"/>
          </p:nvPr>
        </p:nvSpPr>
        <p:spPr>
          <a:xfrm>
            <a:off x="720000" y="1692000"/>
            <a:ext cx="7124100" cy="4140000"/>
          </a:xfrm>
          <a:prstGeom prst="rect">
            <a:avLst/>
          </a:prstGeom>
        </p:spPr>
        <p:txBody>
          <a:bodyPr anchorCtr="0" anchor="t" bIns="0" lIns="0" spcFirstLastPara="1" rIns="0" wrap="square" tIns="0">
            <a:noAutofit/>
          </a:bodyPr>
          <a:lstStyle/>
          <a:p>
            <a:pPr indent="0" lvl="0" marL="0" rtl="0" algn="just">
              <a:lnSpc>
                <a:spcPct val="90000"/>
              </a:lnSpc>
              <a:spcBef>
                <a:spcPts val="0"/>
              </a:spcBef>
              <a:spcAft>
                <a:spcPts val="0"/>
              </a:spcAft>
              <a:buNone/>
            </a:pPr>
            <a:r>
              <a:rPr b="1" lang="cs-CZ" sz="2000">
                <a:solidFill>
                  <a:srgbClr val="000000"/>
                </a:solidFill>
              </a:rPr>
              <a:t>Punctum fixum na trupu</a:t>
            </a:r>
            <a:endParaRPr>
              <a:solidFill>
                <a:srgbClr val="000000"/>
              </a:solidFill>
            </a:endParaRPr>
          </a:p>
          <a:p>
            <a:pPr indent="-228600" lvl="0" marL="228600" rtl="0" algn="just">
              <a:lnSpc>
                <a:spcPct val="90000"/>
              </a:lnSpc>
              <a:spcBef>
                <a:spcPts val="1000"/>
              </a:spcBef>
              <a:spcAft>
                <a:spcPts val="0"/>
              </a:spcAft>
              <a:buSzPts val="2000"/>
              <a:buChar char="•"/>
            </a:pPr>
            <a:r>
              <a:rPr b="1" lang="cs-CZ" sz="2000">
                <a:solidFill>
                  <a:srgbClr val="000000"/>
                </a:solidFill>
              </a:rPr>
              <a:t>ADD a VR humeru </a:t>
            </a:r>
            <a:r>
              <a:rPr lang="cs-CZ" sz="2000">
                <a:solidFill>
                  <a:srgbClr val="000000"/>
                </a:solidFill>
              </a:rPr>
              <a:t>– kopání motykou → účinek svalu je největší, působí-li ze vzpažení či upažení (např. při vzporu na kruzích nebo při visu na hrazdě, kdy m. LD táhne od humeru za trup)</a:t>
            </a:r>
            <a:endParaRPr>
              <a:solidFill>
                <a:srgbClr val="000000"/>
              </a:solidFill>
            </a:endParaRPr>
          </a:p>
          <a:p>
            <a:pPr indent="-228600" lvl="0" marL="228600" rtl="0" algn="just">
              <a:lnSpc>
                <a:spcPct val="90000"/>
              </a:lnSpc>
              <a:spcBef>
                <a:spcPts val="1000"/>
              </a:spcBef>
              <a:spcAft>
                <a:spcPts val="0"/>
              </a:spcAft>
              <a:buSzPts val="2000"/>
              <a:buChar char="•"/>
            </a:pPr>
            <a:r>
              <a:rPr b="1" lang="cs-CZ" sz="2000">
                <a:solidFill>
                  <a:srgbClr val="000000"/>
                </a:solidFill>
              </a:rPr>
              <a:t>Extenze humeru </a:t>
            </a:r>
            <a:r>
              <a:rPr lang="cs-CZ" sz="2000">
                <a:solidFill>
                  <a:srgbClr val="000000"/>
                </a:solidFill>
              </a:rPr>
              <a:t>– spolu s m. teres major a zadními vlákny m. deltoideus – při oblékání kabátu</a:t>
            </a:r>
            <a:endParaRPr>
              <a:solidFill>
                <a:srgbClr val="000000"/>
              </a:solidFill>
            </a:endParaRPr>
          </a:p>
          <a:p>
            <a:pPr indent="-228600" lvl="0" marL="228600" rtl="0" algn="just">
              <a:lnSpc>
                <a:spcPct val="90000"/>
              </a:lnSpc>
              <a:spcBef>
                <a:spcPts val="1000"/>
              </a:spcBef>
              <a:spcAft>
                <a:spcPts val="0"/>
              </a:spcAft>
              <a:buSzPts val="2000"/>
              <a:buChar char="•"/>
            </a:pPr>
            <a:r>
              <a:rPr lang="cs-CZ" sz="2000">
                <a:solidFill>
                  <a:srgbClr val="000000"/>
                </a:solidFill>
              </a:rPr>
              <a:t>Pomocný sval při horizontální ABD </a:t>
            </a:r>
            <a:endParaRPr>
              <a:solidFill>
                <a:srgbClr val="000000"/>
              </a:solidFill>
            </a:endParaRPr>
          </a:p>
          <a:p>
            <a:pPr indent="-228600" lvl="0" marL="228600" rtl="0" algn="just">
              <a:lnSpc>
                <a:spcPct val="90000"/>
              </a:lnSpc>
              <a:spcBef>
                <a:spcPts val="1000"/>
              </a:spcBef>
              <a:spcAft>
                <a:spcPts val="0"/>
              </a:spcAft>
              <a:buSzPts val="2000"/>
              <a:buChar char="•"/>
            </a:pPr>
            <a:r>
              <a:rPr lang="cs-CZ" sz="2000">
                <a:solidFill>
                  <a:srgbClr val="000000"/>
                </a:solidFill>
              </a:rPr>
              <a:t>Podporuje ZR a horizontální extenzi humeru (Véle, 2006)</a:t>
            </a:r>
            <a:endParaRPr>
              <a:solidFill>
                <a:srgbClr val="000000"/>
              </a:solidFill>
            </a:endParaRPr>
          </a:p>
          <a:p>
            <a:pPr indent="0" lvl="0" marL="0" rtl="0" algn="just">
              <a:lnSpc>
                <a:spcPct val="90000"/>
              </a:lnSpc>
              <a:spcBef>
                <a:spcPts val="1000"/>
              </a:spcBef>
              <a:spcAft>
                <a:spcPts val="0"/>
              </a:spcAft>
              <a:buNone/>
            </a:pPr>
            <a:r>
              <a:rPr b="1" lang="cs-CZ" sz="2000">
                <a:solidFill>
                  <a:srgbClr val="000000"/>
                </a:solidFill>
              </a:rPr>
              <a:t>Punctum fixum na paži</a:t>
            </a:r>
            <a:endParaRPr>
              <a:solidFill>
                <a:srgbClr val="000000"/>
              </a:solidFill>
            </a:endParaRPr>
          </a:p>
          <a:p>
            <a:pPr indent="-228600" lvl="0" marL="228600" rtl="0" algn="just">
              <a:lnSpc>
                <a:spcPct val="90000"/>
              </a:lnSpc>
              <a:spcBef>
                <a:spcPts val="1000"/>
              </a:spcBef>
              <a:spcAft>
                <a:spcPts val="0"/>
              </a:spcAft>
              <a:buSzPts val="2000"/>
              <a:buChar char="•"/>
            </a:pPr>
            <a:r>
              <a:rPr lang="cs-CZ" sz="2000">
                <a:solidFill>
                  <a:srgbClr val="000000"/>
                </a:solidFill>
              </a:rPr>
              <a:t>zdvihá žebra a stává se pomocným svalem nádechovým, naopak vnější okraj svalu pomáhá více zakřivit hrudní páteř (tím zmenšit hrudník) při prudkém výdechu (kašli) → je nápadně zesílen při chronickém kašli</a:t>
            </a:r>
            <a:endParaRPr>
              <a:solidFill>
                <a:srgbClr val="000000"/>
              </a:solidFill>
            </a:endParaRPr>
          </a:p>
          <a:p>
            <a:pPr indent="-228600" lvl="0" marL="228600" rtl="0" algn="just">
              <a:lnSpc>
                <a:spcPct val="90000"/>
              </a:lnSpc>
              <a:spcBef>
                <a:spcPts val="1000"/>
              </a:spcBef>
              <a:spcAft>
                <a:spcPts val="0"/>
              </a:spcAft>
              <a:buSzPts val="2000"/>
              <a:buChar char="•"/>
            </a:pPr>
            <a:r>
              <a:rPr lang="cs-CZ" sz="2000">
                <a:solidFill>
                  <a:srgbClr val="000000"/>
                </a:solidFill>
              </a:rPr>
              <a:t>Elevace pánve</a:t>
            </a:r>
            <a:endParaRPr>
              <a:solidFill>
                <a:srgbClr val="000000"/>
              </a:solidFill>
            </a:endParaRPr>
          </a:p>
          <a:p>
            <a:pPr indent="0" lvl="0" marL="0" rtl="0" algn="l">
              <a:spcBef>
                <a:spcPts val="0"/>
              </a:spcBef>
              <a:spcAft>
                <a:spcPts val="0"/>
              </a:spcAft>
              <a:buNone/>
            </a:pPr>
            <a:r>
              <a:t/>
            </a:r>
            <a:endParaRPr/>
          </a:p>
        </p:txBody>
      </p:sp>
      <p:pic>
        <p:nvPicPr>
          <p:cNvPr descr="http://www.yoga-vidya.de/fileadmin/yv/Yogatherapie/Bilder/R%C3%BCcken-Spezial/Latissimus.png" id="446" name="Google Shape;446;g18c94055bac_0_254"/>
          <p:cNvPicPr preferRelativeResize="0"/>
          <p:nvPr/>
        </p:nvPicPr>
        <p:blipFill rotWithShape="1">
          <a:blip r:embed="rId3">
            <a:alphaModFix/>
          </a:blip>
          <a:srcRect b="0" l="0" r="0" t="0"/>
          <a:stretch/>
        </p:blipFill>
        <p:spPr>
          <a:xfrm>
            <a:off x="7978586" y="131214"/>
            <a:ext cx="2531664" cy="3417473"/>
          </a:xfrm>
          <a:prstGeom prst="rect">
            <a:avLst/>
          </a:prstGeom>
          <a:noFill/>
          <a:ln>
            <a:noFill/>
          </a:ln>
        </p:spPr>
      </p:pic>
      <p:pic>
        <p:nvPicPr>
          <p:cNvPr descr="SouvisejÃ­cÃ­ obrÃ¡zek" id="447" name="Google Shape;447;g18c94055bac_0_254"/>
          <p:cNvPicPr preferRelativeResize="0"/>
          <p:nvPr/>
        </p:nvPicPr>
        <p:blipFill rotWithShape="1">
          <a:blip r:embed="rId4">
            <a:alphaModFix/>
          </a:blip>
          <a:srcRect b="0" l="0" r="0" t="0"/>
          <a:stretch/>
        </p:blipFill>
        <p:spPr>
          <a:xfrm>
            <a:off x="10016633" y="3282813"/>
            <a:ext cx="2011589" cy="3485535"/>
          </a:xfrm>
          <a:prstGeom prst="rect">
            <a:avLst/>
          </a:prstGeom>
          <a:noFill/>
          <a:ln>
            <a:noFill/>
          </a:ln>
        </p:spPr>
      </p:pic>
      <p:sp>
        <p:nvSpPr>
          <p:cNvPr id="448" name="Google Shape;448;g18c94055bac_0_254"/>
          <p:cNvSpPr/>
          <p:nvPr/>
        </p:nvSpPr>
        <p:spPr>
          <a:xfrm>
            <a:off x="7016163" y="6480011"/>
            <a:ext cx="4456500" cy="3387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cs-CZ" sz="1100">
                <a:solidFill>
                  <a:srgbClr val="000000"/>
                </a:solidFill>
              </a:rPr>
              <a:t>(Číhák, 2011; Travell &amp; Simons, 1997; Véle, 2006)</a:t>
            </a:r>
            <a:endParaRPr sz="1100">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18c94055bac_0_265"/>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455" name="Google Shape;455;g18c94055bac_0_265"/>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Dynamická funkce trupu</a:t>
            </a:r>
            <a:endParaRPr/>
          </a:p>
        </p:txBody>
      </p:sp>
      <p:sp>
        <p:nvSpPr>
          <p:cNvPr id="456" name="Google Shape;456;g18c94055bac_0_265"/>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latissimus dorsi</a:t>
            </a:r>
            <a:endParaRPr/>
          </a:p>
        </p:txBody>
      </p:sp>
      <p:sp>
        <p:nvSpPr>
          <p:cNvPr id="457" name="Google Shape;457;g18c94055bac_0_265"/>
          <p:cNvSpPr txBox="1"/>
          <p:nvPr>
            <p:ph idx="2" type="body"/>
          </p:nvPr>
        </p:nvSpPr>
        <p:spPr>
          <a:xfrm>
            <a:off x="720000" y="1692000"/>
            <a:ext cx="7124100" cy="41400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b="1" lang="cs-CZ" sz="2000">
                <a:solidFill>
                  <a:srgbClr val="000000"/>
                </a:solidFill>
              </a:rPr>
              <a:t>DYNAMICKÁ</a:t>
            </a:r>
            <a:endParaRPr>
              <a:solidFill>
                <a:srgbClr val="000000"/>
              </a:solidFill>
            </a:endParaRPr>
          </a:p>
          <a:p>
            <a:pPr indent="-228600" lvl="0" marL="228600" rtl="0" algn="l">
              <a:lnSpc>
                <a:spcPct val="80000"/>
              </a:lnSpc>
              <a:spcBef>
                <a:spcPts val="1000"/>
              </a:spcBef>
              <a:spcAft>
                <a:spcPts val="0"/>
              </a:spcAft>
              <a:buSzPts val="2000"/>
              <a:buChar char="•"/>
            </a:pPr>
            <a:r>
              <a:rPr lang="cs-CZ" sz="2000">
                <a:solidFill>
                  <a:srgbClr val="000000"/>
                </a:solidFill>
              </a:rPr>
              <a:t>Vertikální vlákna – deprese a EXT ramene</a:t>
            </a:r>
            <a:endParaRPr>
              <a:solidFill>
                <a:srgbClr val="000000"/>
              </a:solidFill>
            </a:endParaRPr>
          </a:p>
          <a:p>
            <a:pPr indent="-228600" lvl="0" marL="228600" rtl="0" algn="l">
              <a:lnSpc>
                <a:spcPct val="80000"/>
              </a:lnSpc>
              <a:spcBef>
                <a:spcPts val="1000"/>
              </a:spcBef>
              <a:spcAft>
                <a:spcPts val="0"/>
              </a:spcAft>
              <a:buSzPts val="2000"/>
              <a:buChar char="•"/>
            </a:pPr>
            <a:r>
              <a:rPr lang="cs-CZ" sz="2000">
                <a:solidFill>
                  <a:srgbClr val="000000"/>
                </a:solidFill>
              </a:rPr>
              <a:t>Horizontální vlákna – unilaterálně ADD a EXT ramene za silné retrakce lopatky</a:t>
            </a:r>
            <a:endParaRPr>
              <a:solidFill>
                <a:srgbClr val="000000"/>
              </a:solidFill>
            </a:endParaRPr>
          </a:p>
          <a:p>
            <a:pPr indent="0" lvl="0" marL="0" rtl="0" algn="l">
              <a:lnSpc>
                <a:spcPct val="80000"/>
              </a:lnSpc>
              <a:spcBef>
                <a:spcPts val="1000"/>
              </a:spcBef>
              <a:spcAft>
                <a:spcPts val="0"/>
              </a:spcAft>
              <a:buNone/>
            </a:pPr>
            <a:r>
              <a:rPr lang="cs-CZ" sz="2000">
                <a:solidFill>
                  <a:srgbClr val="000000"/>
                </a:solidFill>
              </a:rPr>
              <a:t>		        – retrakce bilaterálně vede k EXT Thp</a:t>
            </a:r>
            <a:endParaRPr sz="2000">
              <a:solidFill>
                <a:srgbClr val="000000"/>
              </a:solidFill>
            </a:endParaRPr>
          </a:p>
          <a:p>
            <a:pPr indent="-228600" lvl="0" marL="228600" rtl="0" algn="l">
              <a:lnSpc>
                <a:spcPct val="80000"/>
              </a:lnSpc>
              <a:spcBef>
                <a:spcPts val="1000"/>
              </a:spcBef>
              <a:spcAft>
                <a:spcPts val="0"/>
              </a:spcAft>
              <a:buSzPts val="2000"/>
              <a:buChar char="•"/>
            </a:pPr>
            <a:r>
              <a:rPr lang="cs-CZ" sz="2000">
                <a:solidFill>
                  <a:srgbClr val="000000"/>
                </a:solidFill>
              </a:rPr>
              <a:t>Asistuje VR v rameni pouze v ABD paže</a:t>
            </a:r>
            <a:endParaRPr b="1" sz="2000">
              <a:solidFill>
                <a:srgbClr val="000000"/>
              </a:solidFill>
            </a:endParaRPr>
          </a:p>
          <a:p>
            <a:pPr indent="0" lvl="0" marL="0" rtl="0" algn="l">
              <a:lnSpc>
                <a:spcPct val="80000"/>
              </a:lnSpc>
              <a:spcBef>
                <a:spcPts val="1000"/>
              </a:spcBef>
              <a:spcAft>
                <a:spcPts val="0"/>
              </a:spcAft>
              <a:buNone/>
            </a:pPr>
            <a:r>
              <a:t/>
            </a:r>
            <a:endParaRPr b="1" sz="2000">
              <a:solidFill>
                <a:srgbClr val="000000"/>
              </a:solidFill>
            </a:endParaRPr>
          </a:p>
          <a:p>
            <a:pPr indent="0" lvl="0" marL="0" rtl="0" algn="l">
              <a:lnSpc>
                <a:spcPct val="80000"/>
              </a:lnSpc>
              <a:spcBef>
                <a:spcPts val="1000"/>
              </a:spcBef>
              <a:spcAft>
                <a:spcPts val="0"/>
              </a:spcAft>
              <a:buNone/>
            </a:pPr>
            <a:r>
              <a:rPr b="1" lang="cs-CZ" sz="2000">
                <a:solidFill>
                  <a:srgbClr val="000000"/>
                </a:solidFill>
              </a:rPr>
              <a:t>STABILIZAČNÍ</a:t>
            </a:r>
            <a:endParaRPr>
              <a:solidFill>
                <a:srgbClr val="000000"/>
              </a:solidFill>
            </a:endParaRPr>
          </a:p>
          <a:p>
            <a:pPr indent="-228600" lvl="0" marL="228600" rtl="0" algn="l">
              <a:lnSpc>
                <a:spcPct val="80000"/>
              </a:lnSpc>
              <a:spcBef>
                <a:spcPts val="1000"/>
              </a:spcBef>
              <a:spcAft>
                <a:spcPts val="0"/>
              </a:spcAft>
              <a:buSzPts val="2000"/>
              <a:buChar char="•"/>
            </a:pPr>
            <a:r>
              <a:rPr lang="cs-CZ" sz="2000">
                <a:solidFill>
                  <a:srgbClr val="000000"/>
                </a:solidFill>
              </a:rPr>
              <a:t>Stabilizuje lopatku (addukce?), ramenní kloub a žebra</a:t>
            </a:r>
            <a:endParaRPr>
              <a:solidFill>
                <a:srgbClr val="000000"/>
              </a:solidFill>
            </a:endParaRPr>
          </a:p>
          <a:p>
            <a:pPr indent="-101600" lvl="0" marL="228600" rtl="0" algn="l">
              <a:lnSpc>
                <a:spcPct val="80000"/>
              </a:lnSpc>
              <a:spcBef>
                <a:spcPts val="1000"/>
              </a:spcBef>
              <a:spcAft>
                <a:spcPts val="0"/>
              </a:spcAft>
              <a:buNone/>
            </a:pPr>
            <a:r>
              <a:t/>
            </a:r>
            <a:endParaRPr sz="2000">
              <a:solidFill>
                <a:srgbClr val="000000"/>
              </a:solidFill>
            </a:endParaRPr>
          </a:p>
          <a:p>
            <a:pPr indent="0" lvl="0" marL="0" rtl="0" algn="l">
              <a:lnSpc>
                <a:spcPct val="80000"/>
              </a:lnSpc>
              <a:spcBef>
                <a:spcPts val="1000"/>
              </a:spcBef>
              <a:spcAft>
                <a:spcPts val="0"/>
              </a:spcAft>
              <a:buNone/>
            </a:pPr>
            <a:r>
              <a:rPr b="1" lang="cs-CZ" sz="2000">
                <a:solidFill>
                  <a:srgbClr val="000000"/>
                </a:solidFill>
              </a:rPr>
              <a:t>PROPRIOCEPTIVNÍ</a:t>
            </a:r>
            <a:endParaRPr>
              <a:solidFill>
                <a:srgbClr val="000000"/>
              </a:solidFill>
            </a:endParaRPr>
          </a:p>
          <a:p>
            <a:pPr indent="-228600" lvl="0" marL="228600" rtl="0" algn="l">
              <a:lnSpc>
                <a:spcPct val="80000"/>
              </a:lnSpc>
              <a:spcBef>
                <a:spcPts val="1000"/>
              </a:spcBef>
              <a:spcAft>
                <a:spcPts val="0"/>
              </a:spcAft>
              <a:buSzPts val="2000"/>
              <a:buChar char="•"/>
            </a:pPr>
            <a:r>
              <a:rPr lang="cs-CZ" sz="2000">
                <a:solidFill>
                  <a:srgbClr val="000000"/>
                </a:solidFill>
              </a:rPr>
              <a:t>Kontroluje postavení humeru vůči lopatce, páteři a pánvi</a:t>
            </a:r>
            <a:endParaRPr sz="2000">
              <a:solidFill>
                <a:srgbClr val="000000"/>
              </a:solidFill>
            </a:endParaRPr>
          </a:p>
          <a:p>
            <a:pPr indent="0" lvl="0" marL="0" rtl="0" algn="l">
              <a:spcBef>
                <a:spcPts val="0"/>
              </a:spcBef>
              <a:spcAft>
                <a:spcPts val="0"/>
              </a:spcAft>
              <a:buNone/>
            </a:pPr>
            <a:r>
              <a:t/>
            </a:r>
            <a:endParaRPr/>
          </a:p>
        </p:txBody>
      </p:sp>
      <p:pic>
        <p:nvPicPr>
          <p:cNvPr descr="latissimus funkce" id="458" name="Google Shape;458;g18c94055bac_0_265"/>
          <p:cNvPicPr preferRelativeResize="0"/>
          <p:nvPr/>
        </p:nvPicPr>
        <p:blipFill rotWithShape="1">
          <a:blip r:embed="rId3">
            <a:alphaModFix/>
          </a:blip>
          <a:srcRect b="0" l="0" r="0" t="0"/>
          <a:stretch/>
        </p:blipFill>
        <p:spPr>
          <a:xfrm>
            <a:off x="8318838" y="570600"/>
            <a:ext cx="2777335" cy="5058006"/>
          </a:xfrm>
          <a:prstGeom prst="rect">
            <a:avLst/>
          </a:prstGeom>
          <a:noFill/>
          <a:ln>
            <a:noFill/>
          </a:ln>
        </p:spPr>
      </p:pic>
      <p:sp>
        <p:nvSpPr>
          <p:cNvPr id="459" name="Google Shape;459;g18c94055bac_0_265"/>
          <p:cNvSpPr/>
          <p:nvPr/>
        </p:nvSpPr>
        <p:spPr>
          <a:xfrm>
            <a:off x="8269011" y="5760050"/>
            <a:ext cx="28770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sz="1800">
                <a:solidFill>
                  <a:srgbClr val="000000"/>
                </a:solidFill>
              </a:rPr>
              <a:t>(Travell &amp; Simons, 1997) </a:t>
            </a:r>
            <a:endParaRPr sz="180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g18c94055bac_0_275"/>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466" name="Google Shape;466;g18c94055bac_0_275"/>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Dynamická funkce trupu</a:t>
            </a:r>
            <a:endParaRPr/>
          </a:p>
        </p:txBody>
      </p:sp>
      <p:sp>
        <p:nvSpPr>
          <p:cNvPr id="467" name="Google Shape;467;g18c94055bac_0_275"/>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latissimus dorsi</a:t>
            </a:r>
            <a:endParaRPr/>
          </a:p>
        </p:txBody>
      </p:sp>
      <p:sp>
        <p:nvSpPr>
          <p:cNvPr id="468" name="Google Shape;468;g18c94055bac_0_275"/>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228600" lvl="0" marL="228600" rtl="0" algn="just">
              <a:lnSpc>
                <a:spcPct val="70000"/>
              </a:lnSpc>
              <a:spcBef>
                <a:spcPts val="0"/>
              </a:spcBef>
              <a:spcAft>
                <a:spcPts val="0"/>
              </a:spcAft>
              <a:buSzPts val="2380"/>
              <a:buChar char="•"/>
            </a:pPr>
            <a:r>
              <a:rPr lang="cs-CZ" sz="2380">
                <a:solidFill>
                  <a:srgbClr val="000000"/>
                </a:solidFill>
              </a:rPr>
              <a:t>m. LD umožňuje aktivní sed, stoj, při depresi lopatky umožňuje také oporu celého těla o HKK → nezbytné pro chůzi o berlích, je důležitý sval u paraplegiků (míšní léze do Th1) </a:t>
            </a:r>
            <a:endParaRPr sz="2380">
              <a:solidFill>
                <a:srgbClr val="000000"/>
              </a:solidFill>
            </a:endParaRPr>
          </a:p>
          <a:p>
            <a:pPr indent="-228600" lvl="0" marL="228600" rtl="0" algn="just">
              <a:lnSpc>
                <a:spcPct val="70000"/>
              </a:lnSpc>
              <a:spcBef>
                <a:spcPts val="1000"/>
              </a:spcBef>
              <a:spcAft>
                <a:spcPts val="0"/>
              </a:spcAft>
              <a:buSzPts val="2380"/>
              <a:buChar char="•"/>
            </a:pPr>
            <a:r>
              <a:rPr lang="cs-CZ" sz="2380">
                <a:solidFill>
                  <a:srgbClr val="000000"/>
                </a:solidFill>
              </a:rPr>
              <a:t>Je důležitý při pohybech jako je plavání, veslování, sekání, lezení a vzpírání na paralelních tyčích</a:t>
            </a:r>
            <a:endParaRPr>
              <a:solidFill>
                <a:srgbClr val="000000"/>
              </a:solidFill>
            </a:endParaRPr>
          </a:p>
          <a:p>
            <a:pPr indent="-228600" lvl="0" marL="228600" rtl="0" algn="just">
              <a:lnSpc>
                <a:spcPct val="70000"/>
              </a:lnSpc>
              <a:spcBef>
                <a:spcPts val="1000"/>
              </a:spcBef>
              <a:spcAft>
                <a:spcPts val="0"/>
              </a:spcAft>
              <a:buSzPts val="2380"/>
              <a:buChar char="•"/>
            </a:pPr>
            <a:r>
              <a:rPr lang="cs-CZ" sz="2380">
                <a:solidFill>
                  <a:srgbClr val="000000"/>
                </a:solidFill>
              </a:rPr>
              <a:t>Velká role při souhybech HKK během chůze a také při rotaci trupu</a:t>
            </a:r>
            <a:endParaRPr>
              <a:solidFill>
                <a:srgbClr val="000000"/>
              </a:solidFill>
            </a:endParaRPr>
          </a:p>
          <a:p>
            <a:pPr indent="0" lvl="0" marL="0" rtl="0" algn="just">
              <a:lnSpc>
                <a:spcPct val="70000"/>
              </a:lnSpc>
              <a:spcBef>
                <a:spcPts val="1000"/>
              </a:spcBef>
              <a:spcAft>
                <a:spcPts val="0"/>
              </a:spcAft>
              <a:buNone/>
            </a:pPr>
            <a:r>
              <a:t/>
            </a:r>
            <a:endParaRPr sz="2380">
              <a:solidFill>
                <a:srgbClr val="000000"/>
              </a:solidFill>
            </a:endParaRPr>
          </a:p>
          <a:p>
            <a:pPr indent="-228600" lvl="0" marL="228600" rtl="0" algn="just">
              <a:lnSpc>
                <a:spcPct val="70000"/>
              </a:lnSpc>
              <a:spcBef>
                <a:spcPts val="1000"/>
              </a:spcBef>
              <a:spcAft>
                <a:spcPts val="0"/>
              </a:spcAft>
              <a:buClr>
                <a:srgbClr val="000000"/>
              </a:buClr>
              <a:buSzPts val="2380"/>
              <a:buChar char="→"/>
            </a:pPr>
            <a:r>
              <a:rPr lang="cs-CZ" sz="2380">
                <a:solidFill>
                  <a:srgbClr val="000000"/>
                </a:solidFill>
              </a:rPr>
              <a:t>Tyto silné pohyby umožňují všechny adduktory a vnitřní rotátory paže, ale m. LD má při těchto pohybech zásadní význam</a:t>
            </a:r>
            <a:endParaRPr>
              <a:solidFill>
                <a:srgbClr val="000000"/>
              </a:solidFill>
            </a:endParaRPr>
          </a:p>
          <a:p>
            <a:pPr indent="-228600" lvl="0" marL="228600" rtl="0" algn="just">
              <a:lnSpc>
                <a:spcPct val="70000"/>
              </a:lnSpc>
              <a:spcBef>
                <a:spcPts val="1000"/>
              </a:spcBef>
              <a:spcAft>
                <a:spcPts val="0"/>
              </a:spcAft>
              <a:buClr>
                <a:srgbClr val="000000"/>
              </a:buClr>
              <a:buSzPts val="2380"/>
              <a:buChar char="→"/>
            </a:pPr>
            <a:r>
              <a:rPr lang="cs-CZ" sz="2380">
                <a:solidFill>
                  <a:srgbClr val="000000"/>
                </a:solidFill>
              </a:rPr>
              <a:t>(Ve frontální rovině je m. LD přímým oponentem horního trapézu → obnova svalové rovnováhy může vyžadovat protažení m. trapezius a posílení m. LD)</a:t>
            </a:r>
            <a:endParaRPr>
              <a:solidFill>
                <a:srgbClr val="000000"/>
              </a:solidFill>
            </a:endParaRPr>
          </a:p>
          <a:p>
            <a:pPr indent="-77470" lvl="0" marL="228600" rtl="0" algn="l">
              <a:lnSpc>
                <a:spcPct val="70000"/>
              </a:lnSpc>
              <a:spcBef>
                <a:spcPts val="1000"/>
              </a:spcBef>
              <a:spcAft>
                <a:spcPts val="0"/>
              </a:spcAft>
              <a:buNone/>
            </a:pPr>
            <a:r>
              <a:t/>
            </a:r>
            <a:endParaRPr sz="238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469" name="Google Shape;469;g18c94055bac_0_275"/>
          <p:cNvSpPr/>
          <p:nvPr/>
        </p:nvSpPr>
        <p:spPr>
          <a:xfrm>
            <a:off x="720724" y="5280975"/>
            <a:ext cx="28503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sz="1800">
                <a:solidFill>
                  <a:srgbClr val="000000"/>
                </a:solidFill>
              </a:rPr>
              <a:t>(Travell &amp; Simons, 1997)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g18c94055bac_0_284"/>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476" name="Google Shape;476;g18c94055bac_0_284"/>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Funkční jednotka m. LD</a:t>
            </a:r>
            <a:endParaRPr/>
          </a:p>
        </p:txBody>
      </p:sp>
      <p:sp>
        <p:nvSpPr>
          <p:cNvPr id="477" name="Google Shape;477;g18c94055bac_0_284"/>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latissimus dorsi</a:t>
            </a:r>
            <a:endParaRPr/>
          </a:p>
        </p:txBody>
      </p:sp>
      <p:sp>
        <p:nvSpPr>
          <p:cNvPr id="478" name="Google Shape;478;g18c94055bac_0_284"/>
          <p:cNvSpPr txBox="1"/>
          <p:nvPr>
            <p:ph idx="2" type="body"/>
          </p:nvPr>
        </p:nvSpPr>
        <p:spPr>
          <a:xfrm>
            <a:off x="720000" y="1856352"/>
            <a:ext cx="10753200" cy="4140000"/>
          </a:xfrm>
          <a:prstGeom prst="rect">
            <a:avLst/>
          </a:prstGeom>
        </p:spPr>
        <p:txBody>
          <a:bodyPr anchorCtr="0" anchor="t" bIns="0" lIns="0" spcFirstLastPara="1" rIns="0" wrap="square" tIns="0">
            <a:noAutofit/>
          </a:bodyPr>
          <a:lstStyle/>
          <a:p>
            <a:pPr indent="-228600" lvl="1" marL="685800" rtl="0" algn="just">
              <a:lnSpc>
                <a:spcPct val="90000"/>
              </a:lnSpc>
              <a:spcBef>
                <a:spcPts val="0"/>
              </a:spcBef>
              <a:spcAft>
                <a:spcPts val="0"/>
              </a:spcAft>
              <a:buSzPts val="2400"/>
              <a:buChar char="•"/>
            </a:pPr>
            <a:r>
              <a:rPr b="1" lang="cs-CZ" sz="2400">
                <a:solidFill>
                  <a:srgbClr val="000000"/>
                </a:solidFill>
              </a:rPr>
              <a:t>VR</a:t>
            </a:r>
            <a:r>
              <a:rPr lang="cs-CZ" sz="2400">
                <a:solidFill>
                  <a:srgbClr val="000000"/>
                </a:solidFill>
              </a:rPr>
              <a:t> – m. teres major, m. subscapularis, m. pectoralis major</a:t>
            </a:r>
            <a:endParaRPr sz="2400">
              <a:solidFill>
                <a:srgbClr val="000000"/>
              </a:solidFill>
            </a:endParaRPr>
          </a:p>
          <a:p>
            <a:pPr indent="-228600" lvl="1" marL="685800" rtl="0" algn="just">
              <a:lnSpc>
                <a:spcPct val="90000"/>
              </a:lnSpc>
              <a:spcBef>
                <a:spcPts val="500"/>
              </a:spcBef>
              <a:spcAft>
                <a:spcPts val="0"/>
              </a:spcAft>
              <a:buSzPts val="2400"/>
              <a:buChar char="•"/>
            </a:pPr>
            <a:r>
              <a:rPr b="1" lang="cs-CZ" sz="2400">
                <a:solidFill>
                  <a:srgbClr val="000000"/>
                </a:solidFill>
              </a:rPr>
              <a:t>ADD</a:t>
            </a:r>
            <a:r>
              <a:rPr lang="cs-CZ" sz="2400">
                <a:solidFill>
                  <a:srgbClr val="000000"/>
                </a:solidFill>
              </a:rPr>
              <a:t> – m. teres major, m. pectoralis major, mm. rhomboidei</a:t>
            </a:r>
            <a:endParaRPr sz="2400">
              <a:solidFill>
                <a:srgbClr val="000000"/>
              </a:solidFill>
            </a:endParaRPr>
          </a:p>
          <a:p>
            <a:pPr indent="-228600" lvl="1" marL="685800" rtl="0" algn="just">
              <a:lnSpc>
                <a:spcPct val="90000"/>
              </a:lnSpc>
              <a:spcBef>
                <a:spcPts val="500"/>
              </a:spcBef>
              <a:spcAft>
                <a:spcPts val="0"/>
              </a:spcAft>
              <a:buSzPts val="2400"/>
              <a:buChar char="•"/>
            </a:pPr>
            <a:r>
              <a:rPr b="1" lang="cs-CZ" sz="2400">
                <a:solidFill>
                  <a:srgbClr val="000000"/>
                </a:solidFill>
              </a:rPr>
              <a:t>EXT GH kloubu </a:t>
            </a:r>
            <a:r>
              <a:rPr lang="cs-CZ" sz="2400">
                <a:solidFill>
                  <a:srgbClr val="000000"/>
                </a:solidFill>
              </a:rPr>
              <a:t>– m. teres major et minor, zadní část deltového svalu, dlouhá hlava m. triceps brachii</a:t>
            </a:r>
            <a:endParaRPr sz="2400">
              <a:solidFill>
                <a:srgbClr val="000000"/>
              </a:solidFill>
            </a:endParaRPr>
          </a:p>
          <a:p>
            <a:pPr indent="-228600" lvl="1" marL="685800" rtl="0" algn="just">
              <a:lnSpc>
                <a:spcPct val="90000"/>
              </a:lnSpc>
              <a:spcBef>
                <a:spcPts val="500"/>
              </a:spcBef>
              <a:spcAft>
                <a:spcPts val="0"/>
              </a:spcAft>
              <a:buSzPts val="2400"/>
              <a:buChar char="•"/>
            </a:pPr>
            <a:r>
              <a:rPr b="1" lang="cs-CZ" sz="2400">
                <a:solidFill>
                  <a:srgbClr val="000000"/>
                </a:solidFill>
              </a:rPr>
              <a:t>EXT scapulothoracalního kloubu </a:t>
            </a:r>
            <a:r>
              <a:rPr lang="cs-CZ" sz="2400">
                <a:solidFill>
                  <a:srgbClr val="000000"/>
                </a:solidFill>
              </a:rPr>
              <a:t>– mm. rhomboidei, střední vlákna trapézu</a:t>
            </a:r>
            <a:endParaRPr sz="2400">
              <a:solidFill>
                <a:srgbClr val="000000"/>
              </a:solidFill>
            </a:endParaRPr>
          </a:p>
          <a:p>
            <a:pPr indent="-228600" lvl="1" marL="685800" rtl="0" algn="just">
              <a:lnSpc>
                <a:spcPct val="90000"/>
              </a:lnSpc>
              <a:spcBef>
                <a:spcPts val="500"/>
              </a:spcBef>
              <a:spcAft>
                <a:spcPts val="0"/>
              </a:spcAft>
              <a:buSzPts val="2400"/>
              <a:buChar char="•"/>
            </a:pPr>
            <a:r>
              <a:rPr lang="cs-CZ" sz="2400">
                <a:solidFill>
                  <a:srgbClr val="000000"/>
                </a:solidFill>
              </a:rPr>
              <a:t>Společně s laterálními vlákny šikmých břišních svalů fixuje dolní žebra  </a:t>
            </a:r>
            <a:endParaRPr sz="2400">
              <a:solidFill>
                <a:srgbClr val="000000"/>
              </a:solidFill>
            </a:endParaRPr>
          </a:p>
          <a:p>
            <a:pPr indent="-50800" lvl="0" marL="228600" rtl="0" algn="l">
              <a:lnSpc>
                <a:spcPct val="90000"/>
              </a:lnSpc>
              <a:spcBef>
                <a:spcPts val="1000"/>
              </a:spcBef>
              <a:spcAft>
                <a:spcPts val="0"/>
              </a:spcAft>
              <a:buNone/>
            </a:pPr>
            <a:r>
              <a:t/>
            </a:r>
            <a:endParaRPr>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g18c94055bac_0_292"/>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485" name="Google Shape;485;g18c94055bac_0_292"/>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TrPs a zóny referenční bolesti</a:t>
            </a:r>
            <a:endParaRPr/>
          </a:p>
        </p:txBody>
      </p:sp>
      <p:sp>
        <p:nvSpPr>
          <p:cNvPr id="486" name="Google Shape;486;g18c94055bac_0_292"/>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latissimus dorsi</a:t>
            </a:r>
            <a:endParaRPr/>
          </a:p>
        </p:txBody>
      </p:sp>
      <p:sp>
        <p:nvSpPr>
          <p:cNvPr id="487" name="Google Shape;487;g18c94055bac_0_292"/>
          <p:cNvSpPr txBox="1"/>
          <p:nvPr>
            <p:ph idx="2" type="body"/>
          </p:nvPr>
        </p:nvSpPr>
        <p:spPr>
          <a:xfrm>
            <a:off x="720000" y="1692000"/>
            <a:ext cx="6078300" cy="4140000"/>
          </a:xfrm>
          <a:prstGeom prst="rect">
            <a:avLst/>
          </a:prstGeom>
        </p:spPr>
        <p:txBody>
          <a:bodyPr anchorCtr="0" anchor="t" bIns="0" lIns="0" spcFirstLastPara="1" rIns="0" wrap="square" tIns="0">
            <a:noAutofit/>
          </a:bodyPr>
          <a:lstStyle/>
          <a:p>
            <a:pPr indent="0" lvl="0" marL="0" rtl="0" algn="just">
              <a:lnSpc>
                <a:spcPct val="80000"/>
              </a:lnSpc>
              <a:spcBef>
                <a:spcPts val="0"/>
              </a:spcBef>
              <a:spcAft>
                <a:spcPts val="0"/>
              </a:spcAft>
              <a:buNone/>
            </a:pPr>
            <a:r>
              <a:rPr b="1" lang="cs-CZ" sz="1850">
                <a:solidFill>
                  <a:srgbClr val="000000"/>
                </a:solidFill>
              </a:rPr>
              <a:t>TrP v axilární části svalu</a:t>
            </a:r>
            <a:endParaRPr>
              <a:solidFill>
                <a:srgbClr val="000000"/>
              </a:solidFill>
            </a:endParaRPr>
          </a:p>
          <a:p>
            <a:pPr indent="-228600" lvl="0" marL="228600" rtl="0" algn="just">
              <a:lnSpc>
                <a:spcPct val="80000"/>
              </a:lnSpc>
              <a:spcBef>
                <a:spcPts val="1000"/>
              </a:spcBef>
              <a:spcAft>
                <a:spcPts val="0"/>
              </a:spcAft>
              <a:buClr>
                <a:srgbClr val="000000"/>
              </a:buClr>
              <a:buSzPts val="1850"/>
              <a:buChar char="•"/>
            </a:pPr>
            <a:r>
              <a:rPr lang="cs-CZ" sz="1850">
                <a:solidFill>
                  <a:srgbClr val="000000"/>
                </a:solidFill>
              </a:rPr>
              <a:t>ZPB v oblasti dolního úhlu lopatky</a:t>
            </a:r>
            <a:endParaRPr>
              <a:solidFill>
                <a:srgbClr val="000000"/>
              </a:solidFill>
            </a:endParaRPr>
          </a:p>
          <a:p>
            <a:pPr indent="-228600" lvl="0" marL="228600" rtl="0" algn="just">
              <a:lnSpc>
                <a:spcPct val="80000"/>
              </a:lnSpc>
              <a:spcBef>
                <a:spcPts val="1000"/>
              </a:spcBef>
              <a:spcAft>
                <a:spcPts val="0"/>
              </a:spcAft>
              <a:buClr>
                <a:srgbClr val="000000"/>
              </a:buClr>
              <a:buSzPts val="1850"/>
              <a:buChar char="•"/>
            </a:pPr>
            <a:r>
              <a:rPr lang="cs-CZ" sz="1850">
                <a:solidFill>
                  <a:srgbClr val="000000"/>
                </a:solidFill>
              </a:rPr>
              <a:t>bolest jde přes zadní stranu ramene, vnitřní stranu paže a předloktí do 4. a 5. prstu</a:t>
            </a:r>
            <a:endParaRPr>
              <a:solidFill>
                <a:srgbClr val="000000"/>
              </a:solidFill>
            </a:endParaRPr>
          </a:p>
          <a:p>
            <a:pPr indent="-228600" lvl="0" marL="228600" rtl="0" algn="just">
              <a:lnSpc>
                <a:spcPct val="80000"/>
              </a:lnSpc>
              <a:spcBef>
                <a:spcPts val="1000"/>
              </a:spcBef>
              <a:spcAft>
                <a:spcPts val="0"/>
              </a:spcAft>
              <a:buClr>
                <a:srgbClr val="000000"/>
              </a:buClr>
              <a:buSzPts val="1850"/>
              <a:buChar char="•"/>
            </a:pPr>
            <a:r>
              <a:rPr b="1" i="1" lang="cs-CZ" sz="1850">
                <a:solidFill>
                  <a:srgbClr val="000000"/>
                </a:solidFill>
              </a:rPr>
              <a:t>Satelitní TrPs: </a:t>
            </a:r>
            <a:r>
              <a:rPr lang="cs-CZ" sz="1850">
                <a:solidFill>
                  <a:srgbClr val="000000"/>
                </a:solidFill>
              </a:rPr>
              <a:t>m. triceps brachii, m. flexor carpi ulnaris, spodní část m. trapezius, m. iliocostalis thoracis</a:t>
            </a:r>
            <a:endParaRPr sz="1850">
              <a:solidFill>
                <a:srgbClr val="000000"/>
              </a:solidFill>
            </a:endParaRPr>
          </a:p>
          <a:p>
            <a:pPr indent="0" lvl="0" marL="0" rtl="0" algn="just">
              <a:lnSpc>
                <a:spcPct val="80000"/>
              </a:lnSpc>
              <a:spcBef>
                <a:spcPts val="1000"/>
              </a:spcBef>
              <a:spcAft>
                <a:spcPts val="0"/>
              </a:spcAft>
              <a:buNone/>
            </a:pPr>
            <a:r>
              <a:t/>
            </a:r>
            <a:endParaRPr sz="1850">
              <a:solidFill>
                <a:srgbClr val="000000"/>
              </a:solidFill>
            </a:endParaRPr>
          </a:p>
          <a:p>
            <a:pPr indent="0" lvl="0" marL="0" rtl="0" algn="just">
              <a:lnSpc>
                <a:spcPct val="80000"/>
              </a:lnSpc>
              <a:spcBef>
                <a:spcPts val="1000"/>
              </a:spcBef>
              <a:spcAft>
                <a:spcPts val="0"/>
              </a:spcAft>
              <a:buNone/>
            </a:pPr>
            <a:r>
              <a:rPr b="1" lang="cs-CZ" sz="1850">
                <a:solidFill>
                  <a:srgbClr val="000000"/>
                </a:solidFill>
              </a:rPr>
              <a:t>TrP na úrovni ThL přechodu </a:t>
            </a:r>
            <a:endParaRPr>
              <a:solidFill>
                <a:srgbClr val="000000"/>
              </a:solidFill>
            </a:endParaRPr>
          </a:p>
          <a:p>
            <a:pPr indent="-228600" lvl="0" marL="228600" rtl="0" algn="just">
              <a:lnSpc>
                <a:spcPct val="80000"/>
              </a:lnSpc>
              <a:spcBef>
                <a:spcPts val="1000"/>
              </a:spcBef>
              <a:spcAft>
                <a:spcPts val="0"/>
              </a:spcAft>
              <a:buClr>
                <a:srgbClr val="000000"/>
              </a:buClr>
              <a:buSzPts val="1850"/>
              <a:buChar char="•"/>
            </a:pPr>
            <a:r>
              <a:rPr lang="cs-CZ" sz="1850">
                <a:solidFill>
                  <a:srgbClr val="000000"/>
                </a:solidFill>
              </a:rPr>
              <a:t>leží laterálně</a:t>
            </a:r>
            <a:endParaRPr>
              <a:solidFill>
                <a:srgbClr val="000000"/>
              </a:solidFill>
            </a:endParaRPr>
          </a:p>
          <a:p>
            <a:pPr indent="-228600" lvl="0" marL="228600" rtl="0" algn="just">
              <a:lnSpc>
                <a:spcPct val="80000"/>
              </a:lnSpc>
              <a:spcBef>
                <a:spcPts val="1000"/>
              </a:spcBef>
              <a:spcAft>
                <a:spcPts val="0"/>
              </a:spcAft>
              <a:buClr>
                <a:srgbClr val="000000"/>
              </a:buClr>
              <a:buSzPts val="1850"/>
              <a:buChar char="•"/>
            </a:pPr>
            <a:r>
              <a:rPr lang="cs-CZ" sz="1850">
                <a:solidFill>
                  <a:srgbClr val="000000"/>
                </a:solidFill>
              </a:rPr>
              <a:t>bolest v přední části ramene, na boku a nad hranou kyčelní kosti</a:t>
            </a:r>
            <a:endParaRPr>
              <a:solidFill>
                <a:srgbClr val="000000"/>
              </a:solidFill>
            </a:endParaRPr>
          </a:p>
          <a:p>
            <a:pPr indent="-111125" lvl="0" marL="228600" rtl="0" algn="just">
              <a:lnSpc>
                <a:spcPct val="80000"/>
              </a:lnSpc>
              <a:spcBef>
                <a:spcPts val="1000"/>
              </a:spcBef>
              <a:spcAft>
                <a:spcPts val="0"/>
              </a:spcAft>
              <a:buNone/>
            </a:pPr>
            <a:r>
              <a:t/>
            </a:r>
            <a:endParaRPr sz="1850">
              <a:solidFill>
                <a:srgbClr val="000000"/>
              </a:solidFill>
            </a:endParaRPr>
          </a:p>
          <a:p>
            <a:pPr indent="0" lvl="0" marL="0" rtl="0" algn="just">
              <a:lnSpc>
                <a:spcPct val="80000"/>
              </a:lnSpc>
              <a:spcBef>
                <a:spcPts val="1000"/>
              </a:spcBef>
              <a:spcAft>
                <a:spcPts val="0"/>
              </a:spcAft>
              <a:buNone/>
            </a:pPr>
            <a:r>
              <a:rPr b="1" lang="cs-CZ" sz="1850">
                <a:solidFill>
                  <a:schemeClr val="dk2"/>
                </a:solidFill>
              </a:rPr>
              <a:t>Sdružené TrPs:</a:t>
            </a:r>
            <a:r>
              <a:rPr b="1" lang="cs-CZ" sz="1850">
                <a:solidFill>
                  <a:srgbClr val="A8D08C"/>
                </a:solidFill>
              </a:rPr>
              <a:t> </a:t>
            </a:r>
            <a:r>
              <a:rPr lang="cs-CZ" sz="1850">
                <a:solidFill>
                  <a:srgbClr val="000000"/>
                </a:solidFill>
              </a:rPr>
              <a:t>m. teres major, dlouhá hlava m. triceps brachii, m. rectus abdominis, m. subscapularis, m. iliocostalis, m. serratus anterior, m. serratus posterior superior et inferior </a:t>
            </a:r>
            <a:endParaRPr sz="1850">
              <a:solidFill>
                <a:srgbClr val="000000"/>
              </a:solidFill>
            </a:endParaRPr>
          </a:p>
          <a:p>
            <a:pPr indent="0" lvl="0" marL="0" rtl="0" algn="l">
              <a:spcBef>
                <a:spcPts val="0"/>
              </a:spcBef>
              <a:spcAft>
                <a:spcPts val="0"/>
              </a:spcAft>
              <a:buNone/>
            </a:pPr>
            <a:r>
              <a:t/>
            </a:r>
            <a:endParaRPr/>
          </a:p>
        </p:txBody>
      </p:sp>
      <p:pic>
        <p:nvPicPr>
          <p:cNvPr descr="http://www.triggerpoints.net/sites/default/files/Latissimus%20Dorsi.jpg" id="488" name="Google Shape;488;g18c94055bac_0_292"/>
          <p:cNvPicPr preferRelativeResize="0"/>
          <p:nvPr/>
        </p:nvPicPr>
        <p:blipFill rotWithShape="1">
          <a:blip r:embed="rId3">
            <a:alphaModFix/>
          </a:blip>
          <a:srcRect b="0" l="0" r="0" t="0"/>
          <a:stretch/>
        </p:blipFill>
        <p:spPr>
          <a:xfrm>
            <a:off x="8734265" y="71588"/>
            <a:ext cx="3457738" cy="6714815"/>
          </a:xfrm>
          <a:prstGeom prst="rect">
            <a:avLst/>
          </a:prstGeom>
          <a:noFill/>
          <a:ln>
            <a:noFill/>
          </a:ln>
        </p:spPr>
      </p:pic>
      <p:sp>
        <p:nvSpPr>
          <p:cNvPr id="489" name="Google Shape;489;g18c94055bac_0_292"/>
          <p:cNvSpPr/>
          <p:nvPr/>
        </p:nvSpPr>
        <p:spPr>
          <a:xfrm>
            <a:off x="9338438" y="6480000"/>
            <a:ext cx="2249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a:solidFill>
                  <a:srgbClr val="000000"/>
                </a:solidFill>
              </a:rPr>
              <a:t>(Travell &amp; Simons, 1997)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18c94055bac_0_302"/>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496" name="Google Shape;496;g18c94055bac_0_302"/>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Aktivace TrPs</a:t>
            </a:r>
            <a:endParaRPr/>
          </a:p>
        </p:txBody>
      </p:sp>
      <p:sp>
        <p:nvSpPr>
          <p:cNvPr id="497" name="Google Shape;497;g18c94055bac_0_302"/>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latissimus dorsi</a:t>
            </a:r>
            <a:endParaRPr/>
          </a:p>
        </p:txBody>
      </p:sp>
      <p:sp>
        <p:nvSpPr>
          <p:cNvPr id="498" name="Google Shape;498;g18c94055bac_0_302"/>
          <p:cNvSpPr txBox="1"/>
          <p:nvPr>
            <p:ph idx="2" type="body"/>
          </p:nvPr>
        </p:nvSpPr>
        <p:spPr>
          <a:xfrm>
            <a:off x="720125" y="1778002"/>
            <a:ext cx="10753200" cy="4140000"/>
          </a:xfrm>
          <a:prstGeom prst="rect">
            <a:avLst/>
          </a:prstGeom>
        </p:spPr>
        <p:txBody>
          <a:bodyPr anchorCtr="0" anchor="t" bIns="0" lIns="0" spcFirstLastPara="1" rIns="0" wrap="square" tIns="0">
            <a:noAutofit/>
          </a:bodyPr>
          <a:lstStyle/>
          <a:p>
            <a:pPr indent="-228600" lvl="0" marL="228600" rtl="0" algn="just">
              <a:lnSpc>
                <a:spcPct val="90000"/>
              </a:lnSpc>
              <a:spcBef>
                <a:spcPts val="0"/>
              </a:spcBef>
              <a:spcAft>
                <a:spcPts val="0"/>
              </a:spcAft>
              <a:buSzPts val="2800"/>
              <a:buChar char="•"/>
            </a:pPr>
            <a:r>
              <a:rPr lang="cs-CZ">
                <a:solidFill>
                  <a:srgbClr val="000000"/>
                </a:solidFill>
              </a:rPr>
              <a:t>Přetížení při zvedání a manipulaci s těžkými předměty ve vyšší poloze</a:t>
            </a:r>
            <a:endParaRPr>
              <a:solidFill>
                <a:srgbClr val="000000"/>
              </a:solidFill>
            </a:endParaRPr>
          </a:p>
          <a:p>
            <a:pPr indent="-228600" lvl="0" marL="228600" rtl="0" algn="just">
              <a:lnSpc>
                <a:spcPct val="90000"/>
              </a:lnSpc>
              <a:spcBef>
                <a:spcPts val="1000"/>
              </a:spcBef>
              <a:spcAft>
                <a:spcPts val="0"/>
              </a:spcAft>
              <a:buSzPts val="2800"/>
              <a:buChar char="•"/>
            </a:pPr>
            <a:r>
              <a:rPr lang="cs-CZ">
                <a:solidFill>
                  <a:srgbClr val="000000"/>
                </a:solidFill>
              </a:rPr>
              <a:t>Útlak – těsná podprsenka, tlak ve spánku na boku</a:t>
            </a:r>
            <a:endParaRPr>
              <a:solidFill>
                <a:srgbClr val="000000"/>
              </a:solidFill>
            </a:endParaRPr>
          </a:p>
          <a:p>
            <a:pPr indent="-228600" lvl="0" marL="228600" rtl="0" algn="just">
              <a:lnSpc>
                <a:spcPct val="90000"/>
              </a:lnSpc>
              <a:spcBef>
                <a:spcPts val="1000"/>
              </a:spcBef>
              <a:spcAft>
                <a:spcPts val="0"/>
              </a:spcAft>
              <a:buSzPts val="2800"/>
              <a:buChar char="•"/>
            </a:pPr>
            <a:r>
              <a:rPr lang="cs-CZ">
                <a:solidFill>
                  <a:srgbClr val="000000"/>
                </a:solidFill>
              </a:rPr>
              <a:t>Vstávání či posazování do hlubokého křesla pomocí paží </a:t>
            </a:r>
            <a:endParaRPr>
              <a:solidFill>
                <a:srgbClr val="000000"/>
              </a:solidFill>
            </a:endParaRPr>
          </a:p>
          <a:p>
            <a:pPr indent="-228600" lvl="0" marL="228600" rtl="0" algn="just">
              <a:lnSpc>
                <a:spcPct val="90000"/>
              </a:lnSpc>
              <a:spcBef>
                <a:spcPts val="1000"/>
              </a:spcBef>
              <a:spcAft>
                <a:spcPts val="0"/>
              </a:spcAft>
              <a:buSzPts val="2800"/>
              <a:buChar char="•"/>
            </a:pPr>
            <a:r>
              <a:rPr lang="cs-CZ">
                <a:solidFill>
                  <a:srgbClr val="000000"/>
                </a:solidFill>
              </a:rPr>
              <a:t>Běžkaři, plavci (kraul), posilování, řezání dřeva, baseball (nadhazování)</a:t>
            </a:r>
            <a:endParaRPr>
              <a:solidFill>
                <a:srgbClr val="000000"/>
              </a:solidFill>
            </a:endParaRPr>
          </a:p>
          <a:p>
            <a:pPr indent="-228600" lvl="0" marL="228600" rtl="0" algn="just">
              <a:lnSpc>
                <a:spcPct val="90000"/>
              </a:lnSpc>
              <a:spcBef>
                <a:spcPts val="1000"/>
              </a:spcBef>
              <a:spcAft>
                <a:spcPts val="0"/>
              </a:spcAft>
              <a:buSzPts val="2800"/>
              <a:buChar char="•"/>
            </a:pPr>
            <a:r>
              <a:rPr lang="cs-CZ">
                <a:solidFill>
                  <a:srgbClr val="000000"/>
                </a:solidFill>
              </a:rPr>
              <a:t>Satelitní TrPs v m. LD mohou vzniknout z TrPs v m. serratus posterior superior → po odstranění TrPs v m. serratus post. sup. může dojít k deaktivaci TrPs v m. LD</a:t>
            </a:r>
            <a:endParaRPr>
              <a:solidFill>
                <a:srgbClr val="000000"/>
              </a:solidFill>
            </a:endParaRPr>
          </a:p>
          <a:p>
            <a:pPr indent="-50800" lvl="0" marL="228600" rtl="0" algn="l">
              <a:lnSpc>
                <a:spcPct val="90000"/>
              </a:lnSpc>
              <a:spcBef>
                <a:spcPts val="1000"/>
              </a:spcBef>
              <a:spcAft>
                <a:spcPts val="0"/>
              </a:spcAft>
              <a:buNone/>
            </a:pPr>
            <a:r>
              <a:t/>
            </a:r>
            <a:endParaRPr>
              <a:solidFill>
                <a:srgbClr val="000000"/>
              </a:solidFill>
            </a:endParaRPr>
          </a:p>
          <a:p>
            <a:pPr indent="0" lvl="0" marL="0" rtl="0" algn="l">
              <a:spcBef>
                <a:spcPts val="0"/>
              </a:spcBef>
              <a:spcAft>
                <a:spcPts val="0"/>
              </a:spcAft>
              <a:buNone/>
            </a:pPr>
            <a:r>
              <a:t/>
            </a:r>
            <a:endParaRPr/>
          </a:p>
        </p:txBody>
      </p:sp>
      <p:sp>
        <p:nvSpPr>
          <p:cNvPr id="499" name="Google Shape;499;g18c94055bac_0_302"/>
          <p:cNvSpPr/>
          <p:nvPr/>
        </p:nvSpPr>
        <p:spPr>
          <a:xfrm>
            <a:off x="872325" y="5760050"/>
            <a:ext cx="28182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sz="1800">
                <a:solidFill>
                  <a:srgbClr val="000000"/>
                </a:solidFill>
              </a:rPr>
              <a:t>(Travell &amp; Simons, 1997)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18cd09f9bb7_0_307"/>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46" name="Google Shape;146;g18cd09f9bb7_0_307"/>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Dle Dobeše</a:t>
            </a:r>
            <a:endParaRPr/>
          </a:p>
        </p:txBody>
      </p:sp>
      <p:sp>
        <p:nvSpPr>
          <p:cNvPr id="147" name="Google Shape;147;g18cd09f9bb7_0_307"/>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Obecné zásady PIR</a:t>
            </a:r>
            <a:endParaRPr/>
          </a:p>
        </p:txBody>
      </p:sp>
      <p:sp>
        <p:nvSpPr>
          <p:cNvPr id="148" name="Google Shape;148;g18cd09f9bb7_0_307"/>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cs-CZ" sz="1800"/>
              <a:t>PIR </a:t>
            </a:r>
            <a:r>
              <a:rPr lang="cs-CZ" sz="1800"/>
              <a:t>je vhodné kombinovat s dalšími </a:t>
            </a:r>
            <a:r>
              <a:rPr b="1" lang="cs-CZ" sz="1800"/>
              <a:t>facilitačními či inhibičními technikami,</a:t>
            </a:r>
            <a:r>
              <a:rPr lang="cs-CZ" sz="1800"/>
              <a:t> např. s pohledem očí a dýcháním. </a:t>
            </a:r>
            <a:endParaRPr sz="1800"/>
          </a:p>
          <a:p>
            <a:pPr indent="-342900" lvl="0" marL="457200" rtl="0" algn="l">
              <a:spcBef>
                <a:spcPts val="0"/>
              </a:spcBef>
              <a:spcAft>
                <a:spcPts val="0"/>
              </a:spcAft>
              <a:buSzPts val="1800"/>
              <a:buChar char="●"/>
            </a:pPr>
            <a:r>
              <a:rPr lang="cs-CZ" sz="1800"/>
              <a:t>Pohledem očí k čelu můžeme facilitovat vzpřimovací reakci, pohledem ke straně rotaci atd. </a:t>
            </a:r>
            <a:endParaRPr sz="1800"/>
          </a:p>
          <a:p>
            <a:pPr indent="-342900" lvl="0" marL="457200" rtl="0" algn="l">
              <a:spcBef>
                <a:spcPts val="0"/>
              </a:spcBef>
              <a:spcAft>
                <a:spcPts val="0"/>
              </a:spcAft>
              <a:buSzPts val="1800"/>
              <a:buChar char="●"/>
            </a:pPr>
            <a:r>
              <a:rPr lang="cs-CZ" sz="1800"/>
              <a:t>Většina svalů výrazně zvyšuje svůj tonus v inspiriu, relaxuje v expiriu. </a:t>
            </a:r>
            <a:endParaRPr sz="1800"/>
          </a:p>
          <a:p>
            <a:pPr indent="-342900" lvl="0" marL="457200" rtl="0" algn="l">
              <a:spcBef>
                <a:spcPts val="0"/>
              </a:spcBef>
              <a:spcAft>
                <a:spcPts val="0"/>
              </a:spcAft>
              <a:buSzPts val="1800"/>
              <a:buChar char="●"/>
            </a:pPr>
            <a:r>
              <a:rPr lang="cs-CZ" sz="1800"/>
              <a:t>Některé skupiny svalů se však chovají opačně (např. žvýkací svaly, vzpřimovače trupu v lumbální oblasti aj.). </a:t>
            </a:r>
            <a:endParaRPr sz="1800"/>
          </a:p>
          <a:p>
            <a:pPr indent="-342900" lvl="0" marL="457200" rtl="0" algn="l">
              <a:spcBef>
                <a:spcPts val="0"/>
              </a:spcBef>
              <a:spcAft>
                <a:spcPts val="0"/>
              </a:spcAft>
              <a:buSzPts val="1800"/>
              <a:buChar char="●"/>
            </a:pPr>
            <a:r>
              <a:rPr b="1" lang="cs-CZ" sz="1800"/>
              <a:t>Gaymans </a:t>
            </a:r>
            <a:r>
              <a:rPr lang="cs-CZ" sz="1800"/>
              <a:t>- Sudé segmenty řadíme mezi nádechově - výdechové (k facilitaci dochází během nádechu, k útlumu během výdechu) a liché mezi výdechově - nádechové (facilitace a inhibice probíhá opačně). Toto pravidlo však neplatí absolutně u všech individuí a jeho síla klesá kaudálním směrem. </a:t>
            </a:r>
            <a:endParaRPr sz="1800"/>
          </a:p>
          <a:p>
            <a:pPr indent="-342900" lvl="0" marL="457200" rtl="0" algn="l">
              <a:spcBef>
                <a:spcPts val="0"/>
              </a:spcBef>
              <a:spcAft>
                <a:spcPts val="0"/>
              </a:spcAft>
              <a:buSzPts val="1800"/>
              <a:buChar char="●"/>
            </a:pPr>
            <a:r>
              <a:rPr lang="cs-CZ" sz="1800"/>
              <a:t>Kromě metody PIR můžeme používat také metodu antigravitační relaxace (AGR) dle Zbojana. Úpravou polohy těla (segmentu) využíváme gravitace jak ve fázi izometrické, tak ve fázi relaxační. Tato technika je s úspěchem používána v autoterapii (Hofta 1996). </a:t>
            </a:r>
            <a:r>
              <a:rPr b="1" lang="cs-CZ" sz="1800"/>
              <a:t>Izometrická fáze je prodloužena na cca 20 sekund.</a:t>
            </a:r>
            <a:endParaRPr b="1" sz="1800"/>
          </a:p>
          <a:p>
            <a:pPr indent="0" lvl="0" marL="0" rtl="0" algn="l">
              <a:spcBef>
                <a:spcPts val="0"/>
              </a:spcBef>
              <a:spcAft>
                <a:spcPts val="0"/>
              </a:spcAft>
              <a:buNone/>
            </a:pPr>
            <a:r>
              <a:t/>
            </a:r>
            <a:endParaRPr b="1" sz="1800"/>
          </a:p>
        </p:txBody>
      </p:sp>
      <p:sp>
        <p:nvSpPr>
          <p:cNvPr id="149" name="Google Shape;149;g18cd09f9bb7_0_307"/>
          <p:cNvSpPr txBox="1"/>
          <p:nvPr/>
        </p:nvSpPr>
        <p:spPr>
          <a:xfrm>
            <a:off x="4572075" y="5998500"/>
            <a:ext cx="6245400" cy="7110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0"/>
              </a:spcBef>
              <a:spcAft>
                <a:spcPts val="1100"/>
              </a:spcAft>
              <a:buNone/>
            </a:pPr>
            <a:r>
              <a:rPr lang="cs-CZ" sz="900">
                <a:solidFill>
                  <a:schemeClr val="dk1"/>
                </a:solidFill>
                <a:highlight>
                  <a:srgbClr val="FDFDFE"/>
                </a:highlight>
              </a:rPr>
              <a:t>DOBEŠ, Miroslav, Marie MICHKOVÁ, Petr POSPÍŠIL, Jiří VLČEK a Marek ČENTÍK. </a:t>
            </a:r>
            <a:r>
              <a:rPr i="1" lang="cs-CZ" sz="900">
                <a:solidFill>
                  <a:schemeClr val="dk1"/>
                </a:solidFill>
                <a:highlight>
                  <a:srgbClr val="FDFDFE"/>
                </a:highlight>
              </a:rPr>
              <a:t>Diagnostika a terapie funkčních poruch pohybového systému (manuální terapie) pro fyzioterapeuty</a:t>
            </a:r>
            <a:r>
              <a:rPr lang="cs-CZ" sz="900">
                <a:solidFill>
                  <a:schemeClr val="dk1"/>
                </a:solidFill>
                <a:highlight>
                  <a:srgbClr val="FDFDFE"/>
                </a:highlight>
              </a:rPr>
              <a:t>. 1. vyd. Horní Bludovice: Domiga, s.r.o., 2011. 76 s. ISBN 978-80-902222-4-3.</a:t>
            </a:r>
            <a:endParaRPr sz="900">
              <a:solidFill>
                <a:schemeClr val="dk1"/>
              </a:solidFill>
              <a:highlight>
                <a:srgbClr val="FDFDFE"/>
              </a:high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g18c94055bac_0_311"/>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506" name="Google Shape;506;g18c94055bac_0_311"/>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Symptomy</a:t>
            </a:r>
            <a:endParaRPr/>
          </a:p>
        </p:txBody>
      </p:sp>
      <p:sp>
        <p:nvSpPr>
          <p:cNvPr id="507" name="Google Shape;507;g18c94055bac_0_311"/>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latissimus dorsi</a:t>
            </a:r>
            <a:endParaRPr/>
          </a:p>
        </p:txBody>
      </p:sp>
      <p:sp>
        <p:nvSpPr>
          <p:cNvPr id="508" name="Google Shape;508;g18c94055bac_0_311"/>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247650" lvl="0" marL="228600" rtl="0" algn="just">
              <a:lnSpc>
                <a:spcPct val="80000"/>
              </a:lnSpc>
              <a:spcBef>
                <a:spcPts val="0"/>
              </a:spcBef>
              <a:spcAft>
                <a:spcPts val="0"/>
              </a:spcAft>
              <a:buSzPts val="2300"/>
              <a:buChar char="•"/>
            </a:pPr>
            <a:r>
              <a:rPr lang="cs-CZ" sz="2300">
                <a:solidFill>
                  <a:srgbClr val="000000"/>
                </a:solidFill>
              </a:rPr>
              <a:t>Bolest pod lopatkou hlavně ve zkrácení svalu (zvedání břemen), méně často protažením svalu (natažení se vysoko za předmětem) → spodní TrPs mohou imitovat interní obtíže, mohou být obtíže s dodechnutím</a:t>
            </a:r>
            <a:endParaRPr sz="3100">
              <a:solidFill>
                <a:srgbClr val="000000"/>
              </a:solidFill>
            </a:endParaRPr>
          </a:p>
          <a:p>
            <a:pPr indent="-247650" lvl="0" marL="228600" rtl="0" algn="just">
              <a:lnSpc>
                <a:spcPct val="80000"/>
              </a:lnSpc>
              <a:spcBef>
                <a:spcPts val="1000"/>
              </a:spcBef>
              <a:spcAft>
                <a:spcPts val="0"/>
              </a:spcAft>
              <a:buSzPts val="2300"/>
              <a:buChar char="•"/>
            </a:pPr>
            <a:r>
              <a:rPr lang="cs-CZ" sz="2300">
                <a:solidFill>
                  <a:srgbClr val="000000"/>
                </a:solidFill>
              </a:rPr>
              <a:t>Bolesti střední části Thp</a:t>
            </a:r>
            <a:endParaRPr sz="2300">
              <a:solidFill>
                <a:srgbClr val="000000"/>
              </a:solidFill>
            </a:endParaRPr>
          </a:p>
          <a:p>
            <a:pPr indent="-247650" lvl="0" marL="228600" rtl="0" algn="just">
              <a:lnSpc>
                <a:spcPct val="80000"/>
              </a:lnSpc>
              <a:spcBef>
                <a:spcPts val="1000"/>
              </a:spcBef>
              <a:spcAft>
                <a:spcPts val="0"/>
              </a:spcAft>
              <a:buSzPts val="2300"/>
              <a:buChar char="•"/>
            </a:pPr>
            <a:r>
              <a:rPr lang="cs-CZ" sz="2300">
                <a:solidFill>
                  <a:srgbClr val="000000"/>
                </a:solidFill>
              </a:rPr>
              <a:t>Hand-to-shoulder Blade Test – pacient nedosáhne na dolní úhel lopatky (A)</a:t>
            </a:r>
            <a:endParaRPr sz="3100">
              <a:solidFill>
                <a:srgbClr val="000000"/>
              </a:solidFill>
            </a:endParaRPr>
          </a:p>
          <a:p>
            <a:pPr indent="-247650" lvl="0" marL="228600" rtl="0" algn="just">
              <a:lnSpc>
                <a:spcPct val="80000"/>
              </a:lnSpc>
              <a:spcBef>
                <a:spcPts val="1000"/>
              </a:spcBef>
              <a:spcAft>
                <a:spcPts val="0"/>
              </a:spcAft>
              <a:buSzPts val="2300"/>
              <a:buChar char="•"/>
            </a:pPr>
            <a:r>
              <a:rPr lang="cs-CZ" sz="2300">
                <a:solidFill>
                  <a:srgbClr val="000000"/>
                </a:solidFill>
              </a:rPr>
              <a:t>Mouth Wrap-around Test – pacient se nedotkne koutku úst (B)</a:t>
            </a:r>
            <a:endParaRPr sz="3100">
              <a:solidFill>
                <a:srgbClr val="000000"/>
              </a:solidFill>
            </a:endParaRPr>
          </a:p>
          <a:p>
            <a:pPr indent="-247650" lvl="0" marL="228600" rtl="0" algn="just">
              <a:lnSpc>
                <a:spcPct val="80000"/>
              </a:lnSpc>
              <a:spcBef>
                <a:spcPts val="1000"/>
              </a:spcBef>
              <a:spcAft>
                <a:spcPts val="0"/>
              </a:spcAft>
              <a:buSzPts val="2300"/>
              <a:buChar char="•"/>
            </a:pPr>
            <a:r>
              <a:rPr lang="cs-CZ" sz="2300">
                <a:solidFill>
                  <a:srgbClr val="000000"/>
                </a:solidFill>
              </a:rPr>
              <a:t>Triceps Test – pacient se nedotkne paží ucha (C)</a:t>
            </a:r>
            <a:endParaRPr sz="2300">
              <a:solidFill>
                <a:srgbClr val="000000"/>
              </a:solidFill>
            </a:endParaRPr>
          </a:p>
          <a:p>
            <a:pPr indent="0" lvl="0" marL="0" rtl="0" algn="l">
              <a:spcBef>
                <a:spcPts val="0"/>
              </a:spcBef>
              <a:spcAft>
                <a:spcPts val="0"/>
              </a:spcAft>
              <a:buNone/>
            </a:pPr>
            <a:r>
              <a:t/>
            </a:r>
            <a:endParaRPr sz="3100"/>
          </a:p>
        </p:txBody>
      </p:sp>
      <p:pic>
        <p:nvPicPr>
          <p:cNvPr descr="VÃ½sledek obrÃ¡zku pro Hand-to-shoulder Blade Test" id="509" name="Google Shape;509;g18c94055bac_0_311"/>
          <p:cNvPicPr preferRelativeResize="0"/>
          <p:nvPr/>
        </p:nvPicPr>
        <p:blipFill rotWithShape="1">
          <a:blip r:embed="rId3">
            <a:alphaModFix/>
          </a:blip>
          <a:srcRect b="0" l="0" r="0" t="0"/>
          <a:stretch/>
        </p:blipFill>
        <p:spPr>
          <a:xfrm>
            <a:off x="1766050" y="4201489"/>
            <a:ext cx="1663700" cy="2489327"/>
          </a:xfrm>
          <a:prstGeom prst="rect">
            <a:avLst/>
          </a:prstGeom>
          <a:noFill/>
          <a:ln>
            <a:noFill/>
          </a:ln>
        </p:spPr>
      </p:pic>
      <p:pic>
        <p:nvPicPr>
          <p:cNvPr descr="VÃ½sledek obrÃ¡zku pro Hand-to-shoulder Blade Test" id="510" name="Google Shape;510;g18c94055bac_0_311"/>
          <p:cNvPicPr preferRelativeResize="0"/>
          <p:nvPr/>
        </p:nvPicPr>
        <p:blipFill rotWithShape="1">
          <a:blip r:embed="rId4">
            <a:alphaModFix/>
          </a:blip>
          <a:srcRect b="0" l="0" r="0" t="0"/>
          <a:stretch/>
        </p:blipFill>
        <p:spPr>
          <a:xfrm>
            <a:off x="3605905" y="4255277"/>
            <a:ext cx="1587843" cy="2381766"/>
          </a:xfrm>
          <a:prstGeom prst="rect">
            <a:avLst/>
          </a:prstGeom>
          <a:noFill/>
          <a:ln>
            <a:noFill/>
          </a:ln>
        </p:spPr>
      </p:pic>
      <p:pic>
        <p:nvPicPr>
          <p:cNvPr descr="SouvisejÃ­cÃ­ obrÃ¡zek" id="511" name="Google Shape;511;g18c94055bac_0_311"/>
          <p:cNvPicPr preferRelativeResize="0"/>
          <p:nvPr/>
        </p:nvPicPr>
        <p:blipFill rotWithShape="1">
          <a:blip r:embed="rId5">
            <a:alphaModFix/>
          </a:blip>
          <a:srcRect b="0" l="0" r="0" t="0"/>
          <a:stretch/>
        </p:blipFill>
        <p:spPr>
          <a:xfrm>
            <a:off x="6892923" y="4165870"/>
            <a:ext cx="1350736" cy="2560598"/>
          </a:xfrm>
          <a:prstGeom prst="rect">
            <a:avLst/>
          </a:prstGeom>
          <a:noFill/>
          <a:ln>
            <a:noFill/>
          </a:ln>
        </p:spPr>
      </p:pic>
      <p:pic>
        <p:nvPicPr>
          <p:cNvPr id="512" name="Google Shape;512;g18c94055bac_0_311"/>
          <p:cNvPicPr preferRelativeResize="0"/>
          <p:nvPr/>
        </p:nvPicPr>
        <p:blipFill rotWithShape="1">
          <a:blip r:embed="rId6">
            <a:alphaModFix/>
          </a:blip>
          <a:srcRect b="0" l="0" r="0" t="0"/>
          <a:stretch/>
        </p:blipFill>
        <p:spPr>
          <a:xfrm>
            <a:off x="9113025" y="3667500"/>
            <a:ext cx="1480251" cy="2969550"/>
          </a:xfrm>
          <a:prstGeom prst="rect">
            <a:avLst/>
          </a:prstGeom>
          <a:noFill/>
          <a:ln>
            <a:noFill/>
          </a:ln>
        </p:spPr>
      </p:pic>
      <p:sp>
        <p:nvSpPr>
          <p:cNvPr id="513" name="Google Shape;513;g18c94055bac_0_311"/>
          <p:cNvSpPr/>
          <p:nvPr/>
        </p:nvSpPr>
        <p:spPr>
          <a:xfrm>
            <a:off x="1377575" y="4255284"/>
            <a:ext cx="3177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sz="1800">
                <a:solidFill>
                  <a:srgbClr val="000000"/>
                </a:solidFill>
                <a:latin typeface="Calibri"/>
                <a:ea typeface="Calibri"/>
                <a:cs typeface="Calibri"/>
                <a:sym typeface="Calibri"/>
              </a:rPr>
              <a:t>A</a:t>
            </a:r>
            <a:endParaRPr/>
          </a:p>
        </p:txBody>
      </p:sp>
      <p:sp>
        <p:nvSpPr>
          <p:cNvPr id="514" name="Google Shape;514;g18c94055bac_0_311"/>
          <p:cNvSpPr/>
          <p:nvPr/>
        </p:nvSpPr>
        <p:spPr>
          <a:xfrm>
            <a:off x="6490884" y="4201509"/>
            <a:ext cx="3096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sz="1800">
                <a:solidFill>
                  <a:srgbClr val="000000"/>
                </a:solidFill>
                <a:latin typeface="Calibri"/>
                <a:ea typeface="Calibri"/>
                <a:cs typeface="Calibri"/>
                <a:sym typeface="Calibri"/>
              </a:rPr>
              <a:t>B</a:t>
            </a:r>
            <a:endParaRPr/>
          </a:p>
        </p:txBody>
      </p:sp>
      <p:sp>
        <p:nvSpPr>
          <p:cNvPr id="515" name="Google Shape;515;g18c94055bac_0_311"/>
          <p:cNvSpPr/>
          <p:nvPr/>
        </p:nvSpPr>
        <p:spPr>
          <a:xfrm>
            <a:off x="10778509" y="3667509"/>
            <a:ext cx="308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sz="1800">
                <a:solidFill>
                  <a:srgbClr val="000000"/>
                </a:solidFill>
                <a:latin typeface="Calibri"/>
                <a:ea typeface="Calibri"/>
                <a:cs typeface="Calibri"/>
                <a:sym typeface="Calibri"/>
              </a:rPr>
              <a:t>C</a:t>
            </a:r>
            <a:endParaRPr/>
          </a:p>
        </p:txBody>
      </p:sp>
      <p:sp>
        <p:nvSpPr>
          <p:cNvPr id="516" name="Google Shape;516;g18c94055bac_0_311"/>
          <p:cNvSpPr/>
          <p:nvPr/>
        </p:nvSpPr>
        <p:spPr>
          <a:xfrm>
            <a:off x="4803000" y="6480000"/>
            <a:ext cx="22587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a:solidFill>
                  <a:srgbClr val="000000"/>
                </a:solidFill>
              </a:rPr>
              <a:t>(Travell &amp; Simons, 1997)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g18c94055bac_0_327"/>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523" name="Google Shape;523;g18c94055bac_0_327"/>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Diferenciální diagnostika</a:t>
            </a:r>
            <a:endParaRPr/>
          </a:p>
        </p:txBody>
      </p:sp>
      <p:sp>
        <p:nvSpPr>
          <p:cNvPr id="524" name="Google Shape;524;g18c94055bac_0_327"/>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latissimus dorsi</a:t>
            </a:r>
            <a:endParaRPr/>
          </a:p>
        </p:txBody>
      </p:sp>
      <p:sp>
        <p:nvSpPr>
          <p:cNvPr id="525" name="Google Shape;525;g18c94055bac_0_327"/>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228600" lvl="0" marL="228600" rtl="0" algn="just">
              <a:lnSpc>
                <a:spcPct val="90000"/>
              </a:lnSpc>
              <a:spcBef>
                <a:spcPts val="0"/>
              </a:spcBef>
              <a:spcAft>
                <a:spcPts val="0"/>
              </a:spcAft>
              <a:buSzPts val="2400"/>
              <a:buChar char="•"/>
            </a:pPr>
            <a:r>
              <a:rPr lang="cs-CZ" sz="2400">
                <a:solidFill>
                  <a:srgbClr val="000000"/>
                </a:solidFill>
                <a:latin typeface="Calibri"/>
                <a:ea typeface="Calibri"/>
                <a:cs typeface="Calibri"/>
                <a:sym typeface="Calibri"/>
              </a:rPr>
              <a:t>Innominate shear dysfunction </a:t>
            </a:r>
            <a:endParaRPr>
              <a:solidFill>
                <a:srgbClr val="000000"/>
              </a:solidFill>
              <a:latin typeface="Calibri"/>
              <a:ea typeface="Calibri"/>
              <a:cs typeface="Calibri"/>
              <a:sym typeface="Calibri"/>
            </a:endParaRPr>
          </a:p>
          <a:p>
            <a:pPr indent="-228600" lvl="0" marL="228600" rtl="0" algn="just">
              <a:lnSpc>
                <a:spcPct val="90000"/>
              </a:lnSpc>
              <a:spcBef>
                <a:spcPts val="1000"/>
              </a:spcBef>
              <a:spcAft>
                <a:spcPts val="0"/>
              </a:spcAft>
              <a:buSzPts val="2400"/>
              <a:buChar char="•"/>
            </a:pPr>
            <a:r>
              <a:rPr lang="cs-CZ" sz="2400">
                <a:solidFill>
                  <a:srgbClr val="000000"/>
                </a:solidFill>
                <a:latin typeface="Calibri"/>
                <a:ea typeface="Calibri"/>
                <a:cs typeface="Calibri"/>
                <a:sym typeface="Calibri"/>
              </a:rPr>
              <a:t>Patologie lumbodorsální fascie</a:t>
            </a:r>
            <a:endParaRPr>
              <a:solidFill>
                <a:srgbClr val="000000"/>
              </a:solidFill>
              <a:latin typeface="Calibri"/>
              <a:ea typeface="Calibri"/>
              <a:cs typeface="Calibri"/>
              <a:sym typeface="Calibri"/>
            </a:endParaRPr>
          </a:p>
          <a:p>
            <a:pPr indent="-228600" lvl="0" marL="228600" rtl="0" algn="just">
              <a:lnSpc>
                <a:spcPct val="90000"/>
              </a:lnSpc>
              <a:spcBef>
                <a:spcPts val="1000"/>
              </a:spcBef>
              <a:spcAft>
                <a:spcPts val="0"/>
              </a:spcAft>
              <a:buSzPts val="2400"/>
              <a:buChar char="•"/>
            </a:pPr>
            <a:r>
              <a:rPr lang="cs-CZ" sz="2400">
                <a:solidFill>
                  <a:srgbClr val="000000"/>
                </a:solidFill>
                <a:latin typeface="Calibri"/>
                <a:ea typeface="Calibri"/>
                <a:cs typeface="Calibri"/>
                <a:sym typeface="Calibri"/>
              </a:rPr>
              <a:t>Low back pain </a:t>
            </a:r>
            <a:endParaRPr>
              <a:solidFill>
                <a:srgbClr val="000000"/>
              </a:solidFill>
              <a:latin typeface="Calibri"/>
              <a:ea typeface="Calibri"/>
              <a:cs typeface="Calibri"/>
              <a:sym typeface="Calibri"/>
            </a:endParaRPr>
          </a:p>
          <a:p>
            <a:pPr indent="-228600" lvl="0" marL="228600" rtl="0" algn="just">
              <a:lnSpc>
                <a:spcPct val="90000"/>
              </a:lnSpc>
              <a:spcBef>
                <a:spcPts val="1000"/>
              </a:spcBef>
              <a:spcAft>
                <a:spcPts val="0"/>
              </a:spcAft>
              <a:buSzPts val="2400"/>
              <a:buChar char="•"/>
            </a:pPr>
            <a:r>
              <a:rPr lang="cs-CZ" sz="2400">
                <a:solidFill>
                  <a:srgbClr val="000000"/>
                </a:solidFill>
                <a:latin typeface="Calibri"/>
                <a:ea typeface="Calibri"/>
                <a:cs typeface="Calibri"/>
                <a:sym typeface="Calibri"/>
              </a:rPr>
              <a:t>Útlak nervus suprascapularis – na spina scapulae (elektrodiagnostika) </a:t>
            </a:r>
            <a:endParaRPr>
              <a:solidFill>
                <a:srgbClr val="000000"/>
              </a:solidFill>
              <a:latin typeface="Calibri"/>
              <a:ea typeface="Calibri"/>
              <a:cs typeface="Calibri"/>
              <a:sym typeface="Calibri"/>
            </a:endParaRPr>
          </a:p>
          <a:p>
            <a:pPr indent="-228600" lvl="0" marL="228600" rtl="0" algn="just">
              <a:lnSpc>
                <a:spcPct val="90000"/>
              </a:lnSpc>
              <a:spcBef>
                <a:spcPts val="1000"/>
              </a:spcBef>
              <a:spcAft>
                <a:spcPts val="0"/>
              </a:spcAft>
              <a:buSzPts val="2400"/>
              <a:buChar char="•"/>
            </a:pPr>
            <a:r>
              <a:rPr lang="cs-CZ" sz="2400">
                <a:solidFill>
                  <a:srgbClr val="000000"/>
                </a:solidFill>
                <a:latin typeface="Calibri"/>
                <a:ea typeface="Calibri"/>
                <a:cs typeface="Calibri"/>
                <a:sym typeface="Calibri"/>
              </a:rPr>
              <a:t>Radikulopatie C7</a:t>
            </a:r>
            <a:endParaRPr>
              <a:solidFill>
                <a:srgbClr val="000000"/>
              </a:solidFill>
              <a:latin typeface="Calibri"/>
              <a:ea typeface="Calibri"/>
              <a:cs typeface="Calibri"/>
              <a:sym typeface="Calibri"/>
            </a:endParaRPr>
          </a:p>
          <a:p>
            <a:pPr indent="-228600" lvl="0" marL="228600" rtl="0" algn="just">
              <a:lnSpc>
                <a:spcPct val="90000"/>
              </a:lnSpc>
              <a:spcBef>
                <a:spcPts val="1000"/>
              </a:spcBef>
              <a:spcAft>
                <a:spcPts val="0"/>
              </a:spcAft>
              <a:buSzPts val="2400"/>
              <a:buChar char="•"/>
            </a:pPr>
            <a:r>
              <a:rPr lang="cs-CZ" sz="2400">
                <a:solidFill>
                  <a:srgbClr val="000000"/>
                </a:solidFill>
                <a:latin typeface="Calibri"/>
                <a:ea typeface="Calibri"/>
                <a:cs typeface="Calibri"/>
                <a:sym typeface="Calibri"/>
              </a:rPr>
              <a:t>Neuropatie nervus ulnaris</a:t>
            </a:r>
            <a:endParaRPr sz="2400">
              <a:solidFill>
                <a:srgbClr val="000000"/>
              </a:solidFill>
              <a:latin typeface="Calibri"/>
              <a:ea typeface="Calibri"/>
              <a:cs typeface="Calibri"/>
              <a:sym typeface="Calibri"/>
            </a:endParaRPr>
          </a:p>
          <a:p>
            <a:pPr indent="-228600" lvl="0" marL="228600" rtl="0" algn="just">
              <a:lnSpc>
                <a:spcPct val="90000"/>
              </a:lnSpc>
              <a:spcBef>
                <a:spcPts val="1000"/>
              </a:spcBef>
              <a:spcAft>
                <a:spcPts val="0"/>
              </a:spcAft>
              <a:buSzPts val="2400"/>
              <a:buChar char="•"/>
            </a:pPr>
            <a:r>
              <a:rPr lang="cs-CZ" sz="2400">
                <a:solidFill>
                  <a:srgbClr val="000000"/>
                </a:solidFill>
                <a:latin typeface="Calibri"/>
                <a:ea typeface="Calibri"/>
                <a:cs typeface="Calibri"/>
                <a:sym typeface="Calibri"/>
              </a:rPr>
              <a:t>Tendinitida m. biceps brachii (zkoušky pro dlouhou hlavu bicepsu)</a:t>
            </a:r>
            <a:endParaRPr>
              <a:solidFill>
                <a:srgbClr val="000000"/>
              </a:solidFill>
              <a:latin typeface="Calibri"/>
              <a:ea typeface="Calibri"/>
              <a:cs typeface="Calibri"/>
              <a:sym typeface="Calibri"/>
            </a:endParaRPr>
          </a:p>
          <a:p>
            <a:pPr indent="-228600" lvl="0" marL="228600" rtl="0" algn="just">
              <a:lnSpc>
                <a:spcPct val="90000"/>
              </a:lnSpc>
              <a:spcBef>
                <a:spcPts val="1000"/>
              </a:spcBef>
              <a:spcAft>
                <a:spcPts val="0"/>
              </a:spcAft>
              <a:buSzPts val="2400"/>
              <a:buChar char="•"/>
            </a:pPr>
            <a:r>
              <a:rPr lang="cs-CZ" sz="2400">
                <a:solidFill>
                  <a:srgbClr val="000000"/>
                </a:solidFill>
                <a:latin typeface="Calibri"/>
                <a:ea typeface="Calibri"/>
                <a:cs typeface="Calibri"/>
                <a:sym typeface="Calibri"/>
              </a:rPr>
              <a:t>TrPs v dolním m. trapezius nebo mm. rhomboidei</a:t>
            </a:r>
            <a:endParaRPr sz="24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526" name="Google Shape;526;g18c94055bac_0_327"/>
          <p:cNvSpPr/>
          <p:nvPr/>
        </p:nvSpPr>
        <p:spPr>
          <a:xfrm>
            <a:off x="720724" y="5298350"/>
            <a:ext cx="27135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sz="1800">
                <a:solidFill>
                  <a:srgbClr val="000000"/>
                </a:solidFill>
              </a:rPr>
              <a:t>(Travell &amp; Simons, 1997)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g18c94055bac_0_336"/>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533" name="Google Shape;533;g18c94055bac_0_336"/>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Preventivní opatření</a:t>
            </a:r>
            <a:endParaRPr/>
          </a:p>
        </p:txBody>
      </p:sp>
      <p:sp>
        <p:nvSpPr>
          <p:cNvPr id="534" name="Google Shape;534;g18c94055bac_0_336"/>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latissimus dorsi</a:t>
            </a:r>
            <a:endParaRPr/>
          </a:p>
        </p:txBody>
      </p:sp>
      <p:sp>
        <p:nvSpPr>
          <p:cNvPr id="535" name="Google Shape;535;g18c94055bac_0_336"/>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228600" lvl="0" marL="228600" rtl="0" algn="just">
              <a:lnSpc>
                <a:spcPct val="90000"/>
              </a:lnSpc>
              <a:spcBef>
                <a:spcPts val="0"/>
              </a:spcBef>
              <a:spcAft>
                <a:spcPts val="0"/>
              </a:spcAft>
              <a:buSzPts val="2400"/>
              <a:buChar char="•"/>
            </a:pPr>
            <a:r>
              <a:rPr lang="cs-CZ" sz="2400">
                <a:solidFill>
                  <a:srgbClr val="000000"/>
                </a:solidFill>
              </a:rPr>
              <a:t>Při přenášení břemene držet paži ve vertikále (nikoliv před břichem) a loket vedle těla</a:t>
            </a:r>
            <a:endParaRPr>
              <a:solidFill>
                <a:srgbClr val="000000"/>
              </a:solidFill>
            </a:endParaRPr>
          </a:p>
          <a:p>
            <a:pPr indent="-228600" lvl="0" marL="228600" rtl="0" algn="just">
              <a:lnSpc>
                <a:spcPct val="90000"/>
              </a:lnSpc>
              <a:spcBef>
                <a:spcPts val="1000"/>
              </a:spcBef>
              <a:spcAft>
                <a:spcPts val="0"/>
              </a:spcAft>
              <a:buSzPts val="2400"/>
              <a:buChar char="•"/>
            </a:pPr>
            <a:r>
              <a:rPr lang="cs-CZ" sz="2400">
                <a:solidFill>
                  <a:srgbClr val="000000"/>
                </a:solidFill>
              </a:rPr>
              <a:t>Používat stoličku při ukládání či sundávání těžkého břemene z vysokých polic</a:t>
            </a:r>
            <a:endParaRPr>
              <a:solidFill>
                <a:srgbClr val="000000"/>
              </a:solidFill>
            </a:endParaRPr>
          </a:p>
          <a:p>
            <a:pPr indent="-228600" lvl="0" marL="228600" rtl="0" algn="just">
              <a:lnSpc>
                <a:spcPct val="90000"/>
              </a:lnSpc>
              <a:spcBef>
                <a:spcPts val="1000"/>
              </a:spcBef>
              <a:spcAft>
                <a:spcPts val="0"/>
              </a:spcAft>
              <a:buSzPts val="2400"/>
              <a:buChar char="•"/>
            </a:pPr>
            <a:r>
              <a:rPr lang="cs-CZ" sz="2400">
                <a:solidFill>
                  <a:srgbClr val="000000"/>
                </a:solidFill>
              </a:rPr>
              <a:t>Při spánku dát polštář mezi paži a hrudník a tím zabránit dlouhodobému zkrácení svalu v klidu</a:t>
            </a:r>
            <a:endParaRPr>
              <a:solidFill>
                <a:srgbClr val="000000"/>
              </a:solidFill>
            </a:endParaRPr>
          </a:p>
          <a:p>
            <a:pPr indent="-228600" lvl="0" marL="228600" rtl="0" algn="just">
              <a:lnSpc>
                <a:spcPct val="90000"/>
              </a:lnSpc>
              <a:spcBef>
                <a:spcPts val="1000"/>
              </a:spcBef>
              <a:spcAft>
                <a:spcPts val="0"/>
              </a:spcAft>
              <a:buSzPts val="2400"/>
              <a:buChar char="•"/>
            </a:pPr>
            <a:r>
              <a:rPr lang="cs-CZ" sz="2400">
                <a:solidFill>
                  <a:srgbClr val="000000"/>
                </a:solidFill>
              </a:rPr>
              <a:t>Pravidelný pasivní stretching m. LD</a:t>
            </a:r>
            <a:endParaRPr>
              <a:solidFill>
                <a:srgbClr val="000000"/>
              </a:solidFill>
            </a:endParaRPr>
          </a:p>
          <a:p>
            <a:pPr indent="0" lvl="0" marL="0" rtl="0" algn="l">
              <a:spcBef>
                <a:spcPts val="0"/>
              </a:spcBef>
              <a:spcAft>
                <a:spcPts val="0"/>
              </a:spcAft>
              <a:buNone/>
            </a:pPr>
            <a:r>
              <a:t/>
            </a:r>
            <a:endParaRPr/>
          </a:p>
        </p:txBody>
      </p:sp>
      <p:sp>
        <p:nvSpPr>
          <p:cNvPr id="536" name="Google Shape;536;g18c94055bac_0_336"/>
          <p:cNvSpPr/>
          <p:nvPr/>
        </p:nvSpPr>
        <p:spPr>
          <a:xfrm>
            <a:off x="720724" y="4175325"/>
            <a:ext cx="27009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a:solidFill>
                  <a:srgbClr val="000000"/>
                </a:solidFill>
              </a:rPr>
              <a:t>(Travell &amp; Simons, 1997)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g18c94055bac_0_345"/>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543" name="Google Shape;543;g18c94055bac_0_345"/>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Palpace</a:t>
            </a:r>
            <a:endParaRPr/>
          </a:p>
        </p:txBody>
      </p:sp>
      <p:sp>
        <p:nvSpPr>
          <p:cNvPr id="544" name="Google Shape;544;g18c94055bac_0_345"/>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latissimus dorsi</a:t>
            </a:r>
            <a:endParaRPr/>
          </a:p>
        </p:txBody>
      </p:sp>
      <p:sp>
        <p:nvSpPr>
          <p:cNvPr id="545" name="Google Shape;545;g18c94055bac_0_345"/>
          <p:cNvSpPr txBox="1"/>
          <p:nvPr>
            <p:ph idx="2" type="body"/>
          </p:nvPr>
        </p:nvSpPr>
        <p:spPr>
          <a:xfrm>
            <a:off x="720000" y="1692000"/>
            <a:ext cx="5645100" cy="4140000"/>
          </a:xfrm>
          <a:prstGeom prst="rect">
            <a:avLst/>
          </a:prstGeom>
        </p:spPr>
        <p:txBody>
          <a:bodyPr anchorCtr="0" anchor="t" bIns="0" lIns="0" spcFirstLastPara="1" rIns="0" wrap="square" tIns="0">
            <a:noAutofit/>
          </a:bodyPr>
          <a:lstStyle/>
          <a:p>
            <a:pPr indent="-228600" lvl="0" marL="228600" rtl="0" algn="just">
              <a:lnSpc>
                <a:spcPct val="90000"/>
              </a:lnSpc>
              <a:spcBef>
                <a:spcPts val="0"/>
              </a:spcBef>
              <a:spcAft>
                <a:spcPts val="0"/>
              </a:spcAft>
              <a:buSzPts val="2000"/>
              <a:buChar char="•"/>
            </a:pPr>
            <a:r>
              <a:rPr b="1" lang="cs-CZ" sz="2000">
                <a:solidFill>
                  <a:srgbClr val="000000"/>
                </a:solidFill>
              </a:rPr>
              <a:t>Pozice: </a:t>
            </a:r>
            <a:r>
              <a:rPr lang="cs-CZ" sz="2000">
                <a:solidFill>
                  <a:srgbClr val="000000"/>
                </a:solidFill>
              </a:rPr>
              <a:t>leh na neošetřovaném boku (dle Smékala, vhodné pro následné ošetření), v sedě, v leže na zádech či břiše, ošetřovaná HK v 90° ABD, FLX v lokti (dle Travellové a Simonse v 90° ABD  a ZR ramene pro maximální uvolnění svalu)</a:t>
            </a:r>
            <a:endParaRPr sz="2000">
              <a:solidFill>
                <a:srgbClr val="000000"/>
              </a:solidFill>
            </a:endParaRPr>
          </a:p>
          <a:p>
            <a:pPr indent="-228600" lvl="0" marL="228600" rtl="0" algn="just">
              <a:lnSpc>
                <a:spcPct val="90000"/>
              </a:lnSpc>
              <a:spcBef>
                <a:spcPts val="1000"/>
              </a:spcBef>
              <a:spcAft>
                <a:spcPts val="0"/>
              </a:spcAft>
              <a:buSzPts val="2000"/>
              <a:buChar char="•"/>
            </a:pPr>
            <a:r>
              <a:rPr b="1" lang="cs-CZ" sz="2000">
                <a:solidFill>
                  <a:srgbClr val="000000"/>
                </a:solidFill>
              </a:rPr>
              <a:t>Palpace: </a:t>
            </a:r>
            <a:r>
              <a:rPr lang="cs-CZ" sz="2000">
                <a:solidFill>
                  <a:srgbClr val="000000"/>
                </a:solidFill>
              </a:rPr>
              <a:t> pinzetovým hmatem v zadní části axilly </a:t>
            </a:r>
            <a:endParaRPr sz="2000">
              <a:solidFill>
                <a:srgbClr val="000000"/>
              </a:solidFill>
            </a:endParaRPr>
          </a:p>
          <a:p>
            <a:pPr indent="-228600" lvl="0" marL="228600" rtl="0" algn="just">
              <a:lnSpc>
                <a:spcPct val="90000"/>
              </a:lnSpc>
              <a:spcBef>
                <a:spcPts val="1000"/>
              </a:spcBef>
              <a:spcAft>
                <a:spcPts val="0"/>
              </a:spcAft>
              <a:buSzPts val="2000"/>
              <a:buChar char="•"/>
            </a:pPr>
            <a:r>
              <a:rPr lang="cs-CZ" sz="2000">
                <a:solidFill>
                  <a:srgbClr val="000000"/>
                </a:solidFill>
              </a:rPr>
              <a:t>TrP obvykle několik cm pod vrcholem axily (cca 1 palec)</a:t>
            </a:r>
            <a:endParaRPr sz="2000">
              <a:solidFill>
                <a:srgbClr val="000000"/>
              </a:solidFill>
            </a:endParaRPr>
          </a:p>
          <a:p>
            <a:pPr indent="-228600" lvl="0" marL="228600" rtl="0" algn="just">
              <a:lnSpc>
                <a:spcPct val="90000"/>
              </a:lnSpc>
              <a:spcBef>
                <a:spcPts val="1000"/>
              </a:spcBef>
              <a:spcAft>
                <a:spcPts val="0"/>
              </a:spcAft>
              <a:buSzPts val="2000"/>
              <a:buChar char="•"/>
            </a:pPr>
            <a:r>
              <a:rPr b="1" lang="cs-CZ" sz="2000">
                <a:solidFill>
                  <a:srgbClr val="000000"/>
                </a:solidFill>
              </a:rPr>
              <a:t>Ozřejmění svalu: </a:t>
            </a:r>
            <a:r>
              <a:rPr lang="cs-CZ" sz="2000">
                <a:solidFill>
                  <a:srgbClr val="000000"/>
                </a:solidFill>
              </a:rPr>
              <a:t>repetitivně EXT, VR a ADD (+ přitažení boku vzhůru bez odporu) </a:t>
            </a:r>
            <a:endParaRPr sz="2000">
              <a:solidFill>
                <a:srgbClr val="000000"/>
              </a:solidFill>
            </a:endParaRPr>
          </a:p>
          <a:p>
            <a:pPr indent="-228600" lvl="0" marL="228600" rtl="0" algn="just">
              <a:lnSpc>
                <a:spcPct val="90000"/>
              </a:lnSpc>
              <a:spcBef>
                <a:spcPts val="1000"/>
              </a:spcBef>
              <a:spcAft>
                <a:spcPts val="0"/>
              </a:spcAft>
              <a:buSzPts val="2000"/>
              <a:buChar char="•"/>
            </a:pPr>
            <a:r>
              <a:rPr lang="cs-CZ" sz="2000">
                <a:solidFill>
                  <a:srgbClr val="000000"/>
                </a:solidFill>
              </a:rPr>
              <a:t>Srovnat s druhou stranou!</a:t>
            </a:r>
            <a:endParaRPr sz="2000">
              <a:solidFill>
                <a:srgbClr val="000000"/>
              </a:solidFill>
            </a:endParaRPr>
          </a:p>
          <a:p>
            <a:pPr indent="-241300" lvl="0" marL="228600" rtl="0" algn="just">
              <a:lnSpc>
                <a:spcPct val="100000"/>
              </a:lnSpc>
              <a:spcBef>
                <a:spcPts val="0"/>
              </a:spcBef>
              <a:spcAft>
                <a:spcPts val="0"/>
              </a:spcAft>
              <a:buSzPts val="2000"/>
              <a:buChar char="•"/>
            </a:pPr>
            <a:r>
              <a:rPr lang="cs-CZ" sz="2000">
                <a:latin typeface="Calibri"/>
                <a:ea typeface="Calibri"/>
                <a:cs typeface="Calibri"/>
                <a:sym typeface="Calibri"/>
              </a:rPr>
              <a:t>Vzhledem k jeho velikosti je velice důležité zhodnotit celkové držení těla</a:t>
            </a:r>
            <a:endParaRPr sz="2000">
              <a:latin typeface="Calibri"/>
              <a:ea typeface="Calibri"/>
              <a:cs typeface="Calibri"/>
              <a:sym typeface="Calibri"/>
            </a:endParaRPr>
          </a:p>
          <a:p>
            <a:pPr indent="0" lvl="0" marL="228600" rtl="0" algn="just">
              <a:lnSpc>
                <a:spcPct val="90000"/>
              </a:lnSpc>
              <a:spcBef>
                <a:spcPts val="1000"/>
              </a:spcBef>
              <a:spcAft>
                <a:spcPts val="0"/>
              </a:spcAft>
              <a:buNone/>
            </a:pPr>
            <a:r>
              <a:t/>
            </a:r>
            <a:endParaRPr sz="2000">
              <a:solidFill>
                <a:srgbClr val="000000"/>
              </a:solidFill>
            </a:endParaRPr>
          </a:p>
          <a:p>
            <a:pPr indent="0" lvl="0" marL="0" rtl="0" algn="l">
              <a:spcBef>
                <a:spcPts val="0"/>
              </a:spcBef>
              <a:spcAft>
                <a:spcPts val="0"/>
              </a:spcAft>
              <a:buNone/>
            </a:pPr>
            <a:r>
              <a:t/>
            </a:r>
            <a:endParaRPr sz="2000"/>
          </a:p>
        </p:txBody>
      </p:sp>
      <p:pic>
        <p:nvPicPr>
          <p:cNvPr id="546" name="Google Shape;546;g18c94055bac_0_345"/>
          <p:cNvPicPr preferRelativeResize="0"/>
          <p:nvPr/>
        </p:nvPicPr>
        <p:blipFill rotWithShape="1">
          <a:blip r:embed="rId3">
            <a:alphaModFix/>
          </a:blip>
          <a:srcRect b="0" l="0" r="0" t="0"/>
          <a:stretch/>
        </p:blipFill>
        <p:spPr>
          <a:xfrm>
            <a:off x="8661228" y="-4"/>
            <a:ext cx="3530781" cy="4851648"/>
          </a:xfrm>
          <a:prstGeom prst="rect">
            <a:avLst/>
          </a:prstGeom>
          <a:noFill/>
          <a:ln>
            <a:noFill/>
          </a:ln>
        </p:spPr>
      </p:pic>
      <p:pic>
        <p:nvPicPr>
          <p:cNvPr id="547" name="Google Shape;547;g18c94055bac_0_345"/>
          <p:cNvPicPr preferRelativeResize="0"/>
          <p:nvPr/>
        </p:nvPicPr>
        <p:blipFill rotWithShape="1">
          <a:blip r:embed="rId4">
            <a:alphaModFix/>
          </a:blip>
          <a:srcRect b="0" l="0" r="0" t="0"/>
          <a:stretch/>
        </p:blipFill>
        <p:spPr>
          <a:xfrm>
            <a:off x="6648321" y="-4"/>
            <a:ext cx="1692997" cy="2467963"/>
          </a:xfrm>
          <a:prstGeom prst="rect">
            <a:avLst/>
          </a:prstGeom>
          <a:noFill/>
          <a:ln>
            <a:noFill/>
          </a:ln>
        </p:spPr>
      </p:pic>
      <p:pic>
        <p:nvPicPr>
          <p:cNvPr id="548" name="Google Shape;548;g18c94055bac_0_345"/>
          <p:cNvPicPr preferRelativeResize="0"/>
          <p:nvPr/>
        </p:nvPicPr>
        <p:blipFill rotWithShape="1">
          <a:blip r:embed="rId5">
            <a:alphaModFix/>
          </a:blip>
          <a:srcRect b="0" l="0" r="0" t="0"/>
          <a:stretch/>
        </p:blipFill>
        <p:spPr>
          <a:xfrm>
            <a:off x="6750602" y="2467950"/>
            <a:ext cx="2453174" cy="1522475"/>
          </a:xfrm>
          <a:prstGeom prst="rect">
            <a:avLst/>
          </a:prstGeom>
          <a:noFill/>
          <a:ln>
            <a:noFill/>
          </a:ln>
        </p:spPr>
      </p:pic>
      <p:sp>
        <p:nvSpPr>
          <p:cNvPr id="549" name="Google Shape;549;g18c94055bac_0_345"/>
          <p:cNvSpPr/>
          <p:nvPr/>
        </p:nvSpPr>
        <p:spPr>
          <a:xfrm>
            <a:off x="8341325" y="4747050"/>
            <a:ext cx="3734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a:solidFill>
                  <a:srgbClr val="000000"/>
                </a:solidFill>
              </a:rPr>
              <a:t>(Hoppenfeld, 1976; Travell &amp; Simons, 1997)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18c94055bac_0_357"/>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556" name="Google Shape;556;g18c94055bac_0_357"/>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Testování</a:t>
            </a:r>
            <a:endParaRPr/>
          </a:p>
        </p:txBody>
      </p:sp>
      <p:sp>
        <p:nvSpPr>
          <p:cNvPr id="557" name="Google Shape;557;g18c94055bac_0_357"/>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latissimus dorsi </a:t>
            </a:r>
            <a:endParaRPr/>
          </a:p>
        </p:txBody>
      </p:sp>
      <p:sp>
        <p:nvSpPr>
          <p:cNvPr id="558" name="Google Shape;558;g18c94055bac_0_357"/>
          <p:cNvSpPr txBox="1"/>
          <p:nvPr>
            <p:ph idx="2" type="body"/>
          </p:nvPr>
        </p:nvSpPr>
        <p:spPr>
          <a:xfrm>
            <a:off x="720000" y="1692000"/>
            <a:ext cx="5406000" cy="4140000"/>
          </a:xfrm>
          <a:prstGeom prst="rect">
            <a:avLst/>
          </a:prstGeom>
        </p:spPr>
        <p:txBody>
          <a:bodyPr anchorCtr="0" anchor="t" bIns="0" lIns="0" spcFirstLastPara="1" rIns="0" wrap="square" tIns="0">
            <a:noAutofit/>
          </a:bodyPr>
          <a:lstStyle/>
          <a:p>
            <a:pPr indent="-228600" lvl="0" marL="228600" rtl="0" algn="just">
              <a:lnSpc>
                <a:spcPct val="90000"/>
              </a:lnSpc>
              <a:spcBef>
                <a:spcPts val="0"/>
              </a:spcBef>
              <a:spcAft>
                <a:spcPts val="0"/>
              </a:spcAft>
              <a:buSzPts val="2400"/>
              <a:buChar char="•"/>
            </a:pPr>
            <a:r>
              <a:rPr b="1" lang="cs-CZ" sz="2400">
                <a:solidFill>
                  <a:srgbClr val="000000"/>
                </a:solidFill>
              </a:rPr>
              <a:t>Pozice pacienta: </a:t>
            </a:r>
            <a:r>
              <a:rPr lang="cs-CZ" sz="2400">
                <a:solidFill>
                  <a:srgbClr val="000000"/>
                </a:solidFill>
              </a:rPr>
              <a:t>v leže na břiše, hlava otočena k testované paži</a:t>
            </a:r>
            <a:endParaRPr>
              <a:solidFill>
                <a:srgbClr val="000000"/>
              </a:solidFill>
            </a:endParaRPr>
          </a:p>
          <a:p>
            <a:pPr indent="-228600" lvl="0" marL="228600" rtl="0" algn="just">
              <a:lnSpc>
                <a:spcPct val="90000"/>
              </a:lnSpc>
              <a:spcBef>
                <a:spcPts val="1000"/>
              </a:spcBef>
              <a:spcAft>
                <a:spcPts val="0"/>
              </a:spcAft>
              <a:buSzPts val="2400"/>
              <a:buChar char="•"/>
            </a:pPr>
            <a:r>
              <a:rPr b="1" lang="cs-CZ" sz="2400">
                <a:solidFill>
                  <a:srgbClr val="000000"/>
                </a:solidFill>
              </a:rPr>
              <a:t>Fixace: </a:t>
            </a:r>
            <a:r>
              <a:rPr lang="cs-CZ" sz="2400">
                <a:solidFill>
                  <a:srgbClr val="000000"/>
                </a:solidFill>
              </a:rPr>
              <a:t>kontralaterální pánev</a:t>
            </a:r>
            <a:endParaRPr>
              <a:solidFill>
                <a:srgbClr val="000000"/>
              </a:solidFill>
            </a:endParaRPr>
          </a:p>
          <a:p>
            <a:pPr indent="-228600" lvl="0" marL="228600" rtl="0" algn="just">
              <a:lnSpc>
                <a:spcPct val="90000"/>
              </a:lnSpc>
              <a:spcBef>
                <a:spcPts val="1000"/>
              </a:spcBef>
              <a:spcAft>
                <a:spcPts val="0"/>
              </a:spcAft>
              <a:buSzPts val="2400"/>
              <a:buChar char="•"/>
            </a:pPr>
            <a:r>
              <a:rPr b="1" lang="cs-CZ" sz="2400">
                <a:solidFill>
                  <a:srgbClr val="000000"/>
                </a:solidFill>
              </a:rPr>
              <a:t>Provedení: </a:t>
            </a:r>
            <a:r>
              <a:rPr lang="cs-CZ" sz="2400">
                <a:solidFill>
                  <a:srgbClr val="000000"/>
                </a:solidFill>
              </a:rPr>
              <a:t>ADD paže s EX ve středně rotované paži</a:t>
            </a:r>
            <a:endParaRPr>
              <a:solidFill>
                <a:srgbClr val="000000"/>
              </a:solidFill>
            </a:endParaRPr>
          </a:p>
          <a:p>
            <a:pPr indent="-228600" lvl="0" marL="228600" rtl="0" algn="just">
              <a:lnSpc>
                <a:spcPct val="90000"/>
              </a:lnSpc>
              <a:spcBef>
                <a:spcPts val="1000"/>
              </a:spcBef>
              <a:spcAft>
                <a:spcPts val="0"/>
              </a:spcAft>
              <a:buSzPts val="2400"/>
              <a:buChar char="•"/>
            </a:pPr>
            <a:r>
              <a:rPr b="1" lang="cs-CZ" sz="2400">
                <a:solidFill>
                  <a:srgbClr val="000000"/>
                </a:solidFill>
              </a:rPr>
              <a:t>Odpor: </a:t>
            </a:r>
            <a:r>
              <a:rPr lang="cs-CZ" sz="2400">
                <a:solidFill>
                  <a:srgbClr val="000000"/>
                </a:solidFill>
              </a:rPr>
              <a:t>na ventrální stanu předloktí ve směru ABD a mírné FLX paže</a:t>
            </a:r>
            <a:endParaRPr>
              <a:solidFill>
                <a:srgbClr val="000000"/>
              </a:solidFill>
            </a:endParaRPr>
          </a:p>
          <a:p>
            <a:pPr indent="-228600" lvl="0" marL="228600" rtl="0" algn="just">
              <a:lnSpc>
                <a:spcPct val="90000"/>
              </a:lnSpc>
              <a:spcBef>
                <a:spcPts val="1000"/>
              </a:spcBef>
              <a:spcAft>
                <a:spcPts val="0"/>
              </a:spcAft>
              <a:buSzPts val="2400"/>
              <a:buChar char="•"/>
            </a:pPr>
            <a:r>
              <a:rPr b="1" lang="cs-CZ" sz="2400">
                <a:solidFill>
                  <a:srgbClr val="000000"/>
                </a:solidFill>
              </a:rPr>
              <a:t>Slabost: </a:t>
            </a:r>
            <a:r>
              <a:rPr lang="cs-CZ" sz="2400">
                <a:solidFill>
                  <a:srgbClr val="000000"/>
                </a:solidFill>
              </a:rPr>
              <a:t>slabost m. LD zasahuje do činností, které se zahrnují přitahování paže k tělu nebo těla směrem k paži, síla LF trupu je snížená</a:t>
            </a:r>
            <a:endParaRPr sz="2400">
              <a:solidFill>
                <a:srgbClr val="000000"/>
              </a:solidFill>
            </a:endParaRPr>
          </a:p>
          <a:p>
            <a:pPr indent="0" lvl="0" marL="0" rtl="0" algn="l">
              <a:spcBef>
                <a:spcPts val="0"/>
              </a:spcBef>
              <a:spcAft>
                <a:spcPts val="0"/>
              </a:spcAft>
              <a:buNone/>
            </a:pPr>
            <a:r>
              <a:t/>
            </a:r>
            <a:endParaRPr/>
          </a:p>
        </p:txBody>
      </p:sp>
      <p:pic>
        <p:nvPicPr>
          <p:cNvPr id="559" name="Google Shape;559;g18c94055bac_0_357"/>
          <p:cNvPicPr preferRelativeResize="0"/>
          <p:nvPr/>
        </p:nvPicPr>
        <p:blipFill rotWithShape="1">
          <a:blip r:embed="rId3">
            <a:alphaModFix/>
          </a:blip>
          <a:srcRect b="0" l="0" r="0" t="0"/>
          <a:stretch/>
        </p:blipFill>
        <p:spPr>
          <a:xfrm>
            <a:off x="6418727" y="854475"/>
            <a:ext cx="5302523" cy="4273770"/>
          </a:xfrm>
          <a:prstGeom prst="rect">
            <a:avLst/>
          </a:prstGeom>
          <a:noFill/>
          <a:ln>
            <a:noFill/>
          </a:ln>
        </p:spPr>
      </p:pic>
      <p:sp>
        <p:nvSpPr>
          <p:cNvPr id="560" name="Google Shape;560;g18c94055bac_0_357"/>
          <p:cNvSpPr/>
          <p:nvPr/>
        </p:nvSpPr>
        <p:spPr>
          <a:xfrm>
            <a:off x="8169525" y="5128250"/>
            <a:ext cx="2513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sz="1800">
                <a:solidFill>
                  <a:srgbClr val="000000"/>
                </a:solidFill>
              </a:rPr>
              <a:t>(Kendall et al., 2005)</a:t>
            </a:r>
            <a:endParaRPr sz="1800">
              <a:solidFill>
                <a:srgbClr val="0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g18c94055bac_0_367"/>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567" name="Google Shape;567;g18c94055bac_0_367"/>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Testování</a:t>
            </a:r>
            <a:endParaRPr/>
          </a:p>
        </p:txBody>
      </p:sp>
      <p:sp>
        <p:nvSpPr>
          <p:cNvPr id="568" name="Google Shape;568;g18c94055bac_0_367"/>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latissimus dorsi</a:t>
            </a:r>
            <a:endParaRPr/>
          </a:p>
        </p:txBody>
      </p:sp>
      <p:sp>
        <p:nvSpPr>
          <p:cNvPr id="569" name="Google Shape;569;g18c94055bac_0_367"/>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228600" lvl="0" marL="228600" rtl="0" algn="just">
              <a:lnSpc>
                <a:spcPct val="90000"/>
              </a:lnSpc>
              <a:spcBef>
                <a:spcPts val="0"/>
              </a:spcBef>
              <a:spcAft>
                <a:spcPts val="0"/>
              </a:spcAft>
              <a:buSzPts val="2400"/>
              <a:buChar char="•"/>
            </a:pPr>
            <a:r>
              <a:rPr b="1" lang="cs-CZ" sz="2400">
                <a:solidFill>
                  <a:srgbClr val="000000"/>
                </a:solidFill>
                <a:latin typeface="Calibri"/>
                <a:ea typeface="Calibri"/>
                <a:cs typeface="Calibri"/>
                <a:sym typeface="Calibri"/>
              </a:rPr>
              <a:t>Zkrácení svalu: </a:t>
            </a:r>
            <a:r>
              <a:rPr lang="cs-CZ" sz="2400">
                <a:solidFill>
                  <a:srgbClr val="000000"/>
                </a:solidFill>
                <a:latin typeface="Calibri"/>
                <a:ea typeface="Calibri"/>
                <a:cs typeface="Calibri"/>
                <a:sym typeface="Calibri"/>
              </a:rPr>
              <a:t>omezená FLX a ABD paže, tendence stlačovat rameno směrem dolů a dopředu</a:t>
            </a:r>
            <a:endParaRPr>
              <a:solidFill>
                <a:srgbClr val="000000"/>
              </a:solidFill>
              <a:latin typeface="Calibri"/>
              <a:ea typeface="Calibri"/>
              <a:cs typeface="Calibri"/>
              <a:sym typeface="Calibri"/>
            </a:endParaRPr>
          </a:p>
          <a:p>
            <a:pPr indent="-228600" lvl="0" marL="228600" rtl="0" algn="just">
              <a:lnSpc>
                <a:spcPct val="90000"/>
              </a:lnSpc>
              <a:spcBef>
                <a:spcPts val="1000"/>
              </a:spcBef>
              <a:spcAft>
                <a:spcPts val="0"/>
              </a:spcAft>
              <a:buClr>
                <a:srgbClr val="000000"/>
              </a:buClr>
              <a:buSzPts val="2400"/>
              <a:buFont typeface="Noto Sans Symbols"/>
              <a:buChar char="→"/>
            </a:pPr>
            <a:r>
              <a:rPr lang="cs-CZ" sz="2400">
                <a:solidFill>
                  <a:srgbClr val="000000"/>
                </a:solidFill>
                <a:latin typeface="Calibri"/>
                <a:ea typeface="Calibri"/>
                <a:cs typeface="Calibri"/>
                <a:sym typeface="Calibri"/>
              </a:rPr>
              <a:t> při výrazné Th-kyfóze jsou přední vlákna m. LD zkrácená oboustranně </a:t>
            </a:r>
            <a:endParaRPr>
              <a:solidFill>
                <a:srgbClr val="000000"/>
              </a:solidFill>
              <a:latin typeface="Calibri"/>
              <a:ea typeface="Calibri"/>
              <a:cs typeface="Calibri"/>
              <a:sym typeface="Calibri"/>
            </a:endParaRPr>
          </a:p>
          <a:p>
            <a:pPr indent="-228600" lvl="0" marL="228600" rtl="0" algn="just">
              <a:lnSpc>
                <a:spcPct val="90000"/>
              </a:lnSpc>
              <a:spcBef>
                <a:spcPts val="1000"/>
              </a:spcBef>
              <a:spcAft>
                <a:spcPts val="0"/>
              </a:spcAft>
              <a:buClr>
                <a:srgbClr val="000000"/>
              </a:buClr>
              <a:buSzPts val="2400"/>
              <a:buFont typeface="Noto Sans Symbols"/>
              <a:buChar char="→"/>
            </a:pPr>
            <a:r>
              <a:rPr lang="cs-CZ" sz="2400">
                <a:solidFill>
                  <a:srgbClr val="000000"/>
                </a:solidFill>
                <a:latin typeface="Calibri"/>
                <a:ea typeface="Calibri"/>
                <a:cs typeface="Calibri"/>
                <a:sym typeface="Calibri"/>
              </a:rPr>
              <a:t> často u jedinců, kt. používají berle při chůzi po dlouhé časové období (př. paraplegici)</a:t>
            </a:r>
            <a:endParaRPr sz="2400">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pic>
        <p:nvPicPr>
          <p:cNvPr id="570" name="Google Shape;570;g18c94055bac_0_367"/>
          <p:cNvPicPr preferRelativeResize="0"/>
          <p:nvPr/>
        </p:nvPicPr>
        <p:blipFill rotWithShape="1">
          <a:blip r:embed="rId3">
            <a:alphaModFix/>
          </a:blip>
          <a:srcRect b="0" l="0" r="0" t="0"/>
          <a:stretch/>
        </p:blipFill>
        <p:spPr>
          <a:xfrm>
            <a:off x="6097915" y="3448469"/>
            <a:ext cx="4693714" cy="2266196"/>
          </a:xfrm>
          <a:prstGeom prst="rect">
            <a:avLst/>
          </a:prstGeom>
          <a:noFill/>
          <a:ln>
            <a:noFill/>
          </a:ln>
        </p:spPr>
      </p:pic>
      <p:sp>
        <p:nvSpPr>
          <p:cNvPr id="571" name="Google Shape;571;g18c94055bac_0_367"/>
          <p:cNvSpPr/>
          <p:nvPr/>
        </p:nvSpPr>
        <p:spPr>
          <a:xfrm>
            <a:off x="7387725" y="5714675"/>
            <a:ext cx="2368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sz="1800">
                <a:solidFill>
                  <a:srgbClr val="000000"/>
                </a:solidFill>
              </a:rPr>
              <a:t>(Kendall et al., 2005)</a:t>
            </a:r>
            <a:endParaRPr sz="1800">
              <a:solidFill>
                <a:srgbClr val="00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g18c94055bac_0_377"/>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578" name="Google Shape;578;g18c94055bac_0_377"/>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Anatomie</a:t>
            </a:r>
            <a:endParaRPr/>
          </a:p>
        </p:txBody>
      </p:sp>
      <p:sp>
        <p:nvSpPr>
          <p:cNvPr id="579" name="Google Shape;579;g18c94055bac_0_377"/>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teres major</a:t>
            </a:r>
            <a:endParaRPr/>
          </a:p>
        </p:txBody>
      </p:sp>
      <p:sp>
        <p:nvSpPr>
          <p:cNvPr id="580" name="Google Shape;580;g18c94055bac_0_377"/>
          <p:cNvSpPr txBox="1"/>
          <p:nvPr>
            <p:ph idx="2" type="body"/>
          </p:nvPr>
        </p:nvSpPr>
        <p:spPr>
          <a:xfrm>
            <a:off x="720000" y="1692000"/>
            <a:ext cx="6197700" cy="4140000"/>
          </a:xfrm>
          <a:prstGeom prst="rect">
            <a:avLst/>
          </a:prstGeom>
        </p:spPr>
        <p:txBody>
          <a:bodyPr anchorCtr="0" anchor="t" bIns="0" lIns="0" spcFirstLastPara="1" rIns="0" wrap="square" tIns="0">
            <a:noAutofit/>
          </a:bodyPr>
          <a:lstStyle/>
          <a:p>
            <a:pPr indent="0" lvl="0" marL="0" rtl="0" algn="just">
              <a:lnSpc>
                <a:spcPct val="90000"/>
              </a:lnSpc>
              <a:spcBef>
                <a:spcPts val="0"/>
              </a:spcBef>
              <a:spcAft>
                <a:spcPts val="0"/>
              </a:spcAft>
              <a:buNone/>
            </a:pPr>
            <a:r>
              <a:rPr b="1" lang="cs-CZ" sz="2000"/>
              <a:t>O: </a:t>
            </a:r>
            <a:r>
              <a:rPr lang="cs-CZ" sz="2000"/>
              <a:t>dorsální plocha dolního úhlu lopatky a přilehlý úsek laterálního okraje lopatky</a:t>
            </a:r>
            <a:endParaRPr/>
          </a:p>
          <a:p>
            <a:pPr indent="0" lvl="0" marL="0" rtl="0" algn="just">
              <a:lnSpc>
                <a:spcPct val="90000"/>
              </a:lnSpc>
              <a:spcBef>
                <a:spcPts val="1000"/>
              </a:spcBef>
              <a:spcAft>
                <a:spcPts val="0"/>
              </a:spcAft>
              <a:buNone/>
            </a:pPr>
            <a:r>
              <a:t/>
            </a:r>
            <a:endParaRPr b="1" sz="2000"/>
          </a:p>
          <a:p>
            <a:pPr indent="0" lvl="0" marL="0" rtl="0" algn="just">
              <a:lnSpc>
                <a:spcPct val="90000"/>
              </a:lnSpc>
              <a:spcBef>
                <a:spcPts val="1000"/>
              </a:spcBef>
              <a:spcAft>
                <a:spcPts val="0"/>
              </a:spcAft>
              <a:buNone/>
            </a:pPr>
            <a:r>
              <a:rPr b="1" lang="cs-CZ" sz="2000"/>
              <a:t>i: </a:t>
            </a:r>
            <a:r>
              <a:rPr lang="cs-CZ" sz="2000"/>
              <a:t>silnou plochou šlachou na crista tuberculi minoris humeri</a:t>
            </a:r>
            <a:endParaRPr sz="2000"/>
          </a:p>
          <a:p>
            <a:pPr indent="-228600" lvl="1" marL="685800" rtl="0" algn="just">
              <a:lnSpc>
                <a:spcPct val="90000"/>
              </a:lnSpc>
              <a:spcBef>
                <a:spcPts val="500"/>
              </a:spcBef>
              <a:spcAft>
                <a:spcPts val="0"/>
              </a:spcAft>
              <a:buClr>
                <a:schemeClr val="dk1"/>
              </a:buClr>
              <a:buSzPts val="2000"/>
              <a:buChar char="•"/>
            </a:pPr>
            <a:r>
              <a:rPr lang="cs-CZ"/>
              <a:t>K dolní části šlachy se připojuje úponová šlacha m. LD – m. TM činí dojem lopatkové hlavy m. latissimus dorsi</a:t>
            </a:r>
            <a:endParaRPr/>
          </a:p>
          <a:p>
            <a:pPr indent="-228600" lvl="1" marL="685800" rtl="0" algn="just">
              <a:lnSpc>
                <a:spcPct val="90000"/>
              </a:lnSpc>
              <a:spcBef>
                <a:spcPts val="500"/>
              </a:spcBef>
              <a:spcAft>
                <a:spcPts val="0"/>
              </a:spcAft>
              <a:buClr>
                <a:schemeClr val="dk1"/>
              </a:buClr>
              <a:buSzPts val="2000"/>
              <a:buChar char="•"/>
            </a:pPr>
            <a:r>
              <a:rPr lang="cs-CZ"/>
              <a:t>Mezi oběma šlachama bývá bursa musculi latissimi dorsi </a:t>
            </a:r>
            <a:endParaRPr sz="2400"/>
          </a:p>
          <a:p>
            <a:pPr indent="-228600" lvl="1" marL="685800" rtl="0" algn="just">
              <a:lnSpc>
                <a:spcPct val="90000"/>
              </a:lnSpc>
              <a:spcBef>
                <a:spcPts val="500"/>
              </a:spcBef>
              <a:spcAft>
                <a:spcPts val="0"/>
              </a:spcAft>
              <a:buClr>
                <a:schemeClr val="dk1"/>
              </a:buClr>
              <a:buSzPts val="2000"/>
              <a:buChar char="•"/>
            </a:pPr>
            <a:r>
              <a:rPr lang="cs-CZ"/>
              <a:t>Mezi úponem m. TM a kostí pažní je bursa subtendinea musculi teresis majoris</a:t>
            </a:r>
            <a:endParaRPr/>
          </a:p>
          <a:p>
            <a:pPr indent="0" lvl="0" marL="0" rtl="0" algn="just">
              <a:lnSpc>
                <a:spcPct val="90000"/>
              </a:lnSpc>
              <a:spcBef>
                <a:spcPts val="1000"/>
              </a:spcBef>
              <a:spcAft>
                <a:spcPts val="0"/>
              </a:spcAft>
              <a:buNone/>
            </a:pPr>
            <a:r>
              <a:rPr b="1" lang="cs-CZ" sz="2000"/>
              <a:t>Inervace: </a:t>
            </a:r>
            <a:r>
              <a:rPr lang="cs-CZ" sz="2000"/>
              <a:t>n. subscapularis, kořenová inervace z C6</a:t>
            </a:r>
            <a:endParaRPr/>
          </a:p>
          <a:p>
            <a:pPr indent="0" lvl="0" marL="0" rtl="0" algn="just">
              <a:lnSpc>
                <a:spcPct val="100000"/>
              </a:lnSpc>
              <a:spcBef>
                <a:spcPts val="0"/>
              </a:spcBef>
              <a:spcAft>
                <a:spcPts val="0"/>
              </a:spcAft>
              <a:buClr>
                <a:srgbClr val="000000"/>
              </a:buClr>
              <a:buFont typeface="Arial"/>
              <a:buNone/>
            </a:pPr>
            <a:r>
              <a:rPr lang="cs-CZ" sz="1800"/>
              <a:t>→ Sval může chybět, jsou známy spojky s m. LD a mm. rhomboidei, méně často spojky s caput longum musculi tricipitis brachii nebo s pažní fascií</a:t>
            </a:r>
            <a:endParaRPr sz="1800"/>
          </a:p>
          <a:p>
            <a:pPr indent="0" lvl="0" marL="0" rtl="0" algn="just">
              <a:lnSpc>
                <a:spcPct val="90000"/>
              </a:lnSpc>
              <a:spcBef>
                <a:spcPts val="1000"/>
              </a:spcBef>
              <a:spcAft>
                <a:spcPts val="0"/>
              </a:spcAft>
              <a:buNone/>
            </a:pPr>
            <a:r>
              <a:t/>
            </a:r>
            <a:endParaRPr sz="2000"/>
          </a:p>
          <a:p>
            <a:pPr indent="0" lvl="0" marL="0" rtl="0" algn="l">
              <a:spcBef>
                <a:spcPts val="0"/>
              </a:spcBef>
              <a:spcAft>
                <a:spcPts val="0"/>
              </a:spcAft>
              <a:buNone/>
            </a:pPr>
            <a:r>
              <a:t/>
            </a:r>
            <a:endParaRPr/>
          </a:p>
        </p:txBody>
      </p:sp>
      <p:pic>
        <p:nvPicPr>
          <p:cNvPr id="581" name="Google Shape;581;g18c94055bac_0_377"/>
          <p:cNvPicPr preferRelativeResize="0"/>
          <p:nvPr/>
        </p:nvPicPr>
        <p:blipFill rotWithShape="1">
          <a:blip r:embed="rId3">
            <a:alphaModFix/>
          </a:blip>
          <a:srcRect b="0" l="0" r="0" t="0"/>
          <a:stretch/>
        </p:blipFill>
        <p:spPr>
          <a:xfrm>
            <a:off x="8293286" y="422631"/>
            <a:ext cx="2763189" cy="2710727"/>
          </a:xfrm>
          <a:prstGeom prst="rect">
            <a:avLst/>
          </a:prstGeom>
          <a:noFill/>
          <a:ln>
            <a:noFill/>
          </a:ln>
        </p:spPr>
      </p:pic>
      <p:pic>
        <p:nvPicPr>
          <p:cNvPr descr="VÃ½sledek obrÃ¡zku pro musculus teres major" id="582" name="Google Shape;582;g18c94055bac_0_377"/>
          <p:cNvPicPr preferRelativeResize="0"/>
          <p:nvPr/>
        </p:nvPicPr>
        <p:blipFill rotWithShape="1">
          <a:blip r:embed="rId4">
            <a:alphaModFix/>
          </a:blip>
          <a:srcRect b="0" l="0" r="0" t="0"/>
          <a:stretch/>
        </p:blipFill>
        <p:spPr>
          <a:xfrm>
            <a:off x="7425055" y="3202549"/>
            <a:ext cx="4286250" cy="2038350"/>
          </a:xfrm>
          <a:prstGeom prst="rect">
            <a:avLst/>
          </a:prstGeom>
          <a:noFill/>
          <a:ln>
            <a:noFill/>
          </a:ln>
        </p:spPr>
      </p:pic>
      <p:sp>
        <p:nvSpPr>
          <p:cNvPr id="583" name="Google Shape;583;g18c94055bac_0_377"/>
          <p:cNvSpPr/>
          <p:nvPr/>
        </p:nvSpPr>
        <p:spPr>
          <a:xfrm>
            <a:off x="8949200" y="5310100"/>
            <a:ext cx="15693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sz="1800">
                <a:solidFill>
                  <a:srgbClr val="000000"/>
                </a:solidFill>
                <a:latin typeface="Calibri"/>
                <a:ea typeface="Calibri"/>
                <a:cs typeface="Calibri"/>
                <a:sym typeface="Calibri"/>
              </a:rPr>
              <a:t>(Č</a:t>
            </a:r>
            <a:r>
              <a:rPr lang="cs-CZ" sz="1800">
                <a:latin typeface="Calibri"/>
                <a:ea typeface="Calibri"/>
                <a:cs typeface="Calibri"/>
                <a:sym typeface="Calibri"/>
              </a:rPr>
              <a:t>i</a:t>
            </a:r>
            <a:r>
              <a:rPr lang="cs-CZ" sz="1800">
                <a:solidFill>
                  <a:srgbClr val="000000"/>
                </a:solidFill>
                <a:latin typeface="Calibri"/>
                <a:ea typeface="Calibri"/>
                <a:cs typeface="Calibri"/>
                <a:sym typeface="Calibri"/>
              </a:rPr>
              <a:t>hák, 2011)</a:t>
            </a:r>
            <a:endParaRPr sz="1800">
              <a:solidFill>
                <a:srgbClr val="000000"/>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18c94055bac_0_38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590" name="Google Shape;590;g18c94055bac_0_388"/>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Funkce</a:t>
            </a:r>
            <a:endParaRPr/>
          </a:p>
        </p:txBody>
      </p:sp>
      <p:sp>
        <p:nvSpPr>
          <p:cNvPr id="591" name="Google Shape;591;g18c94055bac_0_388"/>
          <p:cNvSpPr txBox="1"/>
          <p:nvPr>
            <p:ph type="title"/>
          </p:nvPr>
        </p:nvSpPr>
        <p:spPr>
          <a:xfrm>
            <a:off x="720125"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teres major</a:t>
            </a:r>
            <a:endParaRPr/>
          </a:p>
        </p:txBody>
      </p:sp>
      <p:sp>
        <p:nvSpPr>
          <p:cNvPr id="592" name="Google Shape;592;g18c94055bac_0_388"/>
          <p:cNvSpPr txBox="1"/>
          <p:nvPr>
            <p:ph idx="2" type="body"/>
          </p:nvPr>
        </p:nvSpPr>
        <p:spPr>
          <a:xfrm>
            <a:off x="720000" y="1692000"/>
            <a:ext cx="5134800" cy="4140000"/>
          </a:xfrm>
          <a:prstGeom prst="rect">
            <a:avLst/>
          </a:prstGeom>
        </p:spPr>
        <p:txBody>
          <a:bodyPr anchorCtr="0" anchor="t" bIns="0" lIns="0" spcFirstLastPara="1" rIns="0" wrap="square" tIns="0">
            <a:noAutofit/>
          </a:bodyPr>
          <a:lstStyle/>
          <a:p>
            <a:pPr indent="0" lvl="0" marL="0" rtl="0" algn="just">
              <a:lnSpc>
                <a:spcPct val="80000"/>
              </a:lnSpc>
              <a:spcBef>
                <a:spcPts val="0"/>
              </a:spcBef>
              <a:spcAft>
                <a:spcPts val="0"/>
              </a:spcAft>
              <a:buNone/>
            </a:pPr>
            <a:r>
              <a:rPr b="1" lang="cs-CZ" sz="2000"/>
              <a:t>DYNAMICKÁ</a:t>
            </a:r>
            <a:endParaRPr/>
          </a:p>
          <a:p>
            <a:pPr indent="0" lvl="0" marL="0" rtl="0" algn="just">
              <a:lnSpc>
                <a:spcPct val="80000"/>
              </a:lnSpc>
              <a:spcBef>
                <a:spcPts val="1000"/>
              </a:spcBef>
              <a:spcAft>
                <a:spcPts val="0"/>
              </a:spcAft>
              <a:buNone/>
            </a:pPr>
            <a:r>
              <a:rPr b="1" lang="cs-CZ" sz="2000"/>
              <a:t>Punctum fixum na lopatce</a:t>
            </a:r>
            <a:endParaRPr/>
          </a:p>
          <a:p>
            <a:pPr indent="-228600" lvl="0" marL="228600" rtl="0" algn="just">
              <a:lnSpc>
                <a:spcPct val="80000"/>
              </a:lnSpc>
              <a:spcBef>
                <a:spcPts val="1000"/>
              </a:spcBef>
              <a:spcAft>
                <a:spcPts val="0"/>
              </a:spcAft>
              <a:buSzPts val="2000"/>
              <a:buChar char="•"/>
            </a:pPr>
            <a:r>
              <a:rPr lang="cs-CZ" sz="2000"/>
              <a:t>ADD paže (silný adduktor paže při stabilizaci lopatky mm. rhomboidei a m. levator scapulae)</a:t>
            </a:r>
            <a:endParaRPr/>
          </a:p>
          <a:p>
            <a:pPr indent="-228600" lvl="0" marL="228600" rtl="0" algn="just">
              <a:lnSpc>
                <a:spcPct val="80000"/>
              </a:lnSpc>
              <a:spcBef>
                <a:spcPts val="1000"/>
              </a:spcBef>
              <a:spcAft>
                <a:spcPts val="0"/>
              </a:spcAft>
              <a:buSzPts val="2000"/>
              <a:buChar char="•"/>
            </a:pPr>
            <a:r>
              <a:rPr lang="cs-CZ" sz="2000"/>
              <a:t>VR paže – asistuje m. LD</a:t>
            </a:r>
            <a:endParaRPr/>
          </a:p>
          <a:p>
            <a:pPr indent="-228600" lvl="0" marL="228600" rtl="0" algn="just">
              <a:lnSpc>
                <a:spcPct val="80000"/>
              </a:lnSpc>
              <a:spcBef>
                <a:spcPts val="1000"/>
              </a:spcBef>
              <a:spcAft>
                <a:spcPts val="0"/>
              </a:spcAft>
              <a:buSzPts val="2000"/>
              <a:buChar char="•"/>
            </a:pPr>
            <a:r>
              <a:rPr lang="cs-CZ" sz="2000"/>
              <a:t>EX paže z pozice FLX paže</a:t>
            </a:r>
            <a:endParaRPr/>
          </a:p>
          <a:p>
            <a:pPr indent="0" lvl="0" marL="0" rtl="0" algn="just">
              <a:lnSpc>
                <a:spcPct val="80000"/>
              </a:lnSpc>
              <a:spcBef>
                <a:spcPts val="1000"/>
              </a:spcBef>
              <a:spcAft>
                <a:spcPts val="0"/>
              </a:spcAft>
              <a:buNone/>
            </a:pPr>
            <a:r>
              <a:t/>
            </a:r>
            <a:endParaRPr sz="2000"/>
          </a:p>
          <a:p>
            <a:pPr indent="0" lvl="0" marL="0" rtl="0" algn="just">
              <a:lnSpc>
                <a:spcPct val="80000"/>
              </a:lnSpc>
              <a:spcBef>
                <a:spcPts val="1000"/>
              </a:spcBef>
              <a:spcAft>
                <a:spcPts val="0"/>
              </a:spcAft>
              <a:buNone/>
            </a:pPr>
            <a:r>
              <a:rPr b="1" lang="cs-CZ" sz="2000"/>
              <a:t>Punctum fixum na humeru</a:t>
            </a:r>
            <a:endParaRPr/>
          </a:p>
          <a:p>
            <a:pPr indent="-228600" lvl="0" marL="228600" rtl="0" algn="just">
              <a:lnSpc>
                <a:spcPct val="80000"/>
              </a:lnSpc>
              <a:spcBef>
                <a:spcPts val="1000"/>
              </a:spcBef>
              <a:spcAft>
                <a:spcPts val="0"/>
              </a:spcAft>
              <a:buSzPts val="2000"/>
              <a:buChar char="•"/>
            </a:pPr>
            <a:r>
              <a:rPr lang="cs-CZ" sz="2000"/>
              <a:t>Táhne dolní úhel lopatky laterálně</a:t>
            </a:r>
            <a:endParaRPr/>
          </a:p>
          <a:p>
            <a:pPr indent="-101600" lvl="0" marL="228600" rtl="0" algn="just">
              <a:lnSpc>
                <a:spcPct val="80000"/>
              </a:lnSpc>
              <a:spcBef>
                <a:spcPts val="1000"/>
              </a:spcBef>
              <a:spcAft>
                <a:spcPts val="0"/>
              </a:spcAft>
              <a:buNone/>
            </a:pPr>
            <a:r>
              <a:t/>
            </a:r>
            <a:endParaRPr sz="2000"/>
          </a:p>
          <a:p>
            <a:pPr indent="0" lvl="0" marL="0" rtl="0" algn="just">
              <a:lnSpc>
                <a:spcPct val="80000"/>
              </a:lnSpc>
              <a:spcBef>
                <a:spcPts val="1000"/>
              </a:spcBef>
              <a:spcAft>
                <a:spcPts val="0"/>
              </a:spcAft>
              <a:buNone/>
            </a:pPr>
            <a:r>
              <a:rPr b="1" lang="cs-CZ" sz="2000"/>
              <a:t>STABILIZAČNÍ </a:t>
            </a:r>
            <a:endParaRPr/>
          </a:p>
          <a:p>
            <a:pPr indent="0" lvl="0" marL="0" rtl="0" algn="just">
              <a:lnSpc>
                <a:spcPct val="80000"/>
              </a:lnSpc>
              <a:spcBef>
                <a:spcPts val="1000"/>
              </a:spcBef>
              <a:spcAft>
                <a:spcPts val="0"/>
              </a:spcAft>
              <a:buNone/>
            </a:pPr>
            <a:r>
              <a:rPr b="1" lang="cs-CZ" sz="2000"/>
              <a:t>PROPIOCEPTIVNÍ </a:t>
            </a:r>
            <a:endParaRPr b="1" sz="2000"/>
          </a:p>
          <a:p>
            <a:pPr indent="0" lvl="0" marL="0" rtl="0" algn="l">
              <a:spcBef>
                <a:spcPts val="0"/>
              </a:spcBef>
              <a:spcAft>
                <a:spcPts val="0"/>
              </a:spcAft>
              <a:buNone/>
            </a:pPr>
            <a:r>
              <a:t/>
            </a:r>
            <a:endParaRPr/>
          </a:p>
        </p:txBody>
      </p:sp>
      <p:pic>
        <p:nvPicPr>
          <p:cNvPr descr="SouvisejÃ­cÃ­ obrÃ¡zek" id="593" name="Google Shape;593;g18c94055bac_0_388"/>
          <p:cNvPicPr preferRelativeResize="0"/>
          <p:nvPr/>
        </p:nvPicPr>
        <p:blipFill rotWithShape="1">
          <a:blip r:embed="rId3">
            <a:alphaModFix/>
          </a:blip>
          <a:srcRect b="0" l="0" r="0" t="0"/>
          <a:stretch/>
        </p:blipFill>
        <p:spPr>
          <a:xfrm>
            <a:off x="6135376" y="720006"/>
            <a:ext cx="5681600" cy="4261199"/>
          </a:xfrm>
          <a:prstGeom prst="rect">
            <a:avLst/>
          </a:prstGeom>
          <a:noFill/>
          <a:ln>
            <a:noFill/>
          </a:ln>
        </p:spPr>
      </p:pic>
      <p:sp>
        <p:nvSpPr>
          <p:cNvPr id="594" name="Google Shape;594;g18c94055bac_0_388"/>
          <p:cNvSpPr/>
          <p:nvPr/>
        </p:nvSpPr>
        <p:spPr>
          <a:xfrm>
            <a:off x="7174974" y="4981200"/>
            <a:ext cx="3602400" cy="36930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lang="cs-CZ" sz="1800">
                <a:solidFill>
                  <a:srgbClr val="000000"/>
                </a:solidFill>
              </a:rPr>
              <a:t>(Véle, 2006; Travell &amp; Simons, 1997) </a:t>
            </a:r>
            <a:endParaRPr sz="1800">
              <a:solidFill>
                <a:srgbClr val="0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g18c94055bac_0_39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601" name="Google Shape;601;g18c94055bac_0_398"/>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Funkční jednotka</a:t>
            </a:r>
            <a:endParaRPr/>
          </a:p>
        </p:txBody>
      </p:sp>
      <p:sp>
        <p:nvSpPr>
          <p:cNvPr id="602" name="Google Shape;602;g18c94055bac_0_398"/>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teres major</a:t>
            </a:r>
            <a:endParaRPr/>
          </a:p>
        </p:txBody>
      </p:sp>
      <p:sp>
        <p:nvSpPr>
          <p:cNvPr id="603" name="Google Shape;603;g18c94055bac_0_398"/>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228600" lvl="0" marL="228600" rtl="0" algn="just">
              <a:lnSpc>
                <a:spcPct val="90000"/>
              </a:lnSpc>
              <a:spcBef>
                <a:spcPts val="0"/>
              </a:spcBef>
              <a:spcAft>
                <a:spcPts val="0"/>
              </a:spcAft>
              <a:buSzPts val="2400"/>
              <a:buChar char="•"/>
            </a:pPr>
            <a:r>
              <a:rPr lang="cs-CZ" sz="2400">
                <a:solidFill>
                  <a:srgbClr val="000000"/>
                </a:solidFill>
              </a:rPr>
              <a:t>M. TM, m. LD a dlouhá hlava m. triceps brachii tvoří funkční jednotku pro EXT a VR paže</a:t>
            </a:r>
            <a:endParaRPr>
              <a:solidFill>
                <a:srgbClr val="000000"/>
              </a:solidFill>
            </a:endParaRPr>
          </a:p>
          <a:p>
            <a:pPr indent="-228600" lvl="0" marL="228600" rtl="0" algn="just">
              <a:lnSpc>
                <a:spcPct val="90000"/>
              </a:lnSpc>
              <a:spcBef>
                <a:spcPts val="1000"/>
              </a:spcBef>
              <a:spcAft>
                <a:spcPts val="0"/>
              </a:spcAft>
              <a:buSzPts val="2400"/>
              <a:buChar char="•"/>
            </a:pPr>
            <a:r>
              <a:rPr lang="cs-CZ" sz="2400">
                <a:solidFill>
                  <a:srgbClr val="000000"/>
                </a:solidFill>
              </a:rPr>
              <a:t>Tyto svaly společně vytvářejí TrPs</a:t>
            </a:r>
            <a:endParaRPr sz="2400">
              <a:solidFill>
                <a:srgbClr val="000000"/>
              </a:solidFill>
            </a:endParaRPr>
          </a:p>
          <a:p>
            <a:pPr indent="0" lvl="0" marL="0" rtl="0" algn="l">
              <a:lnSpc>
                <a:spcPct val="100000"/>
              </a:lnSpc>
              <a:spcBef>
                <a:spcPts val="0"/>
              </a:spcBef>
              <a:spcAft>
                <a:spcPts val="0"/>
              </a:spcAft>
              <a:buNone/>
            </a:pPr>
            <a:r>
              <a:t/>
            </a:r>
            <a:endParaRPr sz="1800">
              <a:solidFill>
                <a:srgbClr val="000000"/>
              </a:solidFill>
            </a:endParaRPr>
          </a:p>
          <a:p>
            <a:pPr indent="0" lvl="0" marL="0" rtl="0" algn="l">
              <a:lnSpc>
                <a:spcPct val="100000"/>
              </a:lnSpc>
              <a:spcBef>
                <a:spcPts val="0"/>
              </a:spcBef>
              <a:spcAft>
                <a:spcPts val="0"/>
              </a:spcAft>
              <a:buNone/>
            </a:pPr>
            <a:r>
              <a:rPr lang="cs-CZ" sz="1800">
                <a:solidFill>
                  <a:srgbClr val="000000"/>
                </a:solidFill>
              </a:rPr>
              <a:t>(Travell &amp; Simons, 1997)</a:t>
            </a:r>
            <a:endParaRPr sz="1800">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g18c94055bac_0_406"/>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610" name="Google Shape;610;g18c94055bac_0_406"/>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TrPs a zóny referenční bolesti</a:t>
            </a:r>
            <a:endParaRPr/>
          </a:p>
        </p:txBody>
      </p:sp>
      <p:sp>
        <p:nvSpPr>
          <p:cNvPr id="611" name="Google Shape;611;g18c94055bac_0_406"/>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teres major</a:t>
            </a:r>
            <a:endParaRPr/>
          </a:p>
        </p:txBody>
      </p:sp>
      <p:sp>
        <p:nvSpPr>
          <p:cNvPr id="612" name="Google Shape;612;g18c94055bac_0_406"/>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228600" lvl="0" marL="228600" rtl="0" algn="just">
              <a:lnSpc>
                <a:spcPct val="90000"/>
              </a:lnSpc>
              <a:spcBef>
                <a:spcPts val="0"/>
              </a:spcBef>
              <a:spcAft>
                <a:spcPts val="0"/>
              </a:spcAft>
              <a:buSzPts val="2000"/>
              <a:buChar char="•"/>
            </a:pPr>
            <a:r>
              <a:rPr b="1" lang="cs-CZ" sz="2000"/>
              <a:t>Mediální TrP </a:t>
            </a:r>
            <a:r>
              <a:rPr lang="cs-CZ" sz="2000"/>
              <a:t>– zevně nad dolním úhlem lopatky</a:t>
            </a:r>
            <a:endParaRPr sz="2000"/>
          </a:p>
          <a:p>
            <a:pPr indent="-228600" lvl="0" marL="228600" rtl="0" algn="just">
              <a:lnSpc>
                <a:spcPct val="90000"/>
              </a:lnSpc>
              <a:spcBef>
                <a:spcPts val="1000"/>
              </a:spcBef>
              <a:spcAft>
                <a:spcPts val="0"/>
              </a:spcAft>
              <a:buSzPts val="2000"/>
              <a:buChar char="•"/>
            </a:pPr>
            <a:r>
              <a:rPr b="1" lang="cs-CZ" sz="2000"/>
              <a:t>Laterální TrP </a:t>
            </a:r>
            <a:r>
              <a:rPr lang="cs-CZ" sz="2000"/>
              <a:t>– v podpažní jamce v místě, kde m. LD obtáčí šlachu m. TM</a:t>
            </a:r>
            <a:endParaRPr sz="2000"/>
          </a:p>
          <a:p>
            <a:pPr indent="0" lvl="0" marL="0" rtl="0" algn="just">
              <a:lnSpc>
                <a:spcPct val="90000"/>
              </a:lnSpc>
              <a:spcBef>
                <a:spcPts val="1000"/>
              </a:spcBef>
              <a:spcAft>
                <a:spcPts val="0"/>
              </a:spcAft>
              <a:buNone/>
            </a:pPr>
            <a:r>
              <a:rPr lang="cs-CZ" sz="2000"/>
              <a:t>→ Zóna referenční bolesti z obou TrPs jde přes zadní stranu m. deltoideus, m. triceps brachii a dorsální stranu předloktí – proniká hluboko do deltoidní oblasti</a:t>
            </a:r>
            <a:endParaRPr sz="2000"/>
          </a:p>
          <a:p>
            <a:pPr indent="0" lvl="0" marL="0" rtl="0" algn="just">
              <a:lnSpc>
                <a:spcPct val="100000"/>
              </a:lnSpc>
              <a:spcBef>
                <a:spcPts val="0"/>
              </a:spcBef>
              <a:spcAft>
                <a:spcPts val="0"/>
              </a:spcAft>
              <a:buClr>
                <a:srgbClr val="000000"/>
              </a:buClr>
              <a:buFont typeface="Arial"/>
              <a:buNone/>
            </a:pPr>
            <a:r>
              <a:rPr b="1" lang="cs-CZ" sz="2000"/>
              <a:t>Sdružené TrPs:</a:t>
            </a:r>
            <a:endParaRPr sz="2000"/>
          </a:p>
          <a:p>
            <a:pPr indent="-285750" lvl="0" marL="285750" rtl="0" algn="just">
              <a:lnSpc>
                <a:spcPct val="100000"/>
              </a:lnSpc>
              <a:spcBef>
                <a:spcPts val="0"/>
              </a:spcBef>
              <a:spcAft>
                <a:spcPts val="0"/>
              </a:spcAft>
              <a:buSzPts val="2000"/>
              <a:buChar char="•"/>
            </a:pPr>
            <a:r>
              <a:rPr lang="cs-CZ" sz="2000"/>
              <a:t>m. LD, dlouhá hlava m. triceps brachii</a:t>
            </a:r>
            <a:endParaRPr sz="2000"/>
          </a:p>
          <a:p>
            <a:pPr indent="-285750" lvl="0" marL="285750" rtl="0" algn="just">
              <a:lnSpc>
                <a:spcPct val="100000"/>
              </a:lnSpc>
              <a:spcBef>
                <a:spcPts val="0"/>
              </a:spcBef>
              <a:spcAft>
                <a:spcPts val="0"/>
              </a:spcAft>
              <a:buSzPts val="2000"/>
              <a:buChar char="•"/>
            </a:pPr>
            <a:r>
              <a:rPr lang="cs-CZ" sz="2000"/>
              <a:t>zadní vlákna m. deltoideus, m. teres minor, m. subscapularis (postižení při frozen shoulder)</a:t>
            </a:r>
            <a:endParaRPr sz="2000"/>
          </a:p>
          <a:p>
            <a:pPr indent="0" lvl="0" marL="0" rtl="0" algn="l">
              <a:spcBef>
                <a:spcPts val="0"/>
              </a:spcBef>
              <a:spcAft>
                <a:spcPts val="0"/>
              </a:spcAft>
              <a:buNone/>
            </a:pPr>
            <a:r>
              <a:rPr b="1" lang="cs-CZ" sz="2000"/>
              <a:t>Aktivace TrPs: </a:t>
            </a:r>
            <a:endParaRPr b="1" sz="2000"/>
          </a:p>
          <a:p>
            <a:pPr indent="-177800" lvl="0" marL="228600" rtl="0" algn="l">
              <a:lnSpc>
                <a:spcPct val="90000"/>
              </a:lnSpc>
              <a:spcBef>
                <a:spcPts val="0"/>
              </a:spcBef>
              <a:spcAft>
                <a:spcPts val="0"/>
              </a:spcAft>
              <a:buSzPts val="2000"/>
              <a:buChar char="•"/>
            </a:pPr>
            <a:r>
              <a:rPr lang="cs-CZ" sz="2000"/>
              <a:t>Řízení auta bez posilovače řízení</a:t>
            </a:r>
            <a:endParaRPr sz="2000"/>
          </a:p>
          <a:p>
            <a:pPr indent="0" lvl="0" marL="0" rtl="0" algn="l">
              <a:spcBef>
                <a:spcPts val="0"/>
              </a:spcBef>
              <a:spcAft>
                <a:spcPts val="0"/>
              </a:spcAft>
              <a:buNone/>
            </a:pPr>
            <a:r>
              <a:t/>
            </a:r>
            <a:endParaRPr b="1" sz="2000"/>
          </a:p>
        </p:txBody>
      </p:sp>
      <p:pic>
        <p:nvPicPr>
          <p:cNvPr id="613" name="Google Shape;613;g18c94055bac_0_406"/>
          <p:cNvPicPr preferRelativeResize="0"/>
          <p:nvPr/>
        </p:nvPicPr>
        <p:blipFill rotWithShape="1">
          <a:blip r:embed="rId3">
            <a:alphaModFix/>
          </a:blip>
          <a:srcRect b="11593" l="34544" r="28431" t="56102"/>
          <a:stretch/>
        </p:blipFill>
        <p:spPr>
          <a:xfrm>
            <a:off x="5292725" y="4118750"/>
            <a:ext cx="5446426" cy="2739250"/>
          </a:xfrm>
          <a:prstGeom prst="rect">
            <a:avLst/>
          </a:prstGeom>
          <a:noFill/>
          <a:ln>
            <a:noFill/>
          </a:ln>
        </p:spPr>
      </p:pic>
      <p:sp>
        <p:nvSpPr>
          <p:cNvPr id="614" name="Google Shape;614;g18c94055bac_0_406"/>
          <p:cNvSpPr/>
          <p:nvPr/>
        </p:nvSpPr>
        <p:spPr>
          <a:xfrm>
            <a:off x="3226400" y="6352500"/>
            <a:ext cx="27777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a:solidFill>
                  <a:srgbClr val="000000"/>
                </a:solidFill>
              </a:rPr>
              <a:t>(Travell &amp; Simons, 1997)</a:t>
            </a:r>
            <a:endParaRPr>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18cd09f9bb7_0_316"/>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56" name="Google Shape;156;g18cd09f9bb7_0_316"/>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Dle Dobeše</a:t>
            </a:r>
            <a:endParaRPr/>
          </a:p>
        </p:txBody>
      </p:sp>
      <p:sp>
        <p:nvSpPr>
          <p:cNvPr id="157" name="Google Shape;157;g18cd09f9bb7_0_316"/>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Obecné zásady PIR</a:t>
            </a:r>
            <a:endParaRPr/>
          </a:p>
        </p:txBody>
      </p:sp>
      <p:sp>
        <p:nvSpPr>
          <p:cNvPr id="158" name="Google Shape;158;g18cd09f9bb7_0_316"/>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406400" lvl="0" marL="457200" rtl="0" algn="l">
              <a:spcBef>
                <a:spcPts val="0"/>
              </a:spcBef>
              <a:spcAft>
                <a:spcPts val="0"/>
              </a:spcAft>
              <a:buSzPts val="2800"/>
              <a:buChar char="●"/>
            </a:pPr>
            <a:r>
              <a:rPr lang="cs-CZ"/>
              <a:t>Technika, která může vycházet ze základních poloh v předpětí PIR je technika reciproční inhibice, která vychází z faktu, že sval relaxuje při aktivaci jeho antagonisty. Používá se </a:t>
            </a:r>
            <a:r>
              <a:rPr b="1" lang="cs-CZ"/>
              <a:t>přerušované izometrické aktivace. </a:t>
            </a:r>
            <a:r>
              <a:rPr lang="cs-CZ"/>
              <a:t>Doplňující technikou na terapii TrPs je působení tlakem – </a:t>
            </a:r>
            <a:r>
              <a:rPr b="1" lang="cs-CZ"/>
              <a:t>presura. </a:t>
            </a:r>
            <a:r>
              <a:rPr lang="cs-CZ"/>
              <a:t>Užíváme mírný tlak do předpětí a vyčkáváme na </a:t>
            </a:r>
            <a:r>
              <a:rPr b="1" lang="cs-CZ"/>
              <a:t>fenomén uvolnění. </a:t>
            </a:r>
            <a:r>
              <a:rPr lang="cs-CZ"/>
              <a:t>V průběhu terapie můžeme dle reakce tkáně měnit i směr našeho tlaku.</a:t>
            </a:r>
            <a:endParaRPr/>
          </a:p>
          <a:p>
            <a:pPr indent="0" lvl="0" marL="0" rtl="0" algn="l">
              <a:lnSpc>
                <a:spcPct val="140000"/>
              </a:lnSpc>
              <a:spcBef>
                <a:spcPts val="0"/>
              </a:spcBef>
              <a:spcAft>
                <a:spcPts val="0"/>
              </a:spcAft>
              <a:buNone/>
            </a:pPr>
            <a:r>
              <a:rPr lang="cs-CZ" sz="1200">
                <a:highlight>
                  <a:srgbClr val="FDFDFE"/>
                </a:highlight>
              </a:rPr>
              <a:t>DOBEŠ, Miroslav, Marie MICHKOVÁ, Petr POSPÍŠIL, Jiří VLČEK a Marek ČENTÍK. </a:t>
            </a:r>
            <a:r>
              <a:rPr i="1" lang="cs-CZ" sz="1200">
                <a:highlight>
                  <a:srgbClr val="FDFDFE"/>
                </a:highlight>
              </a:rPr>
              <a:t>Diagnostika a terapie funkčních poruch pohybového systému (manuální terapie) pro fyzioterapeuty</a:t>
            </a:r>
            <a:r>
              <a:rPr lang="cs-CZ" sz="1200">
                <a:highlight>
                  <a:srgbClr val="FDFDFE"/>
                </a:highlight>
              </a:rPr>
              <a:t>. 1. vyd. Horní Bludovice: Domiga, s.r.o., 2011. 76 s. ISBN 978-80-902222-4-3.</a:t>
            </a:r>
            <a:endParaRPr sz="1200">
              <a:highlight>
                <a:srgbClr val="FDFDFE"/>
              </a:highlight>
            </a:endParaRPr>
          </a:p>
          <a:p>
            <a:pPr indent="0" lvl="0" marL="457200" rtl="0" algn="l">
              <a:spcBef>
                <a:spcPts val="110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g18c94055bac_0_416"/>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621" name="Google Shape;621;g18c94055bac_0_416"/>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Symptomy</a:t>
            </a:r>
            <a:endParaRPr/>
          </a:p>
        </p:txBody>
      </p:sp>
      <p:sp>
        <p:nvSpPr>
          <p:cNvPr id="622" name="Google Shape;622;g18c94055bac_0_416"/>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teres major</a:t>
            </a:r>
            <a:endParaRPr/>
          </a:p>
        </p:txBody>
      </p:sp>
      <p:sp>
        <p:nvSpPr>
          <p:cNvPr id="623" name="Google Shape;623;g18c94055bac_0_416"/>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228600" lvl="0" marL="228600" rtl="0" algn="l">
              <a:lnSpc>
                <a:spcPct val="90000"/>
              </a:lnSpc>
              <a:spcBef>
                <a:spcPts val="0"/>
              </a:spcBef>
              <a:spcAft>
                <a:spcPts val="0"/>
              </a:spcAft>
              <a:buSzPts val="2800"/>
              <a:buChar char="•"/>
            </a:pPr>
            <a:r>
              <a:rPr lang="cs-CZ">
                <a:solidFill>
                  <a:srgbClr val="000000"/>
                </a:solidFill>
              </a:rPr>
              <a:t>Bolest při pohybu HK nad hlavu a dopředu (úder při tenisu), zvedání břemene vzhůru, v klidu ustupuje</a:t>
            </a:r>
            <a:endParaRPr>
              <a:solidFill>
                <a:srgbClr val="000000"/>
              </a:solidFill>
            </a:endParaRPr>
          </a:p>
          <a:p>
            <a:pPr indent="-228600" lvl="0" marL="228600" rtl="0" algn="l">
              <a:lnSpc>
                <a:spcPct val="90000"/>
              </a:lnSpc>
              <a:spcBef>
                <a:spcPts val="1000"/>
              </a:spcBef>
              <a:spcAft>
                <a:spcPts val="0"/>
              </a:spcAft>
              <a:buSzPts val="2800"/>
              <a:buChar char="•"/>
            </a:pPr>
            <a:r>
              <a:rPr lang="cs-CZ">
                <a:solidFill>
                  <a:srgbClr val="000000"/>
                </a:solidFill>
              </a:rPr>
              <a:t>Bolest při řízení auta bez posilovače řízení</a:t>
            </a:r>
            <a:endParaRPr>
              <a:solidFill>
                <a:srgbClr val="000000"/>
              </a:solidFill>
            </a:endParaRPr>
          </a:p>
          <a:p>
            <a:pPr indent="-228600" lvl="0" marL="228600" rtl="0" algn="l">
              <a:lnSpc>
                <a:spcPct val="90000"/>
              </a:lnSpc>
              <a:spcBef>
                <a:spcPts val="1000"/>
              </a:spcBef>
              <a:spcAft>
                <a:spcPts val="0"/>
              </a:spcAft>
              <a:buSzPts val="2800"/>
              <a:buChar char="•"/>
            </a:pPr>
            <a:r>
              <a:rPr lang="cs-CZ">
                <a:solidFill>
                  <a:srgbClr val="000000"/>
                </a:solidFill>
              </a:rPr>
              <a:t>Bolestivé pasivní protažení do FLX a ZR paže</a:t>
            </a:r>
            <a:endParaRPr>
              <a:solidFill>
                <a:srgbClr val="000000"/>
              </a:solidFill>
            </a:endParaRPr>
          </a:p>
          <a:p>
            <a:pPr indent="-228600" lvl="0" marL="228600" rtl="0" algn="l">
              <a:lnSpc>
                <a:spcPct val="90000"/>
              </a:lnSpc>
              <a:spcBef>
                <a:spcPts val="1000"/>
              </a:spcBef>
              <a:spcAft>
                <a:spcPts val="0"/>
              </a:spcAft>
              <a:buSzPts val="2800"/>
              <a:buChar char="•"/>
            </a:pPr>
            <a:r>
              <a:rPr lang="cs-CZ">
                <a:solidFill>
                  <a:srgbClr val="000000"/>
                </a:solidFill>
              </a:rPr>
              <a:t>Bolestivá odporovaná EXT a VR paže</a:t>
            </a:r>
            <a:endParaRPr>
              <a:solidFill>
                <a:srgbClr val="000000"/>
              </a:solidFill>
            </a:endParaRPr>
          </a:p>
          <a:p>
            <a:pPr indent="-228600" lvl="0" marL="228600" rtl="0" algn="l">
              <a:lnSpc>
                <a:spcPct val="90000"/>
              </a:lnSpc>
              <a:spcBef>
                <a:spcPts val="1000"/>
              </a:spcBef>
              <a:spcAft>
                <a:spcPts val="0"/>
              </a:spcAft>
              <a:buSzPts val="2800"/>
              <a:buChar char="•"/>
            </a:pPr>
            <a:r>
              <a:rPr lang="cs-CZ">
                <a:solidFill>
                  <a:srgbClr val="000000"/>
                </a:solidFill>
              </a:rPr>
              <a:t>Nebývá výrazně omezený ROM</a:t>
            </a:r>
            <a:endParaRPr>
              <a:solidFill>
                <a:srgbClr val="000000"/>
              </a:solidFill>
            </a:endParaRPr>
          </a:p>
          <a:p>
            <a:pPr indent="-228600" lvl="0" marL="228600" rtl="0" algn="just">
              <a:lnSpc>
                <a:spcPct val="90000"/>
              </a:lnSpc>
              <a:spcBef>
                <a:spcPts val="1000"/>
              </a:spcBef>
              <a:spcAft>
                <a:spcPts val="0"/>
              </a:spcAft>
              <a:buSzPts val="2800"/>
              <a:buChar char="•"/>
            </a:pPr>
            <a:r>
              <a:rPr lang="cs-CZ">
                <a:solidFill>
                  <a:srgbClr val="000000"/>
                </a:solidFill>
              </a:rPr>
              <a:t>Pozitivní Mouth Wrap-around Test – omezeno o 3-5 cm, Triceps Test</a:t>
            </a:r>
            <a:endParaRPr>
              <a:solidFill>
                <a:srgbClr val="000000"/>
              </a:solidFill>
            </a:endParaRPr>
          </a:p>
          <a:p>
            <a:pPr indent="-50800" lvl="0" marL="228600" rtl="0" algn="l">
              <a:lnSpc>
                <a:spcPct val="90000"/>
              </a:lnSpc>
              <a:spcBef>
                <a:spcPts val="1000"/>
              </a:spcBef>
              <a:spcAft>
                <a:spcPts val="0"/>
              </a:spcAft>
              <a:buNone/>
            </a:pPr>
            <a:r>
              <a:t/>
            </a:r>
            <a:endParaRPr>
              <a:solidFill>
                <a:srgbClr val="000000"/>
              </a:solidFill>
              <a:latin typeface="Calibri"/>
              <a:ea typeface="Calibri"/>
              <a:cs typeface="Calibri"/>
              <a:sym typeface="Calibri"/>
            </a:endParaRPr>
          </a:p>
          <a:p>
            <a:pPr indent="-50800" lvl="0" marL="228600" rtl="0" algn="l">
              <a:lnSpc>
                <a:spcPct val="90000"/>
              </a:lnSpc>
              <a:spcBef>
                <a:spcPts val="1000"/>
              </a:spcBef>
              <a:spcAft>
                <a:spcPts val="0"/>
              </a:spcAft>
              <a:buNone/>
            </a:pPr>
            <a:r>
              <a:t/>
            </a:r>
            <a:endParaRPr>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
        <p:nvSpPr>
          <p:cNvPr id="624" name="Google Shape;624;g18c94055bac_0_416"/>
          <p:cNvSpPr/>
          <p:nvPr/>
        </p:nvSpPr>
        <p:spPr>
          <a:xfrm>
            <a:off x="720724" y="5394000"/>
            <a:ext cx="28203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sz="1800">
                <a:solidFill>
                  <a:srgbClr val="000000"/>
                </a:solidFill>
              </a:rPr>
              <a:t>(Travell &amp; Simons, 1997)</a:t>
            </a:r>
            <a:endParaRPr sz="1800">
              <a:solidFill>
                <a:srgbClr val="00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g18c94055bac_0_425"/>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631" name="Google Shape;631;g18c94055bac_0_425"/>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Diferenciální diagnostika a preventnivní opatření</a:t>
            </a:r>
            <a:endParaRPr/>
          </a:p>
        </p:txBody>
      </p:sp>
      <p:sp>
        <p:nvSpPr>
          <p:cNvPr id="632" name="Google Shape;632;g18c94055bac_0_425"/>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teres major</a:t>
            </a:r>
            <a:endParaRPr/>
          </a:p>
        </p:txBody>
      </p:sp>
      <p:sp>
        <p:nvSpPr>
          <p:cNvPr id="633" name="Google Shape;633;g18c94055bac_0_425"/>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228600" lvl="0" marL="228600" rtl="0" algn="just">
              <a:lnSpc>
                <a:spcPct val="90000"/>
              </a:lnSpc>
              <a:spcBef>
                <a:spcPts val="0"/>
              </a:spcBef>
              <a:spcAft>
                <a:spcPts val="0"/>
              </a:spcAft>
              <a:buSzPts val="2800"/>
              <a:buChar char="•"/>
            </a:pPr>
            <a:r>
              <a:rPr lang="cs-CZ">
                <a:solidFill>
                  <a:srgbClr val="000000"/>
                </a:solidFill>
              </a:rPr>
              <a:t>Subakromiální a subdeltoidální burzitida</a:t>
            </a:r>
            <a:endParaRPr>
              <a:solidFill>
                <a:srgbClr val="000000"/>
              </a:solidFill>
            </a:endParaRPr>
          </a:p>
          <a:p>
            <a:pPr indent="-228600" lvl="0" marL="228600" rtl="0" algn="just">
              <a:lnSpc>
                <a:spcPct val="90000"/>
              </a:lnSpc>
              <a:spcBef>
                <a:spcPts val="1000"/>
              </a:spcBef>
              <a:spcAft>
                <a:spcPts val="0"/>
              </a:spcAft>
              <a:buSzPts val="2800"/>
              <a:buChar char="•"/>
            </a:pPr>
            <a:r>
              <a:rPr lang="cs-CZ">
                <a:solidFill>
                  <a:srgbClr val="000000"/>
                </a:solidFill>
              </a:rPr>
              <a:t>Tendinita m. supraspinatus</a:t>
            </a:r>
            <a:endParaRPr>
              <a:solidFill>
                <a:srgbClr val="000000"/>
              </a:solidFill>
            </a:endParaRPr>
          </a:p>
          <a:p>
            <a:pPr indent="-228600" lvl="0" marL="228600" rtl="0" algn="just">
              <a:lnSpc>
                <a:spcPct val="90000"/>
              </a:lnSpc>
              <a:spcBef>
                <a:spcPts val="1000"/>
              </a:spcBef>
              <a:spcAft>
                <a:spcPts val="0"/>
              </a:spcAft>
              <a:buSzPts val="2800"/>
              <a:buChar char="•"/>
            </a:pPr>
            <a:r>
              <a:rPr lang="cs-CZ">
                <a:solidFill>
                  <a:srgbClr val="000000"/>
                </a:solidFill>
              </a:rPr>
              <a:t>Radikulopatie C6-C7</a:t>
            </a:r>
            <a:endParaRPr>
              <a:solidFill>
                <a:srgbClr val="000000"/>
              </a:solidFill>
            </a:endParaRPr>
          </a:p>
          <a:p>
            <a:pPr indent="-228600" lvl="0" marL="228600" rtl="0" algn="just">
              <a:lnSpc>
                <a:spcPct val="90000"/>
              </a:lnSpc>
              <a:spcBef>
                <a:spcPts val="1000"/>
              </a:spcBef>
              <a:spcAft>
                <a:spcPts val="0"/>
              </a:spcAft>
              <a:buSzPts val="2800"/>
              <a:buChar char="•"/>
            </a:pPr>
            <a:r>
              <a:rPr lang="cs-CZ">
                <a:solidFill>
                  <a:srgbClr val="000000"/>
                </a:solidFill>
              </a:rPr>
              <a:t>Thoracic outlet syndrom</a:t>
            </a:r>
            <a:endParaRPr>
              <a:solidFill>
                <a:srgbClr val="000000"/>
              </a:solidFill>
            </a:endParaRPr>
          </a:p>
          <a:p>
            <a:pPr indent="0" lvl="0" marL="0" rtl="0" algn="l">
              <a:lnSpc>
                <a:spcPct val="100000"/>
              </a:lnSpc>
              <a:spcBef>
                <a:spcPts val="0"/>
              </a:spcBef>
              <a:spcAft>
                <a:spcPts val="0"/>
              </a:spcAft>
              <a:buNone/>
            </a:pPr>
            <a:r>
              <a:rPr b="1" lang="cs-CZ">
                <a:solidFill>
                  <a:srgbClr val="000000"/>
                </a:solidFill>
              </a:rPr>
              <a:t>PO:</a:t>
            </a:r>
            <a:endParaRPr b="1">
              <a:solidFill>
                <a:srgbClr val="000000"/>
              </a:solidFill>
            </a:endParaRPr>
          </a:p>
          <a:p>
            <a:pPr indent="-228600" lvl="0" marL="228600" rtl="0" algn="just">
              <a:lnSpc>
                <a:spcPct val="90000"/>
              </a:lnSpc>
              <a:spcBef>
                <a:spcPts val="0"/>
              </a:spcBef>
              <a:spcAft>
                <a:spcPts val="0"/>
              </a:spcAft>
              <a:buSzPts val="2800"/>
              <a:buChar char="•"/>
            </a:pPr>
            <a:r>
              <a:rPr lang="cs-CZ">
                <a:solidFill>
                  <a:srgbClr val="000000"/>
                </a:solidFill>
              </a:rPr>
              <a:t>Vyhýbat se řízení automobilu bez posilovače řízení</a:t>
            </a:r>
            <a:endParaRPr>
              <a:solidFill>
                <a:srgbClr val="000000"/>
              </a:solidFill>
            </a:endParaRPr>
          </a:p>
          <a:p>
            <a:pPr indent="-228600" lvl="0" marL="228600" rtl="0" algn="just">
              <a:lnSpc>
                <a:spcPct val="90000"/>
              </a:lnSpc>
              <a:spcBef>
                <a:spcPts val="1000"/>
              </a:spcBef>
              <a:spcAft>
                <a:spcPts val="0"/>
              </a:spcAft>
              <a:buSzPts val="2800"/>
              <a:buChar char="•"/>
            </a:pPr>
            <a:r>
              <a:rPr lang="cs-CZ">
                <a:solidFill>
                  <a:srgbClr val="000000"/>
                </a:solidFill>
              </a:rPr>
              <a:t>Nezvedat těžká břemena nad hlavu</a:t>
            </a:r>
            <a:endParaRPr>
              <a:solidFill>
                <a:srgbClr val="000000"/>
              </a:solidFill>
            </a:endParaRPr>
          </a:p>
          <a:p>
            <a:pPr indent="-228600" lvl="0" marL="228600" rtl="0" algn="just">
              <a:lnSpc>
                <a:spcPct val="90000"/>
              </a:lnSpc>
              <a:spcBef>
                <a:spcPts val="1000"/>
              </a:spcBef>
              <a:spcAft>
                <a:spcPts val="0"/>
              </a:spcAft>
              <a:buSzPts val="2800"/>
              <a:buChar char="•"/>
            </a:pPr>
            <a:r>
              <a:rPr lang="cs-CZ">
                <a:solidFill>
                  <a:srgbClr val="000000"/>
                </a:solidFill>
              </a:rPr>
              <a:t>Při spánku dát polštář mezi paži a hrudník a tím zajistit udržení neutrální pozice svalu</a:t>
            </a:r>
            <a:endParaRPr b="1">
              <a:solidFill>
                <a:srgbClr val="000000"/>
              </a:solidFill>
            </a:endParaRPr>
          </a:p>
          <a:p>
            <a:pPr indent="0" lvl="0" marL="0" rtl="0" algn="l">
              <a:lnSpc>
                <a:spcPct val="100000"/>
              </a:lnSpc>
              <a:spcBef>
                <a:spcPts val="0"/>
              </a:spcBef>
              <a:spcAft>
                <a:spcPts val="0"/>
              </a:spcAft>
              <a:buNone/>
            </a:pPr>
            <a:r>
              <a:t/>
            </a:r>
            <a:endParaRPr sz="1400">
              <a:solidFill>
                <a:srgbClr val="000000"/>
              </a:solidFill>
            </a:endParaRPr>
          </a:p>
          <a:p>
            <a:pPr indent="0" lvl="0" marL="0" rtl="0" algn="l">
              <a:lnSpc>
                <a:spcPct val="100000"/>
              </a:lnSpc>
              <a:spcBef>
                <a:spcPts val="0"/>
              </a:spcBef>
              <a:spcAft>
                <a:spcPts val="0"/>
              </a:spcAft>
              <a:buNone/>
            </a:pPr>
            <a:r>
              <a:rPr lang="cs-CZ" sz="1400">
                <a:solidFill>
                  <a:srgbClr val="000000"/>
                </a:solidFill>
              </a:rPr>
              <a:t>(Travell &amp; Simons, 1997)</a:t>
            </a:r>
            <a:endParaRPr sz="1400">
              <a:solidFill>
                <a:srgbClr val="000000"/>
              </a:solidFill>
            </a:endParaRPr>
          </a:p>
          <a:p>
            <a:pPr indent="0" lvl="0" marL="0" rtl="0" algn="just">
              <a:lnSpc>
                <a:spcPct val="90000"/>
              </a:lnSpc>
              <a:spcBef>
                <a:spcPts val="1000"/>
              </a:spcBef>
              <a:spcAft>
                <a:spcPts val="0"/>
              </a:spcAft>
              <a:buNone/>
            </a:pPr>
            <a:r>
              <a:t/>
            </a:r>
            <a:endParaRPr>
              <a:solidFill>
                <a:srgbClr val="000000"/>
              </a:solidFill>
              <a:latin typeface="Calibri"/>
              <a:ea typeface="Calibri"/>
              <a:cs typeface="Calibri"/>
              <a:sym typeface="Calibri"/>
            </a:endParaRPr>
          </a:p>
          <a:p>
            <a:pPr indent="-50800" lvl="0" marL="228600" rtl="0" algn="l">
              <a:lnSpc>
                <a:spcPct val="90000"/>
              </a:lnSpc>
              <a:spcBef>
                <a:spcPts val="1000"/>
              </a:spcBef>
              <a:spcAft>
                <a:spcPts val="0"/>
              </a:spcAft>
              <a:buNone/>
            </a:pPr>
            <a:r>
              <a:t/>
            </a:r>
            <a:endParaRPr>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g18c94055bac_0_433"/>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640" name="Google Shape;640;g18c94055bac_0_433"/>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Palpace</a:t>
            </a:r>
            <a:endParaRPr/>
          </a:p>
        </p:txBody>
      </p:sp>
      <p:sp>
        <p:nvSpPr>
          <p:cNvPr id="641" name="Google Shape;641;g18c94055bac_0_433"/>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teres major </a:t>
            </a:r>
            <a:endParaRPr/>
          </a:p>
        </p:txBody>
      </p:sp>
      <p:sp>
        <p:nvSpPr>
          <p:cNvPr id="642" name="Google Shape;642;g18c94055bac_0_433"/>
          <p:cNvSpPr txBox="1"/>
          <p:nvPr>
            <p:ph idx="2" type="body"/>
          </p:nvPr>
        </p:nvSpPr>
        <p:spPr>
          <a:xfrm>
            <a:off x="720000" y="1692000"/>
            <a:ext cx="5749500" cy="4140000"/>
          </a:xfrm>
          <a:prstGeom prst="rect">
            <a:avLst/>
          </a:prstGeom>
        </p:spPr>
        <p:txBody>
          <a:bodyPr anchorCtr="0" anchor="t" bIns="0" lIns="0" spcFirstLastPara="1" rIns="0" wrap="square" tIns="0">
            <a:noAutofit/>
          </a:bodyPr>
          <a:lstStyle/>
          <a:p>
            <a:pPr indent="0" lvl="0" marL="0" rtl="0" algn="just">
              <a:lnSpc>
                <a:spcPct val="90000"/>
              </a:lnSpc>
              <a:spcBef>
                <a:spcPts val="0"/>
              </a:spcBef>
              <a:spcAft>
                <a:spcPts val="0"/>
              </a:spcAft>
              <a:buNone/>
            </a:pPr>
            <a:r>
              <a:rPr lang="cs-CZ" sz="1800">
                <a:solidFill>
                  <a:srgbClr val="000000"/>
                </a:solidFill>
              </a:rPr>
              <a:t>Dle Smékala palpace m. TM na neošetřovaném boku (oba TrPs), stejně jako m. LD, akorát bez podložení boku, ozřejmění ADD a VR</a:t>
            </a:r>
            <a:endParaRPr>
              <a:solidFill>
                <a:srgbClr val="000000"/>
              </a:solidFill>
            </a:endParaRPr>
          </a:p>
          <a:p>
            <a:pPr indent="0" lvl="0" marL="0" rtl="0" algn="just">
              <a:lnSpc>
                <a:spcPct val="90000"/>
              </a:lnSpc>
              <a:spcBef>
                <a:spcPts val="1000"/>
              </a:spcBef>
              <a:spcAft>
                <a:spcPts val="0"/>
              </a:spcAft>
              <a:buNone/>
            </a:pPr>
            <a:r>
              <a:rPr b="1" lang="cs-CZ" sz="1800">
                <a:solidFill>
                  <a:srgbClr val="000000"/>
                </a:solidFill>
              </a:rPr>
              <a:t>Mediální TrP</a:t>
            </a:r>
            <a:endParaRPr b="1" sz="1800">
              <a:solidFill>
                <a:srgbClr val="000000"/>
              </a:solidFill>
            </a:endParaRPr>
          </a:p>
          <a:p>
            <a:pPr indent="-228600" lvl="0" marL="228600" rtl="0" algn="just">
              <a:lnSpc>
                <a:spcPct val="90000"/>
              </a:lnSpc>
              <a:spcBef>
                <a:spcPts val="1000"/>
              </a:spcBef>
              <a:spcAft>
                <a:spcPts val="0"/>
              </a:spcAft>
              <a:buSzPts val="1800"/>
              <a:buChar char="•"/>
            </a:pPr>
            <a:r>
              <a:rPr lang="cs-CZ" sz="1800">
                <a:solidFill>
                  <a:srgbClr val="000000"/>
                </a:solidFill>
              </a:rPr>
              <a:t>Leh na neošetřovaném boku, leh na břiše či sed</a:t>
            </a:r>
            <a:endParaRPr>
              <a:solidFill>
                <a:srgbClr val="000000"/>
              </a:solidFill>
            </a:endParaRPr>
          </a:p>
          <a:p>
            <a:pPr indent="-228600" lvl="0" marL="228600" rtl="0" algn="just">
              <a:lnSpc>
                <a:spcPct val="90000"/>
              </a:lnSpc>
              <a:spcBef>
                <a:spcPts val="1000"/>
              </a:spcBef>
              <a:spcAft>
                <a:spcPts val="0"/>
              </a:spcAft>
              <a:buSzPts val="1800"/>
              <a:buChar char="•"/>
            </a:pPr>
            <a:r>
              <a:rPr lang="cs-CZ" sz="1800">
                <a:solidFill>
                  <a:srgbClr val="000000"/>
                </a:solidFill>
              </a:rPr>
              <a:t>HK ve FLX a ZR</a:t>
            </a:r>
            <a:endParaRPr>
              <a:solidFill>
                <a:srgbClr val="000000"/>
              </a:solidFill>
            </a:endParaRPr>
          </a:p>
          <a:p>
            <a:pPr indent="-228600" lvl="0" marL="228600" rtl="0" algn="just">
              <a:lnSpc>
                <a:spcPct val="90000"/>
              </a:lnSpc>
              <a:spcBef>
                <a:spcPts val="1000"/>
              </a:spcBef>
              <a:spcAft>
                <a:spcPts val="0"/>
              </a:spcAft>
              <a:buSzPts val="1800"/>
              <a:buChar char="•"/>
            </a:pPr>
            <a:r>
              <a:rPr lang="cs-CZ" sz="1800">
                <a:solidFill>
                  <a:srgbClr val="000000"/>
                </a:solidFill>
              </a:rPr>
              <a:t>Palpace plošně u spodního úhlu lopatky laterálně (dolní třetina zevní hrany lopatky)</a:t>
            </a:r>
            <a:endParaRPr b="1" sz="1800">
              <a:solidFill>
                <a:srgbClr val="000000"/>
              </a:solidFill>
            </a:endParaRPr>
          </a:p>
          <a:p>
            <a:pPr indent="0" lvl="0" marL="0" rtl="0" algn="just">
              <a:lnSpc>
                <a:spcPct val="90000"/>
              </a:lnSpc>
              <a:spcBef>
                <a:spcPts val="1000"/>
              </a:spcBef>
              <a:spcAft>
                <a:spcPts val="0"/>
              </a:spcAft>
              <a:buNone/>
            </a:pPr>
            <a:r>
              <a:rPr b="1" lang="cs-CZ" sz="1800">
                <a:solidFill>
                  <a:srgbClr val="000000"/>
                </a:solidFill>
              </a:rPr>
              <a:t>Laterální TrP</a:t>
            </a:r>
            <a:endParaRPr b="1" sz="1800">
              <a:solidFill>
                <a:srgbClr val="000000"/>
              </a:solidFill>
            </a:endParaRPr>
          </a:p>
          <a:p>
            <a:pPr indent="-228600" lvl="0" marL="228600" rtl="0" algn="just">
              <a:lnSpc>
                <a:spcPct val="90000"/>
              </a:lnSpc>
              <a:spcBef>
                <a:spcPts val="1000"/>
              </a:spcBef>
              <a:spcAft>
                <a:spcPts val="0"/>
              </a:spcAft>
              <a:buSzPts val="1800"/>
              <a:buChar char="•"/>
            </a:pPr>
            <a:r>
              <a:rPr lang="cs-CZ" sz="1800">
                <a:solidFill>
                  <a:srgbClr val="000000"/>
                </a:solidFill>
              </a:rPr>
              <a:t>Leh na zádech, ABD, loket v 90° FLX</a:t>
            </a:r>
            <a:endParaRPr>
              <a:solidFill>
                <a:srgbClr val="000000"/>
              </a:solidFill>
            </a:endParaRPr>
          </a:p>
          <a:p>
            <a:pPr indent="-228600" lvl="0" marL="228600" rtl="0" algn="just">
              <a:lnSpc>
                <a:spcPct val="90000"/>
              </a:lnSpc>
              <a:spcBef>
                <a:spcPts val="1000"/>
              </a:spcBef>
              <a:spcAft>
                <a:spcPts val="0"/>
              </a:spcAft>
              <a:buSzPts val="1800"/>
              <a:buChar char="•"/>
            </a:pPr>
            <a:r>
              <a:rPr lang="cs-CZ" sz="1800">
                <a:solidFill>
                  <a:srgbClr val="000000"/>
                </a:solidFill>
              </a:rPr>
              <a:t>Hlubší pinzetová palpace v axile</a:t>
            </a:r>
            <a:endParaRPr>
              <a:solidFill>
                <a:srgbClr val="000000"/>
              </a:solidFill>
            </a:endParaRPr>
          </a:p>
          <a:p>
            <a:pPr indent="-228600" lvl="0" marL="228600" rtl="0" algn="just">
              <a:lnSpc>
                <a:spcPct val="90000"/>
              </a:lnSpc>
              <a:spcBef>
                <a:spcPts val="1000"/>
              </a:spcBef>
              <a:spcAft>
                <a:spcPts val="0"/>
              </a:spcAft>
              <a:buSzPts val="1800"/>
              <a:buChar char="•"/>
            </a:pPr>
            <a:r>
              <a:rPr lang="cs-CZ" sz="1800">
                <a:solidFill>
                  <a:srgbClr val="000000"/>
                </a:solidFill>
              </a:rPr>
              <a:t>Kraniomediálněji než TrP v m. LD</a:t>
            </a:r>
            <a:endParaRPr>
              <a:solidFill>
                <a:srgbClr val="000000"/>
              </a:solidFill>
            </a:endParaRPr>
          </a:p>
          <a:p>
            <a:pPr indent="-228600" lvl="0" marL="228600" rtl="0" algn="just">
              <a:lnSpc>
                <a:spcPct val="90000"/>
              </a:lnSpc>
              <a:spcBef>
                <a:spcPts val="1000"/>
              </a:spcBef>
              <a:spcAft>
                <a:spcPts val="0"/>
              </a:spcAft>
              <a:buSzPts val="1800"/>
              <a:buChar char="•"/>
            </a:pPr>
            <a:r>
              <a:rPr lang="cs-CZ" sz="1800">
                <a:solidFill>
                  <a:srgbClr val="000000"/>
                </a:solidFill>
              </a:rPr>
              <a:t>Ozřejmění: ADD a VR</a:t>
            </a:r>
            <a:endParaRPr>
              <a:solidFill>
                <a:srgbClr val="000000"/>
              </a:solidFill>
            </a:endParaRPr>
          </a:p>
          <a:p>
            <a:pPr indent="0" lvl="0" marL="0" rtl="0" algn="l">
              <a:spcBef>
                <a:spcPts val="0"/>
              </a:spcBef>
              <a:spcAft>
                <a:spcPts val="0"/>
              </a:spcAft>
              <a:buNone/>
            </a:pPr>
            <a:r>
              <a:t/>
            </a:r>
            <a:endParaRPr/>
          </a:p>
        </p:txBody>
      </p:sp>
      <p:pic>
        <p:nvPicPr>
          <p:cNvPr id="643" name="Google Shape;643;g18c94055bac_0_433"/>
          <p:cNvPicPr preferRelativeResize="0"/>
          <p:nvPr/>
        </p:nvPicPr>
        <p:blipFill rotWithShape="1">
          <a:blip r:embed="rId3">
            <a:alphaModFix/>
          </a:blip>
          <a:srcRect b="14071" l="32560" r="31076" t="26454"/>
          <a:stretch/>
        </p:blipFill>
        <p:spPr>
          <a:xfrm>
            <a:off x="6952208" y="165933"/>
            <a:ext cx="4764502" cy="5426460"/>
          </a:xfrm>
          <a:prstGeom prst="rect">
            <a:avLst/>
          </a:prstGeom>
          <a:noFill/>
          <a:ln>
            <a:noFill/>
          </a:ln>
        </p:spPr>
      </p:pic>
      <p:pic>
        <p:nvPicPr>
          <p:cNvPr id="644" name="Google Shape;644;g18c94055bac_0_433"/>
          <p:cNvPicPr preferRelativeResize="0"/>
          <p:nvPr/>
        </p:nvPicPr>
        <p:blipFill rotWithShape="1">
          <a:blip r:embed="rId4">
            <a:alphaModFix/>
          </a:blip>
          <a:srcRect b="0" l="0" r="0" t="0"/>
          <a:stretch/>
        </p:blipFill>
        <p:spPr>
          <a:xfrm>
            <a:off x="5269132" y="4304197"/>
            <a:ext cx="2417560" cy="2175804"/>
          </a:xfrm>
          <a:prstGeom prst="rect">
            <a:avLst/>
          </a:prstGeom>
          <a:noFill/>
          <a:ln>
            <a:noFill/>
          </a:ln>
        </p:spPr>
      </p:pic>
      <p:sp>
        <p:nvSpPr>
          <p:cNvPr id="645" name="Google Shape;645;g18c94055bac_0_433"/>
          <p:cNvSpPr/>
          <p:nvPr/>
        </p:nvSpPr>
        <p:spPr>
          <a:xfrm>
            <a:off x="8110909" y="5462709"/>
            <a:ext cx="2447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sz="1800">
                <a:solidFill>
                  <a:srgbClr val="000000"/>
                </a:solidFill>
              </a:rPr>
              <a:t>(Travell &amp; Simons, 1997)</a:t>
            </a:r>
            <a:endParaRPr sz="1800">
              <a:solidFill>
                <a:srgbClr val="00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g18c94055bac_0_455"/>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652" name="Google Shape;652;g18c94055bac_0_455"/>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Testování</a:t>
            </a:r>
            <a:endParaRPr/>
          </a:p>
        </p:txBody>
      </p:sp>
      <p:sp>
        <p:nvSpPr>
          <p:cNvPr id="653" name="Google Shape;653;g18c94055bac_0_455"/>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teres major</a:t>
            </a:r>
            <a:endParaRPr/>
          </a:p>
        </p:txBody>
      </p:sp>
      <p:sp>
        <p:nvSpPr>
          <p:cNvPr id="654" name="Google Shape;654;g18c94055bac_0_455"/>
          <p:cNvSpPr txBox="1"/>
          <p:nvPr>
            <p:ph idx="2" type="body"/>
          </p:nvPr>
        </p:nvSpPr>
        <p:spPr>
          <a:xfrm>
            <a:off x="720000" y="1692000"/>
            <a:ext cx="6586200" cy="4140000"/>
          </a:xfrm>
          <a:prstGeom prst="rect">
            <a:avLst/>
          </a:prstGeom>
        </p:spPr>
        <p:txBody>
          <a:bodyPr anchorCtr="0" anchor="t" bIns="0" lIns="0" spcFirstLastPara="1" rIns="0" wrap="square" tIns="0">
            <a:noAutofit/>
          </a:bodyPr>
          <a:lstStyle/>
          <a:p>
            <a:pPr indent="-228600" lvl="0" marL="228600" rtl="0" algn="just">
              <a:lnSpc>
                <a:spcPct val="70000"/>
              </a:lnSpc>
              <a:spcBef>
                <a:spcPts val="0"/>
              </a:spcBef>
              <a:spcAft>
                <a:spcPts val="0"/>
              </a:spcAft>
              <a:buSzPts val="2590"/>
              <a:buChar char="•"/>
            </a:pPr>
            <a:r>
              <a:rPr b="1" lang="cs-CZ" sz="2590">
                <a:solidFill>
                  <a:srgbClr val="000000"/>
                </a:solidFill>
              </a:rPr>
              <a:t>Pozice pacienta: </a:t>
            </a:r>
            <a:r>
              <a:rPr lang="cs-CZ" sz="2590">
                <a:solidFill>
                  <a:srgbClr val="000000"/>
                </a:solidFill>
              </a:rPr>
              <a:t>leží na břiše</a:t>
            </a:r>
            <a:endParaRPr>
              <a:solidFill>
                <a:srgbClr val="000000"/>
              </a:solidFill>
            </a:endParaRPr>
          </a:p>
          <a:p>
            <a:pPr indent="-228600" lvl="0" marL="228600" rtl="0" algn="just">
              <a:lnSpc>
                <a:spcPct val="70000"/>
              </a:lnSpc>
              <a:spcBef>
                <a:spcPts val="1000"/>
              </a:spcBef>
              <a:spcAft>
                <a:spcPts val="0"/>
              </a:spcAft>
              <a:buSzPts val="2590"/>
              <a:buChar char="•"/>
            </a:pPr>
            <a:r>
              <a:rPr b="1" lang="cs-CZ" sz="2590">
                <a:solidFill>
                  <a:srgbClr val="000000"/>
                </a:solidFill>
              </a:rPr>
              <a:t>Fixace: </a:t>
            </a:r>
            <a:r>
              <a:rPr lang="cs-CZ" sz="2590">
                <a:solidFill>
                  <a:srgbClr val="000000"/>
                </a:solidFill>
              </a:rPr>
              <a:t>není nutná (váha trupu je dostatečnou fixací), popř. fixace kontralat. ramene</a:t>
            </a:r>
            <a:endParaRPr>
              <a:solidFill>
                <a:srgbClr val="000000"/>
              </a:solidFill>
            </a:endParaRPr>
          </a:p>
          <a:p>
            <a:pPr indent="-228600" lvl="0" marL="228600" rtl="0" algn="just">
              <a:lnSpc>
                <a:spcPct val="70000"/>
              </a:lnSpc>
              <a:spcBef>
                <a:spcPts val="1000"/>
              </a:spcBef>
              <a:spcAft>
                <a:spcPts val="0"/>
              </a:spcAft>
              <a:buSzPts val="2590"/>
              <a:buChar char="•"/>
            </a:pPr>
            <a:r>
              <a:rPr b="1" lang="cs-CZ" sz="2590">
                <a:solidFill>
                  <a:srgbClr val="000000"/>
                </a:solidFill>
              </a:rPr>
              <a:t>Provedení: </a:t>
            </a:r>
            <a:r>
              <a:rPr lang="cs-CZ" sz="2590">
                <a:solidFill>
                  <a:srgbClr val="000000"/>
                </a:solidFill>
              </a:rPr>
              <a:t>EX, ADD a VR humeru, hřbet ruky leží na SIPS, terapeut dává odpor na paži nad loktem pacienta ve směru ABD a FLX</a:t>
            </a:r>
            <a:endParaRPr>
              <a:solidFill>
                <a:srgbClr val="000000"/>
              </a:solidFill>
            </a:endParaRPr>
          </a:p>
          <a:p>
            <a:pPr indent="-228600" lvl="0" marL="228600" rtl="0" algn="just">
              <a:lnSpc>
                <a:spcPct val="70000"/>
              </a:lnSpc>
              <a:spcBef>
                <a:spcPts val="1000"/>
              </a:spcBef>
              <a:spcAft>
                <a:spcPts val="0"/>
              </a:spcAft>
              <a:buSzPts val="2590"/>
              <a:buChar char="•"/>
            </a:pPr>
            <a:r>
              <a:rPr b="1" lang="cs-CZ" sz="2590">
                <a:solidFill>
                  <a:srgbClr val="000000"/>
                </a:solidFill>
              </a:rPr>
              <a:t>Slabost: </a:t>
            </a:r>
            <a:r>
              <a:rPr lang="cs-CZ" sz="2590">
                <a:solidFill>
                  <a:srgbClr val="000000"/>
                </a:solidFill>
              </a:rPr>
              <a:t>snižuje se síla do EX, ADD a VR</a:t>
            </a:r>
            <a:endParaRPr>
              <a:solidFill>
                <a:srgbClr val="000000"/>
              </a:solidFill>
            </a:endParaRPr>
          </a:p>
          <a:p>
            <a:pPr indent="-228600" lvl="0" marL="228600" rtl="0" algn="just">
              <a:lnSpc>
                <a:spcPct val="70000"/>
              </a:lnSpc>
              <a:spcBef>
                <a:spcPts val="1000"/>
              </a:spcBef>
              <a:spcAft>
                <a:spcPts val="0"/>
              </a:spcAft>
              <a:buSzPts val="2590"/>
              <a:buChar char="•"/>
            </a:pPr>
            <a:r>
              <a:rPr b="1" lang="cs-CZ" sz="2590">
                <a:solidFill>
                  <a:srgbClr val="000000"/>
                </a:solidFill>
              </a:rPr>
              <a:t>Zkrácení:</a:t>
            </a:r>
            <a:r>
              <a:rPr lang="cs-CZ" sz="2590">
                <a:solidFill>
                  <a:srgbClr val="000000"/>
                </a:solidFill>
              </a:rPr>
              <a:t> brání celému rozsahu ZR a ABD humeru, s napjatostí m. TM začne lopatka rotovat laterálně téměř současně s FLX nebo ABD → pohyby lopatky, kt. jsou doprovázeny FLX a ABD paže jsou ovlivněny stupněm svalové nedostatečnosti m. TM a m. subscapularis</a:t>
            </a:r>
            <a:r>
              <a:rPr b="1" lang="cs-CZ" sz="2590">
                <a:solidFill>
                  <a:srgbClr val="000000"/>
                </a:solidFill>
              </a:rPr>
              <a:t> </a:t>
            </a:r>
            <a:endParaRPr b="1" sz="2590">
              <a:solidFill>
                <a:srgbClr val="000000"/>
              </a:solidFill>
            </a:endParaRPr>
          </a:p>
          <a:p>
            <a:pPr indent="0" lvl="0" marL="0" rtl="0" algn="l">
              <a:spcBef>
                <a:spcPts val="0"/>
              </a:spcBef>
              <a:spcAft>
                <a:spcPts val="0"/>
              </a:spcAft>
              <a:buNone/>
            </a:pPr>
            <a:r>
              <a:t/>
            </a:r>
            <a:endParaRPr/>
          </a:p>
        </p:txBody>
      </p:sp>
      <p:pic>
        <p:nvPicPr>
          <p:cNvPr id="655" name="Google Shape;655;g18c94055bac_0_455"/>
          <p:cNvPicPr preferRelativeResize="0"/>
          <p:nvPr/>
        </p:nvPicPr>
        <p:blipFill rotWithShape="1">
          <a:blip r:embed="rId3">
            <a:alphaModFix/>
          </a:blip>
          <a:srcRect b="0" l="0" r="0" t="0"/>
          <a:stretch/>
        </p:blipFill>
        <p:spPr>
          <a:xfrm>
            <a:off x="7985879" y="720008"/>
            <a:ext cx="3487321" cy="4989286"/>
          </a:xfrm>
          <a:prstGeom prst="rect">
            <a:avLst/>
          </a:prstGeom>
          <a:noFill/>
          <a:ln>
            <a:noFill/>
          </a:ln>
        </p:spPr>
      </p:pic>
      <p:sp>
        <p:nvSpPr>
          <p:cNvPr id="656" name="Google Shape;656;g18c94055bac_0_455"/>
          <p:cNvSpPr/>
          <p:nvPr/>
        </p:nvSpPr>
        <p:spPr>
          <a:xfrm>
            <a:off x="8856800" y="5611050"/>
            <a:ext cx="23193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sz="1800">
                <a:solidFill>
                  <a:srgbClr val="000000"/>
                </a:solidFill>
              </a:rPr>
              <a:t>(Kendall et al., 2005)</a:t>
            </a:r>
            <a:endParaRPr sz="1800">
              <a:solidFill>
                <a:srgbClr val="0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8"/>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cs-CZ"/>
              <a:t>Zápatí prezentace</a:t>
            </a:r>
            <a:endParaRPr/>
          </a:p>
        </p:txBody>
      </p:sp>
      <p:sp>
        <p:nvSpPr>
          <p:cNvPr id="662" name="Google Shape;662;p8"/>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sp>
        <p:nvSpPr>
          <p:cNvPr id="663" name="Google Shape;663;p8"/>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cs-CZ"/>
              <a:t>m. latissimus dorsi et teres major</a:t>
            </a:r>
            <a:endParaRPr/>
          </a:p>
        </p:txBody>
      </p:sp>
      <p:sp>
        <p:nvSpPr>
          <p:cNvPr id="664" name="Google Shape;664;p8"/>
          <p:cNvSpPr txBox="1"/>
          <p:nvPr>
            <p:ph idx="1" type="body"/>
          </p:nvPr>
        </p:nvSpPr>
        <p:spPr>
          <a:xfrm>
            <a:off x="720000" y="1692000"/>
            <a:ext cx="10831298" cy="4065900"/>
          </a:xfrm>
          <a:prstGeom prst="rect">
            <a:avLst/>
          </a:prstGeom>
          <a:noFill/>
          <a:ln>
            <a:noFill/>
          </a:ln>
        </p:spPr>
        <p:txBody>
          <a:bodyPr anchorCtr="0" anchor="t" bIns="0" lIns="0" spcFirstLastPara="1" rIns="0" wrap="square" tIns="0">
            <a:noAutofit/>
          </a:bodyPr>
          <a:lstStyle/>
          <a:p>
            <a:pPr indent="0" lvl="0" marL="88900" rtl="0" algn="l">
              <a:lnSpc>
                <a:spcPct val="128571"/>
              </a:lnSpc>
              <a:spcBef>
                <a:spcPts val="0"/>
              </a:spcBef>
              <a:spcAft>
                <a:spcPts val="0"/>
              </a:spcAft>
              <a:buSzPts val="2200"/>
              <a:buNone/>
            </a:pPr>
            <a:r>
              <a:rPr b="1" lang="cs-CZ" sz="2400"/>
              <a:t>Poloha pacienta: </a:t>
            </a:r>
            <a:r>
              <a:rPr lang="cs-CZ" sz="2400"/>
              <a:t>leh na boku neošetřované strany, DK v mírné semiflexi, trup může být podložen polštářem </a:t>
            </a:r>
            <a:endParaRPr/>
          </a:p>
          <a:p>
            <a:pPr indent="0" lvl="0" marL="88900" rtl="0" algn="l">
              <a:lnSpc>
                <a:spcPct val="128571"/>
              </a:lnSpc>
              <a:spcBef>
                <a:spcPts val="0"/>
              </a:spcBef>
              <a:spcAft>
                <a:spcPts val="0"/>
              </a:spcAft>
              <a:buSzPts val="2200"/>
              <a:buNone/>
            </a:pPr>
            <a:r>
              <a:t/>
            </a:r>
            <a:endParaRPr sz="2400"/>
          </a:p>
          <a:p>
            <a:pPr indent="0" lvl="0" marL="88900" rtl="0" algn="l">
              <a:lnSpc>
                <a:spcPct val="128571"/>
              </a:lnSpc>
              <a:spcBef>
                <a:spcPts val="0"/>
              </a:spcBef>
              <a:spcAft>
                <a:spcPts val="0"/>
              </a:spcAft>
              <a:buSzPts val="2200"/>
              <a:buNone/>
            </a:pPr>
            <a:r>
              <a:rPr b="1" lang="cs-CZ" sz="2400"/>
              <a:t>Postavení terapeuta</a:t>
            </a:r>
            <a:r>
              <a:rPr lang="cs-CZ" sz="2400"/>
              <a:t>: Za zády pacienta. </a:t>
            </a:r>
            <a:endParaRPr/>
          </a:p>
          <a:p>
            <a:pPr indent="0" lvl="0" marL="88900" rtl="0" algn="l">
              <a:lnSpc>
                <a:spcPct val="128571"/>
              </a:lnSpc>
              <a:spcBef>
                <a:spcPts val="0"/>
              </a:spcBef>
              <a:spcAft>
                <a:spcPts val="0"/>
              </a:spcAft>
              <a:buSzPts val="2200"/>
              <a:buNone/>
            </a:pPr>
            <a:r>
              <a:t/>
            </a:r>
            <a:endParaRPr sz="2400"/>
          </a:p>
          <a:p>
            <a:pPr indent="0" lvl="0" marL="88900" rtl="0" algn="l">
              <a:lnSpc>
                <a:spcPct val="128571"/>
              </a:lnSpc>
              <a:spcBef>
                <a:spcPts val="0"/>
              </a:spcBef>
              <a:spcAft>
                <a:spcPts val="0"/>
              </a:spcAft>
              <a:buSzPts val="2200"/>
              <a:buNone/>
            </a:pPr>
            <a:r>
              <a:rPr b="1" lang="cs-CZ" sz="2400"/>
              <a:t>Provedení: </a:t>
            </a:r>
            <a:r>
              <a:rPr lang="cs-CZ" sz="2400"/>
              <a:t>Vrchní horní končetinu uvést do maximální elevace, předloktí je ve flexi asi 90 stupňů. Paže by měla být v zevní rotaci (palec směřuje k zemi). Jednou rukou fixovat hrudník a druhou udržovat pozici vzpažené horní končetiny v předpětí tlakem do paže nad loktem. </a:t>
            </a:r>
            <a:endParaRPr/>
          </a:p>
          <a:p>
            <a:pPr indent="0" lvl="0" marL="88900" rtl="0" algn="l">
              <a:lnSpc>
                <a:spcPct val="128571"/>
              </a:lnSpc>
              <a:spcBef>
                <a:spcPts val="0"/>
              </a:spcBef>
              <a:spcAft>
                <a:spcPts val="0"/>
              </a:spcAft>
              <a:buSzPts val="2200"/>
              <a:buNone/>
            </a:pPr>
            <a:r>
              <a:t/>
            </a:r>
            <a:endParaRPr sz="22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9"/>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sp>
        <p:nvSpPr>
          <p:cNvPr id="670" name="Google Shape;670;p9"/>
          <p:cNvSpPr txBox="1"/>
          <p:nvPr>
            <p:ph idx="1" type="body"/>
          </p:nvPr>
        </p:nvSpPr>
        <p:spPr>
          <a:xfrm>
            <a:off x="719400" y="1085512"/>
            <a:ext cx="10841229" cy="4139998"/>
          </a:xfrm>
          <a:prstGeom prst="rect">
            <a:avLst/>
          </a:prstGeom>
          <a:noFill/>
          <a:ln>
            <a:noFill/>
          </a:ln>
        </p:spPr>
        <p:txBody>
          <a:bodyPr anchorCtr="0" anchor="t" bIns="0" lIns="0" spcFirstLastPara="1" rIns="0" wrap="square" tIns="0">
            <a:noAutofit/>
          </a:bodyPr>
          <a:lstStyle/>
          <a:p>
            <a:pPr indent="0" lvl="0" marL="88900" rtl="0" algn="l">
              <a:lnSpc>
                <a:spcPct val="128571"/>
              </a:lnSpc>
              <a:spcBef>
                <a:spcPts val="0"/>
              </a:spcBef>
              <a:spcAft>
                <a:spcPts val="0"/>
              </a:spcAft>
              <a:buSzPts val="2200"/>
              <a:buNone/>
            </a:pPr>
            <a:r>
              <a:rPr b="1" lang="cs-CZ" sz="2800"/>
              <a:t>Izometrie: </a:t>
            </a:r>
            <a:r>
              <a:rPr lang="cs-CZ" sz="2800"/>
              <a:t>tlak paže proti dlani – do addukce </a:t>
            </a:r>
            <a:endParaRPr/>
          </a:p>
          <a:p>
            <a:pPr indent="0" lvl="0" marL="88900" rtl="0" algn="l">
              <a:lnSpc>
                <a:spcPct val="128571"/>
              </a:lnSpc>
              <a:spcBef>
                <a:spcPts val="0"/>
              </a:spcBef>
              <a:spcAft>
                <a:spcPts val="0"/>
              </a:spcAft>
              <a:buSzPts val="2200"/>
              <a:buNone/>
            </a:pPr>
            <a:r>
              <a:rPr lang="cs-CZ" sz="2800"/>
              <a:t>Facilitace: nádech x Inhibice: výdech</a:t>
            </a:r>
            <a:endParaRPr/>
          </a:p>
          <a:p>
            <a:pPr indent="0" lvl="0" marL="88900" rtl="0" algn="l">
              <a:lnSpc>
                <a:spcPct val="128571"/>
              </a:lnSpc>
              <a:spcBef>
                <a:spcPts val="0"/>
              </a:spcBef>
              <a:spcAft>
                <a:spcPts val="0"/>
              </a:spcAft>
              <a:buSzPts val="2200"/>
              <a:buNone/>
            </a:pPr>
            <a:r>
              <a:t/>
            </a:r>
            <a:endParaRPr/>
          </a:p>
          <a:p>
            <a:pPr indent="0" lvl="0" marL="88900" rtl="0" algn="l">
              <a:lnSpc>
                <a:spcPct val="128571"/>
              </a:lnSpc>
              <a:spcBef>
                <a:spcPts val="0"/>
              </a:spcBef>
              <a:spcAft>
                <a:spcPts val="0"/>
              </a:spcAft>
              <a:buSzPts val="2200"/>
              <a:buNone/>
            </a:pPr>
            <a:r>
              <a:rPr lang="cs-CZ" sz="2800"/>
              <a:t>AGR: stejná pozice, předloktí visí za hlavou kolmo k podložce. Předpětí dosahujeme vahou předloktí. </a:t>
            </a:r>
            <a:endParaRPr/>
          </a:p>
          <a:p>
            <a:pPr indent="0" lvl="0" marL="88900" rtl="0" algn="l">
              <a:lnSpc>
                <a:spcPct val="128571"/>
              </a:lnSpc>
              <a:spcBef>
                <a:spcPts val="0"/>
              </a:spcBef>
              <a:spcAft>
                <a:spcPts val="0"/>
              </a:spcAft>
              <a:buSzPts val="2200"/>
              <a:buNone/>
            </a:pPr>
            <a:r>
              <a:rPr lang="cs-CZ"/>
              <a:t>Facilitace: lehký pohyb loktem směrem ke stropu</a:t>
            </a:r>
            <a:endParaRPr/>
          </a:p>
          <a:p>
            <a:pPr indent="0" lvl="0" marL="88900" rtl="0" algn="l">
              <a:lnSpc>
                <a:spcPct val="128571"/>
              </a:lnSpc>
              <a:spcBef>
                <a:spcPts val="0"/>
              </a:spcBef>
              <a:spcAft>
                <a:spcPts val="0"/>
              </a:spcAft>
              <a:buSzPts val="2200"/>
              <a:buNone/>
            </a:pPr>
            <a:r>
              <a:rPr lang="cs-CZ" sz="2800"/>
              <a:t>Relaxace: uvolnit</a:t>
            </a:r>
            <a:endParaRPr/>
          </a:p>
          <a:p>
            <a:pPr indent="0" lvl="0" marL="88900" rtl="0" algn="l">
              <a:lnSpc>
                <a:spcPct val="128571"/>
              </a:lnSpc>
              <a:spcBef>
                <a:spcPts val="0"/>
              </a:spcBef>
              <a:spcAft>
                <a:spcPts val="0"/>
              </a:spcAft>
              <a:buSzPts val="2200"/>
              <a:buNone/>
            </a:pPr>
            <a:r>
              <a:rPr lang="cs-CZ"/>
              <a:t>Reciproční inhibice: aktivní tlak směrem k zemi</a:t>
            </a:r>
            <a:endParaRPr sz="2800"/>
          </a:p>
          <a:p>
            <a:pPr indent="0" lvl="0" marL="50800" rtl="0" algn="l">
              <a:lnSpc>
                <a:spcPct val="128571"/>
              </a:lnSpc>
              <a:spcBef>
                <a:spcPts val="0"/>
              </a:spcBef>
              <a:spcAft>
                <a:spcPts val="0"/>
              </a:spcAft>
              <a:buSzPts val="2800"/>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10"/>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pic>
        <p:nvPicPr>
          <p:cNvPr id="676" name="Google Shape;676;p10"/>
          <p:cNvPicPr preferRelativeResize="0"/>
          <p:nvPr/>
        </p:nvPicPr>
        <p:blipFill rotWithShape="1">
          <a:blip r:embed="rId3">
            <a:alphaModFix/>
          </a:blip>
          <a:srcRect b="31019" l="30383" r="38316" t="46395"/>
          <a:stretch/>
        </p:blipFill>
        <p:spPr>
          <a:xfrm>
            <a:off x="177281" y="195941"/>
            <a:ext cx="8184190" cy="3321699"/>
          </a:xfrm>
          <a:prstGeom prst="rect">
            <a:avLst/>
          </a:prstGeom>
          <a:noFill/>
          <a:ln>
            <a:noFill/>
          </a:ln>
        </p:spPr>
      </p:pic>
      <p:pic>
        <p:nvPicPr>
          <p:cNvPr id="677" name="Google Shape;677;p10"/>
          <p:cNvPicPr preferRelativeResize="0"/>
          <p:nvPr/>
        </p:nvPicPr>
        <p:blipFill rotWithShape="1">
          <a:blip r:embed="rId4">
            <a:alphaModFix/>
          </a:blip>
          <a:srcRect b="0" l="0" r="0" t="18868"/>
          <a:stretch/>
        </p:blipFill>
        <p:spPr>
          <a:xfrm>
            <a:off x="5347073" y="3732245"/>
            <a:ext cx="3014398" cy="2995494"/>
          </a:xfrm>
          <a:prstGeom prst="rect">
            <a:avLst/>
          </a:prstGeom>
          <a:noFill/>
          <a:ln>
            <a:noFill/>
          </a:ln>
        </p:spPr>
      </p:pic>
      <p:sp>
        <p:nvSpPr>
          <p:cNvPr id="678" name="Google Shape;678;p10"/>
          <p:cNvSpPr txBox="1"/>
          <p:nvPr/>
        </p:nvSpPr>
        <p:spPr>
          <a:xfrm>
            <a:off x="8457687" y="4860660"/>
            <a:ext cx="3014398"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cs-CZ" sz="1400" u="none" cap="none" strike="noStrike">
                <a:solidFill>
                  <a:srgbClr val="000000"/>
                </a:solidFill>
                <a:latin typeface="Arial"/>
                <a:ea typeface="Arial"/>
                <a:cs typeface="Arial"/>
                <a:sym typeface="Arial"/>
              </a:rPr>
              <a:t>Na obr. technika s použitím „ždímavého“ pohybu hrudníku proti pánvi – učí paní Janíková.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18c94055bac_0_465"/>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685" name="Google Shape;685;g18c94055bac_0_465"/>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Asistované protažení m. LD a m. TM</a:t>
            </a:r>
            <a:endParaRPr/>
          </a:p>
        </p:txBody>
      </p:sp>
      <p:sp>
        <p:nvSpPr>
          <p:cNvPr id="686" name="Google Shape;686;g18c94055bac_0_465"/>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228600" lvl="0" marL="228600" rtl="0" algn="just">
              <a:lnSpc>
                <a:spcPct val="90000"/>
              </a:lnSpc>
              <a:spcBef>
                <a:spcPts val="0"/>
              </a:spcBef>
              <a:spcAft>
                <a:spcPts val="0"/>
              </a:spcAft>
              <a:buSzPts val="2400"/>
              <a:buChar char="•"/>
            </a:pPr>
            <a:r>
              <a:rPr b="1" lang="cs-CZ" sz="2400">
                <a:solidFill>
                  <a:srgbClr val="000000"/>
                </a:solidFill>
              </a:rPr>
              <a:t>Poloha pacienta: </a:t>
            </a:r>
            <a:r>
              <a:rPr lang="cs-CZ" sz="2400">
                <a:solidFill>
                  <a:srgbClr val="000000"/>
                </a:solidFill>
              </a:rPr>
              <a:t>leh na zádech, flexe v KOKK a KYKK, chodidla a Lp opřená o podložku </a:t>
            </a:r>
            <a:endParaRPr>
              <a:solidFill>
                <a:srgbClr val="000000"/>
              </a:solidFill>
            </a:endParaRPr>
          </a:p>
          <a:p>
            <a:pPr indent="-228600" lvl="0" marL="228600" rtl="0" algn="just">
              <a:lnSpc>
                <a:spcPct val="90000"/>
              </a:lnSpc>
              <a:spcBef>
                <a:spcPts val="1000"/>
              </a:spcBef>
              <a:spcAft>
                <a:spcPts val="0"/>
              </a:spcAft>
              <a:buSzPts val="2400"/>
              <a:buChar char="•"/>
            </a:pPr>
            <a:r>
              <a:rPr b="1" lang="cs-CZ" sz="2400">
                <a:solidFill>
                  <a:srgbClr val="000000"/>
                </a:solidFill>
              </a:rPr>
              <a:t>Fixace lopatky </a:t>
            </a:r>
            <a:r>
              <a:rPr lang="cs-CZ" sz="2400">
                <a:solidFill>
                  <a:srgbClr val="000000"/>
                </a:solidFill>
              </a:rPr>
              <a:t>z vnější strany – zabránění nadměrné ABD lopatky pro zacílení na protažení adduktorů ramene a omezení tak protažení mm. rhomboidei</a:t>
            </a:r>
            <a:endParaRPr sz="2400">
              <a:solidFill>
                <a:srgbClr val="000000"/>
              </a:solidFill>
            </a:endParaRPr>
          </a:p>
          <a:p>
            <a:pPr indent="-228600" lvl="0" marL="228600" rtl="0" algn="just">
              <a:lnSpc>
                <a:spcPct val="90000"/>
              </a:lnSpc>
              <a:spcBef>
                <a:spcPts val="1000"/>
              </a:spcBef>
              <a:spcAft>
                <a:spcPts val="0"/>
              </a:spcAft>
              <a:buSzPts val="2400"/>
              <a:buChar char="•"/>
            </a:pPr>
            <a:r>
              <a:rPr lang="cs-CZ" sz="2400">
                <a:solidFill>
                  <a:srgbClr val="000000"/>
                </a:solidFill>
              </a:rPr>
              <a:t>Terapeut provádí trakci ramene ve směru elevované paže</a:t>
            </a:r>
            <a:endParaRPr sz="2400">
              <a:solidFill>
                <a:srgbClr val="000000"/>
              </a:solidFill>
            </a:endParaRPr>
          </a:p>
          <a:p>
            <a:pPr indent="0" lvl="0" marL="0" rtl="0" algn="l">
              <a:spcBef>
                <a:spcPts val="0"/>
              </a:spcBef>
              <a:spcAft>
                <a:spcPts val="0"/>
              </a:spcAft>
              <a:buNone/>
            </a:pPr>
            <a:r>
              <a:t/>
            </a:r>
            <a:endParaRPr/>
          </a:p>
        </p:txBody>
      </p:sp>
      <p:pic>
        <p:nvPicPr>
          <p:cNvPr id="687" name="Google Shape;687;g18c94055bac_0_465"/>
          <p:cNvPicPr preferRelativeResize="0"/>
          <p:nvPr/>
        </p:nvPicPr>
        <p:blipFill rotWithShape="1">
          <a:blip r:embed="rId3">
            <a:alphaModFix/>
          </a:blip>
          <a:srcRect b="0" l="0" r="0" t="0"/>
          <a:stretch/>
        </p:blipFill>
        <p:spPr>
          <a:xfrm>
            <a:off x="720001" y="3940508"/>
            <a:ext cx="4543147" cy="2757054"/>
          </a:xfrm>
          <a:prstGeom prst="rect">
            <a:avLst/>
          </a:prstGeom>
          <a:noFill/>
          <a:ln>
            <a:noFill/>
          </a:ln>
        </p:spPr>
      </p:pic>
      <p:sp>
        <p:nvSpPr>
          <p:cNvPr id="688" name="Google Shape;688;g18c94055bac_0_465"/>
          <p:cNvSpPr/>
          <p:nvPr/>
        </p:nvSpPr>
        <p:spPr>
          <a:xfrm>
            <a:off x="5317150" y="6352500"/>
            <a:ext cx="25419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cs-CZ" sz="1800">
                <a:solidFill>
                  <a:srgbClr val="000000"/>
                </a:solidFill>
              </a:rPr>
              <a:t>(Kendall et al., 2005)</a:t>
            </a:r>
            <a:endParaRPr sz="1800">
              <a:solidFill>
                <a:srgbClr val="0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g18c94055bac_0_13"/>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695" name="Google Shape;695;g18c94055bac_0_13"/>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Dle Dobeše</a:t>
            </a:r>
            <a:endParaRPr/>
          </a:p>
        </p:txBody>
      </p:sp>
      <p:sp>
        <p:nvSpPr>
          <p:cNvPr id="696" name="Google Shape;696;g18c94055bac_0_13"/>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cs-CZ"/>
              <a:t>m. latissimus dorsi et teres major </a:t>
            </a:r>
            <a:endParaRPr/>
          </a:p>
        </p:txBody>
      </p:sp>
      <p:pic>
        <p:nvPicPr>
          <p:cNvPr id="697" name="Google Shape;697;g18c94055bac_0_13"/>
          <p:cNvPicPr preferRelativeResize="0"/>
          <p:nvPr/>
        </p:nvPicPr>
        <p:blipFill rotWithShape="1">
          <a:blip r:embed="rId3">
            <a:alphaModFix/>
          </a:blip>
          <a:srcRect b="9059" l="0" r="1999" t="6666"/>
          <a:stretch/>
        </p:blipFill>
        <p:spPr>
          <a:xfrm>
            <a:off x="2276675" y="1370699"/>
            <a:ext cx="8286725" cy="4453574"/>
          </a:xfrm>
          <a:prstGeom prst="rect">
            <a:avLst/>
          </a:prstGeom>
          <a:noFill/>
          <a:ln>
            <a:noFill/>
          </a:ln>
        </p:spPr>
      </p:pic>
      <p:sp>
        <p:nvSpPr>
          <p:cNvPr id="698" name="Google Shape;698;g18c94055bac_0_13"/>
          <p:cNvSpPr txBox="1"/>
          <p:nvPr/>
        </p:nvSpPr>
        <p:spPr>
          <a:xfrm>
            <a:off x="3752225" y="5824275"/>
            <a:ext cx="557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u="sng">
                <a:solidFill>
                  <a:schemeClr val="hlink"/>
                </a:solidFill>
                <a:hlinkClick r:id="rId4"/>
              </a:rPr>
              <a:t>https://www.fyzioweb.cz/video/m-latissimus-dorsi-a-m-teres-major</a:t>
            </a:r>
            <a:r>
              <a:rPr lang="cs-CZ"/>
              <a:t>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g18c94055bac_0_447"/>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705" name="Google Shape;705;g18c94055bac_0_447"/>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Anatomie</a:t>
            </a:r>
            <a:endParaRPr/>
          </a:p>
        </p:txBody>
      </p:sp>
      <p:sp>
        <p:nvSpPr>
          <p:cNvPr id="706" name="Google Shape;706;g18c94055bac_0_447"/>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serratus anterior</a:t>
            </a:r>
            <a:endParaRPr/>
          </a:p>
        </p:txBody>
      </p:sp>
      <p:sp>
        <p:nvSpPr>
          <p:cNvPr id="707" name="Google Shape;707;g18c94055bac_0_447"/>
          <p:cNvSpPr txBox="1"/>
          <p:nvPr>
            <p:ph idx="2" type="body"/>
          </p:nvPr>
        </p:nvSpPr>
        <p:spPr>
          <a:xfrm>
            <a:off x="720000" y="1692000"/>
            <a:ext cx="6018600" cy="41400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cs-CZ">
                <a:solidFill>
                  <a:srgbClr val="000000"/>
                </a:solidFill>
              </a:rPr>
              <a:t>O: </a:t>
            </a:r>
            <a:r>
              <a:rPr lang="cs-CZ">
                <a:solidFill>
                  <a:srgbClr val="000000"/>
                </a:solidFill>
              </a:rPr>
              <a:t>na 1. až 9. žebru (mezi 5 dolními úpony se střídají úpony m. obliq. ext. abdominis)</a:t>
            </a:r>
            <a:endParaRPr>
              <a:solidFill>
                <a:srgbClr val="000000"/>
              </a:solidFill>
            </a:endParaRPr>
          </a:p>
          <a:p>
            <a:pPr indent="0" lvl="0" marL="0" rtl="0" algn="l">
              <a:lnSpc>
                <a:spcPct val="90000"/>
              </a:lnSpc>
              <a:spcBef>
                <a:spcPts val="1000"/>
              </a:spcBef>
              <a:spcAft>
                <a:spcPts val="0"/>
              </a:spcAft>
              <a:buNone/>
            </a:pPr>
            <a:r>
              <a:rPr b="1" lang="cs-CZ">
                <a:solidFill>
                  <a:srgbClr val="000000"/>
                </a:solidFill>
              </a:rPr>
              <a:t>Průběh: </a:t>
            </a:r>
            <a:r>
              <a:rPr lang="cs-CZ">
                <a:solidFill>
                  <a:srgbClr val="000000"/>
                </a:solidFill>
              </a:rPr>
              <a:t>po zevní ploše hrudníku, podbíhá lopatku</a:t>
            </a:r>
            <a:endParaRPr>
              <a:solidFill>
                <a:srgbClr val="000000"/>
              </a:solidFill>
            </a:endParaRPr>
          </a:p>
          <a:p>
            <a:pPr indent="0" lvl="0" marL="0" rtl="0" algn="l">
              <a:lnSpc>
                <a:spcPct val="90000"/>
              </a:lnSpc>
              <a:spcBef>
                <a:spcPts val="1000"/>
              </a:spcBef>
              <a:spcAft>
                <a:spcPts val="0"/>
              </a:spcAft>
              <a:buNone/>
            </a:pPr>
            <a:r>
              <a:rPr b="1" lang="cs-CZ">
                <a:solidFill>
                  <a:srgbClr val="000000"/>
                </a:solidFill>
              </a:rPr>
              <a:t>I: </a:t>
            </a:r>
            <a:r>
              <a:rPr lang="cs-CZ">
                <a:solidFill>
                  <a:srgbClr val="000000"/>
                </a:solidFill>
              </a:rPr>
              <a:t>Mediální okraj lopatky, snopce od 4. žebra níž jdou až na angulus inf. scapulae</a:t>
            </a:r>
            <a:endParaRPr>
              <a:solidFill>
                <a:srgbClr val="000000"/>
              </a:solidFill>
            </a:endParaRPr>
          </a:p>
          <a:p>
            <a:pPr indent="0" lvl="0" marL="0" rtl="0" algn="l">
              <a:lnSpc>
                <a:spcPct val="90000"/>
              </a:lnSpc>
              <a:spcBef>
                <a:spcPts val="1000"/>
              </a:spcBef>
              <a:spcAft>
                <a:spcPts val="0"/>
              </a:spcAft>
              <a:buNone/>
            </a:pPr>
            <a:r>
              <a:rPr b="1" lang="cs-CZ">
                <a:solidFill>
                  <a:srgbClr val="000000"/>
                </a:solidFill>
              </a:rPr>
              <a:t>In: </a:t>
            </a:r>
            <a:r>
              <a:rPr lang="cs-CZ">
                <a:solidFill>
                  <a:srgbClr val="000000"/>
                </a:solidFill>
              </a:rPr>
              <a:t>n. thoracicus lonugs (C5-C7)</a:t>
            </a:r>
            <a:endParaRPr>
              <a:solidFill>
                <a:srgbClr val="000000"/>
              </a:solidFill>
            </a:endParaRPr>
          </a:p>
          <a:p>
            <a:pPr indent="0" lvl="0" marL="0" rtl="0" algn="l">
              <a:lnSpc>
                <a:spcPct val="90000"/>
              </a:lnSpc>
              <a:spcBef>
                <a:spcPts val="1000"/>
              </a:spcBef>
              <a:spcAft>
                <a:spcPts val="0"/>
              </a:spcAft>
              <a:buNone/>
            </a:pPr>
            <a:r>
              <a:rPr lang="cs-CZ" sz="1800">
                <a:solidFill>
                  <a:srgbClr val="000000"/>
                </a:solidFill>
              </a:rPr>
              <a:t>(</a:t>
            </a:r>
            <a:r>
              <a:rPr lang="cs-CZ" sz="2000">
                <a:solidFill>
                  <a:srgbClr val="000000"/>
                </a:solidFill>
              </a:rPr>
              <a:t>Čihák, 2006)</a:t>
            </a:r>
            <a:endParaRPr sz="2000">
              <a:solidFill>
                <a:srgbClr val="000000"/>
              </a:solidFill>
            </a:endParaRPr>
          </a:p>
          <a:p>
            <a:pPr indent="0" lvl="0" marL="0" rtl="0" algn="l">
              <a:lnSpc>
                <a:spcPct val="100000"/>
              </a:lnSpc>
              <a:spcBef>
                <a:spcPts val="0"/>
              </a:spcBef>
              <a:spcAft>
                <a:spcPts val="0"/>
              </a:spcAft>
              <a:buClr>
                <a:schemeClr val="dk1"/>
              </a:buClr>
              <a:buFont typeface="Arial"/>
              <a:buNone/>
            </a:pPr>
            <a:r>
              <a:rPr lang="cs-CZ" sz="1400"/>
              <a:t>VARIABILITA: některé části mohou chybět, může začínat i od 10. žebra, od 2. žebra mohou začínat dva zuby (časté)</a:t>
            </a:r>
            <a:endParaRPr sz="1400"/>
          </a:p>
          <a:p>
            <a:pPr indent="0" lvl="0" marL="0" rtl="0" algn="l">
              <a:lnSpc>
                <a:spcPct val="90000"/>
              </a:lnSpc>
              <a:spcBef>
                <a:spcPts val="1000"/>
              </a:spcBef>
              <a:spcAft>
                <a:spcPts val="0"/>
              </a:spcAft>
              <a:buNone/>
            </a:pPr>
            <a:r>
              <a:t/>
            </a:r>
            <a:endParaRPr sz="2000">
              <a:solidFill>
                <a:srgbClr val="000000"/>
              </a:solidFill>
            </a:endParaRPr>
          </a:p>
          <a:p>
            <a:pPr indent="0" lvl="0" marL="0" rtl="0" algn="l">
              <a:spcBef>
                <a:spcPts val="0"/>
              </a:spcBef>
              <a:spcAft>
                <a:spcPts val="0"/>
              </a:spcAft>
              <a:buNone/>
            </a:pPr>
            <a:r>
              <a:t/>
            </a:r>
            <a:endParaRPr/>
          </a:p>
        </p:txBody>
      </p:sp>
      <p:pic>
        <p:nvPicPr>
          <p:cNvPr id="708" name="Google Shape;708;g18c94055bac_0_447"/>
          <p:cNvPicPr preferRelativeResize="0"/>
          <p:nvPr/>
        </p:nvPicPr>
        <p:blipFill rotWithShape="1">
          <a:blip r:embed="rId3">
            <a:alphaModFix/>
          </a:blip>
          <a:srcRect b="9908" l="10963" r="58076" t="15370"/>
          <a:stretch/>
        </p:blipFill>
        <p:spPr>
          <a:xfrm>
            <a:off x="7886428" y="719989"/>
            <a:ext cx="3774832" cy="51218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cs-CZ"/>
              <a:t>Zápatí prezentace</a:t>
            </a:r>
            <a:endParaRPr/>
          </a:p>
        </p:txBody>
      </p:sp>
      <p:sp>
        <p:nvSpPr>
          <p:cNvPr id="164" name="Google Shape;164;p3"/>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sp>
        <p:nvSpPr>
          <p:cNvPr id="165" name="Google Shape;165;p3"/>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cs-CZ"/>
              <a:t>m. pectoralis major </a:t>
            </a:r>
            <a:endParaRPr/>
          </a:p>
        </p:txBody>
      </p:sp>
      <p:sp>
        <p:nvSpPr>
          <p:cNvPr id="166" name="Google Shape;166;p3"/>
          <p:cNvSpPr txBox="1"/>
          <p:nvPr>
            <p:ph idx="1" type="body"/>
          </p:nvPr>
        </p:nvSpPr>
        <p:spPr>
          <a:xfrm>
            <a:off x="719999" y="1692000"/>
            <a:ext cx="10933935" cy="4065900"/>
          </a:xfrm>
          <a:prstGeom prst="rect">
            <a:avLst/>
          </a:prstGeom>
          <a:noFill/>
          <a:ln>
            <a:noFill/>
          </a:ln>
        </p:spPr>
        <p:txBody>
          <a:bodyPr anchorCtr="0" anchor="t" bIns="0" lIns="0" spcFirstLastPara="1" rIns="0" wrap="square" tIns="0">
            <a:noAutofit/>
          </a:bodyPr>
          <a:lstStyle/>
          <a:p>
            <a:pPr indent="0" lvl="0" marL="88900" rtl="0" algn="l">
              <a:lnSpc>
                <a:spcPct val="128571"/>
              </a:lnSpc>
              <a:spcBef>
                <a:spcPts val="0"/>
              </a:spcBef>
              <a:spcAft>
                <a:spcPts val="0"/>
              </a:spcAft>
              <a:buSzPts val="2200"/>
              <a:buNone/>
            </a:pPr>
            <a:r>
              <a:rPr b="1" lang="cs-CZ" sz="2400"/>
              <a:t>Poloha pacienta: </a:t>
            </a:r>
            <a:r>
              <a:rPr lang="cs-CZ" sz="2400"/>
              <a:t>leh na zádech, ošetřovanou stranu těla na okraji lehátka. </a:t>
            </a:r>
            <a:endParaRPr/>
          </a:p>
          <a:p>
            <a:pPr indent="0" lvl="0" marL="88900" rtl="0" algn="l">
              <a:lnSpc>
                <a:spcPct val="128571"/>
              </a:lnSpc>
              <a:spcBef>
                <a:spcPts val="0"/>
              </a:spcBef>
              <a:spcAft>
                <a:spcPts val="0"/>
              </a:spcAft>
              <a:buSzPts val="2200"/>
              <a:buNone/>
            </a:pPr>
            <a:r>
              <a:t/>
            </a:r>
            <a:endParaRPr sz="2400"/>
          </a:p>
          <a:p>
            <a:pPr indent="0" lvl="0" marL="88900" rtl="0" algn="l">
              <a:lnSpc>
                <a:spcPct val="128571"/>
              </a:lnSpc>
              <a:spcBef>
                <a:spcPts val="0"/>
              </a:spcBef>
              <a:spcAft>
                <a:spcPts val="0"/>
              </a:spcAft>
              <a:buSzPts val="2200"/>
              <a:buNone/>
            </a:pPr>
            <a:r>
              <a:rPr b="1" lang="cs-CZ" sz="2400"/>
              <a:t>Postavení terapeuta: </a:t>
            </a:r>
            <a:r>
              <a:rPr lang="cs-CZ" sz="2400"/>
              <a:t>Na straně ošetřované HK čelem k hlavě pacienta. </a:t>
            </a:r>
            <a:endParaRPr/>
          </a:p>
          <a:p>
            <a:pPr indent="0" lvl="0" marL="88900" rtl="0" algn="l">
              <a:lnSpc>
                <a:spcPct val="128571"/>
              </a:lnSpc>
              <a:spcBef>
                <a:spcPts val="0"/>
              </a:spcBef>
              <a:spcAft>
                <a:spcPts val="0"/>
              </a:spcAft>
              <a:buSzPts val="2200"/>
              <a:buNone/>
            </a:pPr>
            <a:r>
              <a:t/>
            </a:r>
            <a:endParaRPr sz="2400"/>
          </a:p>
          <a:p>
            <a:pPr indent="0" lvl="0" marL="88900" rtl="0" algn="l">
              <a:lnSpc>
                <a:spcPct val="128571"/>
              </a:lnSpc>
              <a:spcBef>
                <a:spcPts val="0"/>
              </a:spcBef>
              <a:spcAft>
                <a:spcPts val="0"/>
              </a:spcAft>
              <a:buSzPts val="2200"/>
              <a:buNone/>
            </a:pPr>
            <a:r>
              <a:rPr b="1" lang="cs-CZ" sz="2400"/>
              <a:t>Provedení: </a:t>
            </a:r>
            <a:r>
              <a:rPr lang="cs-CZ" sz="2400"/>
              <a:t>Bližší rukou vyhmatat TrP nebo bolestivé body v oblasti sterna, druhou rukou uchopit HK tak, že loket spočívá v dlani na prstech a thenar nebo palec je na mediálním epikondylu humeru. Předloktí je asi v 90 stupňové flexi. </a:t>
            </a:r>
            <a:endParaRPr sz="22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g18c94055bac_0_476"/>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715" name="Google Shape;715;g18c94055bac_0_476"/>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Tři části</a:t>
            </a:r>
            <a:endParaRPr/>
          </a:p>
        </p:txBody>
      </p:sp>
      <p:sp>
        <p:nvSpPr>
          <p:cNvPr id="716" name="Google Shape;716;g18c94055bac_0_476"/>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serratus anterior</a:t>
            </a:r>
            <a:endParaRPr/>
          </a:p>
        </p:txBody>
      </p:sp>
      <p:sp>
        <p:nvSpPr>
          <p:cNvPr id="717" name="Google Shape;717;g18c94055bac_0_476"/>
          <p:cNvSpPr txBox="1"/>
          <p:nvPr>
            <p:ph idx="2" type="body"/>
          </p:nvPr>
        </p:nvSpPr>
        <p:spPr>
          <a:xfrm>
            <a:off x="720000" y="1692000"/>
            <a:ext cx="6765600" cy="4140000"/>
          </a:xfrm>
          <a:prstGeom prst="rect">
            <a:avLst/>
          </a:prstGeom>
        </p:spPr>
        <p:txBody>
          <a:bodyPr anchorCtr="0" anchor="t" bIns="0" lIns="0" spcFirstLastPara="1" rIns="0" wrap="square" tIns="0">
            <a:noAutofit/>
          </a:bodyPr>
          <a:lstStyle/>
          <a:p>
            <a:pPr indent="0" lvl="0" marL="0" rtl="0" algn="l">
              <a:lnSpc>
                <a:spcPct val="90000"/>
              </a:lnSpc>
              <a:spcBef>
                <a:spcPts val="0"/>
              </a:spcBef>
              <a:spcAft>
                <a:spcPts val="0"/>
              </a:spcAft>
              <a:buNone/>
            </a:pPr>
            <a:r>
              <a:rPr b="1" lang="cs-CZ">
                <a:solidFill>
                  <a:srgbClr val="000000"/>
                </a:solidFill>
              </a:rPr>
              <a:t>Horní</a:t>
            </a:r>
            <a:endParaRPr>
              <a:solidFill>
                <a:srgbClr val="000000"/>
              </a:solidFill>
            </a:endParaRPr>
          </a:p>
          <a:p>
            <a:pPr indent="0" lvl="0" marL="0" rtl="0" algn="l">
              <a:lnSpc>
                <a:spcPct val="90000"/>
              </a:lnSpc>
              <a:spcBef>
                <a:spcPts val="1000"/>
              </a:spcBef>
              <a:spcAft>
                <a:spcPts val="0"/>
              </a:spcAft>
              <a:buNone/>
            </a:pPr>
            <a:r>
              <a:rPr b="1" lang="cs-CZ">
                <a:solidFill>
                  <a:srgbClr val="000000"/>
                </a:solidFill>
              </a:rPr>
              <a:t>O:</a:t>
            </a:r>
            <a:r>
              <a:rPr lang="cs-CZ">
                <a:solidFill>
                  <a:srgbClr val="000000"/>
                </a:solidFill>
              </a:rPr>
              <a:t> 1. a někdy i 2. žebro</a:t>
            </a:r>
            <a:endParaRPr>
              <a:solidFill>
                <a:srgbClr val="000000"/>
              </a:solidFill>
            </a:endParaRPr>
          </a:p>
          <a:p>
            <a:pPr indent="0" lvl="0" marL="0" rtl="0" algn="l">
              <a:lnSpc>
                <a:spcPct val="90000"/>
              </a:lnSpc>
              <a:spcBef>
                <a:spcPts val="1000"/>
              </a:spcBef>
              <a:spcAft>
                <a:spcPts val="0"/>
              </a:spcAft>
              <a:buNone/>
            </a:pPr>
            <a:r>
              <a:rPr b="1" lang="cs-CZ">
                <a:solidFill>
                  <a:srgbClr val="000000"/>
                </a:solidFill>
              </a:rPr>
              <a:t>I: </a:t>
            </a:r>
            <a:r>
              <a:rPr lang="cs-CZ">
                <a:solidFill>
                  <a:srgbClr val="000000"/>
                </a:solidFill>
              </a:rPr>
              <a:t>horní úhel lopatky</a:t>
            </a:r>
            <a:endParaRPr>
              <a:solidFill>
                <a:srgbClr val="000000"/>
              </a:solidFill>
            </a:endParaRPr>
          </a:p>
          <a:p>
            <a:pPr indent="0" lvl="0" marL="0" rtl="0" algn="l">
              <a:lnSpc>
                <a:spcPct val="90000"/>
              </a:lnSpc>
              <a:spcBef>
                <a:spcPts val="1000"/>
              </a:spcBef>
              <a:spcAft>
                <a:spcPts val="0"/>
              </a:spcAft>
              <a:buNone/>
            </a:pPr>
            <a:r>
              <a:rPr lang="cs-CZ">
                <a:solidFill>
                  <a:srgbClr val="000000"/>
                </a:solidFill>
              </a:rPr>
              <a:t>Probíhá paralelně s žebry</a:t>
            </a:r>
            <a:endParaRPr>
              <a:solidFill>
                <a:srgbClr val="000000"/>
              </a:solidFill>
            </a:endParaRPr>
          </a:p>
          <a:p>
            <a:pPr indent="0" lvl="0" marL="0" rtl="0" algn="l">
              <a:lnSpc>
                <a:spcPct val="90000"/>
              </a:lnSpc>
              <a:spcBef>
                <a:spcPts val="1000"/>
              </a:spcBef>
              <a:spcAft>
                <a:spcPts val="0"/>
              </a:spcAft>
              <a:buNone/>
            </a:pPr>
            <a:r>
              <a:rPr b="1" lang="cs-CZ">
                <a:solidFill>
                  <a:srgbClr val="000000"/>
                </a:solidFill>
              </a:rPr>
              <a:t>Střední</a:t>
            </a:r>
            <a:endParaRPr>
              <a:solidFill>
                <a:srgbClr val="000000"/>
              </a:solidFill>
            </a:endParaRPr>
          </a:p>
          <a:p>
            <a:pPr indent="0" lvl="0" marL="0" rtl="0" algn="l">
              <a:lnSpc>
                <a:spcPct val="90000"/>
              </a:lnSpc>
              <a:spcBef>
                <a:spcPts val="1000"/>
              </a:spcBef>
              <a:spcAft>
                <a:spcPts val="0"/>
              </a:spcAft>
              <a:buNone/>
            </a:pPr>
            <a:r>
              <a:rPr b="1" lang="cs-CZ">
                <a:solidFill>
                  <a:srgbClr val="000000"/>
                </a:solidFill>
              </a:rPr>
              <a:t>O:</a:t>
            </a:r>
            <a:r>
              <a:rPr lang="cs-CZ">
                <a:solidFill>
                  <a:srgbClr val="000000"/>
                </a:solidFill>
              </a:rPr>
              <a:t> od poloviny druhého a třetího žebra</a:t>
            </a:r>
            <a:endParaRPr>
              <a:solidFill>
                <a:srgbClr val="000000"/>
              </a:solidFill>
            </a:endParaRPr>
          </a:p>
          <a:p>
            <a:pPr indent="0" lvl="0" marL="0" rtl="0" algn="l">
              <a:lnSpc>
                <a:spcPct val="90000"/>
              </a:lnSpc>
              <a:spcBef>
                <a:spcPts val="1000"/>
              </a:spcBef>
              <a:spcAft>
                <a:spcPts val="0"/>
              </a:spcAft>
              <a:buNone/>
            </a:pPr>
            <a:r>
              <a:rPr b="1" lang="cs-CZ">
                <a:solidFill>
                  <a:srgbClr val="000000"/>
                </a:solidFill>
              </a:rPr>
              <a:t>I: </a:t>
            </a:r>
            <a:r>
              <a:rPr lang="cs-CZ">
                <a:solidFill>
                  <a:srgbClr val="000000"/>
                </a:solidFill>
              </a:rPr>
              <a:t>mediální okraj lopatky</a:t>
            </a:r>
            <a:endParaRPr>
              <a:solidFill>
                <a:srgbClr val="000000"/>
              </a:solidFill>
            </a:endParaRPr>
          </a:p>
          <a:p>
            <a:pPr indent="0" lvl="0" marL="0" rtl="0" algn="l">
              <a:lnSpc>
                <a:spcPct val="90000"/>
              </a:lnSpc>
              <a:spcBef>
                <a:spcPts val="1000"/>
              </a:spcBef>
              <a:spcAft>
                <a:spcPts val="0"/>
              </a:spcAft>
              <a:buNone/>
            </a:pPr>
            <a:r>
              <a:rPr lang="cs-CZ">
                <a:solidFill>
                  <a:srgbClr val="000000"/>
                </a:solidFill>
              </a:rPr>
              <a:t>Tvoří dva ploché listy a svírají s žebry úhel 45°</a:t>
            </a:r>
            <a:endParaRPr>
              <a:solidFill>
                <a:srgbClr val="000000"/>
              </a:solidFill>
            </a:endParaRPr>
          </a:p>
          <a:p>
            <a:pPr indent="0" lvl="0" marL="0" rtl="0" algn="l">
              <a:lnSpc>
                <a:spcPct val="90000"/>
              </a:lnSpc>
              <a:spcBef>
                <a:spcPts val="1000"/>
              </a:spcBef>
              <a:spcAft>
                <a:spcPts val="0"/>
              </a:spcAft>
              <a:buNone/>
            </a:pPr>
            <a:r>
              <a:rPr lang="cs-CZ" sz="2400">
                <a:solidFill>
                  <a:srgbClr val="000000"/>
                </a:solidFill>
              </a:rPr>
              <a:t>Pzn: Kapandji rozlišuje pouze 2 části</a:t>
            </a:r>
            <a:endParaRPr>
              <a:solidFill>
                <a:srgbClr val="000000"/>
              </a:solidFill>
            </a:endParaRPr>
          </a:p>
          <a:p>
            <a:pPr indent="0" lvl="0" marL="0" rtl="0" algn="l">
              <a:spcBef>
                <a:spcPts val="0"/>
              </a:spcBef>
              <a:spcAft>
                <a:spcPts val="0"/>
              </a:spcAft>
              <a:buNone/>
            </a:pPr>
            <a:r>
              <a:t/>
            </a:r>
            <a:endParaRPr/>
          </a:p>
        </p:txBody>
      </p:sp>
      <p:sp>
        <p:nvSpPr>
          <p:cNvPr id="718" name="Google Shape;718;g18c94055bac_0_476"/>
          <p:cNvSpPr txBox="1"/>
          <p:nvPr/>
        </p:nvSpPr>
        <p:spPr>
          <a:xfrm>
            <a:off x="5780939" y="1567501"/>
            <a:ext cx="5481600" cy="6014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cs-CZ" sz="2800">
                <a:solidFill>
                  <a:srgbClr val="000000"/>
                </a:solidFill>
              </a:rPr>
              <a:t>Dolní</a:t>
            </a:r>
            <a:endParaRPr sz="2800">
              <a:solidFill>
                <a:srgbClr val="000000"/>
              </a:solidFill>
            </a:endParaRPr>
          </a:p>
          <a:p>
            <a:pPr indent="0" lvl="0" marL="0" rtl="0" algn="l">
              <a:lnSpc>
                <a:spcPct val="90000"/>
              </a:lnSpc>
              <a:spcBef>
                <a:spcPts val="1000"/>
              </a:spcBef>
              <a:spcAft>
                <a:spcPts val="0"/>
              </a:spcAft>
              <a:buNone/>
            </a:pPr>
            <a:r>
              <a:rPr b="1" lang="cs-CZ" sz="2800">
                <a:solidFill>
                  <a:srgbClr val="000000"/>
                </a:solidFill>
              </a:rPr>
              <a:t>O: </a:t>
            </a:r>
            <a:r>
              <a:rPr lang="cs-CZ" sz="2800">
                <a:solidFill>
                  <a:srgbClr val="000000"/>
                </a:solidFill>
              </a:rPr>
              <a:t>4. až 8/9. žebro</a:t>
            </a:r>
            <a:endParaRPr sz="2800">
              <a:solidFill>
                <a:srgbClr val="000000"/>
              </a:solidFill>
            </a:endParaRPr>
          </a:p>
          <a:p>
            <a:pPr indent="0" lvl="0" marL="0" rtl="0" algn="l">
              <a:lnSpc>
                <a:spcPct val="90000"/>
              </a:lnSpc>
              <a:spcBef>
                <a:spcPts val="1000"/>
              </a:spcBef>
              <a:spcAft>
                <a:spcPts val="0"/>
              </a:spcAft>
              <a:buNone/>
            </a:pPr>
            <a:r>
              <a:rPr b="1" lang="cs-CZ" sz="2800">
                <a:solidFill>
                  <a:srgbClr val="000000"/>
                </a:solidFill>
              </a:rPr>
              <a:t>I: </a:t>
            </a:r>
            <a:r>
              <a:rPr lang="cs-CZ" sz="2800">
                <a:solidFill>
                  <a:srgbClr val="000000"/>
                </a:solidFill>
              </a:rPr>
              <a:t>angulus inferior scapulae</a:t>
            </a:r>
            <a:endParaRPr sz="2800">
              <a:solidFill>
                <a:srgbClr val="000000"/>
              </a:solidFill>
            </a:endParaRPr>
          </a:p>
          <a:p>
            <a:pPr indent="0" lvl="0" marL="0" rtl="0" algn="l">
              <a:lnSpc>
                <a:spcPct val="90000"/>
              </a:lnSpc>
              <a:spcBef>
                <a:spcPts val="1000"/>
              </a:spcBef>
              <a:spcAft>
                <a:spcPts val="0"/>
              </a:spcAft>
              <a:buNone/>
            </a:pPr>
            <a:r>
              <a:rPr lang="cs-CZ" sz="2800">
                <a:solidFill>
                  <a:srgbClr val="000000"/>
                </a:solidFill>
              </a:rPr>
              <a:t>Největší část svalu, tvoří půl vějíř</a:t>
            </a:r>
            <a:endParaRPr sz="2800">
              <a:solidFill>
                <a:srgbClr val="000000"/>
              </a:solidFill>
            </a:endParaRPr>
          </a:p>
          <a:p>
            <a:pPr indent="0" lvl="0" marL="0" rtl="0" algn="l">
              <a:lnSpc>
                <a:spcPct val="90000"/>
              </a:lnSpc>
              <a:spcBef>
                <a:spcPts val="1000"/>
              </a:spcBef>
              <a:spcAft>
                <a:spcPts val="0"/>
              </a:spcAft>
              <a:buNone/>
            </a:pPr>
            <a:r>
              <a:t/>
            </a:r>
            <a:endParaRPr sz="2800">
              <a:solidFill>
                <a:srgbClr val="000000"/>
              </a:solidFill>
            </a:endParaRPr>
          </a:p>
          <a:p>
            <a:pPr indent="0" lvl="0" marL="0" rtl="0" algn="l">
              <a:lnSpc>
                <a:spcPct val="90000"/>
              </a:lnSpc>
              <a:spcBef>
                <a:spcPts val="1000"/>
              </a:spcBef>
              <a:spcAft>
                <a:spcPts val="0"/>
              </a:spcAft>
              <a:buNone/>
            </a:pPr>
            <a:r>
              <a:t/>
            </a:r>
            <a:endParaRPr sz="2800">
              <a:solidFill>
                <a:srgbClr val="000000"/>
              </a:solidFill>
            </a:endParaRPr>
          </a:p>
          <a:p>
            <a:pPr indent="0" lvl="0" marL="0" rtl="0" algn="l">
              <a:lnSpc>
                <a:spcPct val="90000"/>
              </a:lnSpc>
              <a:spcBef>
                <a:spcPts val="1000"/>
              </a:spcBef>
              <a:spcAft>
                <a:spcPts val="0"/>
              </a:spcAft>
              <a:buNone/>
            </a:pPr>
            <a:r>
              <a:t/>
            </a:r>
            <a:endParaRPr sz="2800">
              <a:solidFill>
                <a:srgbClr val="000000"/>
              </a:solidFill>
            </a:endParaRPr>
          </a:p>
          <a:p>
            <a:pPr indent="0" lvl="0" marL="0" rtl="0" algn="l">
              <a:lnSpc>
                <a:spcPct val="90000"/>
              </a:lnSpc>
              <a:spcBef>
                <a:spcPts val="1000"/>
              </a:spcBef>
              <a:spcAft>
                <a:spcPts val="0"/>
              </a:spcAft>
              <a:buNone/>
            </a:pPr>
            <a:r>
              <a:t/>
            </a:r>
            <a:endParaRPr sz="2800">
              <a:solidFill>
                <a:srgbClr val="000000"/>
              </a:solidFill>
            </a:endParaRPr>
          </a:p>
          <a:p>
            <a:pPr indent="0" lvl="0" marL="0" rtl="0" algn="l">
              <a:lnSpc>
                <a:spcPct val="90000"/>
              </a:lnSpc>
              <a:spcBef>
                <a:spcPts val="1000"/>
              </a:spcBef>
              <a:spcAft>
                <a:spcPts val="0"/>
              </a:spcAft>
              <a:buNone/>
            </a:pPr>
            <a:r>
              <a:t/>
            </a:r>
            <a:endParaRPr sz="2800">
              <a:solidFill>
                <a:srgbClr val="000000"/>
              </a:solidFill>
            </a:endParaRPr>
          </a:p>
          <a:p>
            <a:pPr indent="0" lvl="0" marL="0" rtl="0" algn="l">
              <a:lnSpc>
                <a:spcPct val="90000"/>
              </a:lnSpc>
              <a:spcBef>
                <a:spcPts val="1000"/>
              </a:spcBef>
              <a:spcAft>
                <a:spcPts val="0"/>
              </a:spcAft>
              <a:buNone/>
            </a:pPr>
            <a:r>
              <a:t/>
            </a:r>
            <a:endParaRPr sz="2800">
              <a:solidFill>
                <a:srgbClr val="000000"/>
              </a:solidFill>
            </a:endParaRPr>
          </a:p>
          <a:p>
            <a:pPr indent="0" lvl="0" marL="0" rtl="0" algn="l">
              <a:lnSpc>
                <a:spcPct val="90000"/>
              </a:lnSpc>
              <a:spcBef>
                <a:spcPts val="1000"/>
              </a:spcBef>
              <a:spcAft>
                <a:spcPts val="0"/>
              </a:spcAft>
              <a:buNone/>
            </a:pPr>
            <a:r>
              <a:t/>
            </a:r>
            <a:endParaRPr sz="2800">
              <a:solidFill>
                <a:srgbClr val="000000"/>
              </a:solidFill>
            </a:endParaRPr>
          </a:p>
          <a:p>
            <a:pPr indent="0" lvl="0" marL="0" rtl="0" algn="l">
              <a:lnSpc>
                <a:spcPct val="90000"/>
              </a:lnSpc>
              <a:spcBef>
                <a:spcPts val="1000"/>
              </a:spcBef>
              <a:spcAft>
                <a:spcPts val="0"/>
              </a:spcAft>
              <a:buNone/>
            </a:pPr>
            <a:r>
              <a:t/>
            </a:r>
            <a:endParaRPr sz="2800">
              <a:solidFill>
                <a:srgbClr val="000000"/>
              </a:solidFill>
            </a:endParaRPr>
          </a:p>
          <a:p>
            <a:pPr indent="0" lvl="0" marL="0" rtl="0" algn="l">
              <a:lnSpc>
                <a:spcPct val="90000"/>
              </a:lnSpc>
              <a:spcBef>
                <a:spcPts val="1000"/>
              </a:spcBef>
              <a:spcAft>
                <a:spcPts val="0"/>
              </a:spcAft>
              <a:buNone/>
            </a:pPr>
            <a:r>
              <a:t/>
            </a:r>
            <a:endParaRPr sz="2800">
              <a:solidFill>
                <a:srgbClr val="000000"/>
              </a:solidFill>
            </a:endParaRPr>
          </a:p>
          <a:p>
            <a:pPr indent="0" lvl="0" marL="0" rtl="0" algn="l">
              <a:lnSpc>
                <a:spcPct val="90000"/>
              </a:lnSpc>
              <a:spcBef>
                <a:spcPts val="1000"/>
              </a:spcBef>
              <a:spcAft>
                <a:spcPts val="0"/>
              </a:spcAft>
              <a:buNone/>
            </a:pPr>
            <a:r>
              <a:t/>
            </a:r>
            <a:endParaRPr sz="2800">
              <a:solidFill>
                <a:srgbClr val="000000"/>
              </a:solidFill>
            </a:endParaRPr>
          </a:p>
          <a:p>
            <a:pPr indent="0" lvl="0" marL="0" rtl="0" algn="l">
              <a:lnSpc>
                <a:spcPct val="90000"/>
              </a:lnSpc>
              <a:spcBef>
                <a:spcPts val="1000"/>
              </a:spcBef>
              <a:spcAft>
                <a:spcPts val="0"/>
              </a:spcAft>
              <a:buNone/>
            </a:pPr>
            <a:r>
              <a:rPr lang="cs-CZ" sz="2800">
                <a:solidFill>
                  <a:srgbClr val="000000"/>
                </a:solidFill>
              </a:rPr>
              <a:t>(Travell &amp; Simons, 1999)</a:t>
            </a:r>
            <a:endParaRPr sz="2800">
              <a:solidFill>
                <a:srgbClr val="000000"/>
              </a:solidFill>
            </a:endParaRPr>
          </a:p>
          <a:p>
            <a:pPr indent="-77470" lvl="0" marL="228600" rtl="0" algn="l">
              <a:lnSpc>
                <a:spcPct val="90000"/>
              </a:lnSpc>
              <a:spcBef>
                <a:spcPts val="1000"/>
              </a:spcBef>
              <a:spcAft>
                <a:spcPts val="0"/>
              </a:spcAft>
              <a:buNone/>
            </a:pPr>
            <a:r>
              <a:t/>
            </a:r>
            <a:endParaRPr sz="2800">
              <a:solidFill>
                <a:srgbClr val="000000"/>
              </a:solidFill>
            </a:endParaRPr>
          </a:p>
        </p:txBody>
      </p:sp>
      <p:sp>
        <p:nvSpPr>
          <p:cNvPr id="719" name="Google Shape;719;g18c94055bac_0_476"/>
          <p:cNvSpPr txBox="1"/>
          <p:nvPr/>
        </p:nvSpPr>
        <p:spPr>
          <a:xfrm>
            <a:off x="7515250" y="3503400"/>
            <a:ext cx="3747300" cy="517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cs-CZ" sz="2400">
                <a:solidFill>
                  <a:schemeClr val="dk1"/>
                </a:solidFill>
              </a:rPr>
              <a:t>(Travell &amp; Simons, 1999)</a:t>
            </a:r>
            <a:endParaRPr sz="2800">
              <a:solidFill>
                <a:schemeClr val="dk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pic>
        <p:nvPicPr>
          <p:cNvPr id="725" name="Google Shape;725;g18c94055bac_0_487"/>
          <p:cNvPicPr preferRelativeResize="0"/>
          <p:nvPr/>
        </p:nvPicPr>
        <p:blipFill rotWithShape="1">
          <a:blip r:embed="rId3">
            <a:alphaModFix/>
          </a:blip>
          <a:srcRect b="27732" l="1571" r="61531" t="29666"/>
          <a:stretch/>
        </p:blipFill>
        <p:spPr>
          <a:xfrm>
            <a:off x="6307025" y="3178100"/>
            <a:ext cx="4546127" cy="2951249"/>
          </a:xfrm>
          <a:prstGeom prst="rect">
            <a:avLst/>
          </a:prstGeom>
          <a:noFill/>
          <a:ln>
            <a:noFill/>
          </a:ln>
        </p:spPr>
      </p:pic>
      <p:sp>
        <p:nvSpPr>
          <p:cNvPr id="726" name="Google Shape;726;g18c94055bac_0_487"/>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727" name="Google Shape;727;g18c94055bac_0_487"/>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Funkce</a:t>
            </a:r>
            <a:endParaRPr/>
          </a:p>
        </p:txBody>
      </p:sp>
      <p:sp>
        <p:nvSpPr>
          <p:cNvPr id="728" name="Google Shape;728;g18c94055bac_0_487"/>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serratus anterior</a:t>
            </a:r>
            <a:endParaRPr/>
          </a:p>
        </p:txBody>
      </p:sp>
      <p:sp>
        <p:nvSpPr>
          <p:cNvPr id="729" name="Google Shape;729;g18c94055bac_0_487"/>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228600" lvl="0" marL="228600" rtl="0" algn="l">
              <a:lnSpc>
                <a:spcPct val="90000"/>
              </a:lnSpc>
              <a:spcBef>
                <a:spcPts val="0"/>
              </a:spcBef>
              <a:spcAft>
                <a:spcPts val="0"/>
              </a:spcAft>
              <a:buSzPts val="2800"/>
              <a:buChar char="•"/>
            </a:pPr>
            <a:r>
              <a:rPr b="1" lang="cs-CZ">
                <a:solidFill>
                  <a:srgbClr val="000000"/>
                </a:solidFill>
              </a:rPr>
              <a:t>Elevace lopatky </a:t>
            </a:r>
            <a:r>
              <a:rPr lang="cs-CZ">
                <a:solidFill>
                  <a:srgbClr val="000000"/>
                </a:solidFill>
              </a:rPr>
              <a:t>(střední část)</a:t>
            </a:r>
            <a:endParaRPr>
              <a:solidFill>
                <a:srgbClr val="000000"/>
              </a:solidFill>
            </a:endParaRPr>
          </a:p>
          <a:p>
            <a:pPr indent="-228600" lvl="0" marL="228600" rtl="0" algn="l">
              <a:lnSpc>
                <a:spcPct val="90000"/>
              </a:lnSpc>
              <a:spcBef>
                <a:spcPts val="1000"/>
              </a:spcBef>
              <a:spcAft>
                <a:spcPts val="0"/>
              </a:spcAft>
              <a:buSzPts val="2800"/>
              <a:buChar char="•"/>
            </a:pPr>
            <a:r>
              <a:rPr b="1" lang="cs-CZ">
                <a:solidFill>
                  <a:srgbClr val="000000"/>
                </a:solidFill>
              </a:rPr>
              <a:t>Abdukce lopatky </a:t>
            </a:r>
            <a:r>
              <a:rPr lang="cs-CZ">
                <a:solidFill>
                  <a:srgbClr val="000000"/>
                </a:solidFill>
              </a:rPr>
              <a:t>s protrakcí – při tlačení předmětu před sebou stabilizuje lopatku k hrudníku </a:t>
            </a:r>
            <a:r>
              <a:rPr lang="cs-CZ" sz="2000">
                <a:solidFill>
                  <a:srgbClr val="000000"/>
                </a:solidFill>
              </a:rPr>
              <a:t>(obrázek 4)</a:t>
            </a:r>
            <a:endParaRPr>
              <a:solidFill>
                <a:srgbClr val="000000"/>
              </a:solidFill>
            </a:endParaRPr>
          </a:p>
          <a:p>
            <a:pPr indent="-228600" lvl="0" marL="228600" rtl="0" algn="l">
              <a:lnSpc>
                <a:spcPct val="90000"/>
              </a:lnSpc>
              <a:spcBef>
                <a:spcPts val="1000"/>
              </a:spcBef>
              <a:spcAft>
                <a:spcPts val="0"/>
              </a:spcAft>
              <a:buSzPts val="2800"/>
              <a:buChar char="•"/>
            </a:pPr>
            <a:r>
              <a:rPr b="1" lang="cs-CZ">
                <a:solidFill>
                  <a:srgbClr val="000000"/>
                </a:solidFill>
              </a:rPr>
              <a:t>Vytočení dolního úhlu laterálně </a:t>
            </a:r>
            <a:r>
              <a:rPr lang="cs-CZ">
                <a:solidFill>
                  <a:srgbClr val="000000"/>
                </a:solidFill>
              </a:rPr>
              <a:t>(dolní část)</a:t>
            </a:r>
            <a:endParaRPr>
              <a:solidFill>
                <a:srgbClr val="000000"/>
              </a:solidFill>
            </a:endParaRPr>
          </a:p>
          <a:p>
            <a:pPr indent="-228600" lvl="0" marL="228600" rtl="0" algn="l">
              <a:lnSpc>
                <a:spcPct val="90000"/>
              </a:lnSpc>
              <a:spcBef>
                <a:spcPts val="1000"/>
              </a:spcBef>
              <a:spcAft>
                <a:spcPts val="0"/>
              </a:spcAft>
              <a:buSzPts val="2800"/>
              <a:buChar char="•"/>
            </a:pPr>
            <a:r>
              <a:rPr b="1" lang="cs-CZ">
                <a:solidFill>
                  <a:srgbClr val="000000"/>
                </a:solidFill>
              </a:rPr>
              <a:t>Deprese lopatky </a:t>
            </a:r>
            <a:r>
              <a:rPr lang="cs-CZ">
                <a:solidFill>
                  <a:srgbClr val="000000"/>
                </a:solidFill>
              </a:rPr>
              <a:t>(dolní část) </a:t>
            </a:r>
            <a:r>
              <a:rPr lang="cs-CZ" sz="2000">
                <a:solidFill>
                  <a:srgbClr val="000000"/>
                </a:solidFill>
              </a:rPr>
              <a:t>- </a:t>
            </a:r>
            <a:r>
              <a:rPr lang="cs-CZ" sz="2400">
                <a:solidFill>
                  <a:srgbClr val="000000"/>
                </a:solidFill>
              </a:rPr>
              <a:t>diskutabilní</a:t>
            </a:r>
            <a:endParaRPr>
              <a:solidFill>
                <a:srgbClr val="000000"/>
              </a:solidFill>
            </a:endParaRPr>
          </a:p>
          <a:p>
            <a:pPr indent="-228600" lvl="0" marL="228600" rtl="0" algn="l">
              <a:lnSpc>
                <a:spcPct val="90000"/>
              </a:lnSpc>
              <a:spcBef>
                <a:spcPts val="1000"/>
              </a:spcBef>
              <a:spcAft>
                <a:spcPts val="0"/>
              </a:spcAft>
              <a:buSzPts val="2800"/>
              <a:buChar char="•"/>
            </a:pPr>
            <a:r>
              <a:rPr b="1" lang="cs-CZ">
                <a:solidFill>
                  <a:srgbClr val="000000"/>
                </a:solidFill>
              </a:rPr>
              <a:t>Fixace lopatky </a:t>
            </a:r>
            <a:r>
              <a:rPr lang="cs-CZ">
                <a:solidFill>
                  <a:srgbClr val="000000"/>
                </a:solidFill>
              </a:rPr>
              <a:t>k hrudníku </a:t>
            </a:r>
            <a:endParaRPr>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pic>
        <p:nvPicPr>
          <p:cNvPr id="735" name="Google Shape;735;g18c94055bac_0_496"/>
          <p:cNvPicPr preferRelativeResize="0"/>
          <p:nvPr/>
        </p:nvPicPr>
        <p:blipFill rotWithShape="1">
          <a:blip r:embed="rId3">
            <a:alphaModFix/>
          </a:blip>
          <a:srcRect b="9908" l="17654" r="53961" t="20704"/>
          <a:stretch/>
        </p:blipFill>
        <p:spPr>
          <a:xfrm>
            <a:off x="9634500" y="2019303"/>
            <a:ext cx="2363276" cy="3247951"/>
          </a:xfrm>
          <a:prstGeom prst="rect">
            <a:avLst/>
          </a:prstGeom>
          <a:noFill/>
          <a:ln>
            <a:noFill/>
          </a:ln>
        </p:spPr>
      </p:pic>
      <p:sp>
        <p:nvSpPr>
          <p:cNvPr id="736" name="Google Shape;736;g18c94055bac_0_496"/>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737" name="Google Shape;737;g18c94055bac_0_496"/>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Funkce</a:t>
            </a:r>
            <a:endParaRPr/>
          </a:p>
        </p:txBody>
      </p:sp>
      <p:sp>
        <p:nvSpPr>
          <p:cNvPr id="738" name="Google Shape;738;g18c94055bac_0_496"/>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serratus anterior</a:t>
            </a:r>
            <a:endParaRPr/>
          </a:p>
        </p:txBody>
      </p:sp>
      <p:sp>
        <p:nvSpPr>
          <p:cNvPr id="739" name="Google Shape;739;g18c94055bac_0_496"/>
          <p:cNvSpPr txBox="1"/>
          <p:nvPr>
            <p:ph idx="2" type="body"/>
          </p:nvPr>
        </p:nvSpPr>
        <p:spPr>
          <a:xfrm>
            <a:off x="720000" y="1692000"/>
            <a:ext cx="9126300" cy="4140000"/>
          </a:xfrm>
          <a:prstGeom prst="rect">
            <a:avLst/>
          </a:prstGeom>
        </p:spPr>
        <p:txBody>
          <a:bodyPr anchorCtr="0" anchor="t" bIns="0" lIns="0" spcFirstLastPara="1" rIns="0" wrap="square" tIns="0">
            <a:noAutofit/>
          </a:bodyPr>
          <a:lstStyle/>
          <a:p>
            <a:pPr indent="-209550" lvl="0" marL="228600" rtl="0" algn="l">
              <a:lnSpc>
                <a:spcPct val="90000"/>
              </a:lnSpc>
              <a:spcBef>
                <a:spcPts val="0"/>
              </a:spcBef>
              <a:spcAft>
                <a:spcPts val="0"/>
              </a:spcAft>
              <a:buSzPts val="2500"/>
              <a:buChar char="•"/>
            </a:pPr>
            <a:r>
              <a:rPr lang="cs-CZ" sz="2500">
                <a:solidFill>
                  <a:srgbClr val="000000"/>
                </a:solidFill>
              </a:rPr>
              <a:t>Podílí se na </a:t>
            </a:r>
            <a:r>
              <a:rPr b="1" lang="cs-CZ" sz="2500">
                <a:solidFill>
                  <a:srgbClr val="000000"/>
                </a:solidFill>
              </a:rPr>
              <a:t>abdukci a flexi </a:t>
            </a:r>
            <a:r>
              <a:rPr lang="cs-CZ" sz="2500">
                <a:solidFill>
                  <a:srgbClr val="000000"/>
                </a:solidFill>
              </a:rPr>
              <a:t>paže nad 90° (vytočením dolního úhlu laterálně a stabilizací lopatky) </a:t>
            </a:r>
            <a:endParaRPr sz="2500">
              <a:solidFill>
                <a:srgbClr val="000000"/>
              </a:solidFill>
            </a:endParaRPr>
          </a:p>
          <a:p>
            <a:pPr indent="-209550" lvl="1" marL="685800" rtl="0" algn="l">
              <a:lnSpc>
                <a:spcPct val="90000"/>
              </a:lnSpc>
              <a:spcBef>
                <a:spcPts val="500"/>
              </a:spcBef>
              <a:spcAft>
                <a:spcPts val="0"/>
              </a:spcAft>
              <a:buSzPts val="2100"/>
              <a:buChar char="•"/>
            </a:pPr>
            <a:r>
              <a:rPr lang="cs-CZ" sz="2100">
                <a:solidFill>
                  <a:srgbClr val="000000"/>
                </a:solidFill>
              </a:rPr>
              <a:t>Při flexi paže je nejvíc aktivní dolní část</a:t>
            </a:r>
            <a:endParaRPr sz="2100">
              <a:solidFill>
                <a:srgbClr val="000000"/>
              </a:solidFill>
            </a:endParaRPr>
          </a:p>
          <a:p>
            <a:pPr indent="-209550" lvl="1" marL="685800" rtl="0" algn="l">
              <a:lnSpc>
                <a:spcPct val="90000"/>
              </a:lnSpc>
              <a:spcBef>
                <a:spcPts val="500"/>
              </a:spcBef>
              <a:spcAft>
                <a:spcPts val="0"/>
              </a:spcAft>
              <a:buSzPts val="2100"/>
              <a:buChar char="•"/>
            </a:pPr>
            <a:r>
              <a:rPr lang="cs-CZ" sz="2100">
                <a:solidFill>
                  <a:srgbClr val="000000"/>
                </a:solidFill>
              </a:rPr>
              <a:t>Při abdukci nejvíc aktivní střední část</a:t>
            </a:r>
            <a:endParaRPr sz="2100">
              <a:solidFill>
                <a:srgbClr val="000000"/>
              </a:solidFill>
            </a:endParaRPr>
          </a:p>
          <a:p>
            <a:pPr indent="-209550" lvl="0" marL="228600" rtl="0" algn="l">
              <a:lnSpc>
                <a:spcPct val="90000"/>
              </a:lnSpc>
              <a:spcBef>
                <a:spcPts val="1000"/>
              </a:spcBef>
              <a:spcAft>
                <a:spcPts val="0"/>
              </a:spcAft>
              <a:buSzPts val="2500"/>
              <a:buChar char="•"/>
            </a:pPr>
            <a:r>
              <a:rPr b="1" lang="cs-CZ" sz="2500">
                <a:solidFill>
                  <a:srgbClr val="000000"/>
                </a:solidFill>
              </a:rPr>
              <a:t>Pomocný nádechový </a:t>
            </a:r>
            <a:r>
              <a:rPr lang="cs-CZ" sz="2500">
                <a:solidFill>
                  <a:srgbClr val="000000"/>
                </a:solidFill>
              </a:rPr>
              <a:t>sval při fixovaném pletenci HK</a:t>
            </a:r>
            <a:endParaRPr sz="2500">
              <a:solidFill>
                <a:srgbClr val="000000"/>
              </a:solidFill>
            </a:endParaRPr>
          </a:p>
          <a:p>
            <a:pPr indent="0" lvl="0" marL="0" rtl="0" algn="l">
              <a:lnSpc>
                <a:spcPct val="90000"/>
              </a:lnSpc>
              <a:spcBef>
                <a:spcPts val="1000"/>
              </a:spcBef>
              <a:spcAft>
                <a:spcPts val="0"/>
              </a:spcAft>
              <a:buNone/>
            </a:pPr>
            <a:r>
              <a:rPr b="1" lang="cs-CZ" sz="2500">
                <a:solidFill>
                  <a:srgbClr val="000000"/>
                </a:solidFill>
              </a:rPr>
              <a:t>Synergisté</a:t>
            </a:r>
            <a:r>
              <a:rPr lang="cs-CZ" sz="2500">
                <a:solidFill>
                  <a:srgbClr val="000000"/>
                </a:solidFill>
              </a:rPr>
              <a:t>: m. pectoralis minor et major (horní vlákna),</a:t>
            </a:r>
            <a:endParaRPr sz="2500">
              <a:solidFill>
                <a:srgbClr val="000000"/>
              </a:solidFill>
            </a:endParaRPr>
          </a:p>
          <a:p>
            <a:pPr indent="0" lvl="0" marL="0" rtl="0" algn="l">
              <a:lnSpc>
                <a:spcPct val="90000"/>
              </a:lnSpc>
              <a:spcBef>
                <a:spcPts val="1000"/>
              </a:spcBef>
              <a:spcAft>
                <a:spcPts val="0"/>
              </a:spcAft>
              <a:buNone/>
            </a:pPr>
            <a:r>
              <a:rPr lang="cs-CZ" sz="2500">
                <a:solidFill>
                  <a:srgbClr val="000000"/>
                </a:solidFill>
              </a:rPr>
              <a:t>m. trapeuzius</a:t>
            </a:r>
            <a:endParaRPr sz="2500">
              <a:solidFill>
                <a:srgbClr val="000000"/>
              </a:solidFill>
            </a:endParaRPr>
          </a:p>
          <a:p>
            <a:pPr indent="0" lvl="0" marL="0" rtl="0" algn="l">
              <a:lnSpc>
                <a:spcPct val="90000"/>
              </a:lnSpc>
              <a:spcBef>
                <a:spcPts val="1000"/>
              </a:spcBef>
              <a:spcAft>
                <a:spcPts val="0"/>
              </a:spcAft>
              <a:buNone/>
            </a:pPr>
            <a:r>
              <a:rPr lang="cs-CZ" sz="2500">
                <a:solidFill>
                  <a:srgbClr val="000000"/>
                </a:solidFill>
              </a:rPr>
              <a:t>Snížená aktivace u instabilit RAK a bolestivého ramene</a:t>
            </a:r>
            <a:endParaRPr sz="2500">
              <a:solidFill>
                <a:srgbClr val="000000"/>
              </a:solidFill>
            </a:endParaRPr>
          </a:p>
          <a:p>
            <a:pPr indent="-298450" lvl="0" marL="457200" rtl="0" algn="l">
              <a:lnSpc>
                <a:spcPct val="100000"/>
              </a:lnSpc>
              <a:spcBef>
                <a:spcPts val="0"/>
              </a:spcBef>
              <a:spcAft>
                <a:spcPts val="0"/>
              </a:spcAft>
              <a:buSzPts val="1100"/>
              <a:buChar char="●"/>
            </a:pPr>
            <a:r>
              <a:rPr lang="cs-CZ" sz="1100"/>
              <a:t>Snížená aktivace prokázána při EMG u plavců s bolestivým ramenem oproti nebolestivým, u baseballu, kde byla přední instabilita.</a:t>
            </a:r>
            <a:endParaRPr sz="1100"/>
          </a:p>
          <a:p>
            <a:pPr indent="-298450" lvl="0" marL="457200" rtl="0" algn="l">
              <a:lnSpc>
                <a:spcPct val="100000"/>
              </a:lnSpc>
              <a:spcBef>
                <a:spcPts val="0"/>
              </a:spcBef>
              <a:spcAft>
                <a:spcPts val="0"/>
              </a:spcAft>
              <a:buSzPts val="1100"/>
              <a:buChar char="●"/>
            </a:pPr>
            <a:r>
              <a:rPr lang="cs-CZ" sz="1100"/>
              <a:t>Snížená protrakce při menší aktivitě MSA zvyšuje přední instabilitu, protože je větší zatížení přední části labra a kloubního pouzdra hlavicí humeru</a:t>
            </a:r>
            <a:endParaRPr sz="1100"/>
          </a:p>
          <a:p>
            <a:pPr indent="-298450" lvl="0" marL="457200" rtl="0" algn="l">
              <a:lnSpc>
                <a:spcPct val="100000"/>
              </a:lnSpc>
              <a:spcBef>
                <a:spcPts val="0"/>
              </a:spcBef>
              <a:spcAft>
                <a:spcPts val="0"/>
              </a:spcAft>
              <a:buSzPts val="1100"/>
              <a:buChar char="●"/>
            </a:pPr>
            <a:r>
              <a:rPr lang="cs-CZ" sz="1100"/>
              <a:t>Mm. Pectorales – synergisté při protrakci lopatky</a:t>
            </a:r>
            <a:endParaRPr sz="1100"/>
          </a:p>
          <a:p>
            <a:pPr indent="-298450" lvl="0" marL="457200" rtl="0" algn="l">
              <a:lnSpc>
                <a:spcPct val="100000"/>
              </a:lnSpc>
              <a:spcBef>
                <a:spcPts val="0"/>
              </a:spcBef>
              <a:spcAft>
                <a:spcPts val="0"/>
              </a:spcAft>
              <a:buSzPts val="1100"/>
              <a:buChar char="●"/>
            </a:pPr>
            <a:r>
              <a:rPr lang="cs-CZ" sz="1100"/>
              <a:t>M. Trapezius – synergista pro natočení fossy glenoidalis</a:t>
            </a:r>
            <a:endParaRPr sz="2700">
              <a:solidFill>
                <a:srgbClr val="000000"/>
              </a:solidFill>
            </a:endParaRPr>
          </a:p>
          <a:p>
            <a:pPr indent="0" lvl="0" marL="0" rtl="0" algn="l">
              <a:spcBef>
                <a:spcPts val="0"/>
              </a:spcBef>
              <a:spcAft>
                <a:spcPts val="0"/>
              </a:spcAft>
              <a:buNone/>
            </a:pPr>
            <a:r>
              <a:t/>
            </a:r>
            <a:endParaRPr sz="25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g18c94055bac_0_505"/>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746" name="Google Shape;746;g18c94055bac_0_505"/>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TrPs a zóny přenesené bolesti</a:t>
            </a:r>
            <a:endParaRPr/>
          </a:p>
        </p:txBody>
      </p:sp>
      <p:sp>
        <p:nvSpPr>
          <p:cNvPr id="747" name="Google Shape;747;g18c94055bac_0_505"/>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serratus anterior</a:t>
            </a:r>
            <a:endParaRPr/>
          </a:p>
        </p:txBody>
      </p:sp>
      <p:sp>
        <p:nvSpPr>
          <p:cNvPr id="748" name="Google Shape;748;g18c94055bac_0_505"/>
          <p:cNvSpPr txBox="1"/>
          <p:nvPr>
            <p:ph idx="2" type="body"/>
          </p:nvPr>
        </p:nvSpPr>
        <p:spPr>
          <a:xfrm>
            <a:off x="720000" y="1692000"/>
            <a:ext cx="5406000" cy="4140000"/>
          </a:xfrm>
          <a:prstGeom prst="rect">
            <a:avLst/>
          </a:prstGeom>
        </p:spPr>
        <p:txBody>
          <a:bodyPr anchorCtr="0" anchor="t" bIns="0" lIns="0" spcFirstLastPara="1" rIns="0" wrap="square" tIns="0">
            <a:noAutofit/>
          </a:bodyPr>
          <a:lstStyle/>
          <a:p>
            <a:pPr indent="-177800" lvl="0" marL="228600" rtl="0" algn="l">
              <a:lnSpc>
                <a:spcPct val="90000"/>
              </a:lnSpc>
              <a:spcBef>
                <a:spcPts val="0"/>
              </a:spcBef>
              <a:spcAft>
                <a:spcPts val="0"/>
              </a:spcAft>
              <a:buSzPts val="2000"/>
              <a:buChar char="•"/>
            </a:pPr>
            <a:r>
              <a:rPr lang="cs-CZ" sz="2000">
                <a:solidFill>
                  <a:srgbClr val="000000"/>
                </a:solidFill>
              </a:rPr>
              <a:t>Nejčastěji v  polovině průběhu svalu</a:t>
            </a:r>
            <a:endParaRPr sz="2000">
              <a:solidFill>
                <a:srgbClr val="000000"/>
              </a:solidFill>
            </a:endParaRPr>
          </a:p>
          <a:p>
            <a:pPr indent="-177800" lvl="0" marL="228600" rtl="0" algn="l">
              <a:lnSpc>
                <a:spcPct val="90000"/>
              </a:lnSpc>
              <a:spcBef>
                <a:spcPts val="1000"/>
              </a:spcBef>
              <a:spcAft>
                <a:spcPts val="0"/>
              </a:spcAft>
              <a:buSzPts val="2000"/>
              <a:buChar char="•"/>
            </a:pPr>
            <a:r>
              <a:rPr lang="cs-CZ" sz="2000">
                <a:solidFill>
                  <a:srgbClr val="000000"/>
                </a:solidFill>
              </a:rPr>
              <a:t>Může být i u úponu na žebra</a:t>
            </a:r>
            <a:endParaRPr sz="2000">
              <a:solidFill>
                <a:srgbClr val="000000"/>
              </a:solidFill>
            </a:endParaRPr>
          </a:p>
          <a:p>
            <a:pPr indent="-177800" lvl="0" marL="228600" rtl="0" algn="l">
              <a:lnSpc>
                <a:spcPct val="90000"/>
              </a:lnSpc>
              <a:spcBef>
                <a:spcPts val="1000"/>
              </a:spcBef>
              <a:spcAft>
                <a:spcPts val="0"/>
              </a:spcAft>
              <a:buSzPts val="2000"/>
              <a:buChar char="•"/>
            </a:pPr>
            <a:r>
              <a:rPr lang="cs-CZ" sz="2000">
                <a:solidFill>
                  <a:srgbClr val="000000"/>
                </a:solidFill>
              </a:rPr>
              <a:t>Podél mediální hrany scapuly z ventrální strany</a:t>
            </a:r>
            <a:endParaRPr sz="2000">
              <a:solidFill>
                <a:srgbClr val="000000"/>
              </a:solidFill>
            </a:endParaRPr>
          </a:p>
          <a:p>
            <a:pPr indent="-241300" lvl="0" marL="228600" rtl="0" algn="l">
              <a:lnSpc>
                <a:spcPct val="90000"/>
              </a:lnSpc>
              <a:spcBef>
                <a:spcPts val="0"/>
              </a:spcBef>
              <a:spcAft>
                <a:spcPts val="0"/>
              </a:spcAft>
              <a:buSzPts val="2000"/>
              <a:buChar char="•"/>
            </a:pPr>
            <a:r>
              <a:rPr lang="cs-CZ" sz="2000">
                <a:solidFill>
                  <a:srgbClr val="000000"/>
                </a:solidFill>
              </a:rPr>
              <a:t>Anterolaterální straně hrudníku v oblasti MSA </a:t>
            </a:r>
            <a:endParaRPr sz="2000">
              <a:solidFill>
                <a:srgbClr val="000000"/>
              </a:solidFill>
            </a:endParaRPr>
          </a:p>
          <a:p>
            <a:pPr indent="-241300" lvl="0" marL="228600" rtl="0" algn="l">
              <a:lnSpc>
                <a:spcPct val="90000"/>
              </a:lnSpc>
              <a:spcBef>
                <a:spcPts val="1000"/>
              </a:spcBef>
              <a:spcAft>
                <a:spcPts val="0"/>
              </a:spcAft>
              <a:buSzPts val="2000"/>
              <a:buChar char="•"/>
            </a:pPr>
            <a:r>
              <a:rPr b="1" lang="cs-CZ" sz="2000">
                <a:solidFill>
                  <a:srgbClr val="000000"/>
                </a:solidFill>
              </a:rPr>
              <a:t>Mediálně od angulus inferior </a:t>
            </a:r>
            <a:endParaRPr sz="2000">
              <a:solidFill>
                <a:srgbClr val="000000"/>
              </a:solidFill>
            </a:endParaRPr>
          </a:p>
          <a:p>
            <a:pPr indent="-241300" lvl="0" marL="228600" rtl="0" algn="l">
              <a:lnSpc>
                <a:spcPct val="90000"/>
              </a:lnSpc>
              <a:spcBef>
                <a:spcPts val="1000"/>
              </a:spcBef>
              <a:spcAft>
                <a:spcPts val="0"/>
              </a:spcAft>
              <a:buSzPts val="2000"/>
              <a:buChar char="•"/>
            </a:pPr>
            <a:r>
              <a:rPr lang="cs-CZ" sz="2000">
                <a:solidFill>
                  <a:srgbClr val="000000"/>
                </a:solidFill>
              </a:rPr>
              <a:t>Může být projekce po mediální straně HK až do dlaně, malíku a prsteníčku</a:t>
            </a:r>
            <a:endParaRPr sz="2000">
              <a:solidFill>
                <a:srgbClr val="000000"/>
              </a:solidFill>
            </a:endParaRPr>
          </a:p>
          <a:p>
            <a:pPr indent="-241300" lvl="0" marL="228600" rtl="0" algn="l">
              <a:lnSpc>
                <a:spcPct val="100000"/>
              </a:lnSpc>
              <a:spcBef>
                <a:spcPts val="0"/>
              </a:spcBef>
              <a:spcAft>
                <a:spcPts val="0"/>
              </a:spcAft>
              <a:buSzPts val="2000"/>
              <a:buChar char="•"/>
            </a:pPr>
            <a:r>
              <a:rPr lang="cs-CZ" sz="2000"/>
              <a:t>Bolest u angulus inf – velmi otravná a znepokujuíjící – vytrvalá intenzivní bolest, velmi odolná proti uvolnění v určité poloze – PIR, při popisu této bolesti není často MSA dobře vyšetřen pro přítomnost TrPs</a:t>
            </a:r>
            <a:endParaRPr sz="2000"/>
          </a:p>
          <a:p>
            <a:pPr indent="0" lvl="0" marL="228600" rtl="0" algn="l">
              <a:lnSpc>
                <a:spcPct val="90000"/>
              </a:lnSpc>
              <a:spcBef>
                <a:spcPts val="1000"/>
              </a:spcBef>
              <a:spcAft>
                <a:spcPts val="0"/>
              </a:spcAft>
              <a:buNone/>
            </a:pPr>
            <a:r>
              <a:t/>
            </a:r>
            <a:endParaRPr>
              <a:solidFill>
                <a:srgbClr val="000000"/>
              </a:solidFill>
            </a:endParaRPr>
          </a:p>
          <a:p>
            <a:pPr indent="0" lvl="0" marL="0" rtl="0" algn="l">
              <a:spcBef>
                <a:spcPts val="0"/>
              </a:spcBef>
              <a:spcAft>
                <a:spcPts val="0"/>
              </a:spcAft>
              <a:buNone/>
            </a:pPr>
            <a:r>
              <a:t/>
            </a:r>
            <a:endParaRPr/>
          </a:p>
        </p:txBody>
      </p:sp>
      <p:pic>
        <p:nvPicPr>
          <p:cNvPr id="749" name="Google Shape;749;g18c94055bac_0_505"/>
          <p:cNvPicPr preferRelativeResize="0"/>
          <p:nvPr/>
        </p:nvPicPr>
        <p:blipFill rotWithShape="1">
          <a:blip r:embed="rId3">
            <a:alphaModFix/>
          </a:blip>
          <a:srcRect b="0" l="0" r="0" t="0"/>
          <a:stretch/>
        </p:blipFill>
        <p:spPr>
          <a:xfrm>
            <a:off x="6442176" y="1484313"/>
            <a:ext cx="5182048" cy="435292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g18c94055bac_0_514"/>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756" name="Google Shape;756;g18c94055bac_0_514"/>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Aktivace TrPs</a:t>
            </a:r>
            <a:endParaRPr/>
          </a:p>
        </p:txBody>
      </p:sp>
      <p:sp>
        <p:nvSpPr>
          <p:cNvPr id="757" name="Google Shape;757;g18c94055bac_0_514"/>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serratus anterior</a:t>
            </a:r>
            <a:endParaRPr/>
          </a:p>
        </p:txBody>
      </p:sp>
      <p:sp>
        <p:nvSpPr>
          <p:cNvPr id="758" name="Google Shape;758;g18c94055bac_0_514"/>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228600" lvl="0" marL="228600" rtl="0" algn="l">
              <a:lnSpc>
                <a:spcPct val="90000"/>
              </a:lnSpc>
              <a:spcBef>
                <a:spcPts val="0"/>
              </a:spcBef>
              <a:spcAft>
                <a:spcPts val="0"/>
              </a:spcAft>
              <a:buSzPts val="2800"/>
              <a:buChar char="•"/>
            </a:pPr>
            <a:r>
              <a:rPr lang="cs-CZ">
                <a:solidFill>
                  <a:srgbClr val="000000"/>
                </a:solidFill>
              </a:rPr>
              <a:t>Při dlouhém </a:t>
            </a:r>
            <a:r>
              <a:rPr b="1" lang="cs-CZ">
                <a:solidFill>
                  <a:srgbClr val="000000"/>
                </a:solidFill>
              </a:rPr>
              <a:t>běhu</a:t>
            </a:r>
            <a:endParaRPr>
              <a:solidFill>
                <a:srgbClr val="000000"/>
              </a:solidFill>
            </a:endParaRPr>
          </a:p>
          <a:p>
            <a:pPr indent="-228600" lvl="0" marL="228600" rtl="0" algn="l">
              <a:lnSpc>
                <a:spcPct val="90000"/>
              </a:lnSpc>
              <a:spcBef>
                <a:spcPts val="1000"/>
              </a:spcBef>
              <a:spcAft>
                <a:spcPts val="0"/>
              </a:spcAft>
              <a:buSzPts val="2800"/>
              <a:buChar char="•"/>
            </a:pPr>
            <a:r>
              <a:rPr b="1" lang="cs-CZ">
                <a:solidFill>
                  <a:srgbClr val="000000"/>
                </a:solidFill>
              </a:rPr>
              <a:t>Kliky</a:t>
            </a:r>
            <a:endParaRPr>
              <a:solidFill>
                <a:srgbClr val="000000"/>
              </a:solidFill>
            </a:endParaRPr>
          </a:p>
          <a:p>
            <a:pPr indent="-228600" lvl="0" marL="228600" rtl="0" algn="l">
              <a:lnSpc>
                <a:spcPct val="90000"/>
              </a:lnSpc>
              <a:spcBef>
                <a:spcPts val="1000"/>
              </a:spcBef>
              <a:spcAft>
                <a:spcPts val="0"/>
              </a:spcAft>
              <a:buSzPts val="2800"/>
              <a:buChar char="•"/>
            </a:pPr>
            <a:r>
              <a:rPr b="1" lang="cs-CZ">
                <a:solidFill>
                  <a:srgbClr val="000000"/>
                </a:solidFill>
              </a:rPr>
              <a:t>Zvedání </a:t>
            </a:r>
            <a:r>
              <a:rPr lang="cs-CZ">
                <a:solidFill>
                  <a:srgbClr val="000000"/>
                </a:solidFill>
              </a:rPr>
              <a:t>těžkých předmětů nad hlavu</a:t>
            </a:r>
            <a:endParaRPr>
              <a:solidFill>
                <a:srgbClr val="000000"/>
              </a:solidFill>
            </a:endParaRPr>
          </a:p>
          <a:p>
            <a:pPr indent="-228600" lvl="0" marL="228600" rtl="0" algn="l">
              <a:lnSpc>
                <a:spcPct val="90000"/>
              </a:lnSpc>
              <a:spcBef>
                <a:spcPts val="1000"/>
              </a:spcBef>
              <a:spcAft>
                <a:spcPts val="0"/>
              </a:spcAft>
              <a:buSzPts val="2800"/>
              <a:buChar char="•"/>
            </a:pPr>
            <a:r>
              <a:rPr lang="cs-CZ">
                <a:solidFill>
                  <a:srgbClr val="000000"/>
                </a:solidFill>
              </a:rPr>
              <a:t>Usilovný </a:t>
            </a:r>
            <a:r>
              <a:rPr b="1" lang="cs-CZ">
                <a:solidFill>
                  <a:srgbClr val="000000"/>
                </a:solidFill>
              </a:rPr>
              <a:t>kašel</a:t>
            </a:r>
            <a:r>
              <a:rPr lang="cs-CZ">
                <a:solidFill>
                  <a:srgbClr val="000000"/>
                </a:solidFill>
              </a:rPr>
              <a:t> při respiračním onemocnění</a:t>
            </a:r>
            <a:endParaRPr>
              <a:solidFill>
                <a:srgbClr val="000000"/>
              </a:solidFill>
            </a:endParaRPr>
          </a:p>
          <a:p>
            <a:pPr indent="-228600" lvl="0" marL="228600" rtl="0" algn="l">
              <a:lnSpc>
                <a:spcPct val="90000"/>
              </a:lnSpc>
              <a:spcBef>
                <a:spcPts val="1000"/>
              </a:spcBef>
              <a:spcAft>
                <a:spcPts val="0"/>
              </a:spcAft>
              <a:buSzPts val="2800"/>
              <a:buChar char="•"/>
            </a:pPr>
            <a:r>
              <a:rPr lang="cs-CZ">
                <a:solidFill>
                  <a:srgbClr val="000000"/>
                </a:solidFill>
              </a:rPr>
              <a:t>Silová </a:t>
            </a:r>
            <a:r>
              <a:rPr b="1" lang="cs-CZ">
                <a:solidFill>
                  <a:srgbClr val="000000"/>
                </a:solidFill>
              </a:rPr>
              <a:t>rotace trupu </a:t>
            </a:r>
            <a:r>
              <a:rPr lang="cs-CZ">
                <a:solidFill>
                  <a:srgbClr val="000000"/>
                </a:solidFill>
              </a:rPr>
              <a:t>při fixovaných horních končetinách</a:t>
            </a:r>
            <a:endParaRPr>
              <a:solidFill>
                <a:srgbClr val="000000"/>
              </a:solidFill>
            </a:endParaRPr>
          </a:p>
          <a:p>
            <a:pPr indent="0" lvl="0" marL="0" rtl="0" algn="l">
              <a:lnSpc>
                <a:spcPct val="90000"/>
              </a:lnSpc>
              <a:spcBef>
                <a:spcPts val="1000"/>
              </a:spcBef>
              <a:spcAft>
                <a:spcPts val="0"/>
              </a:spcAft>
              <a:buNone/>
            </a:pPr>
            <a:r>
              <a:t/>
            </a:r>
            <a:endParaRPr>
              <a:solidFill>
                <a:srgbClr val="000000"/>
              </a:solidFill>
            </a:endParaRPr>
          </a:p>
          <a:p>
            <a:pPr indent="0" lvl="0" marL="0" rtl="0" algn="l">
              <a:lnSpc>
                <a:spcPct val="90000"/>
              </a:lnSpc>
              <a:spcBef>
                <a:spcPts val="1000"/>
              </a:spcBef>
              <a:spcAft>
                <a:spcPts val="0"/>
              </a:spcAft>
              <a:buNone/>
            </a:pPr>
            <a:r>
              <a:rPr lang="cs-CZ">
                <a:solidFill>
                  <a:srgbClr val="000000"/>
                </a:solidFill>
              </a:rPr>
              <a:t>Při aktivním TrP m. SA může dojít k přetížení: m. latissimus dorsi, pomocné nádechové svaly (scaleni, SCM), diaphragma, m. obliqus externus abdominis</a:t>
            </a:r>
            <a:endParaRPr>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g18c94055bac_0_526"/>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765" name="Google Shape;765;g18c94055bac_0_526"/>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Symptomy</a:t>
            </a:r>
            <a:endParaRPr/>
          </a:p>
        </p:txBody>
      </p:sp>
      <p:sp>
        <p:nvSpPr>
          <p:cNvPr id="766" name="Google Shape;766;g18c94055bac_0_526"/>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serratus anterior</a:t>
            </a:r>
            <a:endParaRPr/>
          </a:p>
        </p:txBody>
      </p:sp>
      <p:sp>
        <p:nvSpPr>
          <p:cNvPr id="767" name="Google Shape;767;g18c94055bac_0_526"/>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203200" lvl="0" marL="228600" rtl="0" algn="l">
              <a:lnSpc>
                <a:spcPct val="90000"/>
              </a:lnSpc>
              <a:spcBef>
                <a:spcPts val="0"/>
              </a:spcBef>
              <a:spcAft>
                <a:spcPts val="0"/>
              </a:spcAft>
              <a:buSzPts val="2400"/>
              <a:buChar char="•"/>
            </a:pPr>
            <a:r>
              <a:rPr lang="cs-CZ" sz="2400">
                <a:solidFill>
                  <a:srgbClr val="000000"/>
                </a:solidFill>
              </a:rPr>
              <a:t>Klidová </a:t>
            </a:r>
            <a:r>
              <a:rPr b="1" lang="cs-CZ" sz="2400">
                <a:solidFill>
                  <a:srgbClr val="000000"/>
                </a:solidFill>
              </a:rPr>
              <a:t>bolest hrudníku</a:t>
            </a:r>
            <a:endParaRPr sz="2400">
              <a:solidFill>
                <a:srgbClr val="000000"/>
              </a:solidFill>
            </a:endParaRPr>
          </a:p>
          <a:p>
            <a:pPr indent="-203200" lvl="0" marL="228600" rtl="0" algn="l">
              <a:lnSpc>
                <a:spcPct val="90000"/>
              </a:lnSpc>
              <a:spcBef>
                <a:spcPts val="1000"/>
              </a:spcBef>
              <a:spcAft>
                <a:spcPts val="0"/>
              </a:spcAft>
              <a:buSzPts val="2400"/>
              <a:buChar char="•"/>
            </a:pPr>
            <a:r>
              <a:rPr b="1" lang="cs-CZ" sz="2400">
                <a:solidFill>
                  <a:srgbClr val="000000"/>
                </a:solidFill>
              </a:rPr>
              <a:t>Píchání v boku </a:t>
            </a:r>
            <a:r>
              <a:rPr lang="cs-CZ" sz="2400">
                <a:solidFill>
                  <a:srgbClr val="000000"/>
                </a:solidFill>
              </a:rPr>
              <a:t>při hlubokém nebo usilovném dýchání (běhání)</a:t>
            </a:r>
            <a:endParaRPr sz="2400">
              <a:solidFill>
                <a:srgbClr val="000000"/>
              </a:solidFill>
            </a:endParaRPr>
          </a:p>
          <a:p>
            <a:pPr indent="-228600" lvl="1" marL="685800" rtl="0" algn="l">
              <a:lnSpc>
                <a:spcPct val="90000"/>
              </a:lnSpc>
              <a:spcBef>
                <a:spcPts val="500"/>
              </a:spcBef>
              <a:spcAft>
                <a:spcPts val="0"/>
              </a:spcAft>
              <a:buSzPts val="2400"/>
              <a:buChar char="•"/>
            </a:pPr>
            <a:r>
              <a:rPr lang="cs-CZ" sz="2400">
                <a:solidFill>
                  <a:srgbClr val="000000"/>
                </a:solidFill>
              </a:rPr>
              <a:t>Může být taky při TrP v m. obliq. ext. Abdominis</a:t>
            </a:r>
            <a:endParaRPr sz="2400">
              <a:solidFill>
                <a:srgbClr val="000000"/>
              </a:solidFill>
            </a:endParaRPr>
          </a:p>
          <a:p>
            <a:pPr indent="-228600" lvl="1" marL="685800" rtl="0" algn="l">
              <a:lnSpc>
                <a:spcPct val="90000"/>
              </a:lnSpc>
              <a:spcBef>
                <a:spcPts val="500"/>
              </a:spcBef>
              <a:spcAft>
                <a:spcPts val="0"/>
              </a:spcAft>
              <a:buSzPts val="2400"/>
              <a:buChar char="•"/>
            </a:pPr>
            <a:r>
              <a:rPr lang="cs-CZ" sz="2400">
                <a:solidFill>
                  <a:srgbClr val="000000"/>
                </a:solidFill>
              </a:rPr>
              <a:t>Pokud je píchání níž, může být TrP bránice</a:t>
            </a:r>
            <a:endParaRPr sz="2400">
              <a:solidFill>
                <a:srgbClr val="000000"/>
              </a:solidFill>
            </a:endParaRPr>
          </a:p>
          <a:p>
            <a:pPr indent="-203200" lvl="0" marL="228600" rtl="0" algn="l">
              <a:lnSpc>
                <a:spcPct val="90000"/>
              </a:lnSpc>
              <a:spcBef>
                <a:spcPts val="1000"/>
              </a:spcBef>
              <a:spcAft>
                <a:spcPts val="0"/>
              </a:spcAft>
              <a:buSzPts val="2400"/>
              <a:buChar char="•"/>
            </a:pPr>
            <a:r>
              <a:rPr lang="cs-CZ" sz="2400">
                <a:solidFill>
                  <a:srgbClr val="000000"/>
                </a:solidFill>
              </a:rPr>
              <a:t>Pacienti </a:t>
            </a:r>
            <a:r>
              <a:rPr b="1" lang="cs-CZ" sz="2400">
                <a:solidFill>
                  <a:srgbClr val="000000"/>
                </a:solidFill>
              </a:rPr>
              <a:t>nestíhají s dechem </a:t>
            </a:r>
            <a:r>
              <a:rPr lang="cs-CZ" sz="2400">
                <a:solidFill>
                  <a:srgbClr val="000000"/>
                </a:solidFill>
              </a:rPr>
              <a:t>při mluvení (pozor na jiné příčiny)</a:t>
            </a:r>
            <a:endParaRPr sz="2400">
              <a:solidFill>
                <a:srgbClr val="000000"/>
              </a:solidFill>
            </a:endParaRPr>
          </a:p>
          <a:p>
            <a:pPr indent="-203200" lvl="0" marL="228600" rtl="0" algn="l">
              <a:lnSpc>
                <a:spcPct val="90000"/>
              </a:lnSpc>
              <a:spcBef>
                <a:spcPts val="1000"/>
              </a:spcBef>
              <a:spcAft>
                <a:spcPts val="0"/>
              </a:spcAft>
              <a:buSzPts val="2400"/>
              <a:buChar char="•"/>
            </a:pPr>
            <a:r>
              <a:rPr lang="cs-CZ" sz="2400">
                <a:solidFill>
                  <a:srgbClr val="000000"/>
                </a:solidFill>
              </a:rPr>
              <a:t>Nezhoršuje ROM v rameni, ale objevuje se při </a:t>
            </a:r>
            <a:r>
              <a:rPr b="1" lang="cs-CZ" sz="2400">
                <a:solidFill>
                  <a:srgbClr val="000000"/>
                </a:solidFill>
              </a:rPr>
              <a:t>usilovné protrakci ramene</a:t>
            </a:r>
            <a:endParaRPr b="1" sz="2400">
              <a:solidFill>
                <a:srgbClr val="000000"/>
              </a:solidFill>
            </a:endParaRPr>
          </a:p>
          <a:p>
            <a:pPr indent="-266700" lvl="0" marL="228600" rtl="0" algn="l">
              <a:lnSpc>
                <a:spcPct val="100000"/>
              </a:lnSpc>
              <a:spcBef>
                <a:spcPts val="0"/>
              </a:spcBef>
              <a:spcAft>
                <a:spcPts val="0"/>
              </a:spcAft>
              <a:buSzPts val="2400"/>
              <a:buChar char="•"/>
            </a:pPr>
            <a:r>
              <a:rPr lang="cs-CZ" sz="2400"/>
              <a:t>Když nebude stíhat s dechem, tak TrP v MSA úplně není ta první možnost proč tomu tak je, ale myslet na ni! První ale myslet na kardiopulmonární onemocnění</a:t>
            </a:r>
            <a:endParaRPr sz="2400"/>
          </a:p>
          <a:p>
            <a:pPr indent="0" lvl="0" marL="228600" rtl="0" algn="l">
              <a:lnSpc>
                <a:spcPct val="90000"/>
              </a:lnSpc>
              <a:spcBef>
                <a:spcPts val="1000"/>
              </a:spcBef>
              <a:spcAft>
                <a:spcPts val="0"/>
              </a:spcAft>
              <a:buNone/>
            </a:pPr>
            <a:r>
              <a:t/>
            </a:r>
            <a:endParaRPr b="1">
              <a:solidFill>
                <a:srgbClr val="000000"/>
              </a:solidFill>
              <a:latin typeface="Calibri"/>
              <a:ea typeface="Calibri"/>
              <a:cs typeface="Calibri"/>
              <a:sym typeface="Calibri"/>
            </a:endParaRPr>
          </a:p>
          <a:p>
            <a:pPr indent="-50800" lvl="0" marL="228600" rtl="0" algn="l">
              <a:lnSpc>
                <a:spcPct val="90000"/>
              </a:lnSpc>
              <a:spcBef>
                <a:spcPts val="1000"/>
              </a:spcBef>
              <a:spcAft>
                <a:spcPts val="0"/>
              </a:spcAft>
              <a:buNone/>
            </a:pPr>
            <a:r>
              <a:t/>
            </a:r>
            <a:endParaRPr b="1">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g18c94055bac_0_534"/>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774" name="Google Shape;774;g18c94055bac_0_534"/>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Vyšetření</a:t>
            </a:r>
            <a:endParaRPr/>
          </a:p>
        </p:txBody>
      </p:sp>
      <p:sp>
        <p:nvSpPr>
          <p:cNvPr id="775" name="Google Shape;775;g18c94055bac_0_534"/>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serratus anterior</a:t>
            </a:r>
            <a:endParaRPr/>
          </a:p>
        </p:txBody>
      </p:sp>
      <p:sp>
        <p:nvSpPr>
          <p:cNvPr id="776" name="Google Shape;776;g18c94055bac_0_534"/>
          <p:cNvSpPr txBox="1"/>
          <p:nvPr>
            <p:ph idx="2" type="body"/>
          </p:nvPr>
        </p:nvSpPr>
        <p:spPr>
          <a:xfrm>
            <a:off x="720000" y="1692000"/>
            <a:ext cx="7378200" cy="4140000"/>
          </a:xfrm>
          <a:prstGeom prst="rect">
            <a:avLst/>
          </a:prstGeom>
        </p:spPr>
        <p:txBody>
          <a:bodyPr anchorCtr="0" anchor="t" bIns="0" lIns="0" spcFirstLastPara="1" rIns="0" wrap="square" tIns="0">
            <a:noAutofit/>
          </a:bodyPr>
          <a:lstStyle/>
          <a:p>
            <a:pPr indent="-191770" lvl="0" marL="228600" rtl="0" algn="l">
              <a:lnSpc>
                <a:spcPct val="90000"/>
              </a:lnSpc>
              <a:spcBef>
                <a:spcPts val="0"/>
              </a:spcBef>
              <a:spcAft>
                <a:spcPts val="0"/>
              </a:spcAft>
              <a:buSzPts val="1800"/>
              <a:buChar char="•"/>
            </a:pPr>
            <a:r>
              <a:rPr b="1" lang="cs-CZ" sz="1800">
                <a:solidFill>
                  <a:srgbClr val="000000"/>
                </a:solidFill>
              </a:rPr>
              <a:t>Aspekce:</a:t>
            </a:r>
            <a:endParaRPr sz="1800">
              <a:solidFill>
                <a:srgbClr val="000000"/>
              </a:solidFill>
            </a:endParaRPr>
          </a:p>
          <a:p>
            <a:pPr indent="-191769" lvl="1" marL="685800" rtl="0" algn="l">
              <a:lnSpc>
                <a:spcPct val="90000"/>
              </a:lnSpc>
              <a:spcBef>
                <a:spcPts val="500"/>
              </a:spcBef>
              <a:spcAft>
                <a:spcPts val="0"/>
              </a:spcAft>
              <a:buSzPts val="1800"/>
              <a:buChar char="•"/>
            </a:pPr>
            <a:r>
              <a:rPr lang="cs-CZ" sz="1800">
                <a:solidFill>
                  <a:srgbClr val="000000"/>
                </a:solidFill>
              </a:rPr>
              <a:t>Na postižené straně kulaté rameno</a:t>
            </a:r>
            <a:endParaRPr sz="1800">
              <a:solidFill>
                <a:srgbClr val="000000"/>
              </a:solidFill>
            </a:endParaRPr>
          </a:p>
          <a:p>
            <a:pPr indent="-191769" lvl="1" marL="685800" rtl="0" algn="l">
              <a:lnSpc>
                <a:spcPct val="90000"/>
              </a:lnSpc>
              <a:spcBef>
                <a:spcPts val="500"/>
              </a:spcBef>
              <a:spcAft>
                <a:spcPts val="0"/>
              </a:spcAft>
              <a:buSzPts val="1800"/>
              <a:buChar char="•"/>
            </a:pPr>
            <a:r>
              <a:rPr lang="cs-CZ" sz="1800">
                <a:solidFill>
                  <a:srgbClr val="000000"/>
                </a:solidFill>
              </a:rPr>
              <a:t>Prominující horní úhel scapuly a spina scapulae </a:t>
            </a:r>
            <a:endParaRPr sz="1800">
              <a:solidFill>
                <a:srgbClr val="000000"/>
              </a:solidFill>
            </a:endParaRPr>
          </a:p>
          <a:p>
            <a:pPr indent="-191769" lvl="1" marL="685800" rtl="0" algn="l">
              <a:lnSpc>
                <a:spcPct val="90000"/>
              </a:lnSpc>
              <a:spcBef>
                <a:spcPts val="500"/>
              </a:spcBef>
              <a:spcAft>
                <a:spcPts val="0"/>
              </a:spcAft>
              <a:buSzPts val="1800"/>
              <a:buChar char="•"/>
            </a:pPr>
            <a:r>
              <a:rPr lang="cs-CZ" sz="1800">
                <a:solidFill>
                  <a:srgbClr val="000000"/>
                </a:solidFill>
              </a:rPr>
              <a:t>Abdukce a zevní rotace lopatky</a:t>
            </a:r>
            <a:endParaRPr sz="1800">
              <a:solidFill>
                <a:srgbClr val="000000"/>
              </a:solidFill>
            </a:endParaRPr>
          </a:p>
          <a:p>
            <a:pPr indent="-191769" lvl="1" marL="685800" rtl="0" algn="l">
              <a:lnSpc>
                <a:spcPct val="90000"/>
              </a:lnSpc>
              <a:spcBef>
                <a:spcPts val="500"/>
              </a:spcBef>
              <a:spcAft>
                <a:spcPts val="0"/>
              </a:spcAft>
              <a:buSzPts val="1800"/>
              <a:buChar char="•"/>
            </a:pPr>
            <a:r>
              <a:rPr lang="cs-CZ" sz="1800">
                <a:solidFill>
                  <a:srgbClr val="000000"/>
                </a:solidFill>
              </a:rPr>
              <a:t>Odstávající mediální hrana lopatky – winging of the scapula</a:t>
            </a:r>
            <a:endParaRPr sz="1800">
              <a:solidFill>
                <a:srgbClr val="000000"/>
              </a:solidFill>
            </a:endParaRPr>
          </a:p>
          <a:p>
            <a:pPr indent="-191770" lvl="0" marL="228600" rtl="0" algn="l">
              <a:lnSpc>
                <a:spcPct val="90000"/>
              </a:lnSpc>
              <a:spcBef>
                <a:spcPts val="1000"/>
              </a:spcBef>
              <a:spcAft>
                <a:spcPts val="0"/>
              </a:spcAft>
              <a:buSzPts val="1800"/>
              <a:buChar char="•"/>
            </a:pPr>
            <a:r>
              <a:rPr lang="cs-CZ" sz="1800">
                <a:solidFill>
                  <a:srgbClr val="000000"/>
                </a:solidFill>
              </a:rPr>
              <a:t>Vyšetření </a:t>
            </a:r>
            <a:r>
              <a:rPr b="1" lang="cs-CZ" sz="1800">
                <a:solidFill>
                  <a:srgbClr val="000000"/>
                </a:solidFill>
              </a:rPr>
              <a:t>rozvíjení hrudníku</a:t>
            </a:r>
            <a:endParaRPr sz="1800">
              <a:solidFill>
                <a:srgbClr val="000000"/>
              </a:solidFill>
            </a:endParaRPr>
          </a:p>
          <a:p>
            <a:pPr indent="-191769" lvl="1" marL="685800" rtl="0" algn="l">
              <a:lnSpc>
                <a:spcPct val="90000"/>
              </a:lnSpc>
              <a:spcBef>
                <a:spcPts val="500"/>
              </a:spcBef>
              <a:spcAft>
                <a:spcPts val="0"/>
              </a:spcAft>
              <a:buSzPts val="1800"/>
              <a:buChar char="•"/>
            </a:pPr>
            <a:r>
              <a:rPr lang="cs-CZ" sz="1800">
                <a:solidFill>
                  <a:srgbClr val="000000"/>
                </a:solidFill>
              </a:rPr>
              <a:t>Aktivní TrP omezuje rozvíjení </a:t>
            </a:r>
            <a:r>
              <a:rPr b="1" lang="cs-CZ" sz="1800">
                <a:solidFill>
                  <a:srgbClr val="000000"/>
                </a:solidFill>
              </a:rPr>
              <a:t>dolní</a:t>
            </a:r>
            <a:r>
              <a:rPr lang="cs-CZ" sz="1800">
                <a:solidFill>
                  <a:srgbClr val="000000"/>
                </a:solidFill>
              </a:rPr>
              <a:t> části hrudníku</a:t>
            </a:r>
            <a:endParaRPr sz="1800">
              <a:solidFill>
                <a:srgbClr val="000000"/>
              </a:solidFill>
            </a:endParaRPr>
          </a:p>
          <a:p>
            <a:pPr indent="-191770" lvl="0" marL="228600" rtl="0" algn="l">
              <a:lnSpc>
                <a:spcPct val="90000"/>
              </a:lnSpc>
              <a:spcBef>
                <a:spcPts val="1000"/>
              </a:spcBef>
              <a:spcAft>
                <a:spcPts val="0"/>
              </a:spcAft>
              <a:buSzPts val="1800"/>
              <a:buChar char="•"/>
            </a:pPr>
            <a:r>
              <a:rPr lang="cs-CZ" sz="1800">
                <a:solidFill>
                  <a:srgbClr val="000000"/>
                </a:solidFill>
              </a:rPr>
              <a:t>Přetížení pomocných nádechových svalů</a:t>
            </a:r>
            <a:endParaRPr sz="1800">
              <a:solidFill>
                <a:srgbClr val="000000"/>
              </a:solidFill>
            </a:endParaRPr>
          </a:p>
          <a:p>
            <a:pPr indent="-191770" lvl="0" marL="228600" rtl="0" algn="l">
              <a:lnSpc>
                <a:spcPct val="90000"/>
              </a:lnSpc>
              <a:spcBef>
                <a:spcPts val="1000"/>
              </a:spcBef>
              <a:spcAft>
                <a:spcPts val="0"/>
              </a:spcAft>
              <a:buSzPts val="1800"/>
              <a:buChar char="•"/>
            </a:pPr>
            <a:r>
              <a:rPr lang="cs-CZ" sz="1800">
                <a:solidFill>
                  <a:srgbClr val="000000"/>
                </a:solidFill>
              </a:rPr>
              <a:t>Omezená a bolestivá </a:t>
            </a:r>
            <a:r>
              <a:rPr b="1" lang="cs-CZ" sz="1800">
                <a:solidFill>
                  <a:srgbClr val="000000"/>
                </a:solidFill>
              </a:rPr>
              <a:t>addukce lopatky </a:t>
            </a:r>
            <a:r>
              <a:rPr lang="cs-CZ" sz="1800">
                <a:solidFill>
                  <a:srgbClr val="000000"/>
                </a:solidFill>
              </a:rPr>
              <a:t>proti druhé straně</a:t>
            </a:r>
            <a:endParaRPr b="1" sz="1800">
              <a:solidFill>
                <a:srgbClr val="000000"/>
              </a:solidFill>
            </a:endParaRPr>
          </a:p>
          <a:p>
            <a:pPr indent="-191770" lvl="0" marL="228600" rtl="0" algn="l">
              <a:lnSpc>
                <a:spcPct val="90000"/>
              </a:lnSpc>
              <a:spcBef>
                <a:spcPts val="1000"/>
              </a:spcBef>
              <a:spcAft>
                <a:spcPts val="0"/>
              </a:spcAft>
              <a:buSzPts val="1800"/>
              <a:buChar char="•"/>
            </a:pPr>
            <a:r>
              <a:rPr lang="cs-CZ" sz="1800">
                <a:solidFill>
                  <a:srgbClr val="000000"/>
                </a:solidFill>
              </a:rPr>
              <a:t>Stereotyp </a:t>
            </a:r>
            <a:r>
              <a:rPr b="1" lang="cs-CZ" sz="1800">
                <a:solidFill>
                  <a:srgbClr val="000000"/>
                </a:solidFill>
              </a:rPr>
              <a:t>abdukce a flexe </a:t>
            </a:r>
            <a:r>
              <a:rPr lang="cs-CZ" sz="1800">
                <a:solidFill>
                  <a:srgbClr val="000000"/>
                </a:solidFill>
              </a:rPr>
              <a:t>– scapulohumerální rytmus</a:t>
            </a:r>
            <a:endParaRPr sz="1800">
              <a:solidFill>
                <a:srgbClr val="000000"/>
              </a:solidFill>
            </a:endParaRPr>
          </a:p>
          <a:p>
            <a:pPr indent="-191770" lvl="0" marL="228600" rtl="0" algn="l">
              <a:lnSpc>
                <a:spcPct val="90000"/>
              </a:lnSpc>
              <a:spcBef>
                <a:spcPts val="1000"/>
              </a:spcBef>
              <a:spcAft>
                <a:spcPts val="0"/>
              </a:spcAft>
              <a:buSzPts val="1800"/>
              <a:buChar char="•"/>
            </a:pPr>
            <a:r>
              <a:rPr lang="cs-CZ" sz="1800">
                <a:solidFill>
                  <a:srgbClr val="000000"/>
                </a:solidFill>
              </a:rPr>
              <a:t>Bolest při maximálním </a:t>
            </a:r>
            <a:r>
              <a:rPr b="1" lang="cs-CZ" sz="1800">
                <a:solidFill>
                  <a:srgbClr val="000000"/>
                </a:solidFill>
              </a:rPr>
              <a:t>protažení svalu</a:t>
            </a:r>
            <a:endParaRPr sz="1800">
              <a:solidFill>
                <a:srgbClr val="000000"/>
              </a:solidFill>
            </a:endParaRPr>
          </a:p>
          <a:p>
            <a:pPr indent="-191770" lvl="0" marL="228600" rtl="0" algn="l">
              <a:lnSpc>
                <a:spcPct val="90000"/>
              </a:lnSpc>
              <a:spcBef>
                <a:spcPts val="1000"/>
              </a:spcBef>
              <a:spcAft>
                <a:spcPts val="0"/>
              </a:spcAft>
              <a:buSzPts val="1800"/>
              <a:buChar char="•"/>
            </a:pPr>
            <a:r>
              <a:rPr lang="cs-CZ" sz="1800">
                <a:solidFill>
                  <a:srgbClr val="000000"/>
                </a:solidFill>
              </a:rPr>
              <a:t>Bolest při </a:t>
            </a:r>
            <a:r>
              <a:rPr b="1" lang="cs-CZ" sz="1800">
                <a:solidFill>
                  <a:srgbClr val="000000"/>
                </a:solidFill>
              </a:rPr>
              <a:t>maximální síle </a:t>
            </a:r>
            <a:r>
              <a:rPr lang="cs-CZ" sz="1800">
                <a:solidFill>
                  <a:srgbClr val="000000"/>
                </a:solidFill>
              </a:rPr>
              <a:t>hlavně ze zkrácené pozice</a:t>
            </a:r>
            <a:endParaRPr sz="1800">
              <a:solidFill>
                <a:srgbClr val="000000"/>
              </a:solidFill>
            </a:endParaRPr>
          </a:p>
          <a:p>
            <a:pPr indent="-77469" lvl="1" marL="685800" rtl="0" algn="l">
              <a:lnSpc>
                <a:spcPct val="90000"/>
              </a:lnSpc>
              <a:spcBef>
                <a:spcPts val="500"/>
              </a:spcBef>
              <a:spcAft>
                <a:spcPts val="0"/>
              </a:spcAft>
              <a:buNone/>
            </a:pPr>
            <a:r>
              <a:t/>
            </a:r>
            <a:endParaRPr sz="1800">
              <a:solidFill>
                <a:srgbClr val="000000"/>
              </a:solidFill>
            </a:endParaRPr>
          </a:p>
          <a:p>
            <a:pPr indent="0" lvl="0" marL="0" rtl="0" algn="l">
              <a:spcBef>
                <a:spcPts val="0"/>
              </a:spcBef>
              <a:spcAft>
                <a:spcPts val="0"/>
              </a:spcAft>
              <a:buNone/>
            </a:pPr>
            <a:r>
              <a:t/>
            </a:r>
            <a:endParaRPr sz="1800"/>
          </a:p>
        </p:txBody>
      </p:sp>
      <p:pic>
        <p:nvPicPr>
          <p:cNvPr id="777" name="Google Shape;777;g18c94055bac_0_534"/>
          <p:cNvPicPr preferRelativeResize="0"/>
          <p:nvPr/>
        </p:nvPicPr>
        <p:blipFill>
          <a:blip r:embed="rId3">
            <a:alphaModFix/>
          </a:blip>
          <a:stretch>
            <a:fillRect/>
          </a:stretch>
        </p:blipFill>
        <p:spPr>
          <a:xfrm>
            <a:off x="7679100" y="521626"/>
            <a:ext cx="3789000" cy="2236240"/>
          </a:xfrm>
          <a:prstGeom prst="rect">
            <a:avLst/>
          </a:prstGeom>
          <a:noFill/>
          <a:ln>
            <a:noFill/>
          </a:ln>
        </p:spPr>
      </p:pic>
      <p:pic>
        <p:nvPicPr>
          <p:cNvPr id="778" name="Google Shape;778;g18c94055bac_0_534"/>
          <p:cNvPicPr preferRelativeResize="0"/>
          <p:nvPr/>
        </p:nvPicPr>
        <p:blipFill>
          <a:blip r:embed="rId4">
            <a:alphaModFix/>
          </a:blip>
          <a:stretch>
            <a:fillRect/>
          </a:stretch>
        </p:blipFill>
        <p:spPr>
          <a:xfrm>
            <a:off x="7742600" y="3107751"/>
            <a:ext cx="4312426" cy="2311925"/>
          </a:xfrm>
          <a:prstGeom prst="rect">
            <a:avLst/>
          </a:prstGeom>
          <a:noFill/>
          <a:ln>
            <a:noFill/>
          </a:ln>
        </p:spPr>
      </p:pic>
      <p:sp>
        <p:nvSpPr>
          <p:cNvPr id="779" name="Google Shape;779;g18c94055bac_0_534"/>
          <p:cNvSpPr txBox="1"/>
          <p:nvPr/>
        </p:nvSpPr>
        <p:spPr>
          <a:xfrm>
            <a:off x="8133913" y="5321000"/>
            <a:ext cx="3529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t>https://www.orthobullets.com/shoulder-and-elbow/3062/scapular-winging</a:t>
            </a:r>
            <a:endParaRPr sz="8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g18c94055bac_0_547"/>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786" name="Google Shape;786;g18c94055bac_0_547"/>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Palpace</a:t>
            </a:r>
            <a:endParaRPr/>
          </a:p>
        </p:txBody>
      </p:sp>
      <p:sp>
        <p:nvSpPr>
          <p:cNvPr id="787" name="Google Shape;787;g18c94055bac_0_547"/>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serratus anterior</a:t>
            </a:r>
            <a:endParaRPr/>
          </a:p>
        </p:txBody>
      </p:sp>
      <p:sp>
        <p:nvSpPr>
          <p:cNvPr id="788" name="Google Shape;788;g18c94055bac_0_547"/>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197485" lvl="0" marL="228600" rtl="0" algn="l">
              <a:lnSpc>
                <a:spcPct val="90000"/>
              </a:lnSpc>
              <a:spcBef>
                <a:spcPts val="0"/>
              </a:spcBef>
              <a:spcAft>
                <a:spcPts val="0"/>
              </a:spcAft>
              <a:buSzPts val="2100"/>
              <a:buChar char="•"/>
            </a:pPr>
            <a:r>
              <a:rPr b="1" lang="cs-CZ" sz="2100">
                <a:solidFill>
                  <a:srgbClr val="000000"/>
                </a:solidFill>
              </a:rPr>
              <a:t>Ozřejmění svalu: </a:t>
            </a:r>
            <a:r>
              <a:rPr lang="cs-CZ" sz="2100">
                <a:solidFill>
                  <a:srgbClr val="000000"/>
                </a:solidFill>
              </a:rPr>
              <a:t>Pacient leží na nevyšetřovaném boku s flexí v RAK i LOK a z addukce loaptky provádí abdukci a protrakci lopatky proti odporu terapeuta přes loket </a:t>
            </a:r>
            <a:endParaRPr sz="2100">
              <a:solidFill>
                <a:srgbClr val="000000"/>
              </a:solidFill>
            </a:endParaRPr>
          </a:p>
          <a:p>
            <a:pPr indent="-197485" lvl="0" marL="228600" rtl="0" algn="l">
              <a:lnSpc>
                <a:spcPct val="90000"/>
              </a:lnSpc>
              <a:spcBef>
                <a:spcPts val="1000"/>
              </a:spcBef>
              <a:spcAft>
                <a:spcPts val="0"/>
              </a:spcAft>
              <a:buSzPts val="2100"/>
              <a:buChar char="•"/>
            </a:pPr>
            <a:r>
              <a:rPr lang="cs-CZ" sz="2100">
                <a:solidFill>
                  <a:srgbClr val="000000"/>
                </a:solidFill>
              </a:rPr>
              <a:t>Nejčastěji TrP nacházíme ve střední axilární linii v úrovni bradavek na 5. či 6. žebru</a:t>
            </a:r>
            <a:endParaRPr sz="2100">
              <a:solidFill>
                <a:srgbClr val="000000"/>
              </a:solidFill>
            </a:endParaRPr>
          </a:p>
          <a:p>
            <a:pPr indent="-197485" lvl="0" marL="228600" rtl="0" algn="l">
              <a:lnSpc>
                <a:spcPct val="90000"/>
              </a:lnSpc>
              <a:spcBef>
                <a:spcPts val="1000"/>
              </a:spcBef>
              <a:spcAft>
                <a:spcPts val="0"/>
              </a:spcAft>
              <a:buSzPts val="2100"/>
              <a:buChar char="•"/>
            </a:pPr>
            <a:r>
              <a:rPr b="1" lang="cs-CZ" sz="2100">
                <a:solidFill>
                  <a:srgbClr val="000000"/>
                </a:solidFill>
              </a:rPr>
              <a:t>Palpace</a:t>
            </a:r>
            <a:r>
              <a:rPr lang="cs-CZ" sz="2100">
                <a:solidFill>
                  <a:srgbClr val="000000"/>
                </a:solidFill>
              </a:rPr>
              <a:t>: Pacient leží na nevyšetřované straně, horní část těla je pootočena k vyšetřované straně</a:t>
            </a:r>
            <a:endParaRPr sz="2100">
              <a:solidFill>
                <a:srgbClr val="000000"/>
              </a:solidFill>
            </a:endParaRPr>
          </a:p>
          <a:p>
            <a:pPr indent="-197485" lvl="0" marL="228600" rtl="0" algn="l">
              <a:lnSpc>
                <a:spcPct val="90000"/>
              </a:lnSpc>
              <a:spcBef>
                <a:spcPts val="1000"/>
              </a:spcBef>
              <a:spcAft>
                <a:spcPts val="0"/>
              </a:spcAft>
              <a:buSzPts val="2100"/>
              <a:buChar char="•"/>
            </a:pPr>
            <a:r>
              <a:rPr lang="cs-CZ" sz="2100">
                <a:solidFill>
                  <a:srgbClr val="000000"/>
                </a:solidFill>
              </a:rPr>
              <a:t>Rameno na vyšetřované straně je v mírné</a:t>
            </a:r>
            <a:endParaRPr sz="2100">
              <a:solidFill>
                <a:srgbClr val="000000"/>
              </a:solidFill>
            </a:endParaRPr>
          </a:p>
          <a:p>
            <a:pPr indent="0" lvl="0" marL="0" rtl="0" algn="l">
              <a:lnSpc>
                <a:spcPct val="90000"/>
              </a:lnSpc>
              <a:spcBef>
                <a:spcPts val="1000"/>
              </a:spcBef>
              <a:spcAft>
                <a:spcPts val="0"/>
              </a:spcAft>
              <a:buNone/>
            </a:pPr>
            <a:r>
              <a:rPr lang="cs-CZ" sz="2100">
                <a:solidFill>
                  <a:srgbClr val="000000"/>
                </a:solidFill>
              </a:rPr>
              <a:t>   extenzi tak aby přední axilární řasa byla</a:t>
            </a:r>
            <a:endParaRPr sz="2100">
              <a:solidFill>
                <a:srgbClr val="000000"/>
              </a:solidFill>
            </a:endParaRPr>
          </a:p>
          <a:p>
            <a:pPr indent="0" lvl="0" marL="0" rtl="0" algn="l">
              <a:lnSpc>
                <a:spcPct val="90000"/>
              </a:lnSpc>
              <a:spcBef>
                <a:spcPts val="1000"/>
              </a:spcBef>
              <a:spcAft>
                <a:spcPts val="0"/>
              </a:spcAft>
              <a:buNone/>
            </a:pPr>
            <a:r>
              <a:rPr lang="cs-CZ" sz="2100">
                <a:solidFill>
                  <a:srgbClr val="000000"/>
                </a:solidFill>
              </a:rPr>
              <a:t>   v úrovni střední axilární linie.</a:t>
            </a:r>
            <a:endParaRPr sz="2100">
              <a:solidFill>
                <a:srgbClr val="000000"/>
              </a:solidFill>
            </a:endParaRPr>
          </a:p>
          <a:p>
            <a:pPr indent="-197485" lvl="0" marL="228600" rtl="0" algn="l">
              <a:lnSpc>
                <a:spcPct val="90000"/>
              </a:lnSpc>
              <a:spcBef>
                <a:spcPts val="1000"/>
              </a:spcBef>
              <a:spcAft>
                <a:spcPts val="0"/>
              </a:spcAft>
              <a:buSzPts val="2100"/>
              <a:buChar char="•"/>
            </a:pPr>
            <a:r>
              <a:rPr lang="cs-CZ" sz="2100">
                <a:solidFill>
                  <a:srgbClr val="000000"/>
                </a:solidFill>
              </a:rPr>
              <a:t>Plochá palpace proti žebrům</a:t>
            </a:r>
            <a:endParaRPr sz="2100">
              <a:solidFill>
                <a:srgbClr val="000000"/>
              </a:solidFill>
            </a:endParaRPr>
          </a:p>
          <a:p>
            <a:pPr indent="0" lvl="0" marL="0" rtl="0" algn="l">
              <a:spcBef>
                <a:spcPts val="0"/>
              </a:spcBef>
              <a:spcAft>
                <a:spcPts val="0"/>
              </a:spcAft>
              <a:buNone/>
            </a:pPr>
            <a:r>
              <a:t/>
            </a:r>
            <a:endParaRPr sz="2100"/>
          </a:p>
        </p:txBody>
      </p:sp>
      <p:pic>
        <p:nvPicPr>
          <p:cNvPr id="789" name="Google Shape;789;g18c94055bac_0_547"/>
          <p:cNvPicPr preferRelativeResize="0"/>
          <p:nvPr/>
        </p:nvPicPr>
        <p:blipFill rotWithShape="1">
          <a:blip r:embed="rId3">
            <a:alphaModFix/>
          </a:blip>
          <a:srcRect b="18359" l="9214" r="58476" t="46177"/>
          <a:stretch/>
        </p:blipFill>
        <p:spPr>
          <a:xfrm>
            <a:off x="5944814" y="3271680"/>
            <a:ext cx="4844143" cy="298942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1"/>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cs-CZ"/>
              <a:t>Zápatí prezentace</a:t>
            </a:r>
            <a:endParaRPr/>
          </a:p>
        </p:txBody>
      </p:sp>
      <p:sp>
        <p:nvSpPr>
          <p:cNvPr id="795" name="Google Shape;795;p11"/>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sp>
        <p:nvSpPr>
          <p:cNvPr id="796" name="Google Shape;796;p11"/>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cs-CZ"/>
              <a:t>m. serratus anterior </a:t>
            </a:r>
            <a:endParaRPr/>
          </a:p>
        </p:txBody>
      </p:sp>
      <p:sp>
        <p:nvSpPr>
          <p:cNvPr id="797" name="Google Shape;797;p11"/>
          <p:cNvSpPr txBox="1"/>
          <p:nvPr>
            <p:ph idx="1" type="body"/>
          </p:nvPr>
        </p:nvSpPr>
        <p:spPr>
          <a:xfrm>
            <a:off x="720000" y="1396050"/>
            <a:ext cx="11045902" cy="4065900"/>
          </a:xfrm>
          <a:prstGeom prst="rect">
            <a:avLst/>
          </a:prstGeom>
          <a:noFill/>
          <a:ln>
            <a:noFill/>
          </a:ln>
        </p:spPr>
        <p:txBody>
          <a:bodyPr anchorCtr="0" anchor="t" bIns="0" lIns="0" spcFirstLastPara="1" rIns="0" wrap="square" tIns="0">
            <a:noAutofit/>
          </a:bodyPr>
          <a:lstStyle/>
          <a:p>
            <a:pPr indent="0" lvl="0" marL="88900" rtl="0" algn="l">
              <a:lnSpc>
                <a:spcPct val="128571"/>
              </a:lnSpc>
              <a:spcBef>
                <a:spcPts val="0"/>
              </a:spcBef>
              <a:spcAft>
                <a:spcPts val="0"/>
              </a:spcAft>
              <a:buSzPts val="2200"/>
              <a:buNone/>
            </a:pPr>
            <a:r>
              <a:rPr b="1" lang="cs-CZ" sz="2400"/>
              <a:t>Poloha pacienta: </a:t>
            </a:r>
            <a:r>
              <a:rPr lang="cs-CZ" sz="2400"/>
              <a:t>leh na boku neošetřované strany, DK v mírné semiflexi, nebo spodní DK je natažená, svrchní pokrčená.  </a:t>
            </a:r>
            <a:endParaRPr/>
          </a:p>
          <a:p>
            <a:pPr indent="0" lvl="0" marL="88900" rtl="0" algn="l">
              <a:lnSpc>
                <a:spcPct val="128571"/>
              </a:lnSpc>
              <a:spcBef>
                <a:spcPts val="0"/>
              </a:spcBef>
              <a:spcAft>
                <a:spcPts val="0"/>
              </a:spcAft>
              <a:buSzPts val="2200"/>
              <a:buNone/>
            </a:pPr>
            <a:r>
              <a:t/>
            </a:r>
            <a:endParaRPr sz="2400"/>
          </a:p>
          <a:p>
            <a:pPr indent="0" lvl="0" marL="88900" rtl="0" algn="l">
              <a:lnSpc>
                <a:spcPct val="128571"/>
              </a:lnSpc>
              <a:spcBef>
                <a:spcPts val="0"/>
              </a:spcBef>
              <a:spcAft>
                <a:spcPts val="0"/>
              </a:spcAft>
              <a:buSzPts val="2200"/>
              <a:buNone/>
            </a:pPr>
            <a:r>
              <a:rPr b="1" lang="cs-CZ" sz="2400"/>
              <a:t>Postavení terapeuta: </a:t>
            </a:r>
            <a:r>
              <a:rPr lang="cs-CZ" sz="2400"/>
              <a:t>Za zády pacienta. </a:t>
            </a:r>
            <a:endParaRPr/>
          </a:p>
          <a:p>
            <a:pPr indent="0" lvl="0" marL="88900" rtl="0" algn="l">
              <a:lnSpc>
                <a:spcPct val="128571"/>
              </a:lnSpc>
              <a:spcBef>
                <a:spcPts val="0"/>
              </a:spcBef>
              <a:spcAft>
                <a:spcPts val="0"/>
              </a:spcAft>
              <a:buSzPts val="2200"/>
              <a:buNone/>
            </a:pPr>
            <a:r>
              <a:t/>
            </a:r>
            <a:endParaRPr sz="2400"/>
          </a:p>
          <a:p>
            <a:pPr indent="0" lvl="0" marL="88900" rtl="0" algn="l">
              <a:lnSpc>
                <a:spcPct val="128571"/>
              </a:lnSpc>
              <a:spcBef>
                <a:spcPts val="0"/>
              </a:spcBef>
              <a:spcAft>
                <a:spcPts val="0"/>
              </a:spcAft>
              <a:buSzPts val="2200"/>
              <a:buNone/>
            </a:pPr>
            <a:r>
              <a:rPr b="1" lang="cs-CZ" sz="2400"/>
              <a:t>Provedení: </a:t>
            </a:r>
            <a:r>
              <a:rPr lang="cs-CZ" sz="2400"/>
              <a:t>Vrchní HK do maximální elevace, (někdy je příjemnější pokrčení v lokti). Jednou rukou fixovat hrudník – tlakem na dolní žebra kaudálně. Druhou udržovat pozici vzpažené horní končetiny v předpětí tlakem do paže nad loktem. </a:t>
            </a:r>
            <a:endParaRPr/>
          </a:p>
          <a:p>
            <a:pPr indent="0" lvl="0" marL="88900" rtl="0" algn="l">
              <a:lnSpc>
                <a:spcPct val="128571"/>
              </a:lnSpc>
              <a:spcBef>
                <a:spcPts val="0"/>
              </a:spcBef>
              <a:spcAft>
                <a:spcPts val="0"/>
              </a:spcAft>
              <a:buSzPts val="2200"/>
              <a:buNone/>
            </a:pPr>
            <a:r>
              <a:t/>
            </a:r>
            <a:endParaRPr sz="2400"/>
          </a:p>
          <a:p>
            <a:pPr indent="0" lvl="0" marL="88900" rtl="0" algn="l">
              <a:lnSpc>
                <a:spcPct val="128571"/>
              </a:lnSpc>
              <a:spcBef>
                <a:spcPts val="0"/>
              </a:spcBef>
              <a:spcAft>
                <a:spcPts val="0"/>
              </a:spcAft>
              <a:buSzPts val="2200"/>
              <a:buNone/>
            </a:pPr>
            <a:r>
              <a:rPr b="1" lang="cs-CZ" sz="2400"/>
              <a:t>Izometrie:</a:t>
            </a:r>
            <a:r>
              <a:rPr lang="cs-CZ" sz="2400"/>
              <a:t> tlak paže proti dlani – do addukce Facilitace: nádech Inhibice: výdech</a:t>
            </a:r>
            <a:endParaRPr sz="22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g18c94055bac_0_556"/>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804" name="Google Shape;804;g18c94055bac_0_556"/>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PIR</a:t>
            </a:r>
            <a:endParaRPr/>
          </a:p>
        </p:txBody>
      </p:sp>
      <p:sp>
        <p:nvSpPr>
          <p:cNvPr id="805" name="Google Shape;805;g18c94055bac_0_556"/>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serratus anterior</a:t>
            </a:r>
            <a:endParaRPr/>
          </a:p>
        </p:txBody>
      </p:sp>
      <p:sp>
        <p:nvSpPr>
          <p:cNvPr id="806" name="Google Shape;806;g18c94055bac_0_556"/>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241934" lvl="0" marL="228600" rtl="0" algn="l">
              <a:lnSpc>
                <a:spcPct val="90000"/>
              </a:lnSpc>
              <a:spcBef>
                <a:spcPts val="0"/>
              </a:spcBef>
              <a:spcAft>
                <a:spcPts val="0"/>
              </a:spcAft>
              <a:buSzPts val="2800"/>
              <a:buChar char="•"/>
            </a:pPr>
            <a:r>
              <a:rPr b="1" lang="cs-CZ">
                <a:solidFill>
                  <a:srgbClr val="000000"/>
                </a:solidFill>
              </a:rPr>
              <a:t>Pressura RZ</a:t>
            </a:r>
            <a:endParaRPr>
              <a:solidFill>
                <a:srgbClr val="000000"/>
              </a:solidFill>
            </a:endParaRPr>
          </a:p>
          <a:p>
            <a:pPr indent="-241934" lvl="0" marL="228600" rtl="0" algn="l">
              <a:lnSpc>
                <a:spcPct val="90000"/>
              </a:lnSpc>
              <a:spcBef>
                <a:spcPts val="1000"/>
              </a:spcBef>
              <a:spcAft>
                <a:spcPts val="0"/>
              </a:spcAft>
              <a:buSzPts val="2800"/>
              <a:buChar char="•"/>
            </a:pPr>
            <a:r>
              <a:rPr b="1" lang="cs-CZ">
                <a:solidFill>
                  <a:srgbClr val="000000"/>
                </a:solidFill>
              </a:rPr>
              <a:t>PIR</a:t>
            </a:r>
            <a:endParaRPr>
              <a:solidFill>
                <a:srgbClr val="000000"/>
              </a:solidFill>
            </a:endParaRPr>
          </a:p>
          <a:p>
            <a:pPr indent="-241934" lvl="1" marL="685800" rtl="0" algn="l">
              <a:lnSpc>
                <a:spcPct val="90000"/>
              </a:lnSpc>
              <a:spcBef>
                <a:spcPts val="500"/>
              </a:spcBef>
              <a:spcAft>
                <a:spcPts val="0"/>
              </a:spcAft>
              <a:buSzPts val="2800"/>
              <a:buChar char="•"/>
            </a:pPr>
            <a:r>
              <a:rPr lang="cs-CZ" sz="2800">
                <a:solidFill>
                  <a:srgbClr val="000000"/>
                </a:solidFill>
              </a:rPr>
              <a:t>P v leže na neošetřované straně, RAK  v ABD, FLX s flexí lokte, bariéru hledám do retrakce a addukce lopatky tlakem přes lopatku ne přes mediální okraj). Podle nastavení HK (lopatky) zaměřuju </a:t>
            </a:r>
            <a:r>
              <a:rPr b="1" lang="cs-CZ" sz="2800">
                <a:solidFill>
                  <a:srgbClr val="000000"/>
                </a:solidFill>
              </a:rPr>
              <a:t>předpětí na vlákna:</a:t>
            </a:r>
            <a:endParaRPr b="1" sz="2400">
              <a:solidFill>
                <a:srgbClr val="000000"/>
              </a:solidFill>
            </a:endParaRPr>
          </a:p>
          <a:p>
            <a:pPr indent="-241934" lvl="1" marL="685800" rtl="0" algn="l">
              <a:lnSpc>
                <a:spcPct val="90000"/>
              </a:lnSpc>
              <a:spcBef>
                <a:spcPts val="500"/>
              </a:spcBef>
              <a:spcAft>
                <a:spcPts val="0"/>
              </a:spcAft>
              <a:buSzPts val="2800"/>
              <a:buChar char="•"/>
            </a:pPr>
            <a:r>
              <a:rPr b="1" lang="cs-CZ" sz="2800">
                <a:solidFill>
                  <a:srgbClr val="000000"/>
                </a:solidFill>
              </a:rPr>
              <a:t>Horní </a:t>
            </a:r>
            <a:r>
              <a:rPr lang="cs-CZ" sz="2800">
                <a:solidFill>
                  <a:srgbClr val="000000"/>
                </a:solidFill>
              </a:rPr>
              <a:t>– RAK ve FLX lehce nad 90° a lopatkou jdu do addukce a deprese</a:t>
            </a:r>
            <a:endParaRPr sz="2400">
              <a:solidFill>
                <a:srgbClr val="000000"/>
              </a:solidFill>
            </a:endParaRPr>
          </a:p>
          <a:p>
            <a:pPr indent="-241934" lvl="1" marL="685800" rtl="0" algn="l">
              <a:lnSpc>
                <a:spcPct val="90000"/>
              </a:lnSpc>
              <a:spcBef>
                <a:spcPts val="500"/>
              </a:spcBef>
              <a:spcAft>
                <a:spcPts val="0"/>
              </a:spcAft>
              <a:buSzPts val="2800"/>
              <a:buChar char="•"/>
            </a:pPr>
            <a:r>
              <a:rPr b="1" lang="cs-CZ" sz="2800">
                <a:solidFill>
                  <a:srgbClr val="000000"/>
                </a:solidFill>
              </a:rPr>
              <a:t>Střední </a:t>
            </a:r>
            <a:r>
              <a:rPr lang="cs-CZ" sz="2800">
                <a:solidFill>
                  <a:srgbClr val="000000"/>
                </a:solidFill>
              </a:rPr>
              <a:t>– RAK ve FLX 90° a lopatka čistě do addukce</a:t>
            </a:r>
            <a:endParaRPr sz="2400">
              <a:solidFill>
                <a:srgbClr val="000000"/>
              </a:solidFill>
            </a:endParaRPr>
          </a:p>
          <a:p>
            <a:pPr indent="-241934" lvl="1" marL="685800" rtl="0" algn="l">
              <a:lnSpc>
                <a:spcPct val="90000"/>
              </a:lnSpc>
              <a:spcBef>
                <a:spcPts val="500"/>
              </a:spcBef>
              <a:spcAft>
                <a:spcPts val="0"/>
              </a:spcAft>
              <a:buSzPts val="2800"/>
              <a:buChar char="•"/>
            </a:pPr>
            <a:r>
              <a:rPr b="1" lang="cs-CZ" sz="2800">
                <a:solidFill>
                  <a:srgbClr val="000000"/>
                </a:solidFill>
              </a:rPr>
              <a:t>Dolní</a:t>
            </a:r>
            <a:r>
              <a:rPr lang="cs-CZ" sz="2800">
                <a:solidFill>
                  <a:srgbClr val="000000"/>
                </a:solidFill>
              </a:rPr>
              <a:t>  - RAK ve FLX méně než 90</a:t>
            </a:r>
            <a:r>
              <a:rPr lang="cs-CZ" sz="2400">
                <a:solidFill>
                  <a:srgbClr val="000000"/>
                </a:solidFill>
              </a:rPr>
              <a:t>° a lopatka do addukce a elevace</a:t>
            </a:r>
            <a:endParaRPr sz="2400">
              <a:solidFill>
                <a:srgbClr val="000000"/>
              </a:solidFill>
            </a:endParaRPr>
          </a:p>
          <a:p>
            <a:pPr indent="-241934" lvl="1" marL="685800" rtl="0" algn="l">
              <a:lnSpc>
                <a:spcPct val="90000"/>
              </a:lnSpc>
              <a:spcBef>
                <a:spcPts val="500"/>
              </a:spcBef>
              <a:spcAft>
                <a:spcPts val="0"/>
              </a:spcAft>
              <a:buSzPts val="2800"/>
              <a:buChar char="•"/>
            </a:pPr>
            <a:r>
              <a:rPr lang="cs-CZ" sz="2800">
                <a:solidFill>
                  <a:srgbClr val="000000"/>
                </a:solidFill>
              </a:rPr>
              <a:t>Aktivace – P tlačí loktem proti tlaku terapeuta = lopatkou do abdukce</a:t>
            </a:r>
            <a:endParaRPr sz="2800">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18c94055bac_0_22"/>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73" name="Google Shape;173;g18c94055bac_0_22"/>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74" name="Google Shape;174;g18c94055bac_0_22"/>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pectoralis major</a:t>
            </a:r>
            <a:endParaRPr/>
          </a:p>
        </p:txBody>
      </p:sp>
      <p:pic>
        <p:nvPicPr>
          <p:cNvPr descr="Dissection of Pectoral region showing Pectoralis major, Pectoralis minor, subclavius, serratus anterior, medial pectoral nerve, lateral pectoral nerve, nerve to Serratus anterior, cephalic vein, deltopectoral groove" id="175" name="Google Shape;175;g18c94055bac_0_22" title="Dissection of Pectoral region- Pectoralis major, Pectoralis minor, Serratus anterior, Subclavius">
            <a:hlinkClick r:id="rId3"/>
          </p:cNvPr>
          <p:cNvPicPr preferRelativeResize="0"/>
          <p:nvPr/>
        </p:nvPicPr>
        <p:blipFill>
          <a:blip r:embed="rId4">
            <a:alphaModFix/>
          </a:blip>
          <a:stretch>
            <a:fillRect/>
          </a:stretch>
        </p:blipFill>
        <p:spPr>
          <a:xfrm>
            <a:off x="818400" y="1719901"/>
            <a:ext cx="4572000" cy="3429000"/>
          </a:xfrm>
          <a:prstGeom prst="rect">
            <a:avLst/>
          </a:prstGeom>
          <a:noFill/>
          <a:ln>
            <a:noFill/>
          </a:ln>
        </p:spPr>
      </p:pic>
      <p:pic>
        <p:nvPicPr>
          <p:cNvPr id="176" name="Google Shape;176;g18c94055bac_0_22"/>
          <p:cNvPicPr preferRelativeResize="0"/>
          <p:nvPr/>
        </p:nvPicPr>
        <p:blipFill rotWithShape="1">
          <a:blip r:embed="rId5">
            <a:alphaModFix/>
          </a:blip>
          <a:srcRect b="0" l="0" r="0" t="0"/>
          <a:stretch/>
        </p:blipFill>
        <p:spPr>
          <a:xfrm>
            <a:off x="6127875" y="1692000"/>
            <a:ext cx="4116872" cy="50374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12"/>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pic>
        <p:nvPicPr>
          <p:cNvPr id="812" name="Google Shape;812;p12"/>
          <p:cNvPicPr preferRelativeResize="0"/>
          <p:nvPr/>
        </p:nvPicPr>
        <p:blipFill rotWithShape="1">
          <a:blip r:embed="rId3">
            <a:alphaModFix/>
          </a:blip>
          <a:srcRect b="17551" l="29158" r="38393" t="38911"/>
          <a:stretch/>
        </p:blipFill>
        <p:spPr>
          <a:xfrm>
            <a:off x="1184987" y="290862"/>
            <a:ext cx="8033658" cy="6063138"/>
          </a:xfrm>
          <a:prstGeom prst="rect">
            <a:avLst/>
          </a:prstGeom>
          <a:noFill/>
          <a:ln>
            <a:noFill/>
          </a:ln>
        </p:spPr>
      </p:pic>
      <p:sp>
        <p:nvSpPr>
          <p:cNvPr id="813" name="Google Shape;813;p12"/>
          <p:cNvSpPr/>
          <p:nvPr/>
        </p:nvSpPr>
        <p:spPr>
          <a:xfrm>
            <a:off x="5047861" y="167951"/>
            <a:ext cx="4273421" cy="283650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814" name="Google Shape;814;p12"/>
          <p:cNvPicPr preferRelativeResize="0"/>
          <p:nvPr/>
        </p:nvPicPr>
        <p:blipFill rotWithShape="1">
          <a:blip r:embed="rId4">
            <a:alphaModFix/>
          </a:blip>
          <a:srcRect b="19184" l="18956" r="54710" t="19661"/>
          <a:stretch/>
        </p:blipFill>
        <p:spPr>
          <a:xfrm>
            <a:off x="9123075" y="627525"/>
            <a:ext cx="2889600" cy="4194000"/>
          </a:xfrm>
          <a:prstGeom prst="rect">
            <a:avLst/>
          </a:prstGeom>
          <a:noFill/>
          <a:ln>
            <a:noFill/>
          </a:ln>
        </p:spPr>
      </p:pic>
      <p:sp>
        <p:nvSpPr>
          <p:cNvPr id="815" name="Google Shape;815;p12"/>
          <p:cNvSpPr txBox="1"/>
          <p:nvPr/>
        </p:nvSpPr>
        <p:spPr>
          <a:xfrm>
            <a:off x="6213575" y="627525"/>
            <a:ext cx="3107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a:t>Dle Poděbradských, s cílením na různá vlákna: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g18c94055bac_0_566"/>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822" name="Google Shape;822;g18c94055bac_0_566"/>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Dle Dobeše</a:t>
            </a:r>
            <a:endParaRPr/>
          </a:p>
        </p:txBody>
      </p:sp>
      <p:sp>
        <p:nvSpPr>
          <p:cNvPr id="823" name="Google Shape;823;g18c94055bac_0_566"/>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serratus anterior</a:t>
            </a:r>
            <a:endParaRPr/>
          </a:p>
        </p:txBody>
      </p:sp>
      <p:pic>
        <p:nvPicPr>
          <p:cNvPr id="824" name="Google Shape;824;g18c94055bac_0_566"/>
          <p:cNvPicPr preferRelativeResize="0"/>
          <p:nvPr/>
        </p:nvPicPr>
        <p:blipFill rotWithShape="1">
          <a:blip r:embed="rId3">
            <a:alphaModFix/>
          </a:blip>
          <a:srcRect b="6824" l="1891" r="1096" t="6460"/>
          <a:stretch/>
        </p:blipFill>
        <p:spPr>
          <a:xfrm>
            <a:off x="2167200" y="1692000"/>
            <a:ext cx="7859052" cy="4390474"/>
          </a:xfrm>
          <a:prstGeom prst="rect">
            <a:avLst/>
          </a:prstGeom>
          <a:noFill/>
          <a:ln>
            <a:noFill/>
          </a:ln>
        </p:spPr>
      </p:pic>
      <p:sp>
        <p:nvSpPr>
          <p:cNvPr id="825" name="Google Shape;825;g18c94055bac_0_566"/>
          <p:cNvSpPr txBox="1"/>
          <p:nvPr/>
        </p:nvSpPr>
        <p:spPr>
          <a:xfrm>
            <a:off x="4267225" y="6061000"/>
            <a:ext cx="430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u="sng">
                <a:solidFill>
                  <a:schemeClr val="hlink"/>
                </a:solidFill>
                <a:hlinkClick r:id="rId4"/>
              </a:rPr>
              <a:t>https://www.fyzioweb.cz/video/m-serratus-anterior</a:t>
            </a:r>
            <a:r>
              <a:rPr lang="cs-CZ"/>
              <a:t>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g18c94055bac_0_57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832" name="Google Shape;832;g18c94055bac_0_578"/>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Protažení dle Travellové</a:t>
            </a:r>
            <a:endParaRPr/>
          </a:p>
        </p:txBody>
      </p:sp>
      <p:sp>
        <p:nvSpPr>
          <p:cNvPr id="833" name="Google Shape;833;g18c94055bac_0_578"/>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serratus anterior</a:t>
            </a:r>
            <a:endParaRPr/>
          </a:p>
        </p:txBody>
      </p:sp>
      <p:sp>
        <p:nvSpPr>
          <p:cNvPr id="834" name="Google Shape;834;g18c94055bac_0_578"/>
          <p:cNvSpPr txBox="1"/>
          <p:nvPr>
            <p:ph idx="2" type="body"/>
          </p:nvPr>
        </p:nvSpPr>
        <p:spPr>
          <a:xfrm>
            <a:off x="720000" y="1692000"/>
            <a:ext cx="5391000" cy="4140000"/>
          </a:xfrm>
          <a:prstGeom prst="rect">
            <a:avLst/>
          </a:prstGeom>
        </p:spPr>
        <p:txBody>
          <a:bodyPr anchorCtr="0" anchor="t" bIns="0" lIns="0" spcFirstLastPara="1" rIns="0" wrap="square" tIns="0">
            <a:noAutofit/>
          </a:bodyPr>
          <a:lstStyle/>
          <a:p>
            <a:pPr indent="-228600" lvl="0" marL="228600" rtl="0" algn="l">
              <a:lnSpc>
                <a:spcPct val="90000"/>
              </a:lnSpc>
              <a:spcBef>
                <a:spcPts val="0"/>
              </a:spcBef>
              <a:spcAft>
                <a:spcPts val="0"/>
              </a:spcAft>
              <a:buSzPts val="2800"/>
              <a:buChar char="•"/>
            </a:pPr>
            <a:r>
              <a:rPr lang="cs-CZ">
                <a:solidFill>
                  <a:srgbClr val="000000"/>
                </a:solidFill>
              </a:rPr>
              <a:t>Pacient sedí na židli a stabilizuje lopatku, tím že má HK na ošetřované straně za opěradlem židle</a:t>
            </a:r>
            <a:endParaRPr>
              <a:solidFill>
                <a:srgbClr val="000000"/>
              </a:solidFill>
            </a:endParaRPr>
          </a:p>
          <a:p>
            <a:pPr indent="-228600" lvl="0" marL="228600" rtl="0" algn="l">
              <a:lnSpc>
                <a:spcPct val="90000"/>
              </a:lnSpc>
              <a:spcBef>
                <a:spcPts val="1000"/>
              </a:spcBef>
              <a:spcAft>
                <a:spcPts val="0"/>
              </a:spcAft>
              <a:buSzPts val="2800"/>
              <a:buChar char="•"/>
            </a:pPr>
            <a:r>
              <a:rPr lang="cs-CZ">
                <a:solidFill>
                  <a:srgbClr val="000000"/>
                </a:solidFill>
              </a:rPr>
              <a:t>Po hlubokém nádechu provede výdech a zároveň rotuje trupem na stranu neošetřované končetiny</a:t>
            </a:r>
            <a:endParaRPr>
              <a:solidFill>
                <a:srgbClr val="000000"/>
              </a:solidFill>
            </a:endParaRPr>
          </a:p>
          <a:p>
            <a:pPr indent="0" lvl="0" marL="0" rtl="0" algn="l">
              <a:spcBef>
                <a:spcPts val="0"/>
              </a:spcBef>
              <a:spcAft>
                <a:spcPts val="0"/>
              </a:spcAft>
              <a:buNone/>
            </a:pPr>
            <a:r>
              <a:t/>
            </a:r>
            <a:endParaRPr/>
          </a:p>
        </p:txBody>
      </p:sp>
      <p:pic>
        <p:nvPicPr>
          <p:cNvPr id="835" name="Google Shape;835;g18c94055bac_0_578"/>
          <p:cNvPicPr preferRelativeResize="0"/>
          <p:nvPr/>
        </p:nvPicPr>
        <p:blipFill rotWithShape="1">
          <a:blip r:embed="rId3">
            <a:alphaModFix/>
          </a:blip>
          <a:srcRect b="26755" l="30730" r="50000" t="20709"/>
          <a:stretch/>
        </p:blipFill>
        <p:spPr>
          <a:xfrm>
            <a:off x="6886512" y="719990"/>
            <a:ext cx="3632088" cy="5567558"/>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g18c94055bac_0_587"/>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842" name="Google Shape;842;g18c94055bac_0_587"/>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Diferenciální diagnostika</a:t>
            </a:r>
            <a:endParaRPr/>
          </a:p>
        </p:txBody>
      </p:sp>
      <p:sp>
        <p:nvSpPr>
          <p:cNvPr id="843" name="Google Shape;843;g18c94055bac_0_587"/>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serratus anterior</a:t>
            </a:r>
            <a:endParaRPr/>
          </a:p>
        </p:txBody>
      </p:sp>
      <p:sp>
        <p:nvSpPr>
          <p:cNvPr id="844" name="Google Shape;844;g18c94055bac_0_587"/>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228600" lvl="0" marL="228600" rtl="0" algn="l">
              <a:lnSpc>
                <a:spcPct val="90000"/>
              </a:lnSpc>
              <a:spcBef>
                <a:spcPts val="0"/>
              </a:spcBef>
              <a:spcAft>
                <a:spcPts val="0"/>
              </a:spcAft>
              <a:buSzPts val="2800"/>
              <a:buChar char="•"/>
            </a:pPr>
            <a:r>
              <a:rPr lang="cs-CZ">
                <a:solidFill>
                  <a:srgbClr val="000000"/>
                </a:solidFill>
                <a:latin typeface="Calibri"/>
                <a:ea typeface="Calibri"/>
                <a:cs typeface="Calibri"/>
                <a:sym typeface="Calibri"/>
              </a:rPr>
              <a:t>Fraktura žebra</a:t>
            </a:r>
            <a:endParaRPr>
              <a:solidFill>
                <a:srgbClr val="000000"/>
              </a:solidFill>
              <a:latin typeface="Calibri"/>
              <a:ea typeface="Calibri"/>
              <a:cs typeface="Calibri"/>
              <a:sym typeface="Calibri"/>
            </a:endParaRPr>
          </a:p>
          <a:p>
            <a:pPr indent="-228600" lvl="0" marL="228600" rtl="0" algn="l">
              <a:lnSpc>
                <a:spcPct val="90000"/>
              </a:lnSpc>
              <a:spcBef>
                <a:spcPts val="1000"/>
              </a:spcBef>
              <a:spcAft>
                <a:spcPts val="0"/>
              </a:spcAft>
              <a:buSzPts val="2800"/>
              <a:buChar char="•"/>
            </a:pPr>
            <a:r>
              <a:rPr lang="cs-CZ">
                <a:solidFill>
                  <a:srgbClr val="000000"/>
                </a:solidFill>
                <a:latin typeface="Calibri"/>
                <a:ea typeface="Calibri"/>
                <a:cs typeface="Calibri"/>
                <a:sym typeface="Calibri"/>
              </a:rPr>
              <a:t>Útlak n. intercostalis</a:t>
            </a:r>
            <a:endParaRPr>
              <a:solidFill>
                <a:srgbClr val="000000"/>
              </a:solidFill>
              <a:latin typeface="Calibri"/>
              <a:ea typeface="Calibri"/>
              <a:cs typeface="Calibri"/>
              <a:sym typeface="Calibri"/>
            </a:endParaRPr>
          </a:p>
          <a:p>
            <a:pPr indent="-228600" lvl="0" marL="228600" rtl="0" algn="l">
              <a:lnSpc>
                <a:spcPct val="90000"/>
              </a:lnSpc>
              <a:spcBef>
                <a:spcPts val="1000"/>
              </a:spcBef>
              <a:spcAft>
                <a:spcPts val="0"/>
              </a:spcAft>
              <a:buSzPts val="2800"/>
              <a:buChar char="•"/>
            </a:pPr>
            <a:r>
              <a:rPr lang="cs-CZ">
                <a:solidFill>
                  <a:srgbClr val="000000"/>
                </a:solidFill>
                <a:latin typeface="Calibri"/>
                <a:ea typeface="Calibri"/>
                <a:cs typeface="Calibri"/>
                <a:sym typeface="Calibri"/>
              </a:rPr>
              <a:t>Herpes zoster</a:t>
            </a:r>
            <a:endParaRPr>
              <a:solidFill>
                <a:srgbClr val="000000"/>
              </a:solidFill>
              <a:latin typeface="Calibri"/>
              <a:ea typeface="Calibri"/>
              <a:cs typeface="Calibri"/>
              <a:sym typeface="Calibri"/>
            </a:endParaRPr>
          </a:p>
          <a:p>
            <a:pPr indent="-228600" lvl="0" marL="228600" rtl="0" algn="l">
              <a:lnSpc>
                <a:spcPct val="90000"/>
              </a:lnSpc>
              <a:spcBef>
                <a:spcPts val="1000"/>
              </a:spcBef>
              <a:spcAft>
                <a:spcPts val="0"/>
              </a:spcAft>
              <a:buSzPts val="2800"/>
              <a:buChar char="•"/>
            </a:pPr>
            <a:r>
              <a:rPr lang="cs-CZ">
                <a:solidFill>
                  <a:srgbClr val="000000"/>
                </a:solidFill>
                <a:latin typeface="Calibri"/>
                <a:ea typeface="Calibri"/>
                <a:cs typeface="Calibri"/>
                <a:sym typeface="Calibri"/>
              </a:rPr>
              <a:t>TrP interkostálního svalu</a:t>
            </a:r>
            <a:endParaRPr>
              <a:solidFill>
                <a:srgbClr val="000000"/>
              </a:solidFill>
              <a:latin typeface="Calibri"/>
              <a:ea typeface="Calibri"/>
              <a:cs typeface="Calibri"/>
              <a:sym typeface="Calibri"/>
            </a:endParaRPr>
          </a:p>
          <a:p>
            <a:pPr indent="-228600" lvl="0" marL="228600" rtl="0" algn="l">
              <a:lnSpc>
                <a:spcPct val="90000"/>
              </a:lnSpc>
              <a:spcBef>
                <a:spcPts val="1000"/>
              </a:spcBef>
              <a:spcAft>
                <a:spcPts val="0"/>
              </a:spcAft>
              <a:buSzPts val="2800"/>
              <a:buChar char="•"/>
            </a:pPr>
            <a:r>
              <a:rPr lang="cs-CZ">
                <a:solidFill>
                  <a:srgbClr val="000000"/>
                </a:solidFill>
                <a:latin typeface="Calibri"/>
                <a:ea typeface="Calibri"/>
                <a:cs typeface="Calibri"/>
                <a:sym typeface="Calibri"/>
              </a:rPr>
              <a:t>Při bolesti u mediálního okraje scapuly – TrP m. trapezius, rhomboid nebo paraspinální svaly</a:t>
            </a:r>
            <a:endParaRPr>
              <a:solidFill>
                <a:srgbClr val="000000"/>
              </a:solidFill>
              <a:latin typeface="Calibri"/>
              <a:ea typeface="Calibri"/>
              <a:cs typeface="Calibri"/>
              <a:sym typeface="Calibri"/>
            </a:endParaRPr>
          </a:p>
          <a:p>
            <a:pPr indent="-228600" lvl="0" marL="228600" rtl="0" algn="l">
              <a:lnSpc>
                <a:spcPct val="90000"/>
              </a:lnSpc>
              <a:spcBef>
                <a:spcPts val="1000"/>
              </a:spcBef>
              <a:spcAft>
                <a:spcPts val="0"/>
              </a:spcAft>
              <a:buSzPts val="2800"/>
              <a:buChar char="•"/>
            </a:pPr>
            <a:r>
              <a:rPr lang="cs-CZ">
                <a:solidFill>
                  <a:srgbClr val="000000"/>
                </a:solidFill>
                <a:latin typeface="Calibri"/>
                <a:ea typeface="Calibri"/>
                <a:cs typeface="Calibri"/>
                <a:sym typeface="Calibri"/>
              </a:rPr>
              <a:t>Poškození n. thoracicus longus – nemusí být bolestivé</a:t>
            </a:r>
            <a:endParaRPr>
              <a:solidFill>
                <a:srgbClr val="000000"/>
              </a:solidFill>
              <a:latin typeface="Calibri"/>
              <a:ea typeface="Calibri"/>
              <a:cs typeface="Calibri"/>
              <a:sym typeface="Calibri"/>
            </a:endParaRPr>
          </a:p>
          <a:p>
            <a:pPr indent="-228600" lvl="0" marL="228600" rtl="0" algn="l">
              <a:lnSpc>
                <a:spcPct val="90000"/>
              </a:lnSpc>
              <a:spcBef>
                <a:spcPts val="1000"/>
              </a:spcBef>
              <a:spcAft>
                <a:spcPts val="0"/>
              </a:spcAft>
              <a:buSzPts val="2800"/>
              <a:buChar char="•"/>
            </a:pPr>
            <a:r>
              <a:rPr lang="cs-CZ">
                <a:solidFill>
                  <a:srgbClr val="000000"/>
                </a:solidFill>
                <a:latin typeface="Calibri"/>
                <a:ea typeface="Calibri"/>
                <a:cs typeface="Calibri"/>
                <a:sym typeface="Calibri"/>
              </a:rPr>
              <a:t>Hypertonus m. scalenus medius – útlak n. thoracicus longus</a:t>
            </a:r>
            <a:endParaRPr>
              <a:solidFill>
                <a:srgbClr val="000000"/>
              </a:solidFill>
              <a:latin typeface="Calibri"/>
              <a:ea typeface="Calibri"/>
              <a:cs typeface="Calibri"/>
              <a:sym typeface="Calibri"/>
            </a:endParaRPr>
          </a:p>
          <a:p>
            <a:pPr indent="-228600" lvl="0" marL="228600" rtl="0" algn="l">
              <a:lnSpc>
                <a:spcPct val="90000"/>
              </a:lnSpc>
              <a:spcBef>
                <a:spcPts val="1000"/>
              </a:spcBef>
              <a:spcAft>
                <a:spcPts val="0"/>
              </a:spcAft>
              <a:buSzPts val="2800"/>
              <a:buChar char="•"/>
            </a:pPr>
            <a:r>
              <a:rPr lang="cs-CZ">
                <a:solidFill>
                  <a:srgbClr val="000000"/>
                </a:solidFill>
                <a:latin typeface="Calibri"/>
                <a:ea typeface="Calibri"/>
                <a:cs typeface="Calibri"/>
                <a:sym typeface="Calibri"/>
              </a:rPr>
              <a:t>Kořenová léze C</a:t>
            </a:r>
            <a:r>
              <a:rPr baseline="-25000" lang="cs-CZ">
                <a:solidFill>
                  <a:srgbClr val="000000"/>
                </a:solidFill>
                <a:latin typeface="Calibri"/>
                <a:ea typeface="Calibri"/>
                <a:cs typeface="Calibri"/>
                <a:sym typeface="Calibri"/>
              </a:rPr>
              <a:t>7-8</a:t>
            </a:r>
            <a:endParaRPr>
              <a:solidFill>
                <a:srgbClr val="000000"/>
              </a:solidFill>
              <a:latin typeface="Calibri"/>
              <a:ea typeface="Calibri"/>
              <a:cs typeface="Calibri"/>
              <a:sym typeface="Calibri"/>
            </a:endParaRPr>
          </a:p>
          <a:p>
            <a:pPr indent="-50800" lvl="0" marL="228600" rtl="0" algn="l">
              <a:lnSpc>
                <a:spcPct val="90000"/>
              </a:lnSpc>
              <a:spcBef>
                <a:spcPts val="1000"/>
              </a:spcBef>
              <a:spcAft>
                <a:spcPts val="0"/>
              </a:spcAft>
              <a:buNone/>
            </a:pPr>
            <a:r>
              <a:t/>
            </a:r>
            <a:endParaRPr>
              <a:solidFill>
                <a:srgbClr val="000000"/>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g18c94055bac_0_595"/>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851" name="Google Shape;851;g18c94055bac_0_595"/>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TrPs a jejich aktivace</a:t>
            </a:r>
            <a:endParaRPr/>
          </a:p>
        </p:txBody>
      </p:sp>
      <p:sp>
        <p:nvSpPr>
          <p:cNvPr id="852" name="Google Shape;852;g18c94055bac_0_595"/>
          <p:cNvSpPr txBox="1"/>
          <p:nvPr>
            <p:ph type="title"/>
          </p:nvPr>
        </p:nvSpPr>
        <p:spPr>
          <a:xfrm>
            <a:off x="720000" y="600475"/>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Bránice</a:t>
            </a:r>
            <a:endParaRPr/>
          </a:p>
        </p:txBody>
      </p:sp>
      <p:sp>
        <p:nvSpPr>
          <p:cNvPr id="853" name="Google Shape;853;g18c94055bac_0_595"/>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cs-CZ" sz="1900"/>
              <a:t>Zóny referenční bolesti, aktivace TrP</a:t>
            </a:r>
            <a:endParaRPr b="1" sz="1900"/>
          </a:p>
          <a:p>
            <a:pPr indent="-374650" lvl="0" marL="457200" rtl="0" algn="l">
              <a:spcBef>
                <a:spcPts val="1000"/>
              </a:spcBef>
              <a:spcAft>
                <a:spcPts val="0"/>
              </a:spcAft>
              <a:buSzPts val="2300"/>
              <a:buChar char="●"/>
            </a:pPr>
            <a:r>
              <a:rPr lang="cs-CZ" sz="2300"/>
              <a:t>Během intenzivního cvičení se může objevit bolest – „píchání v boku“</a:t>
            </a:r>
            <a:endParaRPr sz="1100"/>
          </a:p>
          <a:p>
            <a:pPr indent="-374650" lvl="0" marL="457200" rtl="0" algn="l">
              <a:spcBef>
                <a:spcPts val="0"/>
              </a:spcBef>
              <a:spcAft>
                <a:spcPts val="0"/>
              </a:spcAft>
              <a:buSzPts val="2300"/>
              <a:buChar char="●"/>
            </a:pPr>
            <a:r>
              <a:rPr lang="cs-CZ" sz="2300"/>
              <a:t>Bolest se objevuje hluboko antero-laterálně v dolní části hrudního koše</a:t>
            </a:r>
            <a:endParaRPr sz="1100"/>
          </a:p>
          <a:p>
            <a:pPr indent="-374650" lvl="0" marL="457200" rtl="0" algn="l">
              <a:spcBef>
                <a:spcPts val="0"/>
              </a:spcBef>
              <a:spcAft>
                <a:spcPts val="0"/>
              </a:spcAft>
              <a:buSzPts val="2300"/>
              <a:buChar char="●"/>
            </a:pPr>
            <a:r>
              <a:rPr lang="cs-CZ" sz="2300"/>
              <a:t>Při dráždění centrální části bránice se může bolest přenést na spodní část homolaterálního ramena</a:t>
            </a:r>
            <a:endParaRPr sz="1100"/>
          </a:p>
          <a:p>
            <a:pPr indent="-374650" lvl="0" marL="457200" rtl="0" algn="l">
              <a:spcBef>
                <a:spcPts val="0"/>
              </a:spcBef>
              <a:spcAft>
                <a:spcPts val="0"/>
              </a:spcAft>
              <a:buSzPts val="2300"/>
              <a:buChar char="●"/>
            </a:pPr>
            <a:r>
              <a:rPr lang="cs-CZ" sz="2300"/>
              <a:t>Při dráždění laterální části se přenese na přilehlá žebra</a:t>
            </a:r>
            <a:endParaRPr sz="1100"/>
          </a:p>
          <a:p>
            <a:pPr indent="-374650" lvl="0" marL="457200" rtl="0" algn="l">
              <a:spcBef>
                <a:spcPts val="0"/>
              </a:spcBef>
              <a:spcAft>
                <a:spcPts val="0"/>
              </a:spcAft>
              <a:buSzPts val="2300"/>
              <a:buChar char="●"/>
            </a:pPr>
            <a:r>
              <a:rPr lang="cs-CZ" sz="2300"/>
              <a:t>K aktivaci TrPs dochází nejčastěji při rychlé chůzi, běhání, kašli</a:t>
            </a:r>
            <a:endParaRPr sz="1100"/>
          </a:p>
          <a:p>
            <a:pPr indent="0" lvl="0" marL="0" rtl="0" algn="l">
              <a:lnSpc>
                <a:spcPct val="100000"/>
              </a:lnSpc>
              <a:spcBef>
                <a:spcPts val="1000"/>
              </a:spcBef>
              <a:spcAft>
                <a:spcPts val="0"/>
              </a:spcAft>
              <a:buNone/>
            </a:pPr>
            <a:r>
              <a:rPr b="1" lang="cs-CZ" sz="1900"/>
              <a:t>Symptomy</a:t>
            </a:r>
            <a:endParaRPr sz="1900"/>
          </a:p>
          <a:p>
            <a:pPr indent="-374650" lvl="0" marL="457200" rtl="0" algn="l">
              <a:spcBef>
                <a:spcPts val="1000"/>
              </a:spcBef>
              <a:spcAft>
                <a:spcPts val="0"/>
              </a:spcAft>
              <a:buSzPts val="2300"/>
              <a:buChar char="●"/>
            </a:pPr>
            <a:r>
              <a:rPr lang="cs-CZ" sz="2300"/>
              <a:t>bolest hrudníku, neschopnost dodechnout, úzkost, škytání, bolestivý kašel</a:t>
            </a:r>
            <a:endParaRPr sz="2300"/>
          </a:p>
          <a:p>
            <a:pPr indent="0" lvl="0" marL="0" rtl="0" algn="l">
              <a:spcBef>
                <a:spcPts val="1000"/>
              </a:spcBef>
              <a:spcAft>
                <a:spcPts val="0"/>
              </a:spcAft>
              <a:buNone/>
            </a:pPr>
            <a:r>
              <a:rPr b="1" lang="cs-CZ" sz="1900"/>
              <a:t>Dif. Dg.</a:t>
            </a:r>
            <a:endParaRPr b="1" sz="1900"/>
          </a:p>
          <a:p>
            <a:pPr indent="-374650" lvl="0" marL="457200" rtl="0" algn="l">
              <a:spcBef>
                <a:spcPts val="1000"/>
              </a:spcBef>
              <a:spcAft>
                <a:spcPts val="0"/>
              </a:spcAft>
              <a:buSzPts val="2300"/>
              <a:buChar char="●"/>
            </a:pPr>
            <a:r>
              <a:rPr lang="cs-CZ" sz="2300"/>
              <a:t>žaludeční vředy, GERD, žlučníková kolika, psychická tenze</a:t>
            </a:r>
            <a:endParaRPr sz="2300"/>
          </a:p>
          <a:p>
            <a:pPr indent="0" lvl="0" marL="0" rtl="0" algn="l">
              <a:spcBef>
                <a:spcPts val="0"/>
              </a:spcBef>
              <a:spcAft>
                <a:spcPts val="0"/>
              </a:spcAft>
              <a:buNone/>
            </a:pPr>
            <a:r>
              <a:t/>
            </a:r>
            <a:endParaRPr sz="23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3"/>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sp>
        <p:nvSpPr>
          <p:cNvPr id="859" name="Google Shape;859;p13"/>
          <p:cNvSpPr txBox="1"/>
          <p:nvPr>
            <p:ph type="title"/>
          </p:nvPr>
        </p:nvSpPr>
        <p:spPr>
          <a:xfrm>
            <a:off x="719400" y="778837"/>
            <a:ext cx="10753200" cy="451500"/>
          </a:xfrm>
          <a:prstGeom prst="rect">
            <a:avLst/>
          </a:prstGeom>
          <a:noFill/>
          <a:ln>
            <a:noFill/>
          </a:ln>
        </p:spPr>
        <p:txBody>
          <a:bodyPr anchorCtr="0" anchor="t" bIns="0" lIns="0" spcFirstLastPara="1" rIns="0" wrap="square" tIns="0">
            <a:noAutofit/>
          </a:bodyPr>
          <a:lstStyle/>
          <a:p>
            <a:pPr indent="0" lvl="0" marL="0" rtl="0" algn="l">
              <a:lnSpc>
                <a:spcPct val="222222"/>
              </a:lnSpc>
              <a:spcBef>
                <a:spcPts val="0"/>
              </a:spcBef>
              <a:spcAft>
                <a:spcPts val="0"/>
              </a:spcAft>
              <a:buSzPts val="1400"/>
              <a:buNone/>
            </a:pPr>
            <a:r>
              <a:rPr lang="cs-CZ"/>
              <a:t>Bránice</a:t>
            </a:r>
            <a:endParaRPr/>
          </a:p>
        </p:txBody>
      </p:sp>
      <p:sp>
        <p:nvSpPr>
          <p:cNvPr id="860" name="Google Shape;860;p13"/>
          <p:cNvSpPr txBox="1"/>
          <p:nvPr>
            <p:ph idx="1" type="body"/>
          </p:nvPr>
        </p:nvSpPr>
        <p:spPr>
          <a:xfrm>
            <a:off x="720000" y="1692002"/>
            <a:ext cx="8424000" cy="4139998"/>
          </a:xfrm>
          <a:prstGeom prst="rect">
            <a:avLst/>
          </a:prstGeom>
          <a:noFill/>
          <a:ln>
            <a:noFill/>
          </a:ln>
        </p:spPr>
        <p:txBody>
          <a:bodyPr anchorCtr="0" anchor="t" bIns="0" lIns="0" spcFirstLastPara="1" rIns="0" wrap="square" tIns="0">
            <a:noAutofit/>
          </a:bodyPr>
          <a:lstStyle/>
          <a:p>
            <a:pPr indent="0" lvl="0" marL="50800" rtl="0" algn="l">
              <a:lnSpc>
                <a:spcPct val="128571"/>
              </a:lnSpc>
              <a:spcBef>
                <a:spcPts val="0"/>
              </a:spcBef>
              <a:spcAft>
                <a:spcPts val="0"/>
              </a:spcAft>
              <a:buSzPts val="2800"/>
              <a:buNone/>
            </a:pPr>
            <a:r>
              <a:rPr b="1" lang="cs-CZ" sz="2600"/>
              <a:t>Vyšetření: </a:t>
            </a:r>
            <a:r>
              <a:rPr lang="cs-CZ" sz="2600"/>
              <a:t>přes flexi trupu, zajet prsty do oblasti žeberních oblouků </a:t>
            </a:r>
            <a:endParaRPr sz="2600"/>
          </a:p>
          <a:p>
            <a:pPr indent="0" lvl="0" marL="50800" rtl="0" algn="l">
              <a:lnSpc>
                <a:spcPct val="128571"/>
              </a:lnSpc>
              <a:spcBef>
                <a:spcPts val="0"/>
              </a:spcBef>
              <a:spcAft>
                <a:spcPts val="0"/>
              </a:spcAft>
              <a:buSzPts val="2800"/>
              <a:buNone/>
            </a:pPr>
            <a:r>
              <a:rPr b="1" lang="cs-CZ" sz="2600"/>
              <a:t>Terapie:</a:t>
            </a:r>
            <a:r>
              <a:rPr lang="cs-CZ" sz="2600"/>
              <a:t> ošetřovaný se trochu nadechne, poté si zacpe nos a „nadále vdechuje“, čímž dochází k izometrickému napínání bránice (Mullerův manévr)</a:t>
            </a:r>
            <a:endParaRPr sz="2600"/>
          </a:p>
          <a:p>
            <a:pPr indent="-393700" lvl="0" marL="457200" rtl="0" algn="l">
              <a:lnSpc>
                <a:spcPct val="128571"/>
              </a:lnSpc>
              <a:spcBef>
                <a:spcPts val="0"/>
              </a:spcBef>
              <a:spcAft>
                <a:spcPts val="0"/>
              </a:spcAft>
              <a:buSzPts val="2600"/>
              <a:buFont typeface="Arial"/>
              <a:buChar char="●"/>
            </a:pPr>
            <a:r>
              <a:rPr lang="cs-CZ" sz="2600"/>
              <a:t>10 s výdrž, poté pomalu vydechuje </a:t>
            </a:r>
            <a:endParaRPr sz="2600"/>
          </a:p>
          <a:p>
            <a:pPr indent="-393700" lvl="0" marL="457200" rtl="0" algn="l">
              <a:lnSpc>
                <a:spcPct val="128571"/>
              </a:lnSpc>
              <a:spcBef>
                <a:spcPts val="0"/>
              </a:spcBef>
              <a:spcAft>
                <a:spcPts val="0"/>
              </a:spcAft>
              <a:buSzPts val="2600"/>
              <a:buFont typeface="Arial"/>
              <a:buChar char="●"/>
            </a:pPr>
            <a:r>
              <a:rPr lang="cs-CZ" sz="2600"/>
              <a:t>po 2-3 opakováních aktivně vydechne veškerý vzduch</a:t>
            </a:r>
            <a:endParaRPr sz="2600"/>
          </a:p>
          <a:p>
            <a:pPr indent="-317500" lvl="0" marL="457200" rtl="0" algn="l">
              <a:lnSpc>
                <a:spcPct val="100000"/>
              </a:lnSpc>
              <a:spcBef>
                <a:spcPts val="1000"/>
              </a:spcBef>
              <a:spcAft>
                <a:spcPts val="0"/>
              </a:spcAft>
              <a:buSzPts val="1400"/>
              <a:buChar char="●"/>
            </a:pPr>
            <a:r>
              <a:rPr lang="cs-CZ" sz="1400">
                <a:solidFill>
                  <a:srgbClr val="404040"/>
                </a:solidFill>
              </a:rPr>
              <a:t>Když je výraznější bolest ve výdechu – bránice</a:t>
            </a:r>
            <a:endParaRPr sz="1400">
              <a:solidFill>
                <a:srgbClr val="404040"/>
              </a:solidFill>
            </a:endParaRPr>
          </a:p>
          <a:p>
            <a:pPr indent="-317500" lvl="0" marL="457200" rtl="0" algn="l">
              <a:lnSpc>
                <a:spcPct val="100000"/>
              </a:lnSpc>
              <a:spcBef>
                <a:spcPts val="1000"/>
              </a:spcBef>
              <a:spcAft>
                <a:spcPts val="0"/>
              </a:spcAft>
              <a:buSzPts val="1400"/>
              <a:buChar char="●"/>
            </a:pPr>
            <a:r>
              <a:rPr lang="cs-CZ" sz="1400">
                <a:solidFill>
                  <a:srgbClr val="404040"/>
                </a:solidFill>
              </a:rPr>
              <a:t>Když je výraznější bolest při nádechu – svaly břicha</a:t>
            </a:r>
            <a:endParaRPr sz="1400">
              <a:solidFill>
                <a:srgbClr val="404040"/>
              </a:solidFill>
            </a:endParaRPr>
          </a:p>
          <a:p>
            <a:pPr indent="-317500" lvl="0" marL="457200" rtl="0" algn="l">
              <a:lnSpc>
                <a:spcPct val="100000"/>
              </a:lnSpc>
              <a:spcBef>
                <a:spcPts val="1000"/>
              </a:spcBef>
              <a:spcAft>
                <a:spcPts val="0"/>
              </a:spcAft>
              <a:buSzPts val="1400"/>
              <a:buChar char="●"/>
            </a:pPr>
            <a:r>
              <a:rPr lang="cs-CZ" sz="1400">
                <a:solidFill>
                  <a:srgbClr val="404040"/>
                </a:solidFill>
              </a:rPr>
              <a:t>Lze palpovat pouze laterální části</a:t>
            </a:r>
            <a:endParaRPr sz="1400"/>
          </a:p>
        </p:txBody>
      </p:sp>
      <p:pic>
        <p:nvPicPr>
          <p:cNvPr id="861" name="Google Shape;861;p13"/>
          <p:cNvPicPr preferRelativeResize="0"/>
          <p:nvPr/>
        </p:nvPicPr>
        <p:blipFill rotWithShape="1">
          <a:blip r:embed="rId3">
            <a:alphaModFix/>
          </a:blip>
          <a:srcRect b="29114" l="46071" r="38162" t="54013"/>
          <a:stretch/>
        </p:blipFill>
        <p:spPr>
          <a:xfrm>
            <a:off x="8625167" y="482869"/>
            <a:ext cx="3327432" cy="200291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g18c94055bac_0_613"/>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868" name="Google Shape;868;g18c94055bac_0_613"/>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Anatomie</a:t>
            </a:r>
            <a:endParaRPr/>
          </a:p>
        </p:txBody>
      </p:sp>
      <p:sp>
        <p:nvSpPr>
          <p:cNvPr id="869" name="Google Shape;869;g18c94055bac_0_613"/>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cs-CZ" sz="3000"/>
              <a:t>Mm. multifidi</a:t>
            </a:r>
            <a:endParaRPr sz="3000"/>
          </a:p>
          <a:p>
            <a:pPr indent="0" lvl="0" marL="0" rtl="0" algn="l">
              <a:spcBef>
                <a:spcPts val="0"/>
              </a:spcBef>
              <a:spcAft>
                <a:spcPts val="0"/>
              </a:spcAft>
              <a:buNone/>
            </a:pPr>
            <a:r>
              <a:t/>
            </a:r>
            <a:endParaRPr/>
          </a:p>
        </p:txBody>
      </p:sp>
      <p:sp>
        <p:nvSpPr>
          <p:cNvPr id="870" name="Google Shape;870;g18c94055bac_0_613"/>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361950" lvl="0" marL="457200" rtl="0" algn="l">
              <a:lnSpc>
                <a:spcPct val="115000"/>
              </a:lnSpc>
              <a:spcBef>
                <a:spcPts val="0"/>
              </a:spcBef>
              <a:spcAft>
                <a:spcPts val="0"/>
              </a:spcAft>
              <a:buClr>
                <a:srgbClr val="0000DC"/>
              </a:buClr>
              <a:buSzPts val="2100"/>
              <a:buFont typeface="Roboto Slab"/>
              <a:buChar char="●"/>
            </a:pPr>
            <a:r>
              <a:rPr b="1" lang="cs-CZ" sz="2100">
                <a:solidFill>
                  <a:srgbClr val="000000"/>
                </a:solidFill>
              </a:rPr>
              <a:t>Začátek: </a:t>
            </a:r>
            <a:r>
              <a:rPr lang="cs-CZ" sz="2100">
                <a:solidFill>
                  <a:srgbClr val="000000"/>
                </a:solidFill>
              </a:rPr>
              <a:t>zadní strana os sacrum, mediální strany SIPS a lig. sacroiliacale, proc. mamillares L1-L4, proc. transversi Th1-Th12, proc. atriculares C4-C7 </a:t>
            </a:r>
            <a:endParaRPr sz="2100">
              <a:solidFill>
                <a:srgbClr val="000000"/>
              </a:solidFill>
            </a:endParaRPr>
          </a:p>
          <a:p>
            <a:pPr indent="-361950" lvl="0" marL="457200" rtl="0" algn="l">
              <a:lnSpc>
                <a:spcPct val="115000"/>
              </a:lnSpc>
              <a:spcBef>
                <a:spcPts val="0"/>
              </a:spcBef>
              <a:spcAft>
                <a:spcPts val="0"/>
              </a:spcAft>
              <a:buClr>
                <a:srgbClr val="0000DC"/>
              </a:buClr>
              <a:buSzPts val="2100"/>
              <a:buFont typeface="Arial"/>
              <a:buChar char="●"/>
            </a:pPr>
            <a:r>
              <a:rPr lang="cs-CZ" sz="2100">
                <a:solidFill>
                  <a:srgbClr val="000000"/>
                </a:solidFill>
              </a:rPr>
              <a:t>Vlákna přeskakují 2-4 obratle</a:t>
            </a:r>
            <a:endParaRPr sz="2100">
              <a:solidFill>
                <a:srgbClr val="000000"/>
              </a:solidFill>
            </a:endParaRPr>
          </a:p>
          <a:p>
            <a:pPr indent="-361950" lvl="0" marL="457200" rtl="0" algn="l">
              <a:lnSpc>
                <a:spcPct val="115000"/>
              </a:lnSpc>
              <a:spcBef>
                <a:spcPts val="0"/>
              </a:spcBef>
              <a:spcAft>
                <a:spcPts val="0"/>
              </a:spcAft>
              <a:buClr>
                <a:srgbClr val="0000DC"/>
              </a:buClr>
              <a:buSzPts val="2100"/>
              <a:buFont typeface="Roboto Slab"/>
              <a:buChar char="●"/>
            </a:pPr>
            <a:r>
              <a:rPr b="1" lang="cs-CZ" sz="2100">
                <a:solidFill>
                  <a:srgbClr val="000000"/>
                </a:solidFill>
              </a:rPr>
              <a:t>Úpon:</a:t>
            </a:r>
            <a:r>
              <a:rPr lang="cs-CZ" sz="2100">
                <a:solidFill>
                  <a:srgbClr val="000000"/>
                </a:solidFill>
              </a:rPr>
              <a:t> processi spinosi C2-C7</a:t>
            </a:r>
            <a:endParaRPr sz="2100">
              <a:solidFill>
                <a:srgbClr val="000000"/>
              </a:solidFill>
            </a:endParaRPr>
          </a:p>
          <a:p>
            <a:pPr indent="-361950" lvl="0" marL="457200" rtl="0" algn="l">
              <a:lnSpc>
                <a:spcPct val="115000"/>
              </a:lnSpc>
              <a:spcBef>
                <a:spcPts val="0"/>
              </a:spcBef>
              <a:spcAft>
                <a:spcPts val="0"/>
              </a:spcAft>
              <a:buClr>
                <a:srgbClr val="0000DC"/>
              </a:buClr>
              <a:buSzPts val="2100"/>
              <a:buFont typeface="Arial"/>
              <a:buChar char="●"/>
            </a:pPr>
            <a:r>
              <a:rPr b="1" lang="cs-CZ" sz="2100">
                <a:solidFill>
                  <a:srgbClr val="000000"/>
                </a:solidFill>
              </a:rPr>
              <a:t>Funkce:</a:t>
            </a:r>
            <a:endParaRPr b="1" sz="2100">
              <a:solidFill>
                <a:srgbClr val="000000"/>
              </a:solidFill>
            </a:endParaRPr>
          </a:p>
          <a:p>
            <a:pPr indent="-361950" lvl="1" marL="914400" rtl="0" algn="l">
              <a:lnSpc>
                <a:spcPct val="115000"/>
              </a:lnSpc>
              <a:spcBef>
                <a:spcPts val="0"/>
              </a:spcBef>
              <a:spcAft>
                <a:spcPts val="0"/>
              </a:spcAft>
              <a:buClr>
                <a:srgbClr val="000000"/>
              </a:buClr>
              <a:buSzPts val="2100"/>
              <a:buFont typeface="Arial"/>
              <a:buChar char="○"/>
            </a:pPr>
            <a:r>
              <a:rPr lang="cs-CZ" sz="2100">
                <a:solidFill>
                  <a:srgbClr val="000000"/>
                </a:solidFill>
              </a:rPr>
              <a:t>pomáhají LFX Cp homolaterálně (Travell &amp; Simons), kontrarotace a EXT Cp (Kapandji)</a:t>
            </a:r>
            <a:endParaRPr sz="2100">
              <a:solidFill>
                <a:srgbClr val="000000"/>
              </a:solidFill>
            </a:endParaRPr>
          </a:p>
          <a:p>
            <a:pPr indent="-361950" lvl="1" marL="914400" rtl="0" algn="l">
              <a:lnSpc>
                <a:spcPct val="115000"/>
              </a:lnSpc>
              <a:spcBef>
                <a:spcPts val="0"/>
              </a:spcBef>
              <a:spcAft>
                <a:spcPts val="0"/>
              </a:spcAft>
              <a:buClr>
                <a:srgbClr val="000000"/>
              </a:buClr>
              <a:buSzPts val="2100"/>
              <a:buFont typeface="Arial"/>
              <a:buChar char="○"/>
            </a:pPr>
            <a:r>
              <a:rPr lang="cs-CZ" sz="2100">
                <a:solidFill>
                  <a:srgbClr val="000000"/>
                </a:solidFill>
              </a:rPr>
              <a:t>proprioceptivní funkce</a:t>
            </a:r>
            <a:endParaRPr sz="2100">
              <a:solidFill>
                <a:srgbClr val="000000"/>
              </a:solidFill>
            </a:endParaRPr>
          </a:p>
          <a:p>
            <a:pPr indent="-361950" lvl="1" marL="914400" rtl="0" algn="l">
              <a:lnSpc>
                <a:spcPct val="115000"/>
              </a:lnSpc>
              <a:spcBef>
                <a:spcPts val="0"/>
              </a:spcBef>
              <a:spcAft>
                <a:spcPts val="0"/>
              </a:spcAft>
              <a:buClr>
                <a:srgbClr val="000000"/>
              </a:buClr>
              <a:buSzPts val="2100"/>
              <a:buFont typeface="Arial"/>
              <a:buChar char="○"/>
            </a:pPr>
            <a:r>
              <a:rPr lang="cs-CZ" sz="2100">
                <a:solidFill>
                  <a:srgbClr val="000000"/>
                </a:solidFill>
              </a:rPr>
              <a:t>stabilizační funkce – vyrovnává pozice obratlů (řadí se do HSSP)</a:t>
            </a:r>
            <a:endParaRPr b="1" sz="2100">
              <a:solidFill>
                <a:srgbClr val="000000"/>
              </a:solidFill>
            </a:endParaRPr>
          </a:p>
          <a:p>
            <a:pPr indent="-361950" lvl="0" marL="457200" rtl="0" algn="l">
              <a:lnSpc>
                <a:spcPct val="115000"/>
              </a:lnSpc>
              <a:spcBef>
                <a:spcPts val="0"/>
              </a:spcBef>
              <a:spcAft>
                <a:spcPts val="0"/>
              </a:spcAft>
              <a:buClr>
                <a:srgbClr val="0000DC"/>
              </a:buClr>
              <a:buSzPts val="2100"/>
              <a:buFont typeface="Roboto Slab"/>
              <a:buChar char="●"/>
            </a:pPr>
            <a:r>
              <a:rPr b="1" lang="cs-CZ" sz="2100">
                <a:solidFill>
                  <a:srgbClr val="000000"/>
                </a:solidFill>
              </a:rPr>
              <a:t>Inervace: </a:t>
            </a:r>
            <a:r>
              <a:rPr lang="cs-CZ" sz="2100">
                <a:solidFill>
                  <a:srgbClr val="000000"/>
                </a:solidFill>
              </a:rPr>
              <a:t>rr. dorsales plexus cervicalis</a:t>
            </a:r>
            <a:endParaRPr sz="2100">
              <a:solidFill>
                <a:srgbClr val="000000"/>
              </a:solidFill>
            </a:endParaRPr>
          </a:p>
          <a:p>
            <a:pPr indent="0" lvl="0" marL="0" rtl="0" algn="l">
              <a:lnSpc>
                <a:spcPct val="115000"/>
              </a:lnSpc>
              <a:spcBef>
                <a:spcPts val="0"/>
              </a:spcBef>
              <a:spcAft>
                <a:spcPts val="0"/>
              </a:spcAft>
              <a:buNone/>
            </a:pPr>
            <a:r>
              <a:t/>
            </a:r>
            <a:endParaRPr sz="2100">
              <a:solidFill>
                <a:srgbClr val="000000"/>
              </a:solidFill>
            </a:endParaRPr>
          </a:p>
          <a:p>
            <a:pPr indent="0" lvl="0" marL="0" rtl="0" algn="l">
              <a:lnSpc>
                <a:spcPct val="128571"/>
              </a:lnSpc>
              <a:spcBef>
                <a:spcPts val="0"/>
              </a:spcBef>
              <a:spcAft>
                <a:spcPts val="0"/>
              </a:spcAft>
              <a:buNone/>
            </a:pPr>
            <a:r>
              <a:t/>
            </a:r>
            <a:endParaRPr sz="2100">
              <a:solidFill>
                <a:srgbClr val="000000"/>
              </a:solidFill>
            </a:endParaRPr>
          </a:p>
          <a:p>
            <a:pPr indent="0" lvl="0" marL="0" rtl="0" algn="l">
              <a:spcBef>
                <a:spcPts val="0"/>
              </a:spcBef>
              <a:spcAft>
                <a:spcPts val="0"/>
              </a:spcAft>
              <a:buNone/>
            </a:pPr>
            <a:r>
              <a:t/>
            </a:r>
            <a:endParaRPr sz="210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g18c94055bac_0_621"/>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877" name="Google Shape;877;g18c94055bac_0_621"/>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Anatomie</a:t>
            </a:r>
            <a:endParaRPr/>
          </a:p>
        </p:txBody>
      </p:sp>
      <p:sp>
        <p:nvSpPr>
          <p:cNvPr id="878" name="Google Shape;878;g18c94055bac_0_621"/>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mm. multifidi</a:t>
            </a:r>
            <a:endParaRPr/>
          </a:p>
        </p:txBody>
      </p:sp>
      <p:pic>
        <p:nvPicPr>
          <p:cNvPr id="879" name="Google Shape;879;g18c94055bac_0_621"/>
          <p:cNvPicPr preferRelativeResize="0"/>
          <p:nvPr/>
        </p:nvPicPr>
        <p:blipFill rotWithShape="1">
          <a:blip r:embed="rId3">
            <a:alphaModFix/>
          </a:blip>
          <a:srcRect b="0" l="0" r="0" t="0"/>
          <a:stretch/>
        </p:blipFill>
        <p:spPr>
          <a:xfrm>
            <a:off x="720725" y="1777997"/>
            <a:ext cx="4385622" cy="4287150"/>
          </a:xfrm>
          <a:prstGeom prst="rect">
            <a:avLst/>
          </a:prstGeom>
          <a:noFill/>
          <a:ln>
            <a:noFill/>
          </a:ln>
        </p:spPr>
      </p:pic>
      <p:pic>
        <p:nvPicPr>
          <p:cNvPr id="880" name="Google Shape;880;g18c94055bac_0_621"/>
          <p:cNvPicPr preferRelativeResize="0"/>
          <p:nvPr/>
        </p:nvPicPr>
        <p:blipFill rotWithShape="1">
          <a:blip r:embed="rId4">
            <a:alphaModFix/>
          </a:blip>
          <a:srcRect b="0" l="0" r="0" t="1468"/>
          <a:stretch/>
        </p:blipFill>
        <p:spPr>
          <a:xfrm>
            <a:off x="6239425" y="1296004"/>
            <a:ext cx="4279150" cy="45205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g18c94055bac_0_631"/>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887" name="Google Shape;887;g18c94055bac_0_631"/>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TrPs a zóny přenesené bolesti</a:t>
            </a:r>
            <a:endParaRPr/>
          </a:p>
        </p:txBody>
      </p:sp>
      <p:sp>
        <p:nvSpPr>
          <p:cNvPr id="888" name="Google Shape;888;g18c94055bac_0_631"/>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cs-CZ" sz="3000">
                <a:solidFill>
                  <a:srgbClr val="0000DC"/>
                </a:solidFill>
              </a:rPr>
              <a:t>Mm. multifidi</a:t>
            </a:r>
            <a:endParaRPr sz="3000">
              <a:solidFill>
                <a:srgbClr val="0000DC"/>
              </a:solidFill>
            </a:endParaRPr>
          </a:p>
          <a:p>
            <a:pPr indent="0" lvl="0" marL="0" rtl="0" algn="l">
              <a:lnSpc>
                <a:spcPct val="222222"/>
              </a:lnSpc>
              <a:spcBef>
                <a:spcPts val="0"/>
              </a:spcBef>
              <a:spcAft>
                <a:spcPts val="0"/>
              </a:spcAft>
              <a:buNone/>
            </a:pPr>
            <a:r>
              <a:t/>
            </a:r>
            <a:endParaRPr sz="3000">
              <a:solidFill>
                <a:srgbClr val="0000DC"/>
              </a:solidFill>
            </a:endParaRPr>
          </a:p>
          <a:p>
            <a:pPr indent="0" lvl="0" marL="0" rtl="0" algn="l">
              <a:spcBef>
                <a:spcPts val="0"/>
              </a:spcBef>
              <a:spcAft>
                <a:spcPts val="0"/>
              </a:spcAft>
              <a:buNone/>
            </a:pPr>
            <a:r>
              <a:t/>
            </a:r>
            <a:endParaRPr/>
          </a:p>
        </p:txBody>
      </p:sp>
      <p:sp>
        <p:nvSpPr>
          <p:cNvPr id="889" name="Google Shape;889;g18c94055bac_0_631"/>
          <p:cNvSpPr txBox="1"/>
          <p:nvPr>
            <p:ph idx="2" type="body"/>
          </p:nvPr>
        </p:nvSpPr>
        <p:spPr>
          <a:xfrm>
            <a:off x="720000" y="1692000"/>
            <a:ext cx="5406000" cy="4140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cs-CZ" sz="2400">
                <a:solidFill>
                  <a:srgbClr val="000000"/>
                </a:solidFill>
              </a:rPr>
              <a:t>Lokalizace TrP</a:t>
            </a:r>
            <a:endParaRPr b="1" sz="2400">
              <a:solidFill>
                <a:srgbClr val="000000"/>
              </a:solidFill>
            </a:endParaRPr>
          </a:p>
          <a:p>
            <a:pPr indent="-381000" lvl="0" marL="457200" rtl="0" algn="l">
              <a:lnSpc>
                <a:spcPct val="115000"/>
              </a:lnSpc>
              <a:spcBef>
                <a:spcPts val="0"/>
              </a:spcBef>
              <a:spcAft>
                <a:spcPts val="0"/>
              </a:spcAft>
              <a:buClr>
                <a:srgbClr val="0000DC"/>
              </a:buClr>
              <a:buSzPts val="2400"/>
              <a:buFont typeface="Arial"/>
              <a:buChar char="●"/>
            </a:pPr>
            <a:r>
              <a:rPr lang="cs-CZ" sz="2400">
                <a:solidFill>
                  <a:srgbClr val="000000"/>
                </a:solidFill>
              </a:rPr>
              <a:t>Stejně jako TrP 3 v m. semispinalis capitis, ale hlouběji (úroveň C4/C5)</a:t>
            </a:r>
            <a:endParaRPr sz="2400">
              <a:solidFill>
                <a:srgbClr val="000000"/>
              </a:solidFill>
            </a:endParaRPr>
          </a:p>
          <a:p>
            <a:pPr indent="0" lvl="0" marL="0" rtl="0" algn="l">
              <a:lnSpc>
                <a:spcPct val="115000"/>
              </a:lnSpc>
              <a:spcBef>
                <a:spcPts val="0"/>
              </a:spcBef>
              <a:spcAft>
                <a:spcPts val="0"/>
              </a:spcAft>
              <a:buNone/>
            </a:pPr>
            <a:r>
              <a:t/>
            </a:r>
            <a:endParaRPr sz="2400">
              <a:solidFill>
                <a:srgbClr val="000000"/>
              </a:solidFill>
            </a:endParaRPr>
          </a:p>
          <a:p>
            <a:pPr indent="0" lvl="0" marL="0" rtl="0" algn="l">
              <a:lnSpc>
                <a:spcPct val="115000"/>
              </a:lnSpc>
              <a:spcBef>
                <a:spcPts val="0"/>
              </a:spcBef>
              <a:spcAft>
                <a:spcPts val="0"/>
              </a:spcAft>
              <a:buNone/>
            </a:pPr>
            <a:r>
              <a:rPr b="1" lang="cs-CZ" sz="2400">
                <a:solidFill>
                  <a:srgbClr val="000000"/>
                </a:solidFill>
              </a:rPr>
              <a:t>Přenesená bolest</a:t>
            </a:r>
            <a:endParaRPr b="1" sz="2400">
              <a:solidFill>
                <a:srgbClr val="000000"/>
              </a:solidFill>
            </a:endParaRPr>
          </a:p>
          <a:p>
            <a:pPr indent="-381000" lvl="0" marL="457200" rtl="0" algn="l">
              <a:lnSpc>
                <a:spcPct val="115000"/>
              </a:lnSpc>
              <a:spcBef>
                <a:spcPts val="0"/>
              </a:spcBef>
              <a:spcAft>
                <a:spcPts val="0"/>
              </a:spcAft>
              <a:buClr>
                <a:srgbClr val="0000DC"/>
              </a:buClr>
              <a:buSzPts val="2400"/>
              <a:buFont typeface="Arial"/>
              <a:buChar char="●"/>
            </a:pPr>
            <a:r>
              <a:rPr lang="cs-CZ" sz="2400">
                <a:solidFill>
                  <a:srgbClr val="000000"/>
                </a:solidFill>
              </a:rPr>
              <a:t>Subokcipitální oblast, kaudálně podél krku a trapézu k horní části lopatky</a:t>
            </a:r>
            <a:endParaRPr sz="2400">
              <a:solidFill>
                <a:srgbClr val="000000"/>
              </a:solidFill>
            </a:endParaRPr>
          </a:p>
          <a:p>
            <a:pPr indent="0" lvl="0" marL="0" rtl="0" algn="l">
              <a:lnSpc>
                <a:spcPct val="128571"/>
              </a:lnSpc>
              <a:spcBef>
                <a:spcPts val="0"/>
              </a:spcBef>
              <a:spcAft>
                <a:spcPts val="0"/>
              </a:spcAft>
              <a:buNone/>
            </a:pPr>
            <a:r>
              <a:t/>
            </a:r>
            <a:endParaRPr sz="2400">
              <a:solidFill>
                <a:srgbClr val="000000"/>
              </a:solidFill>
            </a:endParaRPr>
          </a:p>
          <a:p>
            <a:pPr indent="0" lvl="0" marL="0" rtl="0" algn="l">
              <a:spcBef>
                <a:spcPts val="0"/>
              </a:spcBef>
              <a:spcAft>
                <a:spcPts val="0"/>
              </a:spcAft>
              <a:buNone/>
            </a:pPr>
            <a:r>
              <a:t/>
            </a:r>
            <a:endParaRPr sz="2400"/>
          </a:p>
        </p:txBody>
      </p:sp>
      <p:pic>
        <p:nvPicPr>
          <p:cNvPr id="890" name="Google Shape;890;g18c94055bac_0_631"/>
          <p:cNvPicPr preferRelativeResize="0"/>
          <p:nvPr/>
        </p:nvPicPr>
        <p:blipFill rotWithShape="1">
          <a:blip r:embed="rId3">
            <a:alphaModFix/>
          </a:blip>
          <a:srcRect b="25134" l="49059" r="27489" t="27389"/>
          <a:stretch/>
        </p:blipFill>
        <p:spPr>
          <a:xfrm>
            <a:off x="7545275" y="1171500"/>
            <a:ext cx="2704974" cy="30789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g18c94055bac_0_640"/>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897" name="Google Shape;897;g18c94055bac_0_640"/>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Anatomie</a:t>
            </a:r>
            <a:endParaRPr/>
          </a:p>
        </p:txBody>
      </p:sp>
      <p:sp>
        <p:nvSpPr>
          <p:cNvPr id="898" name="Google Shape;898;g18c94055bac_0_640"/>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mm. rotatores</a:t>
            </a:r>
            <a:endParaRPr/>
          </a:p>
        </p:txBody>
      </p:sp>
      <p:sp>
        <p:nvSpPr>
          <p:cNvPr id="899" name="Google Shape;899;g18c94055bac_0_640"/>
          <p:cNvSpPr txBox="1"/>
          <p:nvPr>
            <p:ph idx="2" type="body"/>
          </p:nvPr>
        </p:nvSpPr>
        <p:spPr>
          <a:xfrm>
            <a:off x="720000" y="1692000"/>
            <a:ext cx="7766700" cy="4140000"/>
          </a:xfrm>
          <a:prstGeom prst="rect">
            <a:avLst/>
          </a:prstGeom>
        </p:spPr>
        <p:txBody>
          <a:bodyPr anchorCtr="0" anchor="t" bIns="0" lIns="0" spcFirstLastPara="1" rIns="0" wrap="square" tIns="0">
            <a:noAutofit/>
          </a:bodyPr>
          <a:lstStyle/>
          <a:p>
            <a:pPr indent="-381000" lvl="0" marL="457200" rtl="0" algn="l">
              <a:lnSpc>
                <a:spcPct val="150000"/>
              </a:lnSpc>
              <a:spcBef>
                <a:spcPts val="0"/>
              </a:spcBef>
              <a:spcAft>
                <a:spcPts val="0"/>
              </a:spcAft>
              <a:buClr>
                <a:srgbClr val="0000DC"/>
              </a:buClr>
              <a:buSzPts val="2400"/>
              <a:buFont typeface="Arial"/>
              <a:buChar char="●"/>
            </a:pPr>
            <a:r>
              <a:rPr lang="cs-CZ" sz="2400">
                <a:solidFill>
                  <a:srgbClr val="000000"/>
                </a:solidFill>
              </a:rPr>
              <a:t>Konstantně pouze v oblasti hrudníku</a:t>
            </a:r>
            <a:endParaRPr b="1" sz="2400">
              <a:solidFill>
                <a:srgbClr val="000000"/>
              </a:solidFill>
            </a:endParaRPr>
          </a:p>
          <a:p>
            <a:pPr indent="-381000" lvl="0" marL="457200" rtl="0" algn="l">
              <a:lnSpc>
                <a:spcPct val="150000"/>
              </a:lnSpc>
              <a:spcBef>
                <a:spcPts val="0"/>
              </a:spcBef>
              <a:spcAft>
                <a:spcPts val="0"/>
              </a:spcAft>
              <a:buClr>
                <a:srgbClr val="0000DC"/>
              </a:buClr>
              <a:buSzPts val="2400"/>
              <a:buFont typeface="Roboto Slab"/>
              <a:buChar char="●"/>
            </a:pPr>
            <a:r>
              <a:rPr b="1" lang="cs-CZ" sz="2400">
                <a:solidFill>
                  <a:srgbClr val="000000"/>
                </a:solidFill>
              </a:rPr>
              <a:t>Začátek: </a:t>
            </a:r>
            <a:r>
              <a:rPr lang="cs-CZ" sz="2400">
                <a:solidFill>
                  <a:srgbClr val="000000"/>
                </a:solidFill>
              </a:rPr>
              <a:t>processi transversi</a:t>
            </a:r>
            <a:endParaRPr sz="2400">
              <a:solidFill>
                <a:srgbClr val="000000"/>
              </a:solidFill>
            </a:endParaRPr>
          </a:p>
          <a:p>
            <a:pPr indent="-381000" lvl="0" marL="457200" rtl="0" algn="l">
              <a:lnSpc>
                <a:spcPct val="150000"/>
              </a:lnSpc>
              <a:spcBef>
                <a:spcPts val="0"/>
              </a:spcBef>
              <a:spcAft>
                <a:spcPts val="0"/>
              </a:spcAft>
              <a:buClr>
                <a:srgbClr val="0000DC"/>
              </a:buClr>
              <a:buSzPts val="2400"/>
              <a:buFont typeface="Roboto Slab"/>
              <a:buChar char="●"/>
            </a:pPr>
            <a:r>
              <a:rPr b="1" lang="cs-CZ" sz="2400">
                <a:solidFill>
                  <a:srgbClr val="000000"/>
                </a:solidFill>
              </a:rPr>
              <a:t>Úpon: </a:t>
            </a:r>
            <a:r>
              <a:rPr lang="cs-CZ" sz="2400">
                <a:solidFill>
                  <a:srgbClr val="000000"/>
                </a:solidFill>
              </a:rPr>
              <a:t>arcus vertebrae kraniálnějšího obratle</a:t>
            </a:r>
            <a:endParaRPr sz="2400">
              <a:solidFill>
                <a:srgbClr val="000000"/>
              </a:solidFill>
            </a:endParaRPr>
          </a:p>
          <a:p>
            <a:pPr indent="-381000" lvl="0" marL="457200" rtl="0" algn="l">
              <a:lnSpc>
                <a:spcPct val="150000"/>
              </a:lnSpc>
              <a:spcBef>
                <a:spcPts val="0"/>
              </a:spcBef>
              <a:spcAft>
                <a:spcPts val="0"/>
              </a:spcAft>
              <a:buClr>
                <a:srgbClr val="0000DC"/>
              </a:buClr>
              <a:buSzPts val="2400"/>
              <a:buFont typeface="Arial"/>
              <a:buChar char="●"/>
            </a:pPr>
            <a:r>
              <a:rPr b="1" lang="cs-CZ" sz="2400">
                <a:solidFill>
                  <a:srgbClr val="000000"/>
                </a:solidFill>
              </a:rPr>
              <a:t>Funkce: </a:t>
            </a:r>
            <a:endParaRPr b="1" sz="2400">
              <a:solidFill>
                <a:srgbClr val="000000"/>
              </a:solidFill>
            </a:endParaRPr>
          </a:p>
          <a:p>
            <a:pPr indent="-381000" lvl="1" marL="914400" rtl="0" algn="l">
              <a:lnSpc>
                <a:spcPct val="115000"/>
              </a:lnSpc>
              <a:spcBef>
                <a:spcPts val="0"/>
              </a:spcBef>
              <a:spcAft>
                <a:spcPts val="0"/>
              </a:spcAft>
              <a:buClr>
                <a:srgbClr val="000000"/>
              </a:buClr>
              <a:buSzPts val="2400"/>
              <a:buFont typeface="Arial"/>
              <a:buChar char="○"/>
            </a:pPr>
            <a:r>
              <a:rPr lang="cs-CZ" sz="2400">
                <a:solidFill>
                  <a:srgbClr val="000000"/>
                </a:solidFill>
              </a:rPr>
              <a:t>retroflexe páteře (oboustranná kontrakce), rotace páteře na stranu opačnou (jednostranná kontrakce)</a:t>
            </a:r>
            <a:endParaRPr sz="2400">
              <a:solidFill>
                <a:srgbClr val="000000"/>
              </a:solidFill>
            </a:endParaRPr>
          </a:p>
          <a:p>
            <a:pPr indent="-381000" lvl="1" marL="914400" rtl="0" algn="l">
              <a:lnSpc>
                <a:spcPct val="115000"/>
              </a:lnSpc>
              <a:spcBef>
                <a:spcPts val="0"/>
              </a:spcBef>
              <a:spcAft>
                <a:spcPts val="0"/>
              </a:spcAft>
              <a:buClr>
                <a:srgbClr val="000000"/>
              </a:buClr>
              <a:buSzPts val="2400"/>
              <a:buFont typeface="Arial"/>
              <a:buChar char="○"/>
            </a:pPr>
            <a:r>
              <a:rPr lang="cs-CZ" sz="2400">
                <a:solidFill>
                  <a:srgbClr val="000000"/>
                </a:solidFill>
              </a:rPr>
              <a:t>významná posturální funkce!, ochrana před dislokací obratlů</a:t>
            </a:r>
            <a:endParaRPr sz="2400">
              <a:solidFill>
                <a:srgbClr val="000000"/>
              </a:solidFill>
            </a:endParaRPr>
          </a:p>
          <a:p>
            <a:pPr indent="-381000" lvl="0" marL="457200" rtl="0" algn="l">
              <a:lnSpc>
                <a:spcPct val="150000"/>
              </a:lnSpc>
              <a:spcBef>
                <a:spcPts val="0"/>
              </a:spcBef>
              <a:spcAft>
                <a:spcPts val="0"/>
              </a:spcAft>
              <a:buClr>
                <a:srgbClr val="0000DC"/>
              </a:buClr>
              <a:buSzPts val="2400"/>
              <a:buFont typeface="Roboto Slab"/>
              <a:buChar char="●"/>
            </a:pPr>
            <a:r>
              <a:rPr b="1" lang="cs-CZ" sz="2400">
                <a:solidFill>
                  <a:srgbClr val="000000"/>
                </a:solidFill>
              </a:rPr>
              <a:t>Inervace: </a:t>
            </a:r>
            <a:r>
              <a:rPr lang="cs-CZ" sz="2400">
                <a:solidFill>
                  <a:srgbClr val="000000"/>
                </a:solidFill>
              </a:rPr>
              <a:t>rami posteriores nervorum spinalium</a:t>
            </a:r>
            <a:endParaRPr sz="2400">
              <a:solidFill>
                <a:srgbClr val="000000"/>
              </a:solidFill>
            </a:endParaRPr>
          </a:p>
          <a:p>
            <a:pPr indent="0" lvl="0" marL="0" rtl="0" algn="l">
              <a:lnSpc>
                <a:spcPct val="115000"/>
              </a:lnSpc>
              <a:spcBef>
                <a:spcPts val="0"/>
              </a:spcBef>
              <a:spcAft>
                <a:spcPts val="0"/>
              </a:spcAft>
              <a:buNone/>
            </a:pPr>
            <a:r>
              <a:t/>
            </a:r>
            <a:endParaRPr sz="2400">
              <a:solidFill>
                <a:srgbClr val="000000"/>
              </a:solidFill>
            </a:endParaRPr>
          </a:p>
          <a:p>
            <a:pPr indent="0" lvl="0" marL="0" rtl="0" algn="l">
              <a:lnSpc>
                <a:spcPct val="128571"/>
              </a:lnSpc>
              <a:spcBef>
                <a:spcPts val="0"/>
              </a:spcBef>
              <a:spcAft>
                <a:spcPts val="0"/>
              </a:spcAft>
              <a:buNone/>
            </a:pPr>
            <a:r>
              <a:t/>
            </a:r>
            <a:endParaRPr sz="2400">
              <a:solidFill>
                <a:srgbClr val="000000"/>
              </a:solidFill>
            </a:endParaRPr>
          </a:p>
          <a:p>
            <a:pPr indent="0" lvl="0" marL="0" rtl="0" algn="l">
              <a:spcBef>
                <a:spcPts val="0"/>
              </a:spcBef>
              <a:spcAft>
                <a:spcPts val="0"/>
              </a:spcAft>
              <a:buNone/>
            </a:pPr>
            <a:r>
              <a:t/>
            </a:r>
            <a:endParaRPr sz="2400"/>
          </a:p>
        </p:txBody>
      </p:sp>
      <p:pic>
        <p:nvPicPr>
          <p:cNvPr id="900" name="Google Shape;900;g18c94055bac_0_640"/>
          <p:cNvPicPr preferRelativeResize="0"/>
          <p:nvPr/>
        </p:nvPicPr>
        <p:blipFill rotWithShape="1">
          <a:blip r:embed="rId3">
            <a:alphaModFix/>
          </a:blip>
          <a:srcRect b="0" l="0" r="0" t="1468"/>
          <a:stretch/>
        </p:blipFill>
        <p:spPr>
          <a:xfrm>
            <a:off x="7272250" y="239313"/>
            <a:ext cx="2234332" cy="2384875"/>
          </a:xfrm>
          <a:prstGeom prst="rect">
            <a:avLst/>
          </a:prstGeom>
          <a:noFill/>
          <a:ln>
            <a:noFill/>
          </a:ln>
        </p:spPr>
      </p:pic>
      <p:pic>
        <p:nvPicPr>
          <p:cNvPr id="901" name="Google Shape;901;g18c94055bac_0_640"/>
          <p:cNvPicPr preferRelativeResize="0"/>
          <p:nvPr/>
        </p:nvPicPr>
        <p:blipFill rotWithShape="1">
          <a:blip r:embed="rId4">
            <a:alphaModFix/>
          </a:blip>
          <a:srcRect b="0" l="0" r="0" t="0"/>
          <a:stretch/>
        </p:blipFill>
        <p:spPr>
          <a:xfrm>
            <a:off x="9058325" y="2451013"/>
            <a:ext cx="2730250" cy="2829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18c94055bac_0_33"/>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83" name="Google Shape;183;g18c94055bac_0_33"/>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pectoralis major - anatomie</a:t>
            </a:r>
            <a:endParaRPr/>
          </a:p>
        </p:txBody>
      </p:sp>
      <p:sp>
        <p:nvSpPr>
          <p:cNvPr id="184" name="Google Shape;184;g18c94055bac_0_33"/>
          <p:cNvSpPr txBox="1"/>
          <p:nvPr>
            <p:ph idx="2" type="body"/>
          </p:nvPr>
        </p:nvSpPr>
        <p:spPr>
          <a:xfrm>
            <a:off x="719400" y="1359002"/>
            <a:ext cx="10753200" cy="4140000"/>
          </a:xfrm>
          <a:prstGeom prst="rect">
            <a:avLst/>
          </a:prstGeom>
        </p:spPr>
        <p:txBody>
          <a:bodyPr anchorCtr="0" anchor="t" bIns="0" lIns="0" spcFirstLastPara="1" rIns="0" wrap="square" tIns="0">
            <a:noAutofit/>
          </a:bodyPr>
          <a:lstStyle/>
          <a:p>
            <a:pPr indent="-330200" lvl="0" marL="457200" rtl="0" algn="just">
              <a:lnSpc>
                <a:spcPct val="150000"/>
              </a:lnSpc>
              <a:spcBef>
                <a:spcPts val="0"/>
              </a:spcBef>
              <a:spcAft>
                <a:spcPts val="0"/>
              </a:spcAft>
              <a:buSzPts val="1600"/>
              <a:buChar char="●"/>
            </a:pPr>
            <a:r>
              <a:rPr lang="cs-CZ" sz="1600">
                <a:solidFill>
                  <a:srgbClr val="000000"/>
                </a:solidFill>
              </a:rPr>
              <a:t>Podle mediálního úponu se dělí na tři části: </a:t>
            </a:r>
            <a:r>
              <a:rPr lang="cs-CZ" sz="1600" u="sng">
                <a:solidFill>
                  <a:srgbClr val="000000"/>
                </a:solidFill>
              </a:rPr>
              <a:t>pars clavicularis</a:t>
            </a:r>
            <a:r>
              <a:rPr lang="cs-CZ" sz="1600">
                <a:solidFill>
                  <a:srgbClr val="000000"/>
                </a:solidFill>
              </a:rPr>
              <a:t>, </a:t>
            </a:r>
            <a:r>
              <a:rPr lang="cs-CZ" sz="1600" u="sng">
                <a:solidFill>
                  <a:srgbClr val="000000"/>
                </a:solidFill>
              </a:rPr>
              <a:t>pars sternalis </a:t>
            </a:r>
            <a:r>
              <a:rPr lang="cs-CZ" sz="1600">
                <a:solidFill>
                  <a:srgbClr val="000000"/>
                </a:solidFill>
              </a:rPr>
              <a:t>a </a:t>
            </a:r>
            <a:r>
              <a:rPr lang="cs-CZ" sz="1600" u="sng">
                <a:solidFill>
                  <a:srgbClr val="000000"/>
                </a:solidFill>
              </a:rPr>
              <a:t>pars abdominalis</a:t>
            </a:r>
            <a:r>
              <a:rPr lang="cs-CZ" sz="1600">
                <a:solidFill>
                  <a:srgbClr val="000000"/>
                </a:solidFill>
              </a:rPr>
              <a:t> (rectalis)</a:t>
            </a:r>
            <a:endParaRPr sz="1600">
              <a:solidFill>
                <a:srgbClr val="000000"/>
              </a:solidFill>
            </a:endParaRPr>
          </a:p>
          <a:p>
            <a:pPr indent="-330200" lvl="0" marL="457200" rtl="0" algn="just">
              <a:lnSpc>
                <a:spcPct val="150000"/>
              </a:lnSpc>
              <a:spcBef>
                <a:spcPts val="0"/>
              </a:spcBef>
              <a:spcAft>
                <a:spcPts val="0"/>
              </a:spcAft>
              <a:buSzPts val="1600"/>
              <a:buChar char="●"/>
            </a:pPr>
            <a:r>
              <a:rPr lang="cs-CZ" sz="1600">
                <a:solidFill>
                  <a:srgbClr val="000000"/>
                </a:solidFill>
              </a:rPr>
              <a:t>O: přední plocha sternální poloviny klíční kosti, polovina šířky přední plochy sterna až do úrovně 6. nebo 7. žebra, 1. – 7. sternokostální chrupavka (často variabilně), aponeuróza m. obliquus abdominis externus (Standring et al., 2016)</a:t>
            </a:r>
            <a:endParaRPr sz="1600">
              <a:solidFill>
                <a:srgbClr val="000000"/>
              </a:solidFill>
            </a:endParaRPr>
          </a:p>
          <a:p>
            <a:pPr indent="-330200" lvl="0" marL="457200" rtl="0" algn="just">
              <a:lnSpc>
                <a:spcPct val="150000"/>
              </a:lnSpc>
              <a:spcBef>
                <a:spcPts val="0"/>
              </a:spcBef>
              <a:spcAft>
                <a:spcPts val="0"/>
              </a:spcAft>
              <a:buSzPts val="1600"/>
              <a:buChar char="●"/>
            </a:pPr>
            <a:r>
              <a:rPr i="1" lang="cs-CZ" sz="1600">
                <a:solidFill>
                  <a:srgbClr val="000000"/>
                </a:solidFill>
              </a:rPr>
              <a:t>Klavikulární a sternální vlákna jsou od sebe obvykle oddělena různě širokou mezerou, tato mezera je výraznější při hypoplazii jednoho z bříšek svalu (Snosek &amp; Loukas, 2016).</a:t>
            </a:r>
            <a:endParaRPr sz="1600">
              <a:solidFill>
                <a:srgbClr val="000000"/>
              </a:solidFill>
            </a:endParaRPr>
          </a:p>
          <a:p>
            <a:pPr indent="-330200" lvl="0" marL="457200" rtl="0" algn="just">
              <a:lnSpc>
                <a:spcPct val="150000"/>
              </a:lnSpc>
              <a:spcBef>
                <a:spcPts val="0"/>
              </a:spcBef>
              <a:spcAft>
                <a:spcPts val="0"/>
              </a:spcAft>
              <a:buSzPts val="1600"/>
              <a:buChar char="●"/>
            </a:pPr>
            <a:r>
              <a:rPr lang="cs-CZ" sz="1600">
                <a:solidFill>
                  <a:srgbClr val="000000"/>
                </a:solidFill>
              </a:rPr>
              <a:t>I:  svalová bříška přechází do ploché, cca 5cm široké šlachy, která se upíná do laterální části intertuberkulárního sulku humeru</a:t>
            </a:r>
            <a:endParaRPr sz="1600">
              <a:solidFill>
                <a:srgbClr val="000000"/>
              </a:solidFill>
            </a:endParaRPr>
          </a:p>
          <a:p>
            <a:pPr indent="-330200" lvl="0" marL="457200" rtl="0" algn="just">
              <a:lnSpc>
                <a:spcPct val="150000"/>
              </a:lnSpc>
              <a:spcBef>
                <a:spcPts val="0"/>
              </a:spcBef>
              <a:spcAft>
                <a:spcPts val="0"/>
              </a:spcAft>
              <a:buSzPts val="1600"/>
              <a:buChar char="●"/>
            </a:pPr>
            <a:r>
              <a:rPr i="1" lang="cs-CZ" sz="1600">
                <a:solidFill>
                  <a:srgbClr val="000000"/>
                </a:solidFill>
              </a:rPr>
              <a:t>Úponová šlacha je bilaminární, tlustší anteriorní lamina je tvořena vlákny od manubria, povrchově také od claviculy a hlouběji z laterální hrany sterna a sternokostálních chrupavek. Posteriorní lamina se skládá z vláken od chrupavek kaudálních sternokostálních skloubení, sterna a z aponeurózy m. obliquus externus </a:t>
            </a:r>
            <a:r>
              <a:rPr lang="cs-CZ" sz="1600">
                <a:solidFill>
                  <a:srgbClr val="000000"/>
                </a:solidFill>
              </a:rPr>
              <a:t>(Standring et al., 2016).</a:t>
            </a:r>
            <a:endParaRPr sz="1600">
              <a:solidFill>
                <a:srgbClr val="000000"/>
              </a:solidFill>
            </a:endParaRPr>
          </a:p>
          <a:p>
            <a:pPr indent="-330200" lvl="0" marL="457200" rtl="0" algn="just">
              <a:lnSpc>
                <a:spcPct val="150000"/>
              </a:lnSpc>
              <a:spcBef>
                <a:spcPts val="0"/>
              </a:spcBef>
              <a:spcAft>
                <a:spcPts val="0"/>
              </a:spcAft>
              <a:buSzPts val="1600"/>
              <a:buChar char="●"/>
            </a:pPr>
            <a:r>
              <a:rPr lang="cs-CZ" sz="1600">
                <a:solidFill>
                  <a:srgbClr val="000000"/>
                </a:solidFill>
              </a:rPr>
              <a:t>In: n. pectoralis medialis C8 – Th1 (kostal., abdominal. část)</a:t>
            </a:r>
            <a:endParaRPr sz="1600">
              <a:solidFill>
                <a:srgbClr val="000000"/>
              </a:solidFill>
            </a:endParaRPr>
          </a:p>
          <a:p>
            <a:pPr indent="-330200" lvl="0" marL="457200" rtl="0" algn="just">
              <a:lnSpc>
                <a:spcPct val="150000"/>
              </a:lnSpc>
              <a:spcBef>
                <a:spcPts val="0"/>
              </a:spcBef>
              <a:spcAft>
                <a:spcPts val="0"/>
              </a:spcAft>
              <a:buSzPts val="1600"/>
              <a:buChar char="●"/>
            </a:pPr>
            <a:r>
              <a:rPr lang="cs-CZ" sz="1600">
                <a:solidFill>
                  <a:srgbClr val="000000"/>
                </a:solidFill>
              </a:rPr>
              <a:t>n. pectoralis lateralis C5 – C7 (klavik. C5,6; sternal. C6,7; kostal. C7)</a:t>
            </a:r>
            <a:endParaRPr sz="1600">
              <a:solidFill>
                <a:srgbClr val="000000"/>
              </a:solidFill>
            </a:endParaRPr>
          </a:p>
          <a:p>
            <a:pPr indent="0" lvl="0" marL="0" rtl="0" algn="just">
              <a:lnSpc>
                <a:spcPct val="150000"/>
              </a:lnSpc>
              <a:spcBef>
                <a:spcPts val="600"/>
              </a:spcBef>
              <a:spcAft>
                <a:spcPts val="0"/>
              </a:spcAft>
              <a:buNone/>
            </a:pPr>
            <a:r>
              <a:t/>
            </a:r>
            <a:endParaRPr b="1" sz="1600">
              <a:solidFill>
                <a:srgbClr val="000000"/>
              </a:solidFill>
            </a:endParaRPr>
          </a:p>
          <a:p>
            <a:pPr indent="0" lvl="0" marL="0" rtl="0" algn="l">
              <a:lnSpc>
                <a:spcPct val="150000"/>
              </a:lnSpc>
              <a:spcBef>
                <a:spcPts val="0"/>
              </a:spcBef>
              <a:spcAft>
                <a:spcPts val="0"/>
              </a:spcAft>
              <a:buClr>
                <a:srgbClr val="000000"/>
              </a:buClr>
              <a:buSzPts val="1300"/>
              <a:buFont typeface="Calibri"/>
              <a:buNone/>
            </a:pPr>
            <a:r>
              <a:t/>
            </a:r>
            <a:endParaRPr sz="1600">
              <a:solidFill>
                <a:srgbClr val="000000"/>
              </a:solidFill>
            </a:endParaRPr>
          </a:p>
          <a:p>
            <a:pPr indent="0" lvl="0" marL="0" rtl="0" algn="l">
              <a:spcBef>
                <a:spcPts val="600"/>
              </a:spcBef>
              <a:spcAft>
                <a:spcPts val="0"/>
              </a:spcAft>
              <a:buNone/>
            </a:pPr>
            <a:r>
              <a:t/>
            </a:r>
            <a:endParaRPr sz="1600"/>
          </a:p>
        </p:txBody>
      </p:sp>
      <p:sp>
        <p:nvSpPr>
          <p:cNvPr id="185" name="Google Shape;185;g18c94055bac_0_33"/>
          <p:cNvSpPr/>
          <p:nvPr/>
        </p:nvSpPr>
        <p:spPr>
          <a:xfrm>
            <a:off x="791875" y="6395575"/>
            <a:ext cx="4454700" cy="252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0" lang="cs-CZ" sz="1200" u="none" cap="none" strike="noStrike">
                <a:solidFill>
                  <a:srgbClr val="000000"/>
                </a:solidFill>
              </a:rPr>
              <a:t>(Standring et al., 2016, Tubbs, Loukas &amp; Shoja, 2016)</a:t>
            </a:r>
            <a:endParaRPr sz="12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g18cd09f9bb7_0_0"/>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908" name="Google Shape;908;g18cd09f9bb7_0_0"/>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TrPs a zóny přenesené bolesti</a:t>
            </a:r>
            <a:endParaRPr/>
          </a:p>
        </p:txBody>
      </p:sp>
      <p:sp>
        <p:nvSpPr>
          <p:cNvPr id="909" name="Google Shape;909;g18cd09f9bb7_0_0"/>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mm. rotatores</a:t>
            </a:r>
            <a:endParaRPr/>
          </a:p>
        </p:txBody>
      </p:sp>
      <p:sp>
        <p:nvSpPr>
          <p:cNvPr id="910" name="Google Shape;910;g18cd09f9bb7_0_0"/>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cs-CZ" sz="2400">
                <a:solidFill>
                  <a:srgbClr val="000000"/>
                </a:solidFill>
              </a:rPr>
              <a:t>Přenesená bolest</a:t>
            </a:r>
            <a:endParaRPr b="1" sz="2400">
              <a:solidFill>
                <a:srgbClr val="000000"/>
              </a:solidFill>
            </a:endParaRPr>
          </a:p>
          <a:p>
            <a:pPr indent="-381000" lvl="0" marL="457200" rtl="0" algn="l">
              <a:lnSpc>
                <a:spcPct val="115000"/>
              </a:lnSpc>
              <a:spcBef>
                <a:spcPts val="0"/>
              </a:spcBef>
              <a:spcAft>
                <a:spcPts val="0"/>
              </a:spcAft>
              <a:buClr>
                <a:srgbClr val="0000DC"/>
              </a:buClr>
              <a:buSzPts val="2400"/>
              <a:buFont typeface="Arial"/>
              <a:buChar char="●"/>
            </a:pPr>
            <a:r>
              <a:rPr lang="cs-CZ" sz="2400">
                <a:solidFill>
                  <a:srgbClr val="000000"/>
                </a:solidFill>
              </a:rPr>
              <a:t>Na segmentové úrovni TrP</a:t>
            </a:r>
            <a:endParaRPr sz="2400">
              <a:solidFill>
                <a:srgbClr val="000000"/>
              </a:solidFill>
            </a:endParaRPr>
          </a:p>
          <a:p>
            <a:pPr indent="-381000" lvl="0" marL="457200" rtl="0" algn="l">
              <a:lnSpc>
                <a:spcPct val="115000"/>
              </a:lnSpc>
              <a:spcBef>
                <a:spcPts val="0"/>
              </a:spcBef>
              <a:spcAft>
                <a:spcPts val="0"/>
              </a:spcAft>
              <a:buClr>
                <a:srgbClr val="0000DC"/>
              </a:buClr>
              <a:buSzPts val="2400"/>
              <a:buFont typeface="Arial"/>
              <a:buChar char="●"/>
            </a:pPr>
            <a:r>
              <a:rPr lang="cs-CZ" sz="2400">
                <a:solidFill>
                  <a:srgbClr val="000000"/>
                </a:solidFill>
              </a:rPr>
              <a:t>Bolest vyzařuje při zatlačení nebo poklepání na processi spinosi obratlů, na které se se sval upíná</a:t>
            </a:r>
            <a:endParaRPr sz="2400">
              <a:solidFill>
                <a:srgbClr val="000000"/>
              </a:solidFill>
            </a:endParaRPr>
          </a:p>
          <a:p>
            <a:pPr indent="0" lvl="0" marL="457200" rtl="0" algn="l">
              <a:lnSpc>
                <a:spcPct val="115000"/>
              </a:lnSpc>
              <a:spcBef>
                <a:spcPts val="0"/>
              </a:spcBef>
              <a:spcAft>
                <a:spcPts val="0"/>
              </a:spcAft>
              <a:buNone/>
            </a:pPr>
            <a:r>
              <a:t/>
            </a:r>
            <a:endParaRPr sz="2100">
              <a:solidFill>
                <a:srgbClr val="000000"/>
              </a:solidFill>
            </a:endParaRPr>
          </a:p>
          <a:p>
            <a:pPr indent="0" lvl="0" marL="0" rtl="0" algn="l">
              <a:lnSpc>
                <a:spcPct val="128571"/>
              </a:lnSpc>
              <a:spcBef>
                <a:spcPts val="0"/>
              </a:spcBef>
              <a:spcAft>
                <a:spcPts val="0"/>
              </a:spcAft>
              <a:buNone/>
            </a:pPr>
            <a:r>
              <a:t/>
            </a:r>
            <a:endParaRPr sz="2100">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g18cd09f9bb7_0_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917" name="Google Shape;917;g18cd09f9bb7_0_8"/>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Palpace</a:t>
            </a:r>
            <a:endParaRPr/>
          </a:p>
        </p:txBody>
      </p:sp>
      <p:sp>
        <p:nvSpPr>
          <p:cNvPr id="918" name="Google Shape;918;g18cd09f9bb7_0_8"/>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mm. multifidi a rotatores</a:t>
            </a:r>
            <a:endParaRPr/>
          </a:p>
        </p:txBody>
      </p:sp>
      <p:pic>
        <p:nvPicPr>
          <p:cNvPr id="919" name="Google Shape;919;g18cd09f9bb7_0_8" title="Multifidi and Rotatores  Palpation">
            <a:hlinkClick r:id="rId3"/>
          </p:cNvPr>
          <p:cNvPicPr preferRelativeResize="0"/>
          <p:nvPr/>
        </p:nvPicPr>
        <p:blipFill>
          <a:blip r:embed="rId4">
            <a:alphaModFix/>
          </a:blip>
          <a:stretch>
            <a:fillRect/>
          </a:stretch>
        </p:blipFill>
        <p:spPr>
          <a:xfrm>
            <a:off x="3029700" y="1370699"/>
            <a:ext cx="7070550" cy="5302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1000"/>
                                        <p:tgtEl>
                                          <p:spTgt spid="9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g18c94055bac_0_603"/>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926" name="Google Shape;926;g18c94055bac_0_603"/>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Anatomie</a:t>
            </a:r>
            <a:endParaRPr/>
          </a:p>
        </p:txBody>
      </p:sp>
      <p:sp>
        <p:nvSpPr>
          <p:cNvPr id="927" name="Google Shape;927;g18c94055bac_0_603"/>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lnSpc>
                <a:spcPct val="222222"/>
              </a:lnSpc>
              <a:spcBef>
                <a:spcPts val="0"/>
              </a:spcBef>
              <a:spcAft>
                <a:spcPts val="0"/>
              </a:spcAft>
              <a:buClr>
                <a:schemeClr val="dk1"/>
              </a:buClr>
              <a:buSzPts val="1100"/>
              <a:buFont typeface="Arial"/>
              <a:buNone/>
            </a:pPr>
            <a:r>
              <a:rPr lang="cs-CZ" sz="3000"/>
              <a:t>M. longissimus thoracis, M. iliocostalis</a:t>
            </a:r>
            <a:endParaRPr sz="3000"/>
          </a:p>
          <a:p>
            <a:pPr indent="0" lvl="0" marL="0" rtl="0" algn="l">
              <a:spcBef>
                <a:spcPts val="0"/>
              </a:spcBef>
              <a:spcAft>
                <a:spcPts val="0"/>
              </a:spcAft>
              <a:buNone/>
            </a:pPr>
            <a:r>
              <a:t/>
            </a:r>
            <a:endParaRPr/>
          </a:p>
        </p:txBody>
      </p:sp>
      <p:sp>
        <p:nvSpPr>
          <p:cNvPr id="928" name="Google Shape;928;g18c94055bac_0_603"/>
          <p:cNvSpPr txBox="1"/>
          <p:nvPr>
            <p:ph idx="2" type="body"/>
          </p:nvPr>
        </p:nvSpPr>
        <p:spPr>
          <a:xfrm>
            <a:off x="720000" y="1692000"/>
            <a:ext cx="5435700" cy="4140000"/>
          </a:xfrm>
          <a:prstGeom prst="rect">
            <a:avLst/>
          </a:prstGeom>
        </p:spPr>
        <p:txBody>
          <a:bodyPr anchorCtr="0" anchor="t" bIns="0" lIns="0" spcFirstLastPara="1" rIns="0" wrap="square" tIns="0">
            <a:noAutofit/>
          </a:bodyPr>
          <a:lstStyle/>
          <a:p>
            <a:pPr indent="0" lvl="0" marL="0" rtl="0" algn="l">
              <a:lnSpc>
                <a:spcPct val="128571"/>
              </a:lnSpc>
              <a:spcBef>
                <a:spcPts val="0"/>
              </a:spcBef>
              <a:spcAft>
                <a:spcPts val="0"/>
              </a:spcAft>
              <a:buNone/>
            </a:pPr>
            <a:r>
              <a:rPr b="1" lang="cs-CZ" sz="2100">
                <a:solidFill>
                  <a:srgbClr val="000000"/>
                </a:solidFill>
              </a:rPr>
              <a:t>Z: </a:t>
            </a:r>
            <a:r>
              <a:rPr lang="cs-CZ" sz="2100">
                <a:solidFill>
                  <a:srgbClr val="000000"/>
                </a:solidFill>
              </a:rPr>
              <a:t>pr. transverzii (costarii)Th6-L5</a:t>
            </a:r>
            <a:endParaRPr sz="2100">
              <a:solidFill>
                <a:srgbClr val="000000"/>
              </a:solidFill>
            </a:endParaRPr>
          </a:p>
          <a:p>
            <a:pPr indent="0" lvl="0" marL="0" rtl="0" algn="l">
              <a:lnSpc>
                <a:spcPct val="128571"/>
              </a:lnSpc>
              <a:spcBef>
                <a:spcPts val="0"/>
              </a:spcBef>
              <a:spcAft>
                <a:spcPts val="0"/>
              </a:spcAft>
              <a:buNone/>
            </a:pPr>
            <a:r>
              <a:rPr b="1" lang="cs-CZ" sz="2100">
                <a:solidFill>
                  <a:srgbClr val="000000"/>
                </a:solidFill>
              </a:rPr>
              <a:t>Ú: </a:t>
            </a:r>
            <a:r>
              <a:rPr lang="cs-CZ" sz="2100">
                <a:solidFill>
                  <a:srgbClr val="000000"/>
                </a:solidFill>
              </a:rPr>
              <a:t>anguli costarum III.-XII. žebra, proc. transverzii (Th1-Th12)</a:t>
            </a:r>
            <a:endParaRPr sz="2100">
              <a:solidFill>
                <a:srgbClr val="000000"/>
              </a:solidFill>
            </a:endParaRPr>
          </a:p>
          <a:p>
            <a:pPr indent="0" lvl="0" marL="0" rtl="0" algn="l">
              <a:lnSpc>
                <a:spcPct val="128571"/>
              </a:lnSpc>
              <a:spcBef>
                <a:spcPts val="0"/>
              </a:spcBef>
              <a:spcAft>
                <a:spcPts val="0"/>
              </a:spcAft>
              <a:buNone/>
            </a:pPr>
            <a:r>
              <a:rPr b="1" lang="cs-CZ" sz="2100">
                <a:solidFill>
                  <a:srgbClr val="000000"/>
                </a:solidFill>
              </a:rPr>
              <a:t>I: </a:t>
            </a:r>
            <a:r>
              <a:rPr lang="cs-CZ" sz="2100">
                <a:solidFill>
                  <a:srgbClr val="000000"/>
                </a:solidFill>
              </a:rPr>
              <a:t>nn. spinales</a:t>
            </a:r>
            <a:endParaRPr sz="2100">
              <a:solidFill>
                <a:srgbClr val="000000"/>
              </a:solidFill>
            </a:endParaRPr>
          </a:p>
          <a:p>
            <a:pPr indent="0" lvl="0" marL="0" rtl="0" algn="l">
              <a:lnSpc>
                <a:spcPct val="128571"/>
              </a:lnSpc>
              <a:spcBef>
                <a:spcPts val="0"/>
              </a:spcBef>
              <a:spcAft>
                <a:spcPts val="0"/>
              </a:spcAft>
              <a:buNone/>
            </a:pPr>
            <a:r>
              <a:rPr b="1" lang="cs-CZ" sz="2100">
                <a:solidFill>
                  <a:srgbClr val="000000"/>
                </a:solidFill>
              </a:rPr>
              <a:t>F:</a:t>
            </a:r>
            <a:r>
              <a:rPr lang="cs-CZ" sz="2100">
                <a:solidFill>
                  <a:srgbClr val="000000"/>
                </a:solidFill>
              </a:rPr>
              <a:t> extenze daného úseku páteře</a:t>
            </a:r>
            <a:endParaRPr sz="2100">
              <a:solidFill>
                <a:srgbClr val="000000"/>
              </a:solidFill>
            </a:endParaRPr>
          </a:p>
          <a:p>
            <a:pPr indent="0" lvl="0" marL="0" rtl="0" algn="l">
              <a:lnSpc>
                <a:spcPct val="128571"/>
              </a:lnSpc>
              <a:spcBef>
                <a:spcPts val="0"/>
              </a:spcBef>
              <a:spcAft>
                <a:spcPts val="0"/>
              </a:spcAft>
              <a:buNone/>
            </a:pPr>
            <a:r>
              <a:t/>
            </a:r>
            <a:endParaRPr sz="2100">
              <a:solidFill>
                <a:srgbClr val="000000"/>
              </a:solidFill>
            </a:endParaRPr>
          </a:p>
          <a:p>
            <a:pPr indent="0" lvl="0" marL="0" rtl="0" algn="l">
              <a:lnSpc>
                <a:spcPct val="128571"/>
              </a:lnSpc>
              <a:spcBef>
                <a:spcPts val="0"/>
              </a:spcBef>
              <a:spcAft>
                <a:spcPts val="0"/>
              </a:spcAft>
              <a:buNone/>
            </a:pPr>
            <a:r>
              <a:rPr b="1" lang="cs-CZ" sz="2100">
                <a:solidFill>
                  <a:srgbClr val="000000"/>
                </a:solidFill>
              </a:rPr>
              <a:t>bariéra: </a:t>
            </a:r>
            <a:r>
              <a:rPr lang="cs-CZ" sz="2100">
                <a:solidFill>
                  <a:srgbClr val="000000"/>
                </a:solidFill>
              </a:rPr>
              <a:t>kyfóza+rotace v místě RZ</a:t>
            </a:r>
            <a:endParaRPr sz="2100">
              <a:solidFill>
                <a:srgbClr val="000000"/>
              </a:solidFill>
            </a:endParaRPr>
          </a:p>
          <a:p>
            <a:pPr indent="0" lvl="0" marL="0" rtl="0" algn="l">
              <a:lnSpc>
                <a:spcPct val="128571"/>
              </a:lnSpc>
              <a:spcBef>
                <a:spcPts val="0"/>
              </a:spcBef>
              <a:spcAft>
                <a:spcPts val="0"/>
              </a:spcAft>
              <a:buNone/>
            </a:pPr>
            <a:r>
              <a:rPr b="1" lang="cs-CZ" sz="2100">
                <a:solidFill>
                  <a:srgbClr val="000000"/>
                </a:solidFill>
              </a:rPr>
              <a:t>PIR: </a:t>
            </a:r>
            <a:r>
              <a:rPr lang="cs-CZ" sz="2100">
                <a:solidFill>
                  <a:srgbClr val="000000"/>
                </a:solidFill>
              </a:rPr>
              <a:t>dechová a oční synkinéza</a:t>
            </a:r>
            <a:endParaRPr sz="2100">
              <a:solidFill>
                <a:srgbClr val="000000"/>
              </a:solidFill>
            </a:endParaRPr>
          </a:p>
          <a:p>
            <a:pPr indent="0" lvl="0" marL="0" rtl="0" algn="l">
              <a:lnSpc>
                <a:spcPct val="128571"/>
              </a:lnSpc>
              <a:spcBef>
                <a:spcPts val="0"/>
              </a:spcBef>
              <a:spcAft>
                <a:spcPts val="0"/>
              </a:spcAft>
              <a:buNone/>
            </a:pPr>
            <a:r>
              <a:t/>
            </a:r>
            <a:endParaRPr sz="2100">
              <a:solidFill>
                <a:srgbClr val="000000"/>
              </a:solidFill>
            </a:endParaRPr>
          </a:p>
          <a:p>
            <a:pPr indent="0" lvl="0" marL="0" rtl="0" algn="l">
              <a:spcBef>
                <a:spcPts val="0"/>
              </a:spcBef>
              <a:spcAft>
                <a:spcPts val="0"/>
              </a:spcAft>
              <a:buNone/>
            </a:pPr>
            <a:r>
              <a:t/>
            </a:r>
            <a:endParaRPr/>
          </a:p>
        </p:txBody>
      </p:sp>
      <p:pic>
        <p:nvPicPr>
          <p:cNvPr id="929" name="Google Shape;929;g18c94055bac_0_603"/>
          <p:cNvPicPr preferRelativeResize="0"/>
          <p:nvPr/>
        </p:nvPicPr>
        <p:blipFill>
          <a:blip r:embed="rId3">
            <a:alphaModFix/>
          </a:blip>
          <a:stretch>
            <a:fillRect/>
          </a:stretch>
        </p:blipFill>
        <p:spPr>
          <a:xfrm>
            <a:off x="6685788" y="1484325"/>
            <a:ext cx="3272879" cy="4838698"/>
          </a:xfrm>
          <a:prstGeom prst="rect">
            <a:avLst/>
          </a:prstGeom>
          <a:noFill/>
          <a:ln>
            <a:noFill/>
          </a:ln>
        </p:spPr>
      </p:pic>
      <p:sp>
        <p:nvSpPr>
          <p:cNvPr id="930" name="Google Shape;930;g18c94055bac_0_603"/>
          <p:cNvSpPr txBox="1"/>
          <p:nvPr/>
        </p:nvSpPr>
        <p:spPr>
          <a:xfrm>
            <a:off x="4422600" y="5679600"/>
            <a:ext cx="2263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sz="800"/>
              <a:t>Travell, J.G., Simons, D. G. (1983). Myofascial Pain and Dysfunction, Volume 1, The Trigger</a:t>
            </a:r>
            <a:endParaRPr sz="800"/>
          </a:p>
          <a:p>
            <a:pPr indent="0" lvl="0" marL="0" rtl="0" algn="l">
              <a:spcBef>
                <a:spcPts val="0"/>
              </a:spcBef>
              <a:spcAft>
                <a:spcPts val="0"/>
              </a:spcAft>
              <a:buNone/>
            </a:pPr>
            <a:r>
              <a:rPr lang="cs-CZ" sz="800"/>
              <a:t>Point Manual, The Upper Extremities. Williams and Wilkins: Baltimore.</a:t>
            </a:r>
            <a:endParaRPr sz="8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14"/>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cs-CZ"/>
              <a:t>Zápatí prezentace</a:t>
            </a:r>
            <a:endParaRPr/>
          </a:p>
        </p:txBody>
      </p:sp>
      <p:sp>
        <p:nvSpPr>
          <p:cNvPr id="936" name="Google Shape;936;p14"/>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sp>
        <p:nvSpPr>
          <p:cNvPr id="937" name="Google Shape;937;p14"/>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cs-CZ"/>
              <a:t>m. erector spinae Th a ThL </a:t>
            </a:r>
            <a:endParaRPr/>
          </a:p>
        </p:txBody>
      </p:sp>
      <p:sp>
        <p:nvSpPr>
          <p:cNvPr id="938" name="Google Shape;938;p14"/>
          <p:cNvSpPr txBox="1"/>
          <p:nvPr>
            <p:ph idx="1" type="body"/>
          </p:nvPr>
        </p:nvSpPr>
        <p:spPr>
          <a:xfrm>
            <a:off x="719999" y="1692000"/>
            <a:ext cx="11027241" cy="4065900"/>
          </a:xfrm>
          <a:prstGeom prst="rect">
            <a:avLst/>
          </a:prstGeom>
          <a:noFill/>
          <a:ln>
            <a:noFill/>
          </a:ln>
        </p:spPr>
        <p:txBody>
          <a:bodyPr anchorCtr="0" anchor="t" bIns="0" lIns="0" spcFirstLastPara="1" rIns="0" wrap="square" tIns="0">
            <a:noAutofit/>
          </a:bodyPr>
          <a:lstStyle/>
          <a:p>
            <a:pPr indent="0" lvl="0" marL="88900" rtl="0" algn="l">
              <a:lnSpc>
                <a:spcPct val="128571"/>
              </a:lnSpc>
              <a:spcBef>
                <a:spcPts val="0"/>
              </a:spcBef>
              <a:spcAft>
                <a:spcPts val="0"/>
              </a:spcAft>
              <a:buSzPts val="2200"/>
              <a:buNone/>
            </a:pPr>
            <a:r>
              <a:rPr b="1" lang="cs-CZ" sz="2400"/>
              <a:t>Poloha pacienta: </a:t>
            </a:r>
            <a:r>
              <a:rPr lang="cs-CZ" sz="2400"/>
              <a:t>Sedí na okraji lehátka obkročmo. Pokud tato poloha není možná, sedí na lehátku. Ruce jsou za hlavou (v týle). </a:t>
            </a:r>
            <a:endParaRPr/>
          </a:p>
          <a:p>
            <a:pPr indent="0" lvl="0" marL="88900" rtl="0" algn="l">
              <a:lnSpc>
                <a:spcPct val="128571"/>
              </a:lnSpc>
              <a:spcBef>
                <a:spcPts val="0"/>
              </a:spcBef>
              <a:spcAft>
                <a:spcPts val="0"/>
              </a:spcAft>
              <a:buSzPts val="2200"/>
              <a:buNone/>
            </a:pPr>
            <a:r>
              <a:t/>
            </a:r>
            <a:endParaRPr sz="2400"/>
          </a:p>
          <a:p>
            <a:pPr indent="0" lvl="0" marL="88900" rtl="0" algn="l">
              <a:lnSpc>
                <a:spcPct val="128571"/>
              </a:lnSpc>
              <a:spcBef>
                <a:spcPts val="0"/>
              </a:spcBef>
              <a:spcAft>
                <a:spcPts val="0"/>
              </a:spcAft>
              <a:buSzPts val="2200"/>
              <a:buNone/>
            </a:pPr>
            <a:r>
              <a:rPr b="1" lang="cs-CZ" sz="2400"/>
              <a:t>Postavení terapeuta: </a:t>
            </a:r>
            <a:r>
              <a:rPr lang="cs-CZ" sz="2400"/>
              <a:t>Stojí na neošetřované straně, bokem k pacientovi. Bližší ruku provlékne mezi trupem a vzdálenější paží a položí na rameno. Druhou ruku položí na záda a palpuje ošetřovanou oblast</a:t>
            </a:r>
            <a:endParaRPr/>
          </a:p>
          <a:p>
            <a:pPr indent="0" lvl="0" marL="88900" rtl="0" algn="l">
              <a:lnSpc>
                <a:spcPct val="128571"/>
              </a:lnSpc>
              <a:spcBef>
                <a:spcPts val="0"/>
              </a:spcBef>
              <a:spcAft>
                <a:spcPts val="0"/>
              </a:spcAft>
              <a:buSzPts val="2200"/>
              <a:buNone/>
            </a:pPr>
            <a:r>
              <a:t/>
            </a:r>
            <a:endParaRPr sz="2400"/>
          </a:p>
          <a:p>
            <a:pPr indent="0" lvl="0" marL="88900" rtl="0" algn="l">
              <a:lnSpc>
                <a:spcPct val="128571"/>
              </a:lnSpc>
              <a:spcBef>
                <a:spcPts val="0"/>
              </a:spcBef>
              <a:spcAft>
                <a:spcPts val="0"/>
              </a:spcAft>
              <a:buSzPts val="2200"/>
              <a:buNone/>
            </a:pPr>
            <a:r>
              <a:rPr b="1" lang="cs-CZ" sz="2400"/>
              <a:t>Provedení: </a:t>
            </a:r>
            <a:r>
              <a:rPr lang="cs-CZ" sz="2400"/>
              <a:t>Tlakem na rameno provést flexi trupu, rotaci a případně lateroflexi směrem OD TrP. Izometrie: pohled očí vzhůru, popřípadě i aktivní napřímení trupu</a:t>
            </a:r>
            <a:endParaRPr sz="22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5"/>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cs-CZ"/>
              <a:t>Zápatí prezentace</a:t>
            </a:r>
            <a:endParaRPr/>
          </a:p>
        </p:txBody>
      </p:sp>
      <p:sp>
        <p:nvSpPr>
          <p:cNvPr id="944" name="Google Shape;944;p15"/>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sp>
        <p:nvSpPr>
          <p:cNvPr id="945" name="Google Shape;945;p15"/>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cs-CZ"/>
              <a:t>m. erector spinae Th a ThL </a:t>
            </a:r>
            <a:endParaRPr/>
          </a:p>
        </p:txBody>
      </p:sp>
      <p:sp>
        <p:nvSpPr>
          <p:cNvPr id="946" name="Google Shape;946;p15"/>
          <p:cNvSpPr txBox="1"/>
          <p:nvPr>
            <p:ph idx="1" type="body"/>
          </p:nvPr>
        </p:nvSpPr>
        <p:spPr>
          <a:xfrm>
            <a:off x="720000" y="1692000"/>
            <a:ext cx="6725829" cy="4065900"/>
          </a:xfrm>
          <a:prstGeom prst="rect">
            <a:avLst/>
          </a:prstGeom>
          <a:noFill/>
          <a:ln>
            <a:noFill/>
          </a:ln>
        </p:spPr>
        <p:txBody>
          <a:bodyPr anchorCtr="0" anchor="t" bIns="0" lIns="0" spcFirstLastPara="1" rIns="0" wrap="square" tIns="0">
            <a:noAutofit/>
          </a:bodyPr>
          <a:lstStyle/>
          <a:p>
            <a:pPr indent="0" lvl="0" marL="88900" rtl="0" algn="l">
              <a:lnSpc>
                <a:spcPct val="128571"/>
              </a:lnSpc>
              <a:spcBef>
                <a:spcPts val="0"/>
              </a:spcBef>
              <a:spcAft>
                <a:spcPts val="0"/>
              </a:spcAft>
              <a:buSzPts val="2200"/>
              <a:buNone/>
            </a:pPr>
            <a:r>
              <a:rPr lang="cs-CZ" sz="2400"/>
              <a:t>Facilitace: nádech x Inhibice: pohled očí dolů, výdech </a:t>
            </a:r>
            <a:endParaRPr/>
          </a:p>
          <a:p>
            <a:pPr indent="0" lvl="0" marL="88900" rtl="0" algn="l">
              <a:lnSpc>
                <a:spcPct val="128571"/>
              </a:lnSpc>
              <a:spcBef>
                <a:spcPts val="0"/>
              </a:spcBef>
              <a:spcAft>
                <a:spcPts val="0"/>
              </a:spcAft>
              <a:buSzPts val="2200"/>
              <a:buNone/>
            </a:pPr>
            <a:r>
              <a:t/>
            </a:r>
            <a:endParaRPr sz="2400"/>
          </a:p>
          <a:p>
            <a:pPr indent="0" lvl="0" marL="88900" rtl="0" algn="l">
              <a:lnSpc>
                <a:spcPct val="128571"/>
              </a:lnSpc>
              <a:spcBef>
                <a:spcPts val="0"/>
              </a:spcBef>
              <a:spcAft>
                <a:spcPts val="0"/>
              </a:spcAft>
              <a:buSzPts val="2200"/>
              <a:buNone/>
            </a:pPr>
            <a:r>
              <a:rPr i="1" lang="cs-CZ" sz="2400"/>
              <a:t>Poznámka: Čím níže je TrP, tím větší je flexe.</a:t>
            </a:r>
            <a:endParaRPr i="1" sz="2400"/>
          </a:p>
          <a:p>
            <a:pPr indent="0" lvl="0" marL="88900" rtl="0" algn="l">
              <a:lnSpc>
                <a:spcPct val="128571"/>
              </a:lnSpc>
              <a:spcBef>
                <a:spcPts val="0"/>
              </a:spcBef>
              <a:spcAft>
                <a:spcPts val="0"/>
              </a:spcAft>
              <a:buSzPts val="2200"/>
              <a:buNone/>
            </a:pPr>
            <a:r>
              <a:rPr lang="cs-CZ" sz="1400"/>
              <a:t>M</a:t>
            </a:r>
            <a:r>
              <a:rPr lang="cs-CZ" sz="1400"/>
              <a:t>aximální rotaci trupu můžete provést jen pro TrP v oblasti ThL přechodu, prsty položení na zádech mohou dobře palpovat předpětí v místě TrP.</a:t>
            </a:r>
            <a:r>
              <a:rPr i="1" lang="cs-CZ" sz="1400"/>
              <a:t> </a:t>
            </a:r>
            <a:endParaRPr sz="1400"/>
          </a:p>
        </p:txBody>
      </p:sp>
      <p:pic>
        <p:nvPicPr>
          <p:cNvPr id="947" name="Google Shape;947;p15"/>
          <p:cNvPicPr preferRelativeResize="0"/>
          <p:nvPr/>
        </p:nvPicPr>
        <p:blipFill rotWithShape="1">
          <a:blip r:embed="rId3">
            <a:alphaModFix/>
          </a:blip>
          <a:srcRect b="22312" l="51352" r="35039" t="44081"/>
          <a:stretch/>
        </p:blipFill>
        <p:spPr>
          <a:xfrm>
            <a:off x="7557796" y="1666549"/>
            <a:ext cx="3219061" cy="4471451"/>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16"/>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400"/>
              <a:buNone/>
            </a:pPr>
            <a:r>
              <a:rPr lang="cs-CZ"/>
              <a:t>Zápatí prezentace</a:t>
            </a:r>
            <a:endParaRPr/>
          </a:p>
        </p:txBody>
      </p:sp>
      <p:sp>
        <p:nvSpPr>
          <p:cNvPr id="953" name="Google Shape;953;p16"/>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sp>
        <p:nvSpPr>
          <p:cNvPr id="954" name="Google Shape;954;p16"/>
          <p:cNvSpPr txBox="1"/>
          <p:nvPr>
            <p:ph type="title"/>
          </p:nvPr>
        </p:nvSpPr>
        <p:spPr>
          <a:xfrm>
            <a:off x="720000" y="720000"/>
            <a:ext cx="10753200" cy="45157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cs-CZ"/>
              <a:t>m. erector spinae ThL a LS </a:t>
            </a:r>
            <a:endParaRPr/>
          </a:p>
        </p:txBody>
      </p:sp>
      <p:sp>
        <p:nvSpPr>
          <p:cNvPr id="955" name="Google Shape;955;p16"/>
          <p:cNvSpPr txBox="1"/>
          <p:nvPr>
            <p:ph idx="1" type="body"/>
          </p:nvPr>
        </p:nvSpPr>
        <p:spPr>
          <a:xfrm>
            <a:off x="719999" y="1692000"/>
            <a:ext cx="10753199" cy="4065900"/>
          </a:xfrm>
          <a:prstGeom prst="rect">
            <a:avLst/>
          </a:prstGeom>
          <a:noFill/>
          <a:ln>
            <a:noFill/>
          </a:ln>
        </p:spPr>
        <p:txBody>
          <a:bodyPr anchorCtr="0" anchor="t" bIns="0" lIns="0" spcFirstLastPara="1" rIns="0" wrap="square" tIns="0">
            <a:noAutofit/>
          </a:bodyPr>
          <a:lstStyle/>
          <a:p>
            <a:pPr indent="0" lvl="0" marL="88900" rtl="0" algn="l">
              <a:lnSpc>
                <a:spcPct val="128571"/>
              </a:lnSpc>
              <a:spcBef>
                <a:spcPts val="0"/>
              </a:spcBef>
              <a:spcAft>
                <a:spcPts val="0"/>
              </a:spcAft>
              <a:buSzPts val="2200"/>
              <a:buNone/>
            </a:pPr>
            <a:r>
              <a:rPr b="1" lang="cs-CZ" sz="2400"/>
              <a:t>Poloha pacienta: </a:t>
            </a:r>
            <a:r>
              <a:rPr lang="cs-CZ" sz="2400"/>
              <a:t>leží na boku neošetřované strany, kyfotické nastavení páteře. Spodní DK v lehké flexi v kyčli i v koleni, svrchní DK visí přes okraj stolu – díky tomu je pánev klopena směrem vpřed.  </a:t>
            </a:r>
            <a:endParaRPr/>
          </a:p>
          <a:p>
            <a:pPr indent="0" lvl="0" marL="88900" rtl="0" algn="l">
              <a:lnSpc>
                <a:spcPct val="128571"/>
              </a:lnSpc>
              <a:spcBef>
                <a:spcPts val="0"/>
              </a:spcBef>
              <a:spcAft>
                <a:spcPts val="0"/>
              </a:spcAft>
              <a:buSzPts val="2200"/>
              <a:buNone/>
            </a:pPr>
            <a:r>
              <a:t/>
            </a:r>
            <a:endParaRPr sz="2400"/>
          </a:p>
          <a:p>
            <a:pPr indent="0" lvl="0" marL="88900" rtl="0" algn="l">
              <a:lnSpc>
                <a:spcPct val="128571"/>
              </a:lnSpc>
              <a:spcBef>
                <a:spcPts val="0"/>
              </a:spcBef>
              <a:spcAft>
                <a:spcPts val="0"/>
              </a:spcAft>
              <a:buSzPts val="2200"/>
              <a:buNone/>
            </a:pPr>
            <a:r>
              <a:rPr b="1" lang="cs-CZ" sz="2400"/>
              <a:t>Postavení terapeuta: </a:t>
            </a:r>
            <a:r>
              <a:rPr lang="cs-CZ" sz="2400"/>
              <a:t>Čelem k pacientovi, svrchní DK pacienta je mezi terapeutovými DKK, ruku blíže k hlavě pacienta provléknout pod HK pacienta a položit prsty v místě TrP. Druhou položit těsně k prstům první, předloktí směřuje šikmo přes bok. </a:t>
            </a:r>
            <a:endParaRPr/>
          </a:p>
          <a:p>
            <a:pPr indent="0" lvl="0" marL="88900" rtl="0" algn="l">
              <a:lnSpc>
                <a:spcPct val="128571"/>
              </a:lnSpc>
              <a:spcBef>
                <a:spcPts val="0"/>
              </a:spcBef>
              <a:spcAft>
                <a:spcPts val="0"/>
              </a:spcAft>
              <a:buSzPts val="2200"/>
              <a:buNone/>
            </a:pPr>
            <a:r>
              <a:t/>
            </a:r>
            <a:endParaRPr sz="2400"/>
          </a:p>
          <a:p>
            <a:pPr indent="0" lvl="0" marL="88900" rtl="0" algn="l">
              <a:lnSpc>
                <a:spcPct val="128571"/>
              </a:lnSpc>
              <a:spcBef>
                <a:spcPts val="0"/>
              </a:spcBef>
              <a:spcAft>
                <a:spcPts val="0"/>
              </a:spcAft>
              <a:buSzPts val="2200"/>
              <a:buNone/>
            </a:pPr>
            <a:r>
              <a:t/>
            </a:r>
            <a:endParaRPr sz="2400"/>
          </a:p>
          <a:p>
            <a:pPr indent="0" lvl="0" marL="88900" rtl="0" algn="l">
              <a:lnSpc>
                <a:spcPct val="128571"/>
              </a:lnSpc>
              <a:spcBef>
                <a:spcPts val="0"/>
              </a:spcBef>
              <a:spcAft>
                <a:spcPts val="0"/>
              </a:spcAft>
              <a:buSzPts val="2200"/>
              <a:buNone/>
            </a:pPr>
            <a:r>
              <a:t/>
            </a:r>
            <a:endParaRPr sz="240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7"/>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sp>
        <p:nvSpPr>
          <p:cNvPr id="961" name="Google Shape;961;p17"/>
          <p:cNvSpPr txBox="1"/>
          <p:nvPr>
            <p:ph idx="1" type="body"/>
          </p:nvPr>
        </p:nvSpPr>
        <p:spPr>
          <a:xfrm>
            <a:off x="719400" y="1113504"/>
            <a:ext cx="10753200" cy="4139998"/>
          </a:xfrm>
          <a:prstGeom prst="rect">
            <a:avLst/>
          </a:prstGeom>
          <a:noFill/>
          <a:ln>
            <a:noFill/>
          </a:ln>
        </p:spPr>
        <p:txBody>
          <a:bodyPr anchorCtr="0" anchor="t" bIns="0" lIns="0" spcFirstLastPara="1" rIns="0" wrap="square" tIns="0">
            <a:noAutofit/>
          </a:bodyPr>
          <a:lstStyle/>
          <a:p>
            <a:pPr indent="0" lvl="0" marL="50800" rtl="0" algn="l">
              <a:lnSpc>
                <a:spcPct val="128571"/>
              </a:lnSpc>
              <a:spcBef>
                <a:spcPts val="0"/>
              </a:spcBef>
              <a:spcAft>
                <a:spcPts val="0"/>
              </a:spcAft>
              <a:buSzPts val="2800"/>
              <a:buNone/>
            </a:pPr>
            <a:r>
              <a:rPr b="1" lang="cs-CZ" sz="2800"/>
              <a:t>Izometrie: </a:t>
            </a:r>
            <a:r>
              <a:rPr lang="cs-CZ" sz="2800"/>
              <a:t>tlak vrchní DK pacienta proti stehnu terapeuta, pohled očí na opačnou stranu </a:t>
            </a:r>
            <a:endParaRPr/>
          </a:p>
          <a:p>
            <a:pPr indent="0" lvl="0" marL="50800" rtl="0" algn="l">
              <a:lnSpc>
                <a:spcPct val="128571"/>
              </a:lnSpc>
              <a:spcBef>
                <a:spcPts val="0"/>
              </a:spcBef>
              <a:spcAft>
                <a:spcPts val="0"/>
              </a:spcAft>
              <a:buSzPts val="2800"/>
              <a:buNone/>
            </a:pPr>
            <a:r>
              <a:rPr lang="cs-CZ" sz="2800"/>
              <a:t>Facilitace: nádech x Inhibice: pohled očí dolů, výdech </a:t>
            </a:r>
            <a:endParaRPr/>
          </a:p>
          <a:p>
            <a:pPr indent="0" lvl="0" marL="50800" rtl="0" algn="l">
              <a:lnSpc>
                <a:spcPct val="128571"/>
              </a:lnSpc>
              <a:spcBef>
                <a:spcPts val="0"/>
              </a:spcBef>
              <a:spcAft>
                <a:spcPts val="0"/>
              </a:spcAft>
              <a:buSzPts val="2800"/>
              <a:buNone/>
            </a:pPr>
            <a:r>
              <a:t/>
            </a:r>
            <a:endParaRPr/>
          </a:p>
          <a:p>
            <a:pPr indent="0" lvl="0" marL="50800" rtl="0" algn="l">
              <a:lnSpc>
                <a:spcPct val="128571"/>
              </a:lnSpc>
              <a:spcBef>
                <a:spcPts val="0"/>
              </a:spcBef>
              <a:spcAft>
                <a:spcPts val="0"/>
              </a:spcAft>
              <a:buSzPts val="2800"/>
              <a:buNone/>
            </a:pPr>
            <a:r>
              <a:rPr b="1" lang="cs-CZ"/>
              <a:t>Lze použít AGR: </a:t>
            </a:r>
            <a:r>
              <a:rPr lang="cs-CZ"/>
              <a:t>v pozici uvedené výše se ošetřovaný dívá ke stropu, zvedne končetinu spuštěnou z lehátka cca 2 cm a pomalu se nadechuje, zádrž dechu, poté výdech a pomalu spouštět končetinu do uvolnění</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g18cd09f9bb7_0_274"/>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968" name="Google Shape;968;g18cd09f9bb7_0_274"/>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Dle Dobeše</a:t>
            </a:r>
            <a:endParaRPr/>
          </a:p>
        </p:txBody>
      </p:sp>
      <p:sp>
        <p:nvSpPr>
          <p:cNvPr id="969" name="Google Shape;969;g18cd09f9bb7_0_274"/>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erector spinae LS</a:t>
            </a:r>
            <a:endParaRPr/>
          </a:p>
        </p:txBody>
      </p:sp>
      <p:pic>
        <p:nvPicPr>
          <p:cNvPr id="970" name="Google Shape;970;g18cd09f9bb7_0_274"/>
          <p:cNvPicPr preferRelativeResize="0"/>
          <p:nvPr/>
        </p:nvPicPr>
        <p:blipFill rotWithShape="1">
          <a:blip r:embed="rId3">
            <a:alphaModFix/>
          </a:blip>
          <a:srcRect b="6938" l="11279" r="3909" t="8957"/>
          <a:stretch/>
        </p:blipFill>
        <p:spPr>
          <a:xfrm>
            <a:off x="2389375" y="1373337"/>
            <a:ext cx="8130452" cy="5039050"/>
          </a:xfrm>
          <a:prstGeom prst="rect">
            <a:avLst/>
          </a:prstGeom>
          <a:noFill/>
          <a:ln>
            <a:noFill/>
          </a:ln>
        </p:spPr>
      </p:pic>
      <p:sp>
        <p:nvSpPr>
          <p:cNvPr id="971" name="Google Shape;971;g18cd09f9bb7_0_274"/>
          <p:cNvSpPr txBox="1"/>
          <p:nvPr/>
        </p:nvSpPr>
        <p:spPr>
          <a:xfrm>
            <a:off x="4280650" y="6330325"/>
            <a:ext cx="434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u="sng">
                <a:solidFill>
                  <a:schemeClr val="hlink"/>
                </a:solidFill>
                <a:hlinkClick r:id="rId4"/>
              </a:rPr>
              <a:t>https://www.fyzioweb.cz/video/m-erector-spinae-ls</a:t>
            </a:r>
            <a:r>
              <a:rPr lang="cs-CZ"/>
              <a:t>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18"/>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1200"/>
              <a:buNone/>
            </a:pPr>
            <a:fld id="{00000000-1234-1234-1234-123412341234}" type="slidenum">
              <a:rPr lang="cs-CZ"/>
              <a:t>‹#›</a:t>
            </a:fld>
            <a:endParaRPr/>
          </a:p>
        </p:txBody>
      </p:sp>
      <p:pic>
        <p:nvPicPr>
          <p:cNvPr id="977" name="Google Shape;977;p18"/>
          <p:cNvPicPr preferRelativeResize="0"/>
          <p:nvPr/>
        </p:nvPicPr>
        <p:blipFill rotWithShape="1">
          <a:blip r:embed="rId3">
            <a:alphaModFix/>
          </a:blip>
          <a:srcRect b="36009" l="46836" r="37474" t="42312"/>
          <a:stretch/>
        </p:blipFill>
        <p:spPr>
          <a:xfrm>
            <a:off x="674388" y="1565987"/>
            <a:ext cx="4909989" cy="3816221"/>
          </a:xfrm>
          <a:prstGeom prst="rect">
            <a:avLst/>
          </a:prstGeom>
          <a:noFill/>
          <a:ln>
            <a:noFill/>
          </a:ln>
        </p:spPr>
      </p:pic>
      <p:pic>
        <p:nvPicPr>
          <p:cNvPr id="978" name="Google Shape;978;p18"/>
          <p:cNvPicPr preferRelativeResize="0"/>
          <p:nvPr/>
        </p:nvPicPr>
        <p:blipFill rotWithShape="1">
          <a:blip r:embed="rId3">
            <a:alphaModFix/>
          </a:blip>
          <a:srcRect b="11021" l="46836" r="37474" t="66668"/>
          <a:stretch/>
        </p:blipFill>
        <p:spPr>
          <a:xfrm>
            <a:off x="5812308" y="1565987"/>
            <a:ext cx="4909989" cy="392756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g18cd09f9bb7_0_1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985" name="Google Shape;985;g18cd09f9bb7_0_18"/>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Anatomie</a:t>
            </a:r>
            <a:endParaRPr/>
          </a:p>
        </p:txBody>
      </p:sp>
      <p:sp>
        <p:nvSpPr>
          <p:cNvPr id="986" name="Google Shape;986;g18cd09f9bb7_0_18"/>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quadratus lumborum</a:t>
            </a:r>
            <a:endParaRPr/>
          </a:p>
        </p:txBody>
      </p:sp>
      <p:sp>
        <p:nvSpPr>
          <p:cNvPr id="987" name="Google Shape;987;g18cd09f9bb7_0_18"/>
          <p:cNvSpPr txBox="1"/>
          <p:nvPr>
            <p:ph idx="2" type="body"/>
          </p:nvPr>
        </p:nvSpPr>
        <p:spPr>
          <a:xfrm>
            <a:off x="720000" y="1692000"/>
            <a:ext cx="7348200" cy="4140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cs-CZ" sz="2500"/>
              <a:t>Z: crista iliaca – linea interna</a:t>
            </a:r>
            <a:endParaRPr sz="2500"/>
          </a:p>
          <a:p>
            <a:pPr indent="0" lvl="0" marL="0" rtl="0" algn="l">
              <a:spcBef>
                <a:spcPts val="0"/>
              </a:spcBef>
              <a:spcAft>
                <a:spcPts val="0"/>
              </a:spcAft>
              <a:buClr>
                <a:schemeClr val="dk1"/>
              </a:buClr>
              <a:buSzPts val="1100"/>
              <a:buFont typeface="Arial"/>
              <a:buNone/>
            </a:pPr>
            <a:r>
              <a:rPr lang="cs-CZ" sz="2500"/>
              <a:t>Ú: processus transverzus L1-L4, distální plocha 12. žebra</a:t>
            </a:r>
            <a:endParaRPr sz="2500"/>
          </a:p>
          <a:p>
            <a:pPr indent="0" lvl="0" marL="0" rtl="0" algn="l">
              <a:spcBef>
                <a:spcPts val="0"/>
              </a:spcBef>
              <a:spcAft>
                <a:spcPts val="0"/>
              </a:spcAft>
              <a:buClr>
                <a:schemeClr val="dk1"/>
              </a:buClr>
              <a:buSzPts val="1100"/>
              <a:buFont typeface="Arial"/>
              <a:buNone/>
            </a:pPr>
            <a:r>
              <a:rPr lang="cs-CZ" sz="2500"/>
              <a:t>I: nn. Intercostales + lumbalis (TH12-L3)</a:t>
            </a:r>
            <a:endParaRPr sz="2500"/>
          </a:p>
          <a:p>
            <a:pPr indent="0" lvl="0" marL="0" rtl="0" algn="l">
              <a:spcBef>
                <a:spcPts val="0"/>
              </a:spcBef>
              <a:spcAft>
                <a:spcPts val="0"/>
              </a:spcAft>
              <a:buClr>
                <a:schemeClr val="dk1"/>
              </a:buClr>
              <a:buSzPts val="1100"/>
              <a:buFont typeface="Arial"/>
              <a:buNone/>
            </a:pPr>
            <a:r>
              <a:rPr lang="cs-CZ" sz="2500"/>
              <a:t>F:</a:t>
            </a:r>
            <a:endParaRPr sz="2500"/>
          </a:p>
          <a:p>
            <a:pPr indent="0" lvl="0" marL="0" rtl="0" algn="l">
              <a:spcBef>
                <a:spcPts val="0"/>
              </a:spcBef>
              <a:spcAft>
                <a:spcPts val="0"/>
              </a:spcAft>
              <a:buClr>
                <a:schemeClr val="dk1"/>
              </a:buClr>
              <a:buSzPts val="1100"/>
              <a:buFont typeface="Arial"/>
              <a:buNone/>
            </a:pPr>
            <a:r>
              <a:rPr lang="cs-CZ" sz="2500"/>
              <a:t>bilat.- EXT Lp</a:t>
            </a:r>
            <a:endParaRPr sz="2500"/>
          </a:p>
          <a:p>
            <a:pPr indent="0" lvl="0" marL="0" rtl="0" algn="l">
              <a:spcBef>
                <a:spcPts val="0"/>
              </a:spcBef>
              <a:spcAft>
                <a:spcPts val="0"/>
              </a:spcAft>
              <a:buClr>
                <a:schemeClr val="dk1"/>
              </a:buClr>
              <a:buSzPts val="1100"/>
              <a:buFont typeface="Arial"/>
              <a:buNone/>
            </a:pPr>
            <a:r>
              <a:rPr lang="cs-CZ" sz="2500"/>
              <a:t>Homolat.- lateroflexe Lp</a:t>
            </a:r>
            <a:endParaRPr sz="2500"/>
          </a:p>
          <a:p>
            <a:pPr indent="0" lvl="0" marL="0" rtl="0" algn="l">
              <a:spcBef>
                <a:spcPts val="0"/>
              </a:spcBef>
              <a:spcAft>
                <a:spcPts val="0"/>
              </a:spcAft>
              <a:buClr>
                <a:schemeClr val="dk1"/>
              </a:buClr>
              <a:buSzPts val="1100"/>
              <a:buFont typeface="Arial"/>
              <a:buNone/>
            </a:pPr>
            <a:r>
              <a:rPr b="1" lang="cs-CZ" sz="2500"/>
              <a:t>Pars iliocostalis:</a:t>
            </a:r>
            <a:r>
              <a:rPr lang="cs-CZ" sz="2500"/>
              <a:t> homolaterálně</a:t>
            </a:r>
            <a:endParaRPr sz="2500"/>
          </a:p>
          <a:p>
            <a:pPr indent="0" lvl="0" marL="0" rtl="0" algn="l">
              <a:spcBef>
                <a:spcPts val="0"/>
              </a:spcBef>
              <a:spcAft>
                <a:spcPts val="0"/>
              </a:spcAft>
              <a:buClr>
                <a:schemeClr val="dk1"/>
              </a:buClr>
              <a:buSzPts val="1100"/>
              <a:buFont typeface="Arial"/>
              <a:buNone/>
            </a:pPr>
            <a:r>
              <a:rPr b="1" lang="cs-CZ" sz="2500"/>
              <a:t>Pars vertebrocostalis:</a:t>
            </a:r>
            <a:r>
              <a:rPr lang="cs-CZ" sz="2500"/>
              <a:t> homolaterálně</a:t>
            </a:r>
            <a:endParaRPr sz="2500"/>
          </a:p>
          <a:p>
            <a:pPr indent="0" lvl="0" marL="0" rtl="0" algn="l">
              <a:spcBef>
                <a:spcPts val="0"/>
              </a:spcBef>
              <a:spcAft>
                <a:spcPts val="0"/>
              </a:spcAft>
              <a:buClr>
                <a:schemeClr val="dk1"/>
              </a:buClr>
              <a:buSzPts val="1100"/>
              <a:buFont typeface="Arial"/>
              <a:buNone/>
            </a:pPr>
            <a:r>
              <a:rPr b="1" lang="cs-CZ" sz="2500"/>
              <a:t>Pars iliovertebralis: </a:t>
            </a:r>
            <a:r>
              <a:rPr lang="cs-CZ" sz="2500"/>
              <a:t>kontralaterálně</a:t>
            </a:r>
            <a:endParaRPr sz="2500"/>
          </a:p>
          <a:p>
            <a:pPr indent="0" lvl="0" marL="0" rtl="0" algn="l">
              <a:spcBef>
                <a:spcPts val="0"/>
              </a:spcBef>
              <a:spcAft>
                <a:spcPts val="0"/>
              </a:spcAft>
              <a:buNone/>
            </a:pPr>
            <a:r>
              <a:t/>
            </a:r>
            <a:endParaRPr sz="2500"/>
          </a:p>
        </p:txBody>
      </p:sp>
      <p:pic>
        <p:nvPicPr>
          <p:cNvPr id="988" name="Google Shape;988;g18cd09f9bb7_0_18"/>
          <p:cNvPicPr preferRelativeResize="0"/>
          <p:nvPr/>
        </p:nvPicPr>
        <p:blipFill>
          <a:blip r:embed="rId3">
            <a:alphaModFix/>
          </a:blip>
          <a:stretch>
            <a:fillRect/>
          </a:stretch>
        </p:blipFill>
        <p:spPr>
          <a:xfrm>
            <a:off x="7499350" y="478125"/>
            <a:ext cx="4305300" cy="3810000"/>
          </a:xfrm>
          <a:prstGeom prst="rect">
            <a:avLst/>
          </a:prstGeom>
          <a:noFill/>
          <a:ln>
            <a:noFill/>
          </a:ln>
        </p:spPr>
      </p:pic>
      <p:pic>
        <p:nvPicPr>
          <p:cNvPr id="989" name="Google Shape;989;g18cd09f9bb7_0_18"/>
          <p:cNvPicPr preferRelativeResize="0"/>
          <p:nvPr/>
        </p:nvPicPr>
        <p:blipFill>
          <a:blip r:embed="rId4">
            <a:alphaModFix/>
          </a:blip>
          <a:stretch>
            <a:fillRect/>
          </a:stretch>
        </p:blipFill>
        <p:spPr>
          <a:xfrm>
            <a:off x="6299200" y="4288125"/>
            <a:ext cx="2768425" cy="2265075"/>
          </a:xfrm>
          <a:prstGeom prst="rect">
            <a:avLst/>
          </a:prstGeom>
          <a:noFill/>
          <a:ln>
            <a:noFill/>
          </a:ln>
        </p:spPr>
      </p:pic>
      <p:sp>
        <p:nvSpPr>
          <p:cNvPr id="990" name="Google Shape;990;g18cd09f9bb7_0_18"/>
          <p:cNvSpPr txBox="1"/>
          <p:nvPr/>
        </p:nvSpPr>
        <p:spPr>
          <a:xfrm>
            <a:off x="9067625" y="5363875"/>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cs-CZ"/>
              <a:t>https://www.google.cz/imghp?hl=cs&amp;authuser=0&amp;ogbl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18c94055bac_0_41"/>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92" name="Google Shape;192;g18c94055bac_0_41"/>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Anatomie</a:t>
            </a:r>
            <a:endParaRPr/>
          </a:p>
        </p:txBody>
      </p:sp>
      <p:sp>
        <p:nvSpPr>
          <p:cNvPr id="193" name="Google Shape;193;g18c94055bac_0_41"/>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pectoralis major </a:t>
            </a:r>
            <a:endParaRPr/>
          </a:p>
        </p:txBody>
      </p:sp>
      <p:pic>
        <p:nvPicPr>
          <p:cNvPr id="194" name="Google Shape;194;g18c94055bac_0_41"/>
          <p:cNvPicPr preferRelativeResize="0"/>
          <p:nvPr/>
        </p:nvPicPr>
        <p:blipFill rotWithShape="1">
          <a:blip r:embed="rId3">
            <a:alphaModFix/>
          </a:blip>
          <a:srcRect b="0" l="0" r="0" t="0"/>
          <a:stretch/>
        </p:blipFill>
        <p:spPr>
          <a:xfrm>
            <a:off x="3873401" y="1455861"/>
            <a:ext cx="4851595" cy="3601276"/>
          </a:xfrm>
          <a:prstGeom prst="rect">
            <a:avLst/>
          </a:prstGeom>
          <a:noFill/>
          <a:ln>
            <a:noFill/>
          </a:ln>
        </p:spPr>
      </p:pic>
      <p:sp>
        <p:nvSpPr>
          <p:cNvPr id="195" name="Google Shape;195;g18c94055bac_0_41"/>
          <p:cNvSpPr txBox="1"/>
          <p:nvPr/>
        </p:nvSpPr>
        <p:spPr>
          <a:xfrm>
            <a:off x="1734910" y="5341497"/>
            <a:ext cx="8862300" cy="12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0" lang="cs-CZ" u="none" cap="none" strike="noStrike">
                <a:solidFill>
                  <a:srgbClr val="000000"/>
                </a:solidFill>
              </a:rPr>
              <a:t>V této oblasti jsou možné různé anatomické variace (např. tensor semivaginae (m. sternohumeralis), nebo m. sternochondrocoracoideus (m. pectoralis minimus). Tyto variace ale pravděpodobně nejsou klinicky výhnamné.</a:t>
            </a:r>
            <a:endParaRPr/>
          </a:p>
          <a:p>
            <a:pPr indent="0" lvl="0" marL="0" marR="0" rtl="0" algn="ctr">
              <a:spcBef>
                <a:spcPts val="0"/>
              </a:spcBef>
              <a:spcAft>
                <a:spcPts val="0"/>
              </a:spcAft>
              <a:buNone/>
            </a:pPr>
            <a:r>
              <a:rPr i="1" lang="cs-CZ" u="none" cap="none" strike="noStrike">
                <a:solidFill>
                  <a:srgbClr val="000000"/>
                </a:solidFill>
              </a:rPr>
              <a:t>Další možné variace: m. pectoralis intermedius, m. pectoralis tertius, m. pectoralis quartus, …</a:t>
            </a:r>
            <a:endParaRPr/>
          </a:p>
        </p:txBody>
      </p:sp>
      <p:sp>
        <p:nvSpPr>
          <p:cNvPr id="196" name="Google Shape;196;g18c94055bac_0_41"/>
          <p:cNvSpPr/>
          <p:nvPr/>
        </p:nvSpPr>
        <p:spPr>
          <a:xfrm rot="5400000">
            <a:off x="7513120" y="3071859"/>
            <a:ext cx="29868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cs-CZ" sz="1800" u="none" cap="none" strike="noStrike">
                <a:solidFill>
                  <a:srgbClr val="000000"/>
                </a:solidFill>
                <a:latin typeface="Calibri"/>
                <a:ea typeface="Calibri"/>
                <a:cs typeface="Calibri"/>
                <a:sym typeface="Calibri"/>
              </a:rPr>
              <a:t>(Tubbs, Loukas &amp; Shoja, 2016)</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g18cd09f9bb7_0_32"/>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997" name="Google Shape;997;g18cd09f9bb7_0_32"/>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Funkce</a:t>
            </a:r>
            <a:endParaRPr/>
          </a:p>
        </p:txBody>
      </p:sp>
      <p:sp>
        <p:nvSpPr>
          <p:cNvPr id="998" name="Google Shape;998;g18cd09f9bb7_0_32"/>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quadratus lumborum</a:t>
            </a:r>
            <a:endParaRPr/>
          </a:p>
        </p:txBody>
      </p:sp>
      <p:sp>
        <p:nvSpPr>
          <p:cNvPr id="999" name="Google Shape;999;g18cd09f9bb7_0_32"/>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cs-CZ" sz="2300"/>
              <a:t>Dynamická</a:t>
            </a:r>
            <a:endParaRPr b="1" sz="2300"/>
          </a:p>
          <a:p>
            <a:pPr indent="0" lvl="0" marL="0" rtl="0" algn="l">
              <a:spcBef>
                <a:spcPts val="0"/>
              </a:spcBef>
              <a:spcAft>
                <a:spcPts val="0"/>
              </a:spcAft>
              <a:buClr>
                <a:schemeClr val="dk1"/>
              </a:buClr>
              <a:buSzPts val="1100"/>
              <a:buFont typeface="Arial"/>
              <a:buNone/>
            </a:pPr>
            <a:r>
              <a:rPr lang="cs-CZ" sz="2300"/>
              <a:t>p.f. na pánvi</a:t>
            </a:r>
            <a:endParaRPr sz="2300"/>
          </a:p>
          <a:p>
            <a:pPr indent="0" lvl="0" marL="0" rtl="0" algn="l">
              <a:spcBef>
                <a:spcPts val="0"/>
              </a:spcBef>
              <a:spcAft>
                <a:spcPts val="0"/>
              </a:spcAft>
              <a:buClr>
                <a:schemeClr val="dk1"/>
              </a:buClr>
              <a:buSzPts val="1100"/>
              <a:buFont typeface="Arial"/>
              <a:buNone/>
            </a:pPr>
            <a:r>
              <a:rPr b="1" lang="cs-CZ" sz="2300"/>
              <a:t>unilaterální aktivace:</a:t>
            </a:r>
            <a:endParaRPr b="1" sz="2300"/>
          </a:p>
          <a:p>
            <a:pPr indent="0" lvl="0" marL="0" rtl="0" algn="l">
              <a:spcBef>
                <a:spcPts val="0"/>
              </a:spcBef>
              <a:spcAft>
                <a:spcPts val="0"/>
              </a:spcAft>
              <a:buClr>
                <a:schemeClr val="dk1"/>
              </a:buClr>
              <a:buSzPts val="1100"/>
              <a:buFont typeface="Arial"/>
              <a:buNone/>
            </a:pPr>
            <a:r>
              <a:rPr lang="cs-CZ" sz="2300"/>
              <a:t>všechny tři části provádějí LFLX  Lp ipsilaterálně (homo) – konkavitou ke kontrahujícímu se svalu – současně tomuto pohybu napomáhají kontralaterální iliolumbální  a costovertebrální vlákna</a:t>
            </a:r>
            <a:endParaRPr sz="2300"/>
          </a:p>
          <a:p>
            <a:pPr indent="0" lvl="0" marL="0" rtl="0" algn="l">
              <a:spcBef>
                <a:spcPts val="0"/>
              </a:spcBef>
              <a:spcAft>
                <a:spcPts val="0"/>
              </a:spcAft>
              <a:buClr>
                <a:schemeClr val="dk1"/>
              </a:buClr>
              <a:buSzPts val="1100"/>
              <a:buFont typeface="Arial"/>
              <a:buNone/>
            </a:pPr>
            <a:r>
              <a:rPr b="1" lang="cs-CZ" sz="2300"/>
              <a:t>bilaterální aktivace:</a:t>
            </a:r>
            <a:endParaRPr b="1" sz="2300"/>
          </a:p>
          <a:p>
            <a:pPr indent="0" lvl="0" marL="0" rtl="0" algn="l">
              <a:spcBef>
                <a:spcPts val="0"/>
              </a:spcBef>
              <a:spcAft>
                <a:spcPts val="0"/>
              </a:spcAft>
              <a:buClr>
                <a:schemeClr val="dk1"/>
              </a:buClr>
              <a:buSzPts val="1100"/>
              <a:buFont typeface="Arial"/>
              <a:buNone/>
            </a:pPr>
            <a:r>
              <a:rPr lang="cs-CZ" sz="2300"/>
              <a:t>EXT Lp – ze všech výchozích postavení</a:t>
            </a:r>
            <a:endParaRPr sz="2300"/>
          </a:p>
          <a:p>
            <a:pPr indent="0" lvl="0" marL="0" rtl="0" algn="l">
              <a:spcBef>
                <a:spcPts val="0"/>
              </a:spcBef>
              <a:spcAft>
                <a:spcPts val="0"/>
              </a:spcAft>
              <a:buClr>
                <a:schemeClr val="dk1"/>
              </a:buClr>
              <a:buSzPts val="1100"/>
              <a:buFont typeface="Arial"/>
              <a:buNone/>
            </a:pPr>
            <a:r>
              <a:rPr lang="cs-CZ" sz="2300"/>
              <a:t>p.f na páteři</a:t>
            </a:r>
            <a:endParaRPr sz="2300"/>
          </a:p>
          <a:p>
            <a:pPr indent="0" lvl="0" marL="0" rtl="0" algn="l">
              <a:spcBef>
                <a:spcPts val="0"/>
              </a:spcBef>
              <a:spcAft>
                <a:spcPts val="0"/>
              </a:spcAft>
              <a:buClr>
                <a:schemeClr val="dk1"/>
              </a:buClr>
              <a:buSzPts val="1100"/>
              <a:buFont typeface="Arial"/>
              <a:buNone/>
            </a:pPr>
            <a:r>
              <a:rPr b="1" lang="cs-CZ" sz="2300"/>
              <a:t>unilaterální aktivace:</a:t>
            </a:r>
            <a:endParaRPr b="1" sz="2300"/>
          </a:p>
          <a:p>
            <a:pPr indent="0" lvl="0" marL="0" rtl="0" algn="l">
              <a:spcBef>
                <a:spcPts val="0"/>
              </a:spcBef>
              <a:spcAft>
                <a:spcPts val="0"/>
              </a:spcAft>
              <a:buClr>
                <a:schemeClr val="dk1"/>
              </a:buClr>
              <a:buSzPts val="1100"/>
              <a:buFont typeface="Arial"/>
              <a:buNone/>
            </a:pPr>
            <a:r>
              <a:rPr lang="cs-CZ" sz="2300"/>
              <a:t>elevace pánve ipsilaterálně</a:t>
            </a:r>
            <a:endParaRPr sz="2300"/>
          </a:p>
          <a:p>
            <a:pPr indent="0" lvl="0" marL="0" rtl="0" algn="l">
              <a:spcBef>
                <a:spcPts val="0"/>
              </a:spcBef>
              <a:spcAft>
                <a:spcPts val="0"/>
              </a:spcAft>
              <a:buNone/>
            </a:pPr>
            <a:r>
              <a:t/>
            </a:r>
            <a:endParaRPr sz="23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g18cd09f9bb7_0_41"/>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006" name="Google Shape;1006;g18cd09f9bb7_0_41"/>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Funkce</a:t>
            </a:r>
            <a:endParaRPr/>
          </a:p>
        </p:txBody>
      </p:sp>
      <p:sp>
        <p:nvSpPr>
          <p:cNvPr id="1007" name="Google Shape;1007;g18cd09f9bb7_0_41"/>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quadratus lumborum</a:t>
            </a:r>
            <a:endParaRPr/>
          </a:p>
        </p:txBody>
      </p:sp>
      <p:sp>
        <p:nvSpPr>
          <p:cNvPr id="1008" name="Google Shape;1008;g18cd09f9bb7_0_41"/>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cs-CZ" sz="2100"/>
              <a:t>Dynamická-Chůze:</a:t>
            </a:r>
            <a:endParaRPr b="1" sz="2100"/>
          </a:p>
          <a:p>
            <a:pPr indent="0" lvl="0" marL="0" rtl="0" algn="l">
              <a:spcBef>
                <a:spcPts val="0"/>
              </a:spcBef>
              <a:spcAft>
                <a:spcPts val="0"/>
              </a:spcAft>
              <a:buClr>
                <a:schemeClr val="dk1"/>
              </a:buClr>
              <a:buSzPts val="1100"/>
              <a:buFont typeface="Arial"/>
              <a:buNone/>
            </a:pPr>
            <a:r>
              <a:rPr lang="cs-CZ" sz="2100"/>
              <a:t>aktivita se objevuje při střední a rychlejší chůzi</a:t>
            </a:r>
            <a:endParaRPr sz="2100"/>
          </a:p>
          <a:p>
            <a:pPr indent="0" lvl="0" marL="0" rtl="0" algn="l">
              <a:spcBef>
                <a:spcPts val="0"/>
              </a:spcBef>
              <a:spcAft>
                <a:spcPts val="0"/>
              </a:spcAft>
              <a:buClr>
                <a:schemeClr val="dk1"/>
              </a:buClr>
              <a:buSzPts val="1100"/>
              <a:buFont typeface="Arial"/>
              <a:buNone/>
            </a:pPr>
            <a:r>
              <a:rPr lang="cs-CZ" sz="2100"/>
              <a:t>pomáhá stabilizovat pánev v horizontále (nutná současná stabilizace trupu, zvláště hrudního koše)</a:t>
            </a:r>
            <a:endParaRPr sz="2100"/>
          </a:p>
          <a:p>
            <a:pPr indent="0" lvl="0" marL="0" rtl="0" algn="l">
              <a:spcBef>
                <a:spcPts val="0"/>
              </a:spcBef>
              <a:spcAft>
                <a:spcPts val="0"/>
              </a:spcAft>
              <a:buClr>
                <a:schemeClr val="dk1"/>
              </a:buClr>
              <a:buSzPts val="1100"/>
              <a:buFont typeface="Arial"/>
              <a:buNone/>
            </a:pPr>
            <a:r>
              <a:rPr lang="cs-CZ" sz="2100"/>
              <a:t>kompletní oboustranná paralýza znemožňuje chůzi i o berlích – chybí stabilizace pánve k páteři ve vertikále – pánev „padá“ dolů během švihové fáze</a:t>
            </a:r>
            <a:endParaRPr sz="2100"/>
          </a:p>
          <a:p>
            <a:pPr indent="0" lvl="0" marL="0" rtl="0" algn="l">
              <a:spcBef>
                <a:spcPts val="0"/>
              </a:spcBef>
              <a:spcAft>
                <a:spcPts val="0"/>
              </a:spcAft>
              <a:buClr>
                <a:schemeClr val="dk1"/>
              </a:buClr>
              <a:buSzPts val="1100"/>
              <a:buFont typeface="Arial"/>
              <a:buNone/>
            </a:pPr>
            <a:r>
              <a:rPr b="1" lang="cs-CZ" sz="2100"/>
              <a:t>Stabilizační</a:t>
            </a:r>
            <a:endParaRPr b="1" sz="2100"/>
          </a:p>
          <a:p>
            <a:pPr indent="0" lvl="0" marL="0" rtl="0" algn="l">
              <a:spcBef>
                <a:spcPts val="0"/>
              </a:spcBef>
              <a:spcAft>
                <a:spcPts val="0"/>
              </a:spcAft>
              <a:buClr>
                <a:schemeClr val="dk1"/>
              </a:buClr>
              <a:buSzPts val="1100"/>
              <a:buFont typeface="Arial"/>
              <a:buNone/>
            </a:pPr>
            <a:r>
              <a:rPr lang="cs-CZ" sz="2100"/>
              <a:t>stabilizuje XII. žebro (úpon bránice) během nádechu a usilovného výdechu, kašlání, zpěv (všechny manévry, kdy dochází ke zvýšení intraabdominálního tlaku)</a:t>
            </a:r>
            <a:endParaRPr sz="2100"/>
          </a:p>
          <a:p>
            <a:pPr indent="0" lvl="0" marL="0" rtl="0" algn="l">
              <a:spcBef>
                <a:spcPts val="0"/>
              </a:spcBef>
              <a:spcAft>
                <a:spcPts val="0"/>
              </a:spcAft>
              <a:buClr>
                <a:schemeClr val="dk1"/>
              </a:buClr>
              <a:buSzPts val="1100"/>
              <a:buFont typeface="Arial"/>
              <a:buNone/>
            </a:pPr>
            <a:r>
              <a:rPr lang="cs-CZ" sz="2100"/>
              <a:t>během předklonu výrazně brzdí – kontroluje tento pohyb proti gravitaci, proto tento pohyb zhoršuje a udržuje TrPs v m.QL</a:t>
            </a:r>
            <a:endParaRPr sz="2100"/>
          </a:p>
          <a:p>
            <a:pPr indent="0" lvl="0" marL="0" rtl="0" algn="l">
              <a:spcBef>
                <a:spcPts val="0"/>
              </a:spcBef>
              <a:spcAft>
                <a:spcPts val="0"/>
              </a:spcAft>
              <a:buNone/>
            </a:pPr>
            <a:r>
              <a:t/>
            </a:r>
            <a:endParaRPr sz="2100"/>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g18cd09f9bb7_0_50"/>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015" name="Google Shape;1015;g18cd09f9bb7_0_50"/>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TrPs a zóny referenční bolesti</a:t>
            </a:r>
            <a:endParaRPr/>
          </a:p>
        </p:txBody>
      </p:sp>
      <p:sp>
        <p:nvSpPr>
          <p:cNvPr id="1016" name="Google Shape;1016;g18cd09f9bb7_0_50"/>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quadratus lumborum</a:t>
            </a:r>
            <a:endParaRPr/>
          </a:p>
        </p:txBody>
      </p:sp>
      <p:pic>
        <p:nvPicPr>
          <p:cNvPr id="1017" name="Google Shape;1017;g18cd09f9bb7_0_50"/>
          <p:cNvPicPr preferRelativeResize="0"/>
          <p:nvPr/>
        </p:nvPicPr>
        <p:blipFill>
          <a:blip r:embed="rId3">
            <a:alphaModFix/>
          </a:blip>
          <a:stretch>
            <a:fillRect/>
          </a:stretch>
        </p:blipFill>
        <p:spPr>
          <a:xfrm>
            <a:off x="818400" y="1719900"/>
            <a:ext cx="7522972" cy="4508100"/>
          </a:xfrm>
          <a:prstGeom prst="rect">
            <a:avLst/>
          </a:prstGeom>
          <a:noFill/>
          <a:ln>
            <a:noFill/>
          </a:ln>
        </p:spPr>
      </p:pic>
      <p:pic>
        <p:nvPicPr>
          <p:cNvPr id="1018" name="Google Shape;1018;g18cd09f9bb7_0_50"/>
          <p:cNvPicPr preferRelativeResize="0"/>
          <p:nvPr/>
        </p:nvPicPr>
        <p:blipFill>
          <a:blip r:embed="rId4">
            <a:alphaModFix/>
          </a:blip>
          <a:stretch>
            <a:fillRect/>
          </a:stretch>
        </p:blipFill>
        <p:spPr>
          <a:xfrm>
            <a:off x="8448947" y="972851"/>
            <a:ext cx="3545828" cy="4687477"/>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g18cd09f9bb7_0_60"/>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025" name="Google Shape;1025;g18cd09f9bb7_0_60"/>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TrPs a zóny referenční bolesti</a:t>
            </a:r>
            <a:endParaRPr/>
          </a:p>
        </p:txBody>
      </p:sp>
      <p:sp>
        <p:nvSpPr>
          <p:cNvPr id="1026" name="Google Shape;1026;g18cd09f9bb7_0_60"/>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quadratus lumborum</a:t>
            </a:r>
            <a:endParaRPr/>
          </a:p>
        </p:txBody>
      </p:sp>
      <p:sp>
        <p:nvSpPr>
          <p:cNvPr id="1027" name="Google Shape;1027;g18cd09f9bb7_0_60"/>
          <p:cNvSpPr txBox="1"/>
          <p:nvPr>
            <p:ph idx="2" type="body"/>
          </p:nvPr>
        </p:nvSpPr>
        <p:spPr>
          <a:xfrm>
            <a:off x="720000" y="1692000"/>
            <a:ext cx="5480700" cy="4140000"/>
          </a:xfrm>
          <a:prstGeom prst="rect">
            <a:avLst/>
          </a:prstGeom>
        </p:spPr>
        <p:txBody>
          <a:bodyPr anchorCtr="0" anchor="t" bIns="0" lIns="0" spcFirstLastPara="1" rIns="0" wrap="square" tIns="0">
            <a:noAutofit/>
          </a:bodyPr>
          <a:lstStyle/>
          <a:p>
            <a:pPr indent="-374650" lvl="0" marL="457200" rtl="0" algn="l">
              <a:spcBef>
                <a:spcPts val="0"/>
              </a:spcBef>
              <a:spcAft>
                <a:spcPts val="0"/>
              </a:spcAft>
              <a:buSzPts val="2300"/>
              <a:buChar char="●"/>
            </a:pPr>
            <a:r>
              <a:rPr lang="cs-CZ" sz="2300"/>
              <a:t>4 nejčastější lokalizace TrPs a s nimi související referenční zóny bolesti</a:t>
            </a:r>
            <a:endParaRPr sz="2300"/>
          </a:p>
          <a:p>
            <a:pPr indent="-374650" lvl="0" marL="457200" rtl="0" algn="l">
              <a:spcBef>
                <a:spcPts val="0"/>
              </a:spcBef>
              <a:spcAft>
                <a:spcPts val="0"/>
              </a:spcAft>
              <a:buSzPts val="2300"/>
              <a:buChar char="●"/>
            </a:pPr>
            <a:r>
              <a:rPr lang="cs-CZ" sz="2300"/>
              <a:t>bolest je hluboká, při pohybu bodavá</a:t>
            </a:r>
            <a:endParaRPr sz="2300"/>
          </a:p>
          <a:p>
            <a:pPr indent="-374650" lvl="0" marL="457200" rtl="0" algn="l">
              <a:spcBef>
                <a:spcPts val="0"/>
              </a:spcBef>
              <a:spcAft>
                <a:spcPts val="0"/>
              </a:spcAft>
              <a:buSzPts val="2300"/>
              <a:buChar char="●"/>
            </a:pPr>
            <a:r>
              <a:rPr lang="cs-CZ" sz="2300"/>
              <a:t>dvě lokalizace jsou povrchně a laterálně a dvě hluboko a mediálně</a:t>
            </a:r>
            <a:endParaRPr sz="2300"/>
          </a:p>
          <a:p>
            <a:pPr indent="-374650" lvl="0" marL="457200" rtl="0" algn="l">
              <a:spcBef>
                <a:spcPts val="0"/>
              </a:spcBef>
              <a:spcAft>
                <a:spcPts val="0"/>
              </a:spcAft>
              <a:buSzPts val="2300"/>
              <a:buChar char="●"/>
            </a:pPr>
            <a:r>
              <a:rPr lang="cs-CZ" sz="2300"/>
              <a:t>každý pár má jeden kraniální a jeden kaudální TrP</a:t>
            </a:r>
            <a:endParaRPr sz="2300"/>
          </a:p>
          <a:p>
            <a:pPr indent="-374650" lvl="0" marL="457200" rtl="0" algn="l">
              <a:spcBef>
                <a:spcPts val="0"/>
              </a:spcBef>
              <a:spcAft>
                <a:spcPts val="0"/>
              </a:spcAft>
              <a:buSzPts val="2300"/>
              <a:buChar char="●"/>
            </a:pPr>
            <a:r>
              <a:rPr lang="cs-CZ" sz="2300"/>
              <a:t>povrchový pár TrPs vyzařuje bolest více laterálně a anteriorně, než hluboký pár</a:t>
            </a:r>
            <a:endParaRPr sz="2300"/>
          </a:p>
          <a:p>
            <a:pPr indent="0" lvl="0" marL="0" rtl="0" algn="l">
              <a:spcBef>
                <a:spcPts val="0"/>
              </a:spcBef>
              <a:spcAft>
                <a:spcPts val="0"/>
              </a:spcAft>
              <a:buNone/>
            </a:pPr>
            <a:r>
              <a:t/>
            </a:r>
            <a:endParaRPr sz="2300"/>
          </a:p>
        </p:txBody>
      </p:sp>
      <p:pic>
        <p:nvPicPr>
          <p:cNvPr id="1028" name="Google Shape;1028;g18cd09f9bb7_0_60"/>
          <p:cNvPicPr preferRelativeResize="0"/>
          <p:nvPr/>
        </p:nvPicPr>
        <p:blipFill>
          <a:blip r:embed="rId3">
            <a:alphaModFix/>
          </a:blip>
          <a:stretch>
            <a:fillRect/>
          </a:stretch>
        </p:blipFill>
        <p:spPr>
          <a:xfrm>
            <a:off x="6850125" y="936151"/>
            <a:ext cx="4438679" cy="4985699"/>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g18cd09f9bb7_0_70"/>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035" name="Google Shape;1035;g18cd09f9bb7_0_70"/>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Symptomy</a:t>
            </a:r>
            <a:endParaRPr/>
          </a:p>
        </p:txBody>
      </p:sp>
      <p:sp>
        <p:nvSpPr>
          <p:cNvPr id="1036" name="Google Shape;1036;g18cd09f9bb7_0_70"/>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quadratus lumborum</a:t>
            </a:r>
            <a:endParaRPr/>
          </a:p>
        </p:txBody>
      </p:sp>
      <p:sp>
        <p:nvSpPr>
          <p:cNvPr id="1037" name="Google Shape;1037;g18cd09f9bb7_0_70"/>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368300" lvl="0" marL="457200" rtl="0" algn="l">
              <a:spcBef>
                <a:spcPts val="0"/>
              </a:spcBef>
              <a:spcAft>
                <a:spcPts val="0"/>
              </a:spcAft>
              <a:buSzPts val="2200"/>
              <a:buChar char="●"/>
            </a:pPr>
            <a:r>
              <a:rPr lang="cs-CZ" sz="2200"/>
              <a:t>vytrvalá hluboká bolest v klidu, řezavá při pohybech</a:t>
            </a:r>
            <a:endParaRPr sz="2200"/>
          </a:p>
          <a:p>
            <a:pPr indent="-368300" lvl="0" marL="457200" rtl="0" algn="l">
              <a:spcBef>
                <a:spcPts val="0"/>
              </a:spcBef>
              <a:spcAft>
                <a:spcPts val="0"/>
              </a:spcAft>
              <a:buSzPts val="2200"/>
              <a:buChar char="●"/>
            </a:pPr>
            <a:r>
              <a:rPr lang="cs-CZ" sz="2200"/>
              <a:t>nejhorší ve stoje nebo v sedu</a:t>
            </a:r>
            <a:endParaRPr sz="2200"/>
          </a:p>
          <a:p>
            <a:pPr indent="-368300" lvl="0" marL="457200" rtl="0" algn="l">
              <a:spcBef>
                <a:spcPts val="0"/>
              </a:spcBef>
              <a:spcAft>
                <a:spcPts val="0"/>
              </a:spcAft>
              <a:buSzPts val="2200"/>
              <a:buChar char="●"/>
            </a:pPr>
            <a:r>
              <a:rPr lang="cs-CZ" sz="2200"/>
              <a:t>sebemenší pohyb v dolní části trupu – prudká bolest (pocit bodání nože)</a:t>
            </a:r>
            <a:endParaRPr sz="2200"/>
          </a:p>
          <a:p>
            <a:pPr indent="-368300" lvl="0" marL="457200" rtl="0" algn="l">
              <a:spcBef>
                <a:spcPts val="0"/>
              </a:spcBef>
              <a:spcAft>
                <a:spcPts val="0"/>
              </a:spcAft>
              <a:buSzPts val="2200"/>
              <a:buChar char="●"/>
            </a:pPr>
            <a:r>
              <a:rPr lang="cs-CZ" sz="2200"/>
              <a:t>akutní fáze může pacienta imobilizovat (funkční imobilizace Lp), jediný způsob lokomoce je v kleku na čtyřech</a:t>
            </a:r>
            <a:endParaRPr sz="2200"/>
          </a:p>
          <a:p>
            <a:pPr indent="-368300" lvl="0" marL="457200" rtl="0" algn="l">
              <a:spcBef>
                <a:spcPts val="0"/>
              </a:spcBef>
              <a:spcAft>
                <a:spcPts val="0"/>
              </a:spcAft>
              <a:buSzPts val="2200"/>
              <a:buChar char="●"/>
            </a:pPr>
            <a:r>
              <a:rPr lang="cs-CZ" sz="2200"/>
              <a:t>bolest i při otáčení ve stoje i v lehu, naklánění na opačnou stranu, omezený a bolestivý je i předklon</a:t>
            </a:r>
            <a:endParaRPr sz="2200"/>
          </a:p>
          <a:p>
            <a:pPr indent="-368300" lvl="0" marL="457200" rtl="0" algn="l">
              <a:spcBef>
                <a:spcPts val="0"/>
              </a:spcBef>
              <a:spcAft>
                <a:spcPts val="0"/>
              </a:spcAft>
              <a:buSzPts val="2200"/>
              <a:buChar char="●"/>
            </a:pPr>
            <a:r>
              <a:rPr lang="cs-CZ" sz="2200"/>
              <a:t>bolest se zhoršuje delším ležením</a:t>
            </a:r>
            <a:endParaRPr sz="2200"/>
          </a:p>
          <a:p>
            <a:pPr indent="-368300" lvl="0" marL="457200" rtl="0" algn="l">
              <a:spcBef>
                <a:spcPts val="0"/>
              </a:spcBef>
              <a:spcAft>
                <a:spcPts val="0"/>
              </a:spcAft>
              <a:buSzPts val="2200"/>
              <a:buChar char="●"/>
            </a:pPr>
            <a:r>
              <a:rPr lang="cs-CZ" sz="2200"/>
              <a:t>obtíže a bolesti při chůzi do schodů</a:t>
            </a:r>
            <a:endParaRPr sz="2200"/>
          </a:p>
          <a:p>
            <a:pPr indent="-368300" lvl="0" marL="457200" rtl="0" algn="l">
              <a:spcBef>
                <a:spcPts val="0"/>
              </a:spcBef>
              <a:spcAft>
                <a:spcPts val="0"/>
              </a:spcAft>
              <a:buSzPts val="2200"/>
              <a:buChar char="●"/>
            </a:pPr>
            <a:r>
              <a:rPr lang="cs-CZ" sz="2200"/>
              <a:t>vstávání z lehu nebo ze židle – jen za pomocí opory o ruce</a:t>
            </a:r>
            <a:endParaRPr sz="2200"/>
          </a:p>
          <a:p>
            <a:pPr indent="-368300" lvl="0" marL="457200" rtl="0" algn="l">
              <a:spcBef>
                <a:spcPts val="0"/>
              </a:spcBef>
              <a:spcAft>
                <a:spcPts val="0"/>
              </a:spcAft>
              <a:buSzPts val="2200"/>
              <a:buChar char="●"/>
            </a:pPr>
            <a:r>
              <a:rPr lang="cs-CZ" sz="2200"/>
              <a:t>kruté bolesti při kašlání a hlubokém dýchání X na rozdíl od m.iliopsoas</a:t>
            </a:r>
            <a:endParaRPr sz="2200"/>
          </a:p>
          <a:p>
            <a:pPr indent="0" lvl="0" marL="0" rtl="0" algn="l">
              <a:spcBef>
                <a:spcPts val="0"/>
              </a:spcBef>
              <a:spcAft>
                <a:spcPts val="0"/>
              </a:spcAft>
              <a:buNone/>
            </a:pPr>
            <a:r>
              <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g18cd09f9bb7_0_79"/>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044" name="Google Shape;1044;g18cd09f9bb7_0_79"/>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Aktivace TrPs</a:t>
            </a:r>
            <a:endParaRPr/>
          </a:p>
        </p:txBody>
      </p:sp>
      <p:sp>
        <p:nvSpPr>
          <p:cNvPr id="1045" name="Google Shape;1045;g18cd09f9bb7_0_79"/>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quadratus lumborum</a:t>
            </a:r>
            <a:endParaRPr/>
          </a:p>
        </p:txBody>
      </p:sp>
      <p:sp>
        <p:nvSpPr>
          <p:cNvPr id="1046" name="Google Shape;1046;g18cd09f9bb7_0_79"/>
          <p:cNvSpPr txBox="1"/>
          <p:nvPr>
            <p:ph idx="2" type="body"/>
          </p:nvPr>
        </p:nvSpPr>
        <p:spPr>
          <a:xfrm>
            <a:off x="720000" y="1692000"/>
            <a:ext cx="7378200" cy="41400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Char char="●"/>
            </a:pPr>
            <a:r>
              <a:rPr lang="cs-CZ" sz="2000"/>
              <a:t>nekoordinované pohyby, často spojené se zvedáním těžších břemen</a:t>
            </a:r>
            <a:endParaRPr sz="2000"/>
          </a:p>
          <a:p>
            <a:pPr indent="-355600" lvl="0" marL="457200" rtl="0" algn="l">
              <a:spcBef>
                <a:spcPts val="0"/>
              </a:spcBef>
              <a:spcAft>
                <a:spcPts val="0"/>
              </a:spcAft>
              <a:buSzPts val="2000"/>
              <a:buChar char="●"/>
            </a:pPr>
            <a:r>
              <a:rPr lang="cs-CZ" sz="2000"/>
              <a:t>rychlé, švihové pohyby spojené s rotací či úklonem</a:t>
            </a:r>
            <a:endParaRPr sz="2000"/>
          </a:p>
          <a:p>
            <a:pPr indent="-355600" lvl="0" marL="457200" rtl="0" algn="l">
              <a:spcBef>
                <a:spcPts val="0"/>
              </a:spcBef>
              <a:spcAft>
                <a:spcPts val="0"/>
              </a:spcAft>
              <a:buSzPts val="2000"/>
              <a:buChar char="●"/>
            </a:pPr>
            <a:r>
              <a:rPr lang="cs-CZ" sz="2000"/>
              <a:t>naklánění se do boku při vstávání z hlubokého sedu (z auta, z nízké postele)</a:t>
            </a:r>
            <a:endParaRPr sz="2000"/>
          </a:p>
          <a:p>
            <a:pPr indent="-355600" lvl="0" marL="457200" rtl="0" algn="l">
              <a:spcBef>
                <a:spcPts val="0"/>
              </a:spcBef>
              <a:spcAft>
                <a:spcPts val="0"/>
              </a:spcAft>
              <a:buSzPts val="2000"/>
              <a:buChar char="●"/>
            </a:pPr>
            <a:r>
              <a:rPr lang="cs-CZ" sz="2000"/>
              <a:t>náhlý náraz - autohavárie</a:t>
            </a:r>
            <a:endParaRPr sz="2000"/>
          </a:p>
          <a:p>
            <a:pPr indent="-355600" lvl="0" marL="457200" rtl="0" algn="l">
              <a:spcBef>
                <a:spcPts val="0"/>
              </a:spcBef>
              <a:spcAft>
                <a:spcPts val="0"/>
              </a:spcAft>
              <a:buSzPts val="2000"/>
              <a:buChar char="●"/>
            </a:pPr>
            <a:r>
              <a:rPr lang="cs-CZ" sz="2000"/>
              <a:t>opakovaná namáhání – při zahradničení, drhnutí podlahy, zvedání těžkých břemen, chůze nebo běh po nerovném a nestabilním povrchu (po pláži)</a:t>
            </a:r>
            <a:endParaRPr sz="2000"/>
          </a:p>
          <a:p>
            <a:pPr indent="-355600" lvl="0" marL="457200" rtl="0" algn="l">
              <a:spcBef>
                <a:spcPts val="0"/>
              </a:spcBef>
              <a:spcAft>
                <a:spcPts val="0"/>
              </a:spcAft>
              <a:buSzPts val="2000"/>
              <a:buChar char="●"/>
            </a:pPr>
            <a:r>
              <a:rPr lang="cs-CZ" sz="2000"/>
              <a:t>zkrácení jednoho QL - přetěžování druhostranného QL a k následnému vzniku TrPs (bolesti jsou zde menší)</a:t>
            </a:r>
            <a:endParaRPr sz="2000"/>
          </a:p>
          <a:p>
            <a:pPr indent="-355600" lvl="0" marL="457200" rtl="0" algn="l">
              <a:spcBef>
                <a:spcPts val="0"/>
              </a:spcBef>
              <a:spcAft>
                <a:spcPts val="0"/>
              </a:spcAft>
              <a:buSzPts val="2000"/>
              <a:buChar char="●"/>
            </a:pPr>
            <a:r>
              <a:rPr lang="cs-CZ" sz="2000"/>
              <a:t>náhlá změna délky DK – přiložením chodící sádry</a:t>
            </a:r>
            <a:endParaRPr sz="2000"/>
          </a:p>
          <a:p>
            <a:pPr indent="0" lvl="0" marL="0" rtl="0" algn="l">
              <a:spcBef>
                <a:spcPts val="0"/>
              </a:spcBef>
              <a:spcAft>
                <a:spcPts val="0"/>
              </a:spcAft>
              <a:buNone/>
            </a:pPr>
            <a:r>
              <a:t/>
            </a:r>
            <a:endParaRPr sz="2000"/>
          </a:p>
        </p:txBody>
      </p:sp>
      <p:pic>
        <p:nvPicPr>
          <p:cNvPr id="1047" name="Google Shape;1047;g18cd09f9bb7_0_79"/>
          <p:cNvPicPr preferRelativeResize="0"/>
          <p:nvPr/>
        </p:nvPicPr>
        <p:blipFill>
          <a:blip r:embed="rId3">
            <a:alphaModFix/>
          </a:blip>
          <a:stretch>
            <a:fillRect/>
          </a:stretch>
        </p:blipFill>
        <p:spPr>
          <a:xfrm>
            <a:off x="8357750" y="1484325"/>
            <a:ext cx="2857500" cy="35242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g18cd09f9bb7_0_89"/>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054" name="Google Shape;1054;g18cd09f9bb7_0_89"/>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Udržování TrPs</a:t>
            </a:r>
            <a:endParaRPr/>
          </a:p>
        </p:txBody>
      </p:sp>
      <p:sp>
        <p:nvSpPr>
          <p:cNvPr id="1055" name="Google Shape;1055;g18cd09f9bb7_0_89"/>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quadratus lumborum</a:t>
            </a:r>
            <a:endParaRPr/>
          </a:p>
        </p:txBody>
      </p:sp>
      <p:sp>
        <p:nvSpPr>
          <p:cNvPr id="1056" name="Google Shape;1056;g18cd09f9bb7_0_89"/>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406400" lvl="0" marL="457200" rtl="0" algn="l">
              <a:spcBef>
                <a:spcPts val="0"/>
              </a:spcBef>
              <a:spcAft>
                <a:spcPts val="0"/>
              </a:spcAft>
              <a:buSzPts val="2800"/>
              <a:buChar char="●"/>
            </a:pPr>
            <a:r>
              <a:rPr lang="cs-CZ"/>
              <a:t>nestejnoměrná délka DKK (již 3 mm mohou udržovat TrP, Travell)</a:t>
            </a:r>
            <a:endParaRPr/>
          </a:p>
          <a:p>
            <a:pPr indent="-406400" lvl="0" marL="457200" rtl="0" algn="l">
              <a:spcBef>
                <a:spcPts val="0"/>
              </a:spcBef>
              <a:spcAft>
                <a:spcPts val="0"/>
              </a:spcAft>
              <a:buSzPts val="2800"/>
              <a:buChar char="●"/>
            </a:pPr>
            <a:r>
              <a:rPr lang="cs-CZ"/>
              <a:t>měkká postel</a:t>
            </a:r>
            <a:endParaRPr/>
          </a:p>
          <a:p>
            <a:pPr indent="-406400" lvl="0" marL="457200" rtl="0" algn="l">
              <a:spcBef>
                <a:spcPts val="0"/>
              </a:spcBef>
              <a:spcAft>
                <a:spcPts val="0"/>
              </a:spcAft>
              <a:buSzPts val="2800"/>
              <a:buChar char="●"/>
            </a:pPr>
            <a:r>
              <a:rPr lang="cs-CZ"/>
              <a:t>slabé břišní svaly</a:t>
            </a:r>
            <a:endParaRPr/>
          </a:p>
          <a:p>
            <a:pPr indent="-406400" lvl="0" marL="457200" rtl="0" algn="l">
              <a:spcBef>
                <a:spcPts val="0"/>
              </a:spcBef>
              <a:spcAft>
                <a:spcPts val="0"/>
              </a:spcAft>
              <a:buSzPts val="2800"/>
              <a:buChar char="●"/>
            </a:pPr>
            <a:r>
              <a:rPr lang="cs-CZ"/>
              <a:t>naklánění se přes něco nebo k něčemu (např. slabé brýle)</a:t>
            </a:r>
            <a:endParaRPr/>
          </a:p>
          <a:p>
            <a:pPr indent="-406400" lvl="0" marL="457200" rtl="0" algn="l">
              <a:spcBef>
                <a:spcPts val="0"/>
              </a:spcBef>
              <a:spcAft>
                <a:spcPts val="0"/>
              </a:spcAft>
              <a:buSzPts val="2800"/>
              <a:buChar char="●"/>
            </a:pPr>
            <a:r>
              <a:rPr lang="cs-CZ"/>
              <a:t>nízká pracovní deska, dřez,….</a:t>
            </a:r>
            <a:endParaRPr/>
          </a:p>
          <a:p>
            <a:pPr indent="-406400" lvl="0" marL="457200" rtl="0" algn="l">
              <a:spcBef>
                <a:spcPts val="0"/>
              </a:spcBef>
              <a:spcAft>
                <a:spcPts val="0"/>
              </a:spcAft>
              <a:buSzPts val="2800"/>
              <a:buChar char="●"/>
            </a:pPr>
            <a:r>
              <a:rPr lang="cs-CZ"/>
              <a:t>infekce, nedostatek vitamínů, malnutrice, prochlazení, stres, nachlazení, ofouknutí</a:t>
            </a:r>
            <a:endParaRPr/>
          </a:p>
          <a:p>
            <a:pPr indent="0" lvl="0" marL="0" rtl="0" algn="l">
              <a:spcBef>
                <a:spcPts val="0"/>
              </a:spcBef>
              <a:spcAft>
                <a:spcPts val="0"/>
              </a:spcAft>
              <a:buNone/>
            </a:pPr>
            <a:r>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g18cd09f9bb7_0_9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063" name="Google Shape;1063;g18cd09f9bb7_0_98"/>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Klinika</a:t>
            </a:r>
            <a:endParaRPr/>
          </a:p>
        </p:txBody>
      </p:sp>
      <p:sp>
        <p:nvSpPr>
          <p:cNvPr id="1064" name="Google Shape;1064;g18cd09f9bb7_0_98"/>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quadratus lumborum</a:t>
            </a:r>
            <a:endParaRPr/>
          </a:p>
        </p:txBody>
      </p:sp>
      <p:sp>
        <p:nvSpPr>
          <p:cNvPr id="1065" name="Google Shape;1065;g18cd09f9bb7_0_98"/>
          <p:cNvSpPr txBox="1"/>
          <p:nvPr>
            <p:ph idx="2" type="body"/>
          </p:nvPr>
        </p:nvSpPr>
        <p:spPr>
          <a:xfrm>
            <a:off x="719400" y="1629752"/>
            <a:ext cx="10753200" cy="4140000"/>
          </a:xfrm>
          <a:prstGeom prst="rect">
            <a:avLst/>
          </a:prstGeom>
        </p:spPr>
        <p:txBody>
          <a:bodyPr anchorCtr="0" anchor="t" bIns="0" lIns="0" spcFirstLastPara="1" rIns="0" wrap="square" tIns="0">
            <a:noAutofit/>
          </a:bodyPr>
          <a:lstStyle/>
          <a:p>
            <a:pPr indent="-400050" lvl="0" marL="457200" rtl="0" algn="l">
              <a:spcBef>
                <a:spcPts val="0"/>
              </a:spcBef>
              <a:spcAft>
                <a:spcPts val="0"/>
              </a:spcAft>
              <a:buSzPts val="2700"/>
              <a:buChar char="●"/>
            </a:pPr>
            <a:r>
              <a:rPr lang="cs-CZ" sz="2700"/>
              <a:t>vzniká funkční skoliosa L páteře</a:t>
            </a:r>
            <a:endParaRPr sz="2700"/>
          </a:p>
          <a:p>
            <a:pPr indent="-400050" lvl="0" marL="457200" rtl="0" algn="l">
              <a:spcBef>
                <a:spcPts val="0"/>
              </a:spcBef>
              <a:spcAft>
                <a:spcPts val="0"/>
              </a:spcAft>
              <a:buSzPts val="2700"/>
              <a:buChar char="●"/>
            </a:pPr>
            <a:r>
              <a:rPr lang="cs-CZ" sz="2700"/>
              <a:t>při předklonu je udržována bederní páteř v lordóze, FL probíhá spíš v Thp a v KYK; navíc můžeme v předklonu pozorovat zvýraznění případné skoliosy</a:t>
            </a:r>
            <a:endParaRPr sz="2700"/>
          </a:p>
          <a:p>
            <a:pPr indent="-400050" lvl="0" marL="457200" rtl="0" algn="l">
              <a:spcBef>
                <a:spcPts val="0"/>
              </a:spcBef>
              <a:spcAft>
                <a:spcPts val="0"/>
              </a:spcAft>
              <a:buSzPts val="2700"/>
              <a:buChar char="●"/>
            </a:pPr>
            <a:r>
              <a:rPr lang="cs-CZ" sz="2700"/>
              <a:t>laterální FX je omezena k nepostižené straně, ale může být i oboustranně</a:t>
            </a:r>
            <a:endParaRPr sz="2700"/>
          </a:p>
          <a:p>
            <a:pPr indent="-400050" lvl="0" marL="457200" rtl="0" algn="l">
              <a:spcBef>
                <a:spcPts val="0"/>
              </a:spcBef>
              <a:spcAft>
                <a:spcPts val="0"/>
              </a:spcAft>
              <a:buSzPts val="2700"/>
              <a:buChar char="●"/>
            </a:pPr>
            <a:r>
              <a:rPr lang="cs-CZ" sz="2700"/>
              <a:t>rotace omezena na stranu ke zkrácenému m. QL, jsou-li postižena iliocostální vlákna</a:t>
            </a:r>
            <a:endParaRPr sz="2700"/>
          </a:p>
          <a:p>
            <a:pPr indent="-400050" lvl="0" marL="457200" rtl="0" algn="l">
              <a:lnSpc>
                <a:spcPct val="115000"/>
              </a:lnSpc>
              <a:spcBef>
                <a:spcPts val="0"/>
              </a:spcBef>
              <a:spcAft>
                <a:spcPts val="0"/>
              </a:spcAft>
              <a:buSzPts val="2700"/>
              <a:buChar char="●"/>
            </a:pPr>
            <a:r>
              <a:rPr lang="cs-CZ" sz="2700"/>
              <a:t>Často RZ v pars. iliocostalis spojené s akut. bederním ústřelem</a:t>
            </a:r>
            <a:endParaRPr sz="2700"/>
          </a:p>
          <a:p>
            <a:pPr indent="0" lvl="0" marL="457200" rtl="0" algn="l">
              <a:spcBef>
                <a:spcPts val="1200"/>
              </a:spcBef>
              <a:spcAft>
                <a:spcPts val="0"/>
              </a:spcAft>
              <a:buNone/>
            </a:pPr>
            <a:r>
              <a:t/>
            </a:r>
            <a:endParaRPr sz="2700"/>
          </a:p>
          <a:p>
            <a:pPr indent="0" lvl="0" marL="0" rtl="0" algn="l">
              <a:spcBef>
                <a:spcPts val="0"/>
              </a:spcBef>
              <a:spcAft>
                <a:spcPts val="0"/>
              </a:spcAft>
              <a:buNone/>
            </a:pPr>
            <a:r>
              <a:t/>
            </a:r>
            <a:endParaRPr sz="2700"/>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g18cd09f9bb7_0_10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072" name="Google Shape;1072;g18cd09f9bb7_0_108"/>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Diferenciální diagnostika</a:t>
            </a:r>
            <a:endParaRPr/>
          </a:p>
        </p:txBody>
      </p:sp>
      <p:sp>
        <p:nvSpPr>
          <p:cNvPr id="1073" name="Google Shape;1073;g18cd09f9bb7_0_108"/>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quadratus lumborum</a:t>
            </a:r>
            <a:endParaRPr/>
          </a:p>
        </p:txBody>
      </p:sp>
      <p:sp>
        <p:nvSpPr>
          <p:cNvPr id="1074" name="Google Shape;1074;g18cd09f9bb7_0_108"/>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Char char="●"/>
            </a:pPr>
            <a:r>
              <a:rPr lang="cs-CZ" sz="2000"/>
              <a:t>Radikulopatie S1 – motorický a senzitivní deficit X bolest ze satelitního TrP v glut. min. (koř.bolesti vyvolané tlakem na TrP v gl.min. nebo v Q.L. - bolest snížena odstraněním TrP v gl.min, nebo v Q.L.</a:t>
            </a:r>
            <a:endParaRPr sz="2000"/>
          </a:p>
          <a:p>
            <a:pPr indent="-355600" lvl="0" marL="457200" rtl="0" algn="l">
              <a:spcBef>
                <a:spcPts val="0"/>
              </a:spcBef>
              <a:spcAft>
                <a:spcPts val="0"/>
              </a:spcAft>
              <a:buSzPts val="2000"/>
              <a:buChar char="●"/>
            </a:pPr>
            <a:r>
              <a:rPr lang="cs-CZ" sz="2000"/>
              <a:t>Dysfunkce SI – innominate shear dysfunction – „nůžkový posun pánve“ – outflare inflare, bolesti v L oblasti, někdy  i v třísle</a:t>
            </a:r>
            <a:endParaRPr sz="2000"/>
          </a:p>
          <a:p>
            <a:pPr indent="-355600" lvl="0" marL="457200" rtl="0" algn="l">
              <a:spcBef>
                <a:spcPts val="0"/>
              </a:spcBef>
              <a:spcAft>
                <a:spcPts val="0"/>
              </a:spcAft>
              <a:buSzPts val="2000"/>
              <a:buChar char="●"/>
            </a:pPr>
            <a:r>
              <a:rPr lang="cs-CZ" sz="2000"/>
              <a:t>Dysfunkce Thp (způsobené hypermobilitou) – asymetricky omezená R, úklon, FL, někdy i EX v Thp úseku (při TrP v Q.L – omezena primárně laterální FLX od postižené strany, R a FL)</a:t>
            </a:r>
            <a:endParaRPr sz="2000"/>
          </a:p>
          <a:p>
            <a:pPr indent="-355600" lvl="0" marL="457200" rtl="0" algn="l">
              <a:spcBef>
                <a:spcPts val="0"/>
              </a:spcBef>
              <a:spcAft>
                <a:spcPts val="0"/>
              </a:spcAft>
              <a:buSzPts val="2000"/>
              <a:buChar char="●"/>
            </a:pPr>
            <a:r>
              <a:rPr lang="cs-CZ" sz="2000"/>
              <a:t>Fraktura procc.costarii – úzce lokalizovaná, ostrá, bodavá bolest</a:t>
            </a:r>
            <a:endParaRPr sz="2000"/>
          </a:p>
          <a:p>
            <a:pPr indent="-355600" lvl="0" marL="457200" rtl="0" algn="l">
              <a:spcBef>
                <a:spcPts val="0"/>
              </a:spcBef>
              <a:spcAft>
                <a:spcPts val="0"/>
              </a:spcAft>
              <a:buSzPts val="2000"/>
              <a:buChar char="●"/>
            </a:pPr>
            <a:r>
              <a:rPr lang="cs-CZ" sz="2000"/>
              <a:t>Bursitis trochanterica</a:t>
            </a:r>
            <a:endParaRPr sz="2000"/>
          </a:p>
          <a:p>
            <a:pPr indent="-355600" lvl="0" marL="457200" rtl="0" algn="l">
              <a:spcBef>
                <a:spcPts val="0"/>
              </a:spcBef>
              <a:spcAft>
                <a:spcPts val="0"/>
              </a:spcAft>
              <a:buSzPts val="2000"/>
              <a:buChar char="●"/>
            </a:pPr>
            <a:r>
              <a:rPr lang="cs-CZ" sz="2000"/>
              <a:t>TrPs v jiných svalech: longissimus thoracis, multifidi (bolest v SI a v hýždi)</a:t>
            </a:r>
            <a:endParaRPr sz="2000"/>
          </a:p>
          <a:p>
            <a:pPr indent="-355600" lvl="0" marL="457200" rtl="0" algn="l">
              <a:spcBef>
                <a:spcPts val="0"/>
              </a:spcBef>
              <a:spcAft>
                <a:spcPts val="0"/>
              </a:spcAft>
              <a:buSzPts val="2000"/>
              <a:buChar char="●"/>
            </a:pPr>
            <a:r>
              <a:rPr lang="cs-CZ" sz="2000"/>
              <a:t>Iliopsoas (při oboustranných TrPs bolest horizontálně v L oblasti)</a:t>
            </a:r>
            <a:endParaRPr sz="2000"/>
          </a:p>
          <a:p>
            <a:pPr indent="-355600" lvl="0" marL="457200" rtl="0" algn="l">
              <a:spcBef>
                <a:spcPts val="0"/>
              </a:spcBef>
              <a:spcAft>
                <a:spcPts val="0"/>
              </a:spcAft>
              <a:buSzPts val="2000"/>
              <a:buChar char="●"/>
            </a:pPr>
            <a:r>
              <a:rPr lang="cs-CZ" sz="2000"/>
              <a:t>Kaudální část m.rectus abdominis (bolest horizontálně v oblasti SI)</a:t>
            </a:r>
            <a:endParaRPr sz="2000"/>
          </a:p>
          <a:p>
            <a:pPr indent="0" lvl="0" marL="0" rtl="0" algn="l">
              <a:spcBef>
                <a:spcPts val="0"/>
              </a:spcBef>
              <a:spcAft>
                <a:spcPts val="0"/>
              </a:spcAft>
              <a:buNone/>
            </a:pPr>
            <a:r>
              <a:t/>
            </a:r>
            <a:endParaRPr sz="2000"/>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g18cd09f9bb7_0_118"/>
          <p:cNvSpPr txBox="1"/>
          <p:nvPr>
            <p:ph idx="12" type="sldNum"/>
          </p:nvPr>
        </p:nvSpPr>
        <p:spPr>
          <a:xfrm>
            <a:off x="414000" y="6228000"/>
            <a:ext cx="252000" cy="252000"/>
          </a:xfrm>
          <a:prstGeom prst="rect">
            <a:avLst/>
          </a:prstGeom>
        </p:spPr>
        <p:txBody>
          <a:bodyPr anchorCtr="0" anchor="ctr" bIns="0" lIns="0" spcFirstLastPara="1" rIns="0" wrap="square" tIns="0">
            <a:noAutofit/>
          </a:bodyPr>
          <a:lstStyle/>
          <a:p>
            <a:pPr indent="0" lvl="0" marL="0" rtl="0" algn="l">
              <a:spcBef>
                <a:spcPts val="0"/>
              </a:spcBef>
              <a:spcAft>
                <a:spcPts val="0"/>
              </a:spcAft>
              <a:buClr>
                <a:srgbClr val="000000"/>
              </a:buClr>
              <a:buSzPts val="1200"/>
              <a:buFont typeface="Arial"/>
              <a:buNone/>
            </a:pPr>
            <a:fld id="{00000000-1234-1234-1234-123412341234}" type="slidenum">
              <a:rPr lang="cs-CZ"/>
              <a:t>‹#›</a:t>
            </a:fld>
            <a:endParaRPr/>
          </a:p>
        </p:txBody>
      </p:sp>
      <p:sp>
        <p:nvSpPr>
          <p:cNvPr id="1081" name="Google Shape;1081;g18cd09f9bb7_0_118"/>
          <p:cNvSpPr txBox="1"/>
          <p:nvPr>
            <p:ph idx="1" type="body"/>
          </p:nvPr>
        </p:nvSpPr>
        <p:spPr>
          <a:xfrm>
            <a:off x="720725" y="1296001"/>
            <a:ext cx="10752000" cy="27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Aspekce</a:t>
            </a:r>
            <a:endParaRPr/>
          </a:p>
        </p:txBody>
      </p:sp>
      <p:sp>
        <p:nvSpPr>
          <p:cNvPr id="1082" name="Google Shape;1082;g18cd09f9bb7_0_118"/>
          <p:cNvSpPr txBox="1"/>
          <p:nvPr>
            <p:ph type="title"/>
          </p:nvPr>
        </p:nvSpPr>
        <p:spPr>
          <a:xfrm>
            <a:off x="720000" y="720000"/>
            <a:ext cx="10753200" cy="451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cs-CZ"/>
              <a:t>m. quadratus lumborum</a:t>
            </a:r>
            <a:endParaRPr/>
          </a:p>
        </p:txBody>
      </p:sp>
      <p:sp>
        <p:nvSpPr>
          <p:cNvPr id="1083" name="Google Shape;1083;g18cd09f9bb7_0_118"/>
          <p:cNvSpPr txBox="1"/>
          <p:nvPr>
            <p:ph idx="2" type="body"/>
          </p:nvPr>
        </p:nvSpPr>
        <p:spPr>
          <a:xfrm>
            <a:off x="720000" y="1692002"/>
            <a:ext cx="10753200" cy="4140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cs-CZ"/>
              <a:t>aspekce:</a:t>
            </a:r>
            <a:endParaRPr b="1"/>
          </a:p>
          <a:p>
            <a:pPr indent="-406400" lvl="0" marL="457200" rtl="0" algn="l">
              <a:spcBef>
                <a:spcPts val="0"/>
              </a:spcBef>
              <a:spcAft>
                <a:spcPts val="0"/>
              </a:spcAft>
              <a:buSzPts val="2800"/>
              <a:buChar char="●"/>
            </a:pPr>
            <a:r>
              <a:rPr lang="cs-CZ"/>
              <a:t>ve stoji je stejnostranná pánevní kost tažena nahoru na stranu zkráceného svalu -&gt; laterální shift celé pánve ke straně zkráceného svalu</a:t>
            </a:r>
            <a:endParaRPr/>
          </a:p>
          <a:p>
            <a:pPr indent="-406400" lvl="0" marL="457200" rtl="0" algn="l">
              <a:spcBef>
                <a:spcPts val="0"/>
              </a:spcBef>
              <a:spcAft>
                <a:spcPts val="0"/>
              </a:spcAft>
              <a:buSzPts val="2800"/>
              <a:buChar char="●"/>
            </a:pPr>
            <a:r>
              <a:rPr lang="cs-CZ"/>
              <a:t>zvýšená Lp lordóza a kompenzačně i Th kyfóza, 12.žebro taženo kaudomediálně, omezení (až znemožnění) FX a EX L páteře</a:t>
            </a:r>
            <a:endParaRPr/>
          </a:p>
          <a:p>
            <a:pPr indent="-406400" lvl="0" marL="457200" rtl="0" algn="l">
              <a:spcBef>
                <a:spcPts val="0"/>
              </a:spcBef>
              <a:spcAft>
                <a:spcPts val="0"/>
              </a:spcAft>
              <a:buSzPts val="2800"/>
              <a:buChar char="●"/>
            </a:pPr>
            <a:r>
              <a:rPr lang="cs-CZ"/>
              <a:t>vleže je patrná elevace pánve na straně zkráceného m. QL, pozorovatelná jako zkrácení jedné DK</a:t>
            </a:r>
            <a:endParaRPr/>
          </a:p>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Kateřina Honová</dc:creator>
</cp:coreProperties>
</file>