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57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050C68-1544-4B5B-A423-34938B0D0F2B}" type="datetimeFigureOut">
              <a:rPr lang="cs-CZ" smtClean="0"/>
              <a:t>30.9.2020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92A3CC-0331-47CC-8884-94357CEB618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Olympijské hry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HISTORIE PLAVÁNÍ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0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1942 X 1948 Londýn	1952 Helsinky</a:t>
            </a:r>
            <a:br>
              <a:rPr lang="cs-CZ" dirty="0" smtClean="0"/>
            </a:br>
            <a:r>
              <a:rPr lang="cs-CZ" dirty="0" smtClean="0"/>
              <a:t>1956 Melbourne 1960 Řím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1942 II. světová válka</a:t>
            </a:r>
          </a:p>
          <a:p>
            <a:r>
              <a:rPr lang="cs-CZ" dirty="0" smtClean="0"/>
              <a:t>LONDÝN</a:t>
            </a:r>
          </a:p>
          <a:p>
            <a:r>
              <a:rPr lang="cs-CZ" dirty="0" smtClean="0"/>
              <a:t>převaha </a:t>
            </a:r>
            <a:r>
              <a:rPr lang="cs-CZ" dirty="0" err="1" smtClean="0"/>
              <a:t>američanů</a:t>
            </a:r>
            <a:r>
              <a:rPr lang="cs-CZ" dirty="0" smtClean="0"/>
              <a:t>, na OH nesměli startovat </a:t>
            </a:r>
            <a:r>
              <a:rPr lang="cs-CZ" dirty="0" err="1" smtClean="0"/>
              <a:t>Janponci</a:t>
            </a:r>
            <a:endParaRPr lang="cs-CZ" dirty="0" smtClean="0"/>
          </a:p>
          <a:p>
            <a:r>
              <a:rPr lang="cs-CZ" dirty="0" smtClean="0"/>
              <a:t>HELSINKY</a:t>
            </a:r>
          </a:p>
          <a:p>
            <a:r>
              <a:rPr lang="cs-CZ" dirty="0" smtClean="0"/>
              <a:t>v plavání nic moc, ale Emil Zátopek</a:t>
            </a:r>
          </a:p>
          <a:p>
            <a:r>
              <a:rPr lang="cs-CZ" dirty="0" smtClean="0"/>
              <a:t>MELBOURNE</a:t>
            </a:r>
          </a:p>
          <a:p>
            <a:r>
              <a:rPr lang="cs-CZ" dirty="0" smtClean="0"/>
              <a:t>poprvé v krytém bazénu, 6 tis. diváků, velký úspěch Austrálie (plavali obrovské objemy)</a:t>
            </a:r>
          </a:p>
          <a:p>
            <a:r>
              <a:rPr lang="cs-CZ" dirty="0" smtClean="0"/>
              <a:t>ŘÍM</a:t>
            </a:r>
          </a:p>
          <a:p>
            <a:r>
              <a:rPr lang="cs-CZ" dirty="0" smtClean="0"/>
              <a:t>19 disciplín, 451 závodníků, 48 zemí, zázračné australské děti</a:t>
            </a:r>
          </a:p>
          <a:p>
            <a:r>
              <a:rPr lang="cs-CZ" dirty="0" smtClean="0"/>
              <a:t>SVOZIL, PAZDÍREK, skoky BAUER</a:t>
            </a:r>
          </a:p>
        </p:txBody>
      </p:sp>
    </p:spTree>
    <p:extLst>
      <p:ext uri="{BB962C8B-B14F-4D97-AF65-F5344CB8AC3E}">
        <p14:creationId xmlns:p14="http://schemas.microsoft.com/office/powerpoint/2010/main" val="174978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1964 Tokio          1968 </a:t>
            </a:r>
            <a:r>
              <a:rPr lang="cs-CZ" dirty="0" err="1" smtClean="0"/>
              <a:t>Mexico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1972 Mnichov     1976 Montreal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TOKIO</a:t>
            </a:r>
          </a:p>
          <a:p>
            <a:r>
              <a:rPr lang="cs-CZ" dirty="0" smtClean="0"/>
              <a:t>nástup SSSR, 22 disciplín, 9 drah, 12 světových rekordů</a:t>
            </a:r>
          </a:p>
          <a:p>
            <a:r>
              <a:rPr lang="cs-CZ" dirty="0" smtClean="0"/>
              <a:t>MEXICO</a:t>
            </a:r>
          </a:p>
          <a:p>
            <a:r>
              <a:rPr lang="cs-CZ" dirty="0" smtClean="0"/>
              <a:t>33 disciplín, ber rekordů (vysoká nadmořská výška)</a:t>
            </a:r>
          </a:p>
          <a:p>
            <a:r>
              <a:rPr lang="cs-CZ" dirty="0" smtClean="0"/>
              <a:t>zlata ve skocích do vody (Milena Duchková)</a:t>
            </a:r>
          </a:p>
          <a:p>
            <a:pPr marL="0" indent="0">
              <a:buNone/>
            </a:pPr>
            <a:r>
              <a:rPr lang="cs-CZ" dirty="0" smtClean="0"/>
              <a:t>MNICHOV</a:t>
            </a:r>
          </a:p>
          <a:p>
            <a:pPr marL="0" indent="0">
              <a:buNone/>
            </a:pPr>
            <a:r>
              <a:rPr lang="cs-CZ" dirty="0" smtClean="0"/>
              <a:t>Mark </a:t>
            </a:r>
            <a:r>
              <a:rPr lang="cs-CZ" dirty="0" err="1" smtClean="0"/>
              <a:t>Spitz</a:t>
            </a:r>
            <a:r>
              <a:rPr lang="cs-CZ" dirty="0" smtClean="0"/>
              <a:t> – 7x zlato, WR</a:t>
            </a:r>
          </a:p>
          <a:p>
            <a:pPr marL="0" indent="0">
              <a:buNone/>
            </a:pPr>
            <a:r>
              <a:rPr lang="cs-CZ" dirty="0" smtClean="0"/>
              <a:t>české zastoupení Slavíčková (Passerová)</a:t>
            </a:r>
          </a:p>
          <a:p>
            <a:pPr marL="0" indent="0">
              <a:buNone/>
            </a:pPr>
            <a:r>
              <a:rPr lang="cs-CZ" dirty="0" smtClean="0"/>
              <a:t>skoky stříbro (M. Duchková)</a:t>
            </a:r>
          </a:p>
          <a:p>
            <a:pPr marL="0" indent="0">
              <a:buNone/>
            </a:pPr>
            <a:r>
              <a:rPr lang="cs-CZ" dirty="0" smtClean="0"/>
              <a:t>MONTREAL</a:t>
            </a:r>
          </a:p>
          <a:p>
            <a:pPr marL="0" indent="0">
              <a:buNone/>
            </a:pPr>
            <a:r>
              <a:rPr lang="cs-CZ" dirty="0" smtClean="0"/>
              <a:t>30 disciplín, 546 účastníků, 50 zemí</a:t>
            </a:r>
          </a:p>
          <a:p>
            <a:pPr marL="0" indent="0">
              <a:buNone/>
            </a:pPr>
            <a:r>
              <a:rPr lang="cs-CZ" dirty="0" smtClean="0"/>
              <a:t>100 K poprvé 49,9</a:t>
            </a:r>
          </a:p>
          <a:p>
            <a:pPr marL="0" indent="0">
              <a:buNone/>
            </a:pPr>
            <a:r>
              <a:rPr lang="cs-CZ" dirty="0" smtClean="0"/>
              <a:t>Rolko 6.200 Z (CZE)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162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1980 Moskva 1984 LA 1988 Soul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MOSKVA</a:t>
            </a:r>
          </a:p>
          <a:p>
            <a:r>
              <a:rPr lang="cs-CZ" dirty="0" smtClean="0"/>
              <a:t>bez účasti USA (bojkot kvůli invazi SSSR do Afghánistánu), úspěch ČSSR: </a:t>
            </a:r>
            <a:r>
              <a:rPr lang="cs-CZ" dirty="0" err="1" smtClean="0"/>
              <a:t>Roľko</a:t>
            </a:r>
            <a:r>
              <a:rPr lang="cs-CZ" dirty="0" smtClean="0"/>
              <a:t> 4. místo, Machek a </a:t>
            </a:r>
            <a:r>
              <a:rPr lang="cs-CZ" dirty="0" err="1" smtClean="0"/>
              <a:t>Fleissnerová</a:t>
            </a:r>
            <a:r>
              <a:rPr lang="cs-CZ" dirty="0" smtClean="0"/>
              <a:t> 5. místo</a:t>
            </a:r>
          </a:p>
          <a:p>
            <a:r>
              <a:rPr lang="cs-CZ" dirty="0" smtClean="0"/>
              <a:t>LOS ANGELES</a:t>
            </a:r>
          </a:p>
          <a:p>
            <a:r>
              <a:rPr lang="cs-CZ" dirty="0" smtClean="0"/>
              <a:t>bez účasti SSSR a ČSSSR a dalších zemí východního bloku vyjma Rumunska a Jugoslávie – bojkot ve skutečnosti odveta za Moskvu 1980, oficiální důvod: nedostatečné zajištění bezpečnosti a nerespektování důstojnosti sportovců</a:t>
            </a:r>
          </a:p>
          <a:p>
            <a:r>
              <a:rPr lang="cs-CZ" dirty="0" smtClean="0"/>
              <a:t>SOUL</a:t>
            </a:r>
          </a:p>
          <a:p>
            <a:r>
              <a:rPr lang="cs-CZ" dirty="0" smtClean="0"/>
              <a:t>nástup NDR – Kristin Ottová vyhrála 50 VZ, 100 VZ, 100 Z, 100 M a obě štafety</a:t>
            </a:r>
          </a:p>
          <a:p>
            <a:r>
              <a:rPr lang="cs-CZ" dirty="0" smtClean="0"/>
              <a:t>v mužích </a:t>
            </a:r>
            <a:r>
              <a:rPr lang="cs-CZ" dirty="0" err="1" smtClean="0"/>
              <a:t>Matt</a:t>
            </a:r>
            <a:r>
              <a:rPr lang="cs-CZ" dirty="0" smtClean="0"/>
              <a:t> </a:t>
            </a:r>
            <a:r>
              <a:rPr lang="cs-CZ" dirty="0" err="1" smtClean="0"/>
              <a:t>BIondi</a:t>
            </a:r>
            <a:r>
              <a:rPr lang="cs-CZ" dirty="0" smtClean="0"/>
              <a:t> vyhrál 50 VZ, 100 VZ, všechny štafety, stříbro na 100 M a bronz 200 VZ; </a:t>
            </a:r>
            <a:r>
              <a:rPr lang="cs-CZ" dirty="0" err="1" smtClean="0"/>
              <a:t>Biondiho</a:t>
            </a:r>
            <a:r>
              <a:rPr lang="cs-CZ" dirty="0" smtClean="0"/>
              <a:t> cvičení všichni známe?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5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1992 Barcelona 1996 </a:t>
            </a:r>
            <a:r>
              <a:rPr lang="cs-CZ" dirty="0" smtClean="0"/>
              <a:t>Atlanta 2000 Sydney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BARCELONA</a:t>
            </a:r>
          </a:p>
          <a:p>
            <a:r>
              <a:rPr lang="cs-CZ" dirty="0" smtClean="0"/>
              <a:t>nástup Maďarek a Číňanek</a:t>
            </a:r>
          </a:p>
          <a:p>
            <a:r>
              <a:rPr lang="cs-CZ" dirty="0" err="1" smtClean="0"/>
              <a:t>Popov</a:t>
            </a:r>
            <a:r>
              <a:rPr lang="cs-CZ" dirty="0" smtClean="0"/>
              <a:t>, </a:t>
            </a:r>
            <a:r>
              <a:rPr lang="cs-CZ" dirty="0" err="1" smtClean="0"/>
              <a:t>Biondi</a:t>
            </a:r>
            <a:r>
              <a:rPr lang="cs-CZ" dirty="0" smtClean="0"/>
              <a:t>, </a:t>
            </a:r>
            <a:r>
              <a:rPr lang="cs-CZ" dirty="0" err="1" smtClean="0"/>
              <a:t>Egerszegi</a:t>
            </a:r>
            <a:r>
              <a:rPr lang="cs-CZ" dirty="0" smtClean="0"/>
              <a:t>, </a:t>
            </a:r>
            <a:r>
              <a:rPr lang="cs-CZ" dirty="0" err="1" smtClean="0"/>
              <a:t>Yang</a:t>
            </a:r>
            <a:r>
              <a:rPr lang="cs-CZ" dirty="0" smtClean="0"/>
              <a:t> </a:t>
            </a:r>
            <a:r>
              <a:rPr lang="cs-CZ" dirty="0" err="1" smtClean="0"/>
              <a:t>Wenyiová</a:t>
            </a:r>
            <a:r>
              <a:rPr lang="cs-CZ" dirty="0" smtClean="0"/>
              <a:t>, </a:t>
            </a:r>
            <a:r>
              <a:rPr lang="cs-CZ" dirty="0" err="1" smtClean="0"/>
              <a:t>Čuang</a:t>
            </a:r>
            <a:r>
              <a:rPr lang="cs-CZ" dirty="0" smtClean="0"/>
              <a:t> Jungová</a:t>
            </a:r>
          </a:p>
          <a:p>
            <a:r>
              <a:rPr lang="cs-CZ" dirty="0" smtClean="0"/>
              <a:t>Šplíchalová 6. 800 VZ</a:t>
            </a:r>
          </a:p>
          <a:p>
            <a:r>
              <a:rPr lang="cs-CZ" dirty="0" smtClean="0"/>
              <a:t>ATLANTA</a:t>
            </a:r>
          </a:p>
          <a:p>
            <a:r>
              <a:rPr lang="cs-CZ" dirty="0" err="1" smtClean="0"/>
              <a:t>Popov</a:t>
            </a:r>
            <a:r>
              <a:rPr lang="cs-CZ" dirty="0" smtClean="0"/>
              <a:t>, </a:t>
            </a:r>
            <a:r>
              <a:rPr lang="cs-CZ" dirty="0" err="1" smtClean="0"/>
              <a:t>Gary</a:t>
            </a:r>
            <a:r>
              <a:rPr lang="cs-CZ" dirty="0" smtClean="0"/>
              <a:t> </a:t>
            </a:r>
            <a:r>
              <a:rPr lang="cs-CZ" dirty="0" err="1" smtClean="0"/>
              <a:t>Hall</a:t>
            </a:r>
            <a:r>
              <a:rPr lang="cs-CZ" dirty="0" smtClean="0"/>
              <a:t> Jr.</a:t>
            </a:r>
          </a:p>
          <a:p>
            <a:r>
              <a:rPr lang="cs-CZ" dirty="0" smtClean="0"/>
              <a:t>Dan Málek, Hanka Černá – 10. , Lenka Maňhalová 11.</a:t>
            </a:r>
          </a:p>
          <a:p>
            <a:r>
              <a:rPr lang="cs-CZ" dirty="0" smtClean="0"/>
              <a:t>SYDNEY</a:t>
            </a:r>
          </a:p>
          <a:p>
            <a:r>
              <a:rPr lang="cs-CZ" dirty="0" smtClean="0"/>
              <a:t>D. Málek – 2x 5. místo</a:t>
            </a:r>
          </a:p>
          <a:p>
            <a:r>
              <a:rPr lang="cs-CZ" dirty="0" err="1" smtClean="0"/>
              <a:t>Thorpe</a:t>
            </a:r>
            <a:r>
              <a:rPr lang="cs-CZ" dirty="0" smtClean="0"/>
              <a:t>, van den </a:t>
            </a:r>
            <a:r>
              <a:rPr lang="cs-CZ" dirty="0" err="1" smtClean="0"/>
              <a:t>Hoogenband</a:t>
            </a:r>
            <a:r>
              <a:rPr lang="cs-CZ" dirty="0" smtClean="0"/>
              <a:t>, de </a:t>
            </a:r>
            <a:r>
              <a:rPr lang="cs-CZ" dirty="0" err="1" smtClean="0"/>
              <a:t>Bruin</a:t>
            </a:r>
            <a:endParaRPr lang="cs-CZ" dirty="0" smtClean="0"/>
          </a:p>
          <a:p>
            <a:r>
              <a:rPr lang="cs-CZ" dirty="0" smtClean="0"/>
              <a:t>turné vodních pólistek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238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2004 Athény 2008 Peking 2012 Londýn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cs-CZ" dirty="0" smtClean="0"/>
              <a:t>ATHENY</a:t>
            </a:r>
          </a:p>
          <a:p>
            <a:r>
              <a:rPr lang="cs-CZ" dirty="0" err="1" smtClean="0"/>
              <a:t>Gary</a:t>
            </a:r>
            <a:r>
              <a:rPr lang="cs-CZ" dirty="0" smtClean="0"/>
              <a:t> </a:t>
            </a:r>
            <a:r>
              <a:rPr lang="cs-CZ" dirty="0" err="1" smtClean="0"/>
              <a:t>Hall</a:t>
            </a:r>
            <a:r>
              <a:rPr lang="cs-CZ" dirty="0" smtClean="0"/>
              <a:t> Jr., </a:t>
            </a:r>
            <a:r>
              <a:rPr lang="cs-CZ" dirty="0" err="1" smtClean="0"/>
              <a:t>Pieter</a:t>
            </a:r>
            <a:r>
              <a:rPr lang="cs-CZ" dirty="0" smtClean="0"/>
              <a:t> van den </a:t>
            </a:r>
            <a:r>
              <a:rPr lang="cs-CZ" dirty="0" err="1" smtClean="0"/>
              <a:t>Hoogenband</a:t>
            </a:r>
            <a:r>
              <a:rPr lang="cs-CZ" dirty="0" smtClean="0"/>
              <a:t>, Ian </a:t>
            </a:r>
            <a:r>
              <a:rPr lang="cs-CZ" dirty="0" err="1" smtClean="0"/>
              <a:t>Thorpe</a:t>
            </a:r>
            <a:r>
              <a:rPr lang="cs-CZ" dirty="0" smtClean="0"/>
              <a:t>, Michael </a:t>
            </a:r>
            <a:r>
              <a:rPr lang="cs-CZ" dirty="0" err="1" smtClean="0"/>
              <a:t>Phelps</a:t>
            </a:r>
            <a:r>
              <a:rPr lang="cs-CZ" dirty="0" smtClean="0"/>
              <a:t>, </a:t>
            </a:r>
            <a:r>
              <a:rPr lang="cs-CZ" dirty="0" err="1" smtClean="0"/>
              <a:t>Kosuke</a:t>
            </a:r>
            <a:r>
              <a:rPr lang="cs-CZ" dirty="0" smtClean="0"/>
              <a:t> </a:t>
            </a:r>
            <a:r>
              <a:rPr lang="cs-CZ" dirty="0" err="1" smtClean="0"/>
              <a:t>Kitajima</a:t>
            </a:r>
            <a:r>
              <a:rPr lang="cs-CZ" dirty="0" smtClean="0"/>
              <a:t>.....</a:t>
            </a:r>
          </a:p>
          <a:p>
            <a:r>
              <a:rPr lang="cs-CZ" dirty="0" smtClean="0"/>
              <a:t>K. Svoboda 9. místo</a:t>
            </a:r>
          </a:p>
          <a:p>
            <a:r>
              <a:rPr lang="cs-CZ" dirty="0" smtClean="0"/>
              <a:t>PEKING</a:t>
            </a:r>
          </a:p>
          <a:p>
            <a:r>
              <a:rPr lang="cs-CZ" dirty="0" smtClean="0"/>
              <a:t>poprvé 10 km</a:t>
            </a:r>
          </a:p>
          <a:p>
            <a:r>
              <a:rPr lang="cs-CZ" dirty="0" smtClean="0"/>
              <a:t>M. </a:t>
            </a:r>
            <a:r>
              <a:rPr lang="cs-CZ" dirty="0" err="1" smtClean="0"/>
              <a:t>Phelps</a:t>
            </a:r>
            <a:r>
              <a:rPr lang="cs-CZ" dirty="0" smtClean="0"/>
              <a:t> pokořil rekord M. </a:t>
            </a:r>
            <a:r>
              <a:rPr lang="cs-CZ" dirty="0" err="1" smtClean="0"/>
              <a:t>Spitze</a:t>
            </a:r>
            <a:r>
              <a:rPr lang="cs-CZ" dirty="0" smtClean="0"/>
              <a:t> z OH 1972 – 7 zlatých, MP 8</a:t>
            </a:r>
          </a:p>
          <a:p>
            <a:r>
              <a:rPr lang="cs-CZ" dirty="0" smtClean="0"/>
              <a:t>LONDÝN</a:t>
            </a:r>
          </a:p>
          <a:p>
            <a:r>
              <a:rPr lang="cs-CZ" dirty="0" smtClean="0"/>
              <a:t>Francie: F. </a:t>
            </a:r>
            <a:r>
              <a:rPr lang="cs-CZ" dirty="0" err="1" smtClean="0"/>
              <a:t>Manaudou</a:t>
            </a:r>
            <a:r>
              <a:rPr lang="cs-CZ" dirty="0" smtClean="0"/>
              <a:t>, Y. </a:t>
            </a:r>
            <a:r>
              <a:rPr lang="cs-CZ" dirty="0" err="1" smtClean="0"/>
              <a:t>Agnel</a:t>
            </a:r>
            <a:r>
              <a:rPr lang="cs-CZ" dirty="0" smtClean="0"/>
              <a:t>, vyhráli štafetu 4x100 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170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2016 Rio de </a:t>
            </a:r>
            <a:r>
              <a:rPr lang="cs-CZ" dirty="0" err="1" smtClean="0"/>
              <a:t>Janeiro</a:t>
            </a:r>
            <a:r>
              <a:rPr lang="cs-CZ" dirty="0" smtClean="0"/>
              <a:t> 2020 Tokio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RIO DE JANEIRO</a:t>
            </a:r>
          </a:p>
          <a:p>
            <a:r>
              <a:rPr lang="cs-CZ" dirty="0" smtClean="0"/>
              <a:t>Adam </a:t>
            </a:r>
            <a:r>
              <a:rPr lang="cs-CZ" dirty="0" err="1" smtClean="0"/>
              <a:t>Peaty</a:t>
            </a:r>
            <a:r>
              <a:rPr lang="cs-CZ" dirty="0" smtClean="0"/>
              <a:t>, </a:t>
            </a:r>
          </a:p>
          <a:p>
            <a:r>
              <a:rPr lang="cs-CZ" dirty="0" smtClean="0"/>
              <a:t>100 Joseph </a:t>
            </a:r>
            <a:r>
              <a:rPr lang="cs-CZ" dirty="0" err="1" smtClean="0"/>
              <a:t>Schooling</a:t>
            </a:r>
            <a:r>
              <a:rPr lang="cs-CZ" dirty="0" smtClean="0"/>
              <a:t> (SIN) 1. 100 M (OR) a na 2. místě: </a:t>
            </a:r>
            <a:r>
              <a:rPr lang="cs-CZ" dirty="0" err="1" smtClean="0"/>
              <a:t>Phelps</a:t>
            </a:r>
            <a:r>
              <a:rPr lang="cs-CZ" dirty="0" smtClean="0"/>
              <a:t>, </a:t>
            </a:r>
            <a:r>
              <a:rPr lang="cs-CZ" dirty="0" err="1" smtClean="0"/>
              <a:t>Chad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Clos</a:t>
            </a:r>
            <a:r>
              <a:rPr lang="cs-CZ" dirty="0" smtClean="0"/>
              <a:t> a </a:t>
            </a:r>
            <a:r>
              <a:rPr lang="cs-CZ" dirty="0" err="1" smtClean="0"/>
              <a:t>László</a:t>
            </a:r>
            <a:r>
              <a:rPr lang="cs-CZ" dirty="0" smtClean="0"/>
              <a:t> </a:t>
            </a:r>
            <a:r>
              <a:rPr lang="cs-CZ" dirty="0" err="1" smtClean="0"/>
              <a:t>Csech</a:t>
            </a:r>
            <a:r>
              <a:rPr lang="cs-CZ" dirty="0" smtClean="0"/>
              <a:t> (3. místo nebylo uděleno)</a:t>
            </a:r>
          </a:p>
          <a:p>
            <a:r>
              <a:rPr lang="cs-CZ" dirty="0" smtClean="0"/>
              <a:t>TOKIO</a:t>
            </a:r>
          </a:p>
          <a:p>
            <a:r>
              <a:rPr lang="cs-CZ" dirty="0" smtClean="0"/>
              <a:t>???? se teprve uvidí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461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Disciplíny na OH dnes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muži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latin typeface="Calibri" pitchFamily="34" charset="0"/>
              </a:rPr>
              <a:t>50m volný způsob </a:t>
            </a:r>
          </a:p>
          <a:p>
            <a:r>
              <a:rPr lang="cs-CZ" dirty="0">
                <a:latin typeface="Calibri" pitchFamily="34" charset="0"/>
              </a:rPr>
              <a:t>100m volný způsob 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200 volný způsob </a:t>
            </a:r>
          </a:p>
          <a:p>
            <a:r>
              <a:rPr lang="cs-CZ" dirty="0">
                <a:latin typeface="Calibri" pitchFamily="34" charset="0"/>
              </a:rPr>
              <a:t>400 volný způsob 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1500m volný způsob </a:t>
            </a:r>
          </a:p>
          <a:p>
            <a:r>
              <a:rPr lang="cs-CZ" dirty="0">
                <a:latin typeface="Calibri" pitchFamily="34" charset="0"/>
              </a:rPr>
              <a:t>100m motýlek </a:t>
            </a:r>
          </a:p>
          <a:p>
            <a:r>
              <a:rPr lang="cs-CZ" dirty="0">
                <a:latin typeface="Calibri" pitchFamily="34" charset="0"/>
              </a:rPr>
              <a:t>200m motýlek </a:t>
            </a:r>
          </a:p>
          <a:p>
            <a:r>
              <a:rPr lang="cs-CZ" dirty="0">
                <a:latin typeface="Calibri" pitchFamily="34" charset="0"/>
              </a:rPr>
              <a:t>100m prsa </a:t>
            </a:r>
          </a:p>
          <a:p>
            <a:r>
              <a:rPr lang="cs-CZ" dirty="0">
                <a:latin typeface="Calibri" pitchFamily="34" charset="0"/>
              </a:rPr>
              <a:t>200m prsa 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100m znak </a:t>
            </a:r>
          </a:p>
          <a:p>
            <a:r>
              <a:rPr lang="cs-CZ" dirty="0">
                <a:latin typeface="Calibri" pitchFamily="34" charset="0"/>
              </a:rPr>
              <a:t>200m znak </a:t>
            </a:r>
          </a:p>
          <a:p>
            <a:r>
              <a:rPr lang="cs-CZ" dirty="0">
                <a:latin typeface="Calibri" pitchFamily="34" charset="0"/>
              </a:rPr>
              <a:t>200m polohový závod </a:t>
            </a:r>
          </a:p>
          <a:p>
            <a:r>
              <a:rPr lang="cs-CZ" dirty="0">
                <a:latin typeface="Calibri" pitchFamily="34" charset="0"/>
              </a:rPr>
              <a:t>400m polohový závod </a:t>
            </a:r>
          </a:p>
          <a:p>
            <a:r>
              <a:rPr lang="cs-CZ" dirty="0">
                <a:latin typeface="Calibri" pitchFamily="34" charset="0"/>
              </a:rPr>
              <a:t>10km </a:t>
            </a:r>
          </a:p>
          <a:p>
            <a:r>
              <a:rPr lang="cs-CZ" dirty="0">
                <a:latin typeface="Calibri" pitchFamily="34" charset="0"/>
              </a:rPr>
              <a:t>4x100m volný způsob </a:t>
            </a:r>
          </a:p>
          <a:p>
            <a:r>
              <a:rPr lang="cs-CZ" dirty="0">
                <a:latin typeface="Calibri" pitchFamily="34" charset="0"/>
              </a:rPr>
              <a:t>4x200m volný způsob </a:t>
            </a:r>
          </a:p>
          <a:p>
            <a:r>
              <a:rPr lang="cs-CZ" dirty="0">
                <a:latin typeface="Calibri" pitchFamily="34" charset="0"/>
              </a:rPr>
              <a:t>4x100m polohový závod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ženy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latin typeface="Calibri" pitchFamily="34" charset="0"/>
              </a:rPr>
              <a:t>50m volný způsob </a:t>
            </a:r>
          </a:p>
          <a:p>
            <a:r>
              <a:rPr lang="cs-CZ" dirty="0">
                <a:latin typeface="Calibri" pitchFamily="34" charset="0"/>
              </a:rPr>
              <a:t>100m volný způsob 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200 volný způsob </a:t>
            </a:r>
          </a:p>
          <a:p>
            <a:r>
              <a:rPr lang="cs-CZ" dirty="0">
                <a:latin typeface="Calibri" pitchFamily="34" charset="0"/>
              </a:rPr>
              <a:t>400 volný způsob 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1500m volný způsob </a:t>
            </a:r>
          </a:p>
          <a:p>
            <a:r>
              <a:rPr lang="cs-CZ" dirty="0">
                <a:latin typeface="Calibri" pitchFamily="34" charset="0"/>
              </a:rPr>
              <a:t>100m motýlek </a:t>
            </a:r>
          </a:p>
          <a:p>
            <a:r>
              <a:rPr lang="cs-CZ" dirty="0">
                <a:latin typeface="Calibri" pitchFamily="34" charset="0"/>
              </a:rPr>
              <a:t>200m motýlek </a:t>
            </a:r>
          </a:p>
          <a:p>
            <a:r>
              <a:rPr lang="cs-CZ" dirty="0">
                <a:latin typeface="Calibri" pitchFamily="34" charset="0"/>
              </a:rPr>
              <a:t>100m prsa </a:t>
            </a:r>
          </a:p>
          <a:p>
            <a:r>
              <a:rPr lang="cs-CZ" dirty="0">
                <a:latin typeface="Calibri" pitchFamily="34" charset="0"/>
              </a:rPr>
              <a:t>200m prsa 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100m znak </a:t>
            </a:r>
          </a:p>
          <a:p>
            <a:r>
              <a:rPr lang="cs-CZ" dirty="0">
                <a:latin typeface="Calibri" pitchFamily="34" charset="0"/>
              </a:rPr>
              <a:t>200m znak </a:t>
            </a:r>
          </a:p>
          <a:p>
            <a:r>
              <a:rPr lang="cs-CZ" dirty="0">
                <a:latin typeface="Calibri" pitchFamily="34" charset="0"/>
              </a:rPr>
              <a:t>200m polohový závod </a:t>
            </a:r>
          </a:p>
          <a:p>
            <a:r>
              <a:rPr lang="cs-CZ" dirty="0">
                <a:latin typeface="Calibri" pitchFamily="34" charset="0"/>
              </a:rPr>
              <a:t>400m polohový závod </a:t>
            </a:r>
          </a:p>
          <a:p>
            <a:r>
              <a:rPr lang="cs-CZ" dirty="0">
                <a:latin typeface="Calibri" pitchFamily="34" charset="0"/>
              </a:rPr>
              <a:t>10km </a:t>
            </a:r>
          </a:p>
          <a:p>
            <a:r>
              <a:rPr lang="cs-CZ" dirty="0">
                <a:latin typeface="Calibri" pitchFamily="34" charset="0"/>
              </a:rPr>
              <a:t>4x100m volný způsob </a:t>
            </a:r>
          </a:p>
          <a:p>
            <a:r>
              <a:rPr lang="cs-CZ" dirty="0">
                <a:latin typeface="Calibri" pitchFamily="34" charset="0"/>
              </a:rPr>
              <a:t>4x200m volný způsob </a:t>
            </a:r>
          </a:p>
          <a:p>
            <a:r>
              <a:rPr lang="cs-CZ" dirty="0">
                <a:latin typeface="Calibri" pitchFamily="34" charset="0"/>
              </a:rPr>
              <a:t>4x100m polohový závod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1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novodobých olympijských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Pierre</a:t>
            </a:r>
            <a:r>
              <a:rPr lang="cs-CZ" dirty="0" smtClean="0"/>
              <a:t> de </a:t>
            </a:r>
            <a:r>
              <a:rPr lang="cs-CZ" dirty="0" err="1" smtClean="0"/>
              <a:t>Coubertin</a:t>
            </a:r>
            <a:r>
              <a:rPr lang="cs-CZ" dirty="0" smtClean="0"/>
              <a:t> – se po několikaletém studiu tělovýchovných systémů v anglosaském světě, v roce 1888 rozhodl, že obnoví olympijské hry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začal shánět podporu známých a přátel a 25 .11. 1892 vystoupil s touto myšlenkou na schůzi k 5. výročí založení Francouzské unie atletických sportů</a:t>
            </a:r>
          </a:p>
          <a:p>
            <a:endParaRPr lang="cs-CZ" dirty="0"/>
          </a:p>
          <a:p>
            <a:r>
              <a:rPr lang="cs-CZ" dirty="0" smtClean="0"/>
              <a:t>což se podařilo v roce 1896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6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Olympijská přísaha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„Jménem všech závodníků slibuji, že vystoupíme na olympijských hrách jako čestní soupeři, poslušni pravidel, která je řídí, za sport bez dopingu a drog, v rytířském duchu pro slávu sportu a čest našich družstev</a:t>
            </a:r>
          </a:p>
          <a:p>
            <a:endParaRPr lang="cs-CZ" dirty="0"/>
          </a:p>
          <a:p>
            <a:r>
              <a:rPr lang="cs-CZ" dirty="0" smtClean="0"/>
              <a:t>Přísahu skládají:</a:t>
            </a:r>
          </a:p>
          <a:p>
            <a:r>
              <a:rPr lang="cs-CZ" dirty="0" smtClean="0"/>
              <a:t>při slavnostním zahájení: sportovci, rozhodčí, trenéři</a:t>
            </a:r>
          </a:p>
          <a:p>
            <a:r>
              <a:rPr lang="cs-CZ" dirty="0" smtClean="0"/>
              <a:t>při podpisu přihlášky: sportovec</a:t>
            </a:r>
          </a:p>
          <a:p>
            <a:r>
              <a:rPr lang="cs-CZ" dirty="0" smtClean="0"/>
              <a:t>nový člen MOV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3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 1896 Athény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plavaní bylo zařazeno hned na první OH v roce 1896 v Athénách</a:t>
            </a:r>
          </a:p>
          <a:p>
            <a:r>
              <a:rPr lang="cs-CZ" dirty="0" smtClean="0"/>
              <a:t>4 disciplíny, startovalo 16 osob ze 6 zemí, zátoka  </a:t>
            </a:r>
            <a:r>
              <a:rPr lang="cs-CZ" dirty="0" err="1" smtClean="0"/>
              <a:t>Zea</a:t>
            </a:r>
            <a:r>
              <a:rPr lang="cs-CZ" dirty="0" smtClean="0"/>
              <a:t> v </a:t>
            </a:r>
            <a:r>
              <a:rPr lang="cs-CZ" dirty="0" smtClean="0"/>
              <a:t>blízkosti města </a:t>
            </a:r>
            <a:r>
              <a:rPr lang="cs-CZ" dirty="0" err="1" smtClean="0"/>
              <a:t>Pireo</a:t>
            </a:r>
            <a:r>
              <a:rPr lang="cs-CZ" dirty="0" smtClean="0"/>
              <a:t> </a:t>
            </a:r>
            <a:r>
              <a:rPr lang="cs-CZ" dirty="0" smtClean="0"/>
              <a:t>(studená vody, vlny</a:t>
            </a:r>
            <a:r>
              <a:rPr lang="cs-CZ" dirty="0" smtClean="0"/>
              <a:t>)</a:t>
            </a:r>
          </a:p>
          <a:p>
            <a:r>
              <a:rPr lang="cs-CZ" dirty="0" smtClean="0"/>
              <a:t>organizátoři neměli dostatek peněz pro stavbu plaveckého stadionu, plavalo se na otevřeném moři</a:t>
            </a:r>
          </a:p>
          <a:p>
            <a:r>
              <a:rPr lang="cs-CZ" dirty="0" smtClean="0"/>
              <a:t>závody byly v </a:t>
            </a:r>
            <a:r>
              <a:rPr lang="cs-CZ" dirty="0" err="1" smtClean="0"/>
              <a:t>ryhlém</a:t>
            </a:r>
            <a:r>
              <a:rPr lang="cs-CZ" dirty="0" smtClean="0"/>
              <a:t> sledu za sebou – loď převážela závodníky z cíle rovnou na start</a:t>
            </a:r>
            <a:endParaRPr lang="cs-CZ" dirty="0" smtClean="0"/>
          </a:p>
          <a:p>
            <a:r>
              <a:rPr lang="cs-CZ" dirty="0" smtClean="0"/>
              <a:t>100 m vítěz Alfréd </a:t>
            </a:r>
            <a:r>
              <a:rPr lang="cs-CZ" dirty="0" err="1" smtClean="0"/>
              <a:t>Hajos</a:t>
            </a:r>
            <a:r>
              <a:rPr lang="cs-CZ" dirty="0" smtClean="0"/>
              <a:t> 1:22,2 (HUN)</a:t>
            </a:r>
          </a:p>
          <a:p>
            <a:r>
              <a:rPr lang="cs-CZ" dirty="0" smtClean="0"/>
              <a:t>1200 m vítěz A. </a:t>
            </a:r>
            <a:r>
              <a:rPr lang="cs-CZ" dirty="0" err="1" smtClean="0"/>
              <a:t>Hajos</a:t>
            </a:r>
            <a:r>
              <a:rPr lang="cs-CZ" dirty="0" smtClean="0"/>
              <a:t> 18:22,2 (HUN)</a:t>
            </a:r>
          </a:p>
          <a:p>
            <a:r>
              <a:rPr lang="cs-CZ" dirty="0" smtClean="0"/>
              <a:t>500 m vítěz Paul Neumann 8:12,6  (AUT) </a:t>
            </a:r>
          </a:p>
          <a:p>
            <a:r>
              <a:rPr lang="cs-CZ" dirty="0" smtClean="0"/>
              <a:t>100 m pro námořníky </a:t>
            </a:r>
            <a:r>
              <a:rPr lang="cs-CZ" dirty="0" err="1" smtClean="0"/>
              <a:t>Ioannis</a:t>
            </a:r>
            <a:r>
              <a:rPr lang="cs-CZ" dirty="0" smtClean="0"/>
              <a:t> </a:t>
            </a:r>
            <a:r>
              <a:rPr lang="cs-CZ" dirty="0" err="1" smtClean="0"/>
              <a:t>Malokinis</a:t>
            </a:r>
            <a:r>
              <a:rPr lang="cs-CZ" dirty="0" smtClean="0"/>
              <a:t> 2:20,4 (GRE)</a:t>
            </a:r>
          </a:p>
          <a:p>
            <a:r>
              <a:rPr lang="cs-CZ" dirty="0" smtClean="0"/>
              <a:t>nejrychlejší plavci té doby plavali </a:t>
            </a:r>
            <a:r>
              <a:rPr lang="cs-CZ" dirty="0" err="1" smtClean="0"/>
              <a:t>trudgeonem</a:t>
            </a:r>
            <a:r>
              <a:rPr lang="cs-CZ" dirty="0" smtClean="0"/>
              <a:t> (též </a:t>
            </a:r>
            <a:r>
              <a:rPr lang="cs-CZ" dirty="0" err="1" smtClean="0"/>
              <a:t>špatnělský</a:t>
            </a:r>
            <a:r>
              <a:rPr lang="cs-CZ" dirty="0" smtClean="0"/>
              <a:t> ráz).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Hajos</a:t>
            </a:r>
            <a:r>
              <a:rPr lang="cs-CZ" dirty="0" smtClean="0"/>
              <a:t> plaval s vysoko zvednutou hlavou, střídavě zabíral pažemi, které přenášel vpřed vzduchem. Nohama prováděl nůžkovité záběry, které probíhaly přibližně ve vodorovných rovinách. Tělo plavce se přitom otáčelo z boku na bok.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81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Alfréd </a:t>
            </a:r>
            <a:r>
              <a:rPr lang="cs-CZ" dirty="0" err="1" smtClean="0"/>
              <a:t>Hajós</a:t>
            </a:r>
            <a:endParaRPr lang="cs-CZ" dirty="0"/>
          </a:p>
        </p:txBody>
      </p:sp>
      <p:pic>
        <p:nvPicPr>
          <p:cNvPr id="4" name="Picture 2" descr="https://upload.wikimedia.org/wikipedia/commons/thumb/1/18/Hajos.jpg/200px-Haj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960" y="476672"/>
            <a:ext cx="3744416" cy="56915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618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 1900 Paříž	1904 Saint Louis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PAŘÍŽ</a:t>
            </a:r>
          </a:p>
          <a:p>
            <a:r>
              <a:rPr lang="cs-CZ" dirty="0" smtClean="0"/>
              <a:t>7 disciplín, 133 závodníků, 12 zemí</a:t>
            </a:r>
          </a:p>
          <a:p>
            <a:r>
              <a:rPr lang="cs-CZ" dirty="0" smtClean="0"/>
              <a:t>200 VZ, 1000 VZ, 4000 VZ, 200 Z, 200 m překážek, 200 m týmový závod, plavání pod vodou (vítěz uplaval 60 m)</a:t>
            </a:r>
          </a:p>
          <a:p>
            <a:r>
              <a:rPr lang="cs-CZ" dirty="0" smtClean="0"/>
              <a:t>poprvé zařazeno vodní pólo</a:t>
            </a:r>
          </a:p>
          <a:p>
            <a:r>
              <a:rPr lang="cs-CZ" dirty="0" smtClean="0"/>
              <a:t>SAINT LOUIS</a:t>
            </a:r>
          </a:p>
          <a:p>
            <a:r>
              <a:rPr lang="cs-CZ" dirty="0" smtClean="0"/>
              <a:t>9 disciplín, yardové tratě</a:t>
            </a:r>
          </a:p>
          <a:p>
            <a:r>
              <a:rPr lang="cs-CZ" dirty="0" smtClean="0"/>
              <a:t>soutěžilo se v délce startovního skoku se splýváním</a:t>
            </a:r>
          </a:p>
          <a:p>
            <a:pPr marL="0" indent="0">
              <a:buNone/>
            </a:pPr>
            <a:r>
              <a:rPr lang="cs-CZ" dirty="0" smtClean="0"/>
              <a:t>   (vítěz 19,5 m)</a:t>
            </a:r>
          </a:p>
          <a:p>
            <a:r>
              <a:rPr lang="cs-CZ" dirty="0" smtClean="0"/>
              <a:t>poprvé zařazeny skoky do vody 3m prkno</a:t>
            </a:r>
          </a:p>
        </p:txBody>
      </p:sp>
    </p:spTree>
    <p:extLst>
      <p:ext uri="{BB962C8B-B14F-4D97-AF65-F5344CB8AC3E}">
        <p14:creationId xmlns:p14="http://schemas.microsoft.com/office/powerpoint/2010/main" val="17462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 1908 Londýn	</a:t>
            </a:r>
            <a:r>
              <a:rPr lang="cs-CZ" smtClean="0"/>
              <a:t>1912 Stockholm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LONDÝN</a:t>
            </a:r>
          </a:p>
          <a:p>
            <a:r>
              <a:rPr lang="cs-CZ" dirty="0" smtClean="0"/>
              <a:t>založena FINA, metrové tratě, 8 disciplín, 100 m bazén</a:t>
            </a:r>
          </a:p>
          <a:p>
            <a:r>
              <a:rPr lang="cs-CZ" dirty="0" smtClean="0"/>
              <a:t>pokaždé padl světový rekord</a:t>
            </a:r>
          </a:p>
          <a:p>
            <a:r>
              <a:rPr lang="cs-CZ" dirty="0" smtClean="0"/>
              <a:t>zařazeny skoky z prkna a věže</a:t>
            </a:r>
          </a:p>
          <a:p>
            <a:r>
              <a:rPr lang="cs-CZ" dirty="0" smtClean="0"/>
              <a:t>STOCKHOLM</a:t>
            </a:r>
          </a:p>
          <a:p>
            <a:r>
              <a:rPr lang="cs-CZ" dirty="0" smtClean="0"/>
              <a:t>poprvé plavaly ženy</a:t>
            </a:r>
          </a:p>
          <a:p>
            <a:r>
              <a:rPr lang="cs-CZ" dirty="0" smtClean="0"/>
              <a:t>vítězka na 100 VZ 1:19,8</a:t>
            </a:r>
          </a:p>
          <a:p>
            <a:r>
              <a:rPr lang="cs-CZ" dirty="0" smtClean="0"/>
              <a:t>vítěz na 100 VZ 1:03,4 (indián)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3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1916 nic 1920 Antverpy 1924 Paříž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1916  - I. světová válka </a:t>
            </a:r>
          </a:p>
          <a:p>
            <a:r>
              <a:rPr lang="cs-CZ" dirty="0" smtClean="0"/>
              <a:t>ANTVERPY</a:t>
            </a:r>
          </a:p>
          <a:p>
            <a:r>
              <a:rPr lang="cs-CZ" dirty="0" smtClean="0"/>
              <a:t>poprvé české zastoupení (4 osoby, </a:t>
            </a:r>
            <a:r>
              <a:rPr lang="cs-CZ" dirty="0" err="1" smtClean="0"/>
              <a:t>Stybl</a:t>
            </a:r>
            <a:r>
              <a:rPr lang="cs-CZ" dirty="0" smtClean="0"/>
              <a:t> závodil v plavání i pólu)</a:t>
            </a:r>
          </a:p>
          <a:p>
            <a:r>
              <a:rPr lang="cs-CZ" dirty="0" smtClean="0"/>
              <a:t>100 VZ za 1:03,4 – zase vyhrál indián</a:t>
            </a:r>
          </a:p>
          <a:p>
            <a:r>
              <a:rPr lang="cs-CZ" dirty="0" smtClean="0"/>
              <a:t>PAŘÍŽ</a:t>
            </a:r>
          </a:p>
          <a:p>
            <a:r>
              <a:rPr lang="cs-CZ" dirty="0" smtClean="0"/>
              <a:t>5. místo 100 Z Müllerová (CZE)</a:t>
            </a:r>
          </a:p>
          <a:p>
            <a:r>
              <a:rPr lang="cs-CZ" dirty="0" err="1" smtClean="0"/>
              <a:t>Weismüller</a:t>
            </a:r>
            <a:r>
              <a:rPr lang="cs-CZ" dirty="0" smtClean="0"/>
              <a:t> 100 K pod 1 minutu (byl současně první komerční plavec)</a:t>
            </a:r>
          </a:p>
          <a:p>
            <a:r>
              <a:rPr lang="cs-CZ" dirty="0" smtClean="0"/>
              <a:t>vodní pólisté (CZE) skončili na 6. místě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82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1928 Amsterdam 1932 LA 1936 </a:t>
            </a:r>
            <a:r>
              <a:rPr lang="cs-CZ" dirty="0" err="1" smtClean="0"/>
              <a:t>Berlin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AMSTERDAM</a:t>
            </a:r>
          </a:p>
          <a:p>
            <a:r>
              <a:rPr lang="cs-CZ" dirty="0" smtClean="0"/>
              <a:t>1500 pod 20´ (</a:t>
            </a:r>
            <a:r>
              <a:rPr lang="cs-CZ" dirty="0" err="1" smtClean="0"/>
              <a:t>švéd</a:t>
            </a:r>
            <a:r>
              <a:rPr lang="cs-CZ" dirty="0" smtClean="0"/>
              <a:t> </a:t>
            </a:r>
            <a:r>
              <a:rPr lang="cs-CZ" dirty="0" err="1" smtClean="0"/>
              <a:t>Borg</a:t>
            </a:r>
            <a:r>
              <a:rPr lang="cs-CZ" dirty="0" smtClean="0"/>
              <a:t> 19:51,8; poprvé se mu to povedlo  v roce 1927 na ME)</a:t>
            </a:r>
          </a:p>
          <a:p>
            <a:r>
              <a:rPr lang="cs-CZ" dirty="0" smtClean="0"/>
              <a:t>české zastoupení Antoš 1500 VZ, skokani – Nesvadba, Baláž</a:t>
            </a:r>
          </a:p>
          <a:p>
            <a:r>
              <a:rPr lang="cs-CZ" dirty="0" smtClean="0"/>
              <a:t>LOS ANGELES</a:t>
            </a:r>
          </a:p>
          <a:p>
            <a:r>
              <a:rPr lang="cs-CZ" dirty="0" smtClean="0"/>
              <a:t>stabilizovalo se na 15 disciplín</a:t>
            </a:r>
          </a:p>
          <a:p>
            <a:r>
              <a:rPr lang="cs-CZ" dirty="0" smtClean="0"/>
              <a:t>pozornost vzbudily výkony japonských plavců (první </a:t>
            </a:r>
            <a:r>
              <a:rPr lang="cs-CZ" dirty="0" err="1" smtClean="0"/>
              <a:t>japonec</a:t>
            </a:r>
            <a:r>
              <a:rPr lang="cs-CZ" dirty="0" smtClean="0"/>
              <a:t> 1 K pod 1´)</a:t>
            </a:r>
          </a:p>
          <a:p>
            <a:r>
              <a:rPr lang="cs-CZ" dirty="0" smtClean="0"/>
              <a:t>BERLIN</a:t>
            </a:r>
          </a:p>
          <a:p>
            <a:r>
              <a:rPr lang="cs-CZ" dirty="0" smtClean="0"/>
              <a:t>poprvé </a:t>
            </a:r>
            <a:r>
              <a:rPr lang="cs-CZ" dirty="0" err="1" smtClean="0"/>
              <a:t>kotoulovka</a:t>
            </a:r>
            <a:r>
              <a:rPr lang="cs-CZ" dirty="0" smtClean="0"/>
              <a:t>, 100 Z 1:05,9  (</a:t>
            </a:r>
            <a:r>
              <a:rPr lang="cs-CZ" dirty="0" err="1" smtClean="0"/>
              <a:t>Kiefer</a:t>
            </a:r>
            <a:r>
              <a:rPr lang="cs-CZ" dirty="0" smtClean="0"/>
              <a:t>), u prs přenos paží vzduchem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724672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3100</TotalTime>
  <Words>1075</Words>
  <Application>Microsoft Office PowerPoint</Application>
  <PresentationFormat>Předvádění na obrazovce (4:3)</PresentationFormat>
  <Paragraphs>161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Došky</vt:lpstr>
      <vt:lpstr>Olympijské hry</vt:lpstr>
      <vt:lpstr>Otec novodobých olympijských her</vt:lpstr>
      <vt:lpstr>Olympijská přísaha</vt:lpstr>
      <vt:lpstr>OH 1896 Athény</vt:lpstr>
      <vt:lpstr>Alfréd Hajós</vt:lpstr>
      <vt:lpstr>OH 1900 Paříž 1904 Saint Louis</vt:lpstr>
      <vt:lpstr>OH 1908 Londýn 1912 Stockholm</vt:lpstr>
      <vt:lpstr>1916 nic 1920 Antverpy 1924 Paříž</vt:lpstr>
      <vt:lpstr>1928 Amsterdam 1932 LA 1936 Berlin</vt:lpstr>
      <vt:lpstr>1942 X 1948 Londýn 1952 Helsinky 1956 Melbourne 1960 Řím</vt:lpstr>
      <vt:lpstr>1964 Tokio          1968 Mexico  1972 Mnichov     1976 Montreal </vt:lpstr>
      <vt:lpstr>1980 Moskva 1984 LA 1988 Soul </vt:lpstr>
      <vt:lpstr>1992 Barcelona 1996 Atlanta 2000 Sydney</vt:lpstr>
      <vt:lpstr>2004 Athény 2008 Peking 2012 Londýn</vt:lpstr>
      <vt:lpstr>2016 Rio de Janeiro 2020 Tokio</vt:lpstr>
      <vt:lpstr>Disciplíny na OH dnes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Olympijské hry</dc:title>
  <dc:creator>Jana</dc:creator>
  <cp:lastModifiedBy>Jana Satrapová</cp:lastModifiedBy>
  <cp:revision>31</cp:revision>
  <dcterms:created xsi:type="dcterms:W3CDTF">2020-08-26T17:32:36Z</dcterms:created>
  <dcterms:modified xsi:type="dcterms:W3CDTF">2020-09-30T08:59:52Z</dcterms:modified>
</cp:coreProperties>
</file>