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pedagogika-sport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011680"/>
            <a:ext cx="11361600" cy="391081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</a:t>
            </a:r>
            <a:b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dc4903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</a:t>
            </a:r>
            <a:br>
              <a:rPr lang="cs-CZ" altLang="cs-CZ" sz="80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b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Vladimír Jůva</a:t>
            </a: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juva@fsps.muni.cz</a:t>
            </a: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15. 9. 2022</a:t>
            </a:r>
            <a:endParaRPr lang="sk-SK" sz="28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B4799-A65E-4C19-9424-528BE6C5A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206E3FB-8220-4363-BF2F-1B861DE7490B}"/>
              </a:ext>
            </a:extLst>
          </p:cNvPr>
          <p:cNvSpPr txBox="1">
            <a:spLocks/>
          </p:cNvSpPr>
          <p:nvPr/>
        </p:nvSpPr>
        <p:spPr>
          <a:xfrm>
            <a:off x="457200" y="576774"/>
            <a:ext cx="11162714" cy="8408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a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0AF62A-DA4A-4FF1-AFD7-8C94BA8F0E8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11162714" cy="452596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anglosaské země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physical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education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>
                <a:latin typeface="Arial" panose="020B0604020202020204" pitchFamily="34" charset="0"/>
              </a:rPr>
              <a:t>=</a:t>
            </a:r>
            <a:r>
              <a:rPr lang="cs-CZ" altLang="cs-CZ" sz="3200" kern="0" dirty="0">
                <a:latin typeface="Arial" panose="020B0604020202020204" pitchFamily="34" charset="0"/>
              </a:rPr>
              <a:t>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velmi široké označení (studium TV),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posiluje se termín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sport(s) pedagogy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německá „</a:t>
            </a:r>
            <a:r>
              <a:rPr lang="cs-CZ" altLang="cs-CZ" sz="3200" kern="0" dirty="0" err="1">
                <a:latin typeface="Arial" panose="020B0604020202020204" pitchFamily="34" charset="0"/>
              </a:rPr>
              <a:t>Sportwisenschaft</a:t>
            </a:r>
            <a:r>
              <a:rPr lang="cs-CZ" altLang="cs-CZ" sz="3200" kern="0" dirty="0">
                <a:latin typeface="Arial" panose="020B0604020202020204" pitchFamily="34" charset="0"/>
              </a:rPr>
              <a:t>“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Sportpädagogik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Slovensko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športová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edukológia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7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FAEAE7-FA77-4D0A-A0C4-3151C6C336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BF5E9E-095E-48F8-A436-17EDFD2AD2E3}"/>
              </a:ext>
            </a:extLst>
          </p:cNvPr>
          <p:cNvSpPr txBox="1">
            <a:spLocks/>
          </p:cNvSpPr>
          <p:nvPr/>
        </p:nvSpPr>
        <p:spPr>
          <a:xfrm>
            <a:off x="457199" y="492368"/>
            <a:ext cx="11289323" cy="9252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UK, USA,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AUS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, …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B7354A-74CB-4461-AC78-F613445A5B0C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289323" cy="476543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</a:pP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=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věda „... o učení a trénování ve sportu a v TV“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(UK)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výzkum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motorického učení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funkce</a:t>
            </a:r>
            <a:r>
              <a:rPr lang="cs-CZ" altLang="cs-CZ" sz="3200" kern="0" dirty="0">
                <a:latin typeface="Arial" panose="020B0604020202020204" pitchFamily="34" charset="0"/>
              </a:rPr>
              <a:t> – příprava sportovních pedagogů (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transfer vědění</a:t>
            </a:r>
            <a:r>
              <a:rPr lang="cs-CZ" altLang="cs-CZ" sz="3200" kern="0" dirty="0">
                <a:latin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kritické zaměření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– např. </a:t>
            </a:r>
            <a:r>
              <a:rPr lang="cs-CZ" altLang="cs-CZ" sz="3200" kern="0" dirty="0" err="1">
                <a:latin typeface="Arial" panose="020B0604020202020204" pitchFamily="34" charset="0"/>
              </a:rPr>
              <a:t>borcení</a:t>
            </a:r>
            <a:r>
              <a:rPr lang="cs-CZ" altLang="cs-CZ" sz="3200" kern="0" dirty="0">
                <a:latin typeface="Arial" panose="020B0604020202020204" pitchFamily="34" charset="0"/>
              </a:rPr>
              <a:t> „amerického mýtu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o významu sportu pro rozvoj charakteru“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výzkum smyslu sportu </a:t>
            </a:r>
            <a:r>
              <a:rPr lang="cs-CZ" altLang="cs-CZ" sz="3200" kern="0" dirty="0">
                <a:latin typeface="Arial" panose="020B0604020202020204" pitchFamily="34" charset="0"/>
              </a:rPr>
              <a:t>= jeho </a:t>
            </a:r>
            <a:r>
              <a:rPr lang="cs-CZ" altLang="cs-CZ" sz="3200" b="1" kern="0" dirty="0">
                <a:solidFill>
                  <a:srgbClr val="F01928"/>
                </a:solidFill>
                <a:latin typeface="Arial" panose="020B0604020202020204" pitchFamily="34" charset="0"/>
              </a:rPr>
              <a:t>edukační dimenze</a:t>
            </a:r>
          </a:p>
        </p:txBody>
      </p:sp>
    </p:spTree>
    <p:extLst>
      <p:ext uri="{BB962C8B-B14F-4D97-AF65-F5344CB8AC3E}">
        <p14:creationId xmlns:p14="http://schemas.microsoft.com/office/powerpoint/2010/main" val="76204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A3088E-AC8F-4857-AFDF-58F71CE92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019777D-849A-4399-8041-18738940824B}"/>
              </a:ext>
            </a:extLst>
          </p:cNvPr>
          <p:cNvSpPr txBox="1">
            <a:spLocks/>
          </p:cNvSpPr>
          <p:nvPr/>
        </p:nvSpPr>
        <p:spPr>
          <a:xfrm>
            <a:off x="457200" y="378000"/>
            <a:ext cx="11331526" cy="8189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SRN, … (německy mluvící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zrmě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B58C4-A88C-4EFA-A26B-69D0E3D2D16C}"/>
              </a:ext>
            </a:extLst>
          </p:cNvPr>
          <p:cNvSpPr txBox="1">
            <a:spLocks/>
          </p:cNvSpPr>
          <p:nvPr/>
        </p:nvSpPr>
        <p:spPr>
          <a:xfrm>
            <a:off x="457199" y="1196975"/>
            <a:ext cx="11486271" cy="52830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pedagogika sportu (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Sportpädagogik</a:t>
            </a:r>
            <a:r>
              <a:rPr lang="cs-CZ" altLang="cs-CZ" sz="3200" kern="0" dirty="0">
                <a:latin typeface="Arial" panose="020B0604020202020204" pitchFamily="34" charset="0"/>
              </a:rPr>
              <a:t>) v rámci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sportu</a:t>
            </a:r>
            <a:endParaRPr lang="cs-CZ" altLang="cs-CZ" sz="3200" kern="0" dirty="0">
              <a:latin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dynamický rozvoj </a:t>
            </a:r>
            <a:r>
              <a:rPr lang="cs-CZ" altLang="cs-CZ" sz="3200" kern="0" dirty="0">
                <a:latin typeface="Arial" panose="020B0604020202020204" pitchFamily="34" charset="0"/>
              </a:rPr>
              <a:t>od konce 60. let 20. století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velmi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široké pojetí </a:t>
            </a:r>
            <a:r>
              <a:rPr lang="cs-CZ" altLang="cs-CZ" sz="3200" kern="0" dirty="0">
                <a:latin typeface="Arial" panose="020B0604020202020204" pitchFamily="34" charset="0"/>
              </a:rPr>
              <a:t>=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zkoumá sportovní edukaci: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všech věkových skupin,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formách sportu (vrcholový – rekreační),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formách edukace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   (školní, mimoškolní, rodinné i volnočasové)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edukačních institucích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výborná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vědecká infrastruktura</a:t>
            </a:r>
          </a:p>
        </p:txBody>
      </p:sp>
    </p:spTree>
    <p:extLst>
      <p:ext uri="{BB962C8B-B14F-4D97-AF65-F5344CB8AC3E}">
        <p14:creationId xmlns:p14="http://schemas.microsoft.com/office/powerpoint/2010/main" val="2564757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E20F9A-99DA-4CA3-BF49-560D590F04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14181B-24F1-4276-BB78-6F3A06BD1DDE}"/>
              </a:ext>
            </a:extLst>
          </p:cNvPr>
          <p:cNvSpPr txBox="1">
            <a:spLocks/>
          </p:cNvSpPr>
          <p:nvPr/>
        </p:nvSpPr>
        <p:spPr>
          <a:xfrm>
            <a:off x="666000" y="492369"/>
            <a:ext cx="11150862" cy="7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A0A3CB-5379-4309-8AE8-D9B0CF9DB5B8}"/>
              </a:ext>
            </a:extLst>
          </p:cNvPr>
          <p:cNvSpPr txBox="1">
            <a:spLocks/>
          </p:cNvSpPr>
          <p:nvPr/>
        </p:nvSpPr>
        <p:spPr>
          <a:xfrm>
            <a:off x="666000" y="1268413"/>
            <a:ext cx="11150862" cy="532923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začlenění do věd o sportu </a:t>
            </a:r>
            <a:r>
              <a:rPr lang="cs-CZ" altLang="cs-CZ" sz="3200" kern="0" dirty="0">
                <a:latin typeface="Arial" panose="020B0604020202020204" pitchFamily="34" charset="0"/>
              </a:rPr>
              <a:t>(i dr. studijní program)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sportovní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edukologie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športová</a:t>
            </a:r>
            <a:r>
              <a:rPr lang="cs-CZ" altLang="cs-CZ" sz="3200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 err="1">
                <a:latin typeface="Arial" panose="020B0604020202020204" pitchFamily="34" charset="0"/>
              </a:rPr>
              <a:t>edukológia</a:t>
            </a:r>
            <a:r>
              <a:rPr lang="cs-CZ" altLang="cs-CZ" sz="3200" kern="0" dirty="0">
                <a:latin typeface="Arial" panose="020B0604020202020204" pitchFamily="34" charset="0"/>
              </a:rPr>
              <a:t>) = zkoumání, vývoj a vyhodnocování výchovy, vzdělávání a působení na tělesný, funkční, pohybový, psychický a sociální rozvoj člověka prostředky sportu (Sýkora, 2000)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velmi široké pojetí</a:t>
            </a:r>
            <a:r>
              <a:rPr lang="cs-CZ" altLang="cs-CZ" sz="3200" kern="0" dirty="0">
                <a:latin typeface="Arial" panose="020B0604020202020204" pitchFamily="34" charset="0"/>
              </a:rPr>
              <a:t> –edukační procesy ve výkonnostním sportu i sportovní procesy v podmínkách školy,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sportu pro všechny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i pro zdravotně oslabené </a:t>
            </a:r>
            <a:b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Labudová</a:t>
            </a:r>
            <a:r>
              <a:rPr lang="cs-CZ" altLang="cs-CZ" sz="3200" kern="0" dirty="0">
                <a:latin typeface="Arial" panose="020B0604020202020204" pitchFamily="34" charset="0"/>
              </a:rPr>
              <a:t>, 2002) 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21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2AB2DD-721C-4253-BE93-2EBE938DA0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F5C0724-762D-4371-9891-B24CD1EF41C4}"/>
              </a:ext>
            </a:extLst>
          </p:cNvPr>
          <p:cNvSpPr txBox="1">
            <a:spLocks/>
          </p:cNvSpPr>
          <p:nvPr/>
        </p:nvSpPr>
        <p:spPr>
          <a:xfrm>
            <a:off x="457200" y="492369"/>
            <a:ext cx="11359662" cy="7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F5D42F-95EB-42E0-A309-C81BDB0BD939}"/>
              </a:ext>
            </a:extLst>
          </p:cNvPr>
          <p:cNvSpPr txBox="1">
            <a:spLocks/>
          </p:cNvSpPr>
          <p:nvPr/>
        </p:nvSpPr>
        <p:spPr>
          <a:xfrm>
            <a:off x="457200" y="1364566"/>
            <a:ext cx="11542542" cy="476159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Struktura sportovní 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edukologie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školní tělesné výchovy a sportu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výkonnostního a vrcholového sportu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sportu pro všechny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sportu zdravotně oslabených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atletiky, gymnastiky, her, plavání, tanců, ...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latin typeface="Arial" panose="020B0604020202020204" pitchFamily="34" charset="0"/>
              </a:rPr>
              <a:t>didaktika tělesné výchovy a sportu – </a:t>
            </a:r>
            <a:br>
              <a:rPr lang="cs-CZ" altLang="cs-CZ" sz="3200" b="1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zabývá se tělovýchovným učitelstvím, pohybovým cvičitelstvím a sportovním trenérstvím </a:t>
            </a:r>
          </a:p>
        </p:txBody>
      </p:sp>
    </p:spTree>
    <p:extLst>
      <p:ext uri="{BB962C8B-B14F-4D97-AF65-F5344CB8AC3E}">
        <p14:creationId xmlns:p14="http://schemas.microsoft.com/office/powerpoint/2010/main" val="140544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C59B3-EBA7-4844-A6AF-68D76D1DB6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208251-43E4-4544-9DF9-A6C8CD17D805}"/>
              </a:ext>
            </a:extLst>
          </p:cNvPr>
          <p:cNvSpPr txBox="1">
            <a:spLocks/>
          </p:cNvSpPr>
          <p:nvPr/>
        </p:nvSpPr>
        <p:spPr>
          <a:xfrm>
            <a:off x="414000" y="492369"/>
            <a:ext cx="11402862" cy="51551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ČR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836738-745B-4DD4-A06B-CC84D323901B}"/>
              </a:ext>
            </a:extLst>
          </p:cNvPr>
          <p:cNvSpPr txBox="1">
            <a:spLocks/>
          </p:cNvSpPr>
          <p:nvPr/>
        </p:nvSpPr>
        <p:spPr>
          <a:xfrm>
            <a:off x="457198" y="1125538"/>
            <a:ext cx="11402861" cy="547211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 </a:t>
            </a:r>
            <a:r>
              <a:rPr lang="cs-CZ" altLang="cs-CZ" sz="3000" kern="0" dirty="0">
                <a:latin typeface="Arial" panose="020B0604020202020204" pitchFamily="34" charset="0"/>
              </a:rPr>
              <a:t>(např. Svoboda, 2000) – procesuální stránka sportovního tréninku (motorické učení, průběh sportovní dráhy, profese a osobnost trenéra, ...), tzn. </a:t>
            </a:r>
            <a:r>
              <a:rPr lang="cs-CZ" altLang="cs-CZ" sz="3000" kern="0" dirty="0" err="1">
                <a:latin typeface="Arial" panose="020B0604020202020204" pitchFamily="34" charset="0"/>
              </a:rPr>
              <a:t>PgS</a:t>
            </a:r>
            <a:r>
              <a:rPr lang="cs-CZ" altLang="cs-CZ" sz="3000" kern="0" dirty="0">
                <a:latin typeface="Arial" panose="020B0604020202020204" pitchFamily="34" charset="0"/>
              </a:rPr>
              <a:t> = 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vztah edukace a soutěžního sportu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současnost</a:t>
            </a:r>
            <a:r>
              <a:rPr lang="cs-CZ" altLang="cs-CZ" sz="3000" kern="0" dirty="0">
                <a:solidFill>
                  <a:srgbClr val="0000DC"/>
                </a:solidFill>
                <a:latin typeface="Arial" panose="020B0604020202020204" pitchFamily="34" charset="0"/>
              </a:rPr>
              <a:t> – 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snahy o široké vymezení </a:t>
            </a:r>
            <a:r>
              <a:rPr lang="cs-CZ" altLang="cs-CZ" sz="30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000" kern="0" dirty="0">
                <a:latin typeface="Arial" panose="020B0604020202020204" pitchFamily="34" charset="0"/>
              </a:rPr>
              <a:t>= tzn. pedagogika i školního a rekreačního sportu (viz Jansa)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 </a:t>
            </a:r>
            <a:r>
              <a:rPr lang="cs-CZ" altLang="cs-CZ" sz="3000" kern="0" dirty="0">
                <a:latin typeface="Arial" panose="020B0604020202020204" pitchFamily="34" charset="0"/>
              </a:rPr>
              <a:t>= výzkum edukačních procesů, jejichž jádrem je integrace pohybového učení a stimulace energetických systémů a jejich efekty ve specifickém edukačním prostředí (www – </a:t>
            </a:r>
            <a:r>
              <a:rPr lang="cs-CZ" altLang="cs-CZ" sz="3000" kern="0" dirty="0" err="1">
                <a:latin typeface="Arial" panose="020B0604020202020204" pitchFamily="34" charset="0"/>
              </a:rPr>
              <a:t>cz</a:t>
            </a:r>
            <a:r>
              <a:rPr lang="cs-CZ" altLang="cs-CZ" sz="3000" kern="0" dirty="0">
                <a:latin typeface="Arial" panose="020B0604020202020204" pitchFamily="34" charset="0"/>
              </a:rPr>
              <a:t> kin.) = tělesná výchova (školní) a sport ve svém užším pojetí, tzn. soutěžní </a:t>
            </a:r>
            <a:br>
              <a:rPr lang="cs-CZ" altLang="cs-CZ" sz="3000" kern="0" dirty="0">
                <a:latin typeface="Arial" panose="020B0604020202020204" pitchFamily="34" charset="0"/>
              </a:rPr>
            </a:br>
            <a:r>
              <a:rPr lang="cs-CZ" altLang="cs-CZ" sz="3000" kern="0" dirty="0">
                <a:latin typeface="Arial" panose="020B0604020202020204" pitchFamily="34" charset="0"/>
              </a:rPr>
              <a:t>– hlavně didaktika TV + zdraví</a:t>
            </a:r>
          </a:p>
        </p:txBody>
      </p:sp>
    </p:spTree>
    <p:extLst>
      <p:ext uri="{BB962C8B-B14F-4D97-AF65-F5344CB8AC3E}">
        <p14:creationId xmlns:p14="http://schemas.microsoft.com/office/powerpoint/2010/main" val="323830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D803C1-2F2F-47D1-BD8E-AF65A1508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8DC245B-845B-4235-A65B-D1A0830FB64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11218985" cy="76637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Postavení a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systému věd</a:t>
            </a:r>
          </a:p>
        </p:txBody>
      </p:sp>
      <p:graphicFrame>
        <p:nvGraphicFramePr>
          <p:cNvPr id="5" name="Group 56">
            <a:extLst>
              <a:ext uri="{FF2B5EF4-FFF2-40B4-BE49-F238E27FC236}">
                <a16:creationId xmlns:a16="http://schemas.microsoft.com/office/drawing/2014/main" id="{0571E4F8-C398-45D9-833C-73CACA157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43121"/>
              </p:ext>
            </p:extLst>
          </p:nvPr>
        </p:nvGraphicFramePr>
        <p:xfrm>
          <a:off x="457200" y="1041009"/>
          <a:ext cx="11218984" cy="4974725"/>
        </p:xfrm>
        <a:graphic>
          <a:graphicData uri="http://schemas.openxmlformats.org/drawingml/2006/table">
            <a:tbl>
              <a:tblPr/>
              <a:tblGrid>
                <a:gridCol w="343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28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90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kineziologie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lověka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da(y) o sportu</a:t>
                      </a:r>
                      <a:endParaRPr kumimoji="0" lang="cs-CZ" altLang="cs-CZ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</a:t>
                      </a:r>
                      <a:b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ekonomických věd</a:t>
                      </a:r>
                      <a:b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</a:t>
                      </a:r>
                      <a:b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685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40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CD5E7D-9902-4EEF-9A02-888CCEB88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15F79D1-9896-4A10-8A75-0DC063081B3B}"/>
              </a:ext>
            </a:extLst>
          </p:cNvPr>
          <p:cNvSpPr txBox="1">
            <a:spLocks/>
          </p:cNvSpPr>
          <p:nvPr/>
        </p:nvSpPr>
        <p:spPr>
          <a:xfrm>
            <a:off x="457200" y="478301"/>
            <a:ext cx="11359662" cy="53457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poli napětí</a:t>
            </a:r>
          </a:p>
        </p:txBody>
      </p:sp>
      <p:pic>
        <p:nvPicPr>
          <p:cNvPr id="5" name="Picture 4" descr="PedSp">
            <a:extLst>
              <a:ext uri="{FF2B5EF4-FFF2-40B4-BE49-F238E27FC236}">
                <a16:creationId xmlns:a16="http://schemas.microsoft.com/office/drawing/2014/main" id="{6E12F26B-2960-4187-8F8E-3A52748EA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4910" y="1266092"/>
            <a:ext cx="10813477" cy="4586068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77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E7E02D-BB43-4790-AA41-F4EF3B12F2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D968E25-E5A2-4DCC-9656-BADB91CFCAA5}"/>
              </a:ext>
            </a:extLst>
          </p:cNvPr>
          <p:cNvSpPr txBox="1">
            <a:spLocks/>
          </p:cNvSpPr>
          <p:nvPr/>
        </p:nvSpPr>
        <p:spPr>
          <a:xfrm>
            <a:off x="414001" y="274639"/>
            <a:ext cx="11149642" cy="60101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Tendence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994A515-3514-4B75-B24C-D2A5AD58A326}"/>
              </a:ext>
            </a:extLst>
          </p:cNvPr>
          <p:cNvSpPr txBox="1">
            <a:spLocks/>
          </p:cNvSpPr>
          <p:nvPr/>
        </p:nvSpPr>
        <p:spPr>
          <a:xfrm>
            <a:off x="540000" y="789928"/>
            <a:ext cx="11613877" cy="579343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F019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humanistická sportovní edukace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– zaměření </a:t>
            </a:r>
            <a:b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na sportovce, žáka, klienta, … = </a:t>
            </a:r>
            <a:r>
              <a:rPr lang="cs-CZ" altLang="cs-CZ" b="1" kern="0" dirty="0">
                <a:solidFill>
                  <a:srgbClr val="F019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na cestě životem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posilování </a:t>
            </a:r>
            <a:r>
              <a:rPr lang="cs-CZ" altLang="cs-CZ" b="1" kern="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nondirektivního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 přístupu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sportovní edukace =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zdravé osobnosti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(viz „pohyb jako lék“, tzn. lékař předepíše → sportovní pedagog realizuje) 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 err="1">
                <a:latin typeface="Arial" panose="020B0604020202020204" pitchFamily="34" charset="0"/>
                <a:cs typeface="Arial" panose="020B0604020202020204" pitchFamily="34" charset="0"/>
              </a:rPr>
              <a:t>heteroedukace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sportovní </a:t>
            </a:r>
            <a:r>
              <a:rPr lang="cs-CZ" altLang="cs-CZ" b="1" kern="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autoedukace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důraz na 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empirický výzkum –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posilování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kvalitativního výzkumu</a:t>
            </a:r>
            <a:r>
              <a:rPr lang="cs-CZ" altLang="cs-CZ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(jedinečnost sportovce, trenéra, …)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výsledky výzkumů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ovlivnění praxe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(např. změny zájmů mládeže → školní TV → vzdělávání učitelů TV, …)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vědění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– věda o sportu → praxe (pro učitele TV, trenéry, …)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65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7465DE-FDC5-4CAF-A7BA-15D5CDBC0D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4E1BC4-45E8-469E-8248-E10970843B6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11373729" cy="6334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Výzkumné pole </a:t>
            </a:r>
            <a:r>
              <a:rPr lang="cs-CZ" altLang="cs-CZ" kern="0" dirty="0" err="1">
                <a:solidFill>
                  <a:srgbClr val="0000DC"/>
                </a:solidFill>
              </a:rPr>
              <a:t>PgS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22" name="Zástupný symbol pro číslo snímku 2">
            <a:extLst>
              <a:ext uri="{FF2B5EF4-FFF2-40B4-BE49-F238E27FC236}">
                <a16:creationId xmlns:a16="http://schemas.microsoft.com/office/drawing/2014/main" id="{C88B73ED-2930-443A-9C9C-E7C7EAD436EA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cs-CZ" altLang="cs-CZ" dirty="0"/>
          </a:p>
        </p:txBody>
      </p:sp>
      <p:sp>
        <p:nvSpPr>
          <p:cNvPr id="23" name="Oval 5">
            <a:extLst>
              <a:ext uri="{FF2B5EF4-FFF2-40B4-BE49-F238E27FC236}">
                <a16:creationId xmlns:a16="http://schemas.microsoft.com/office/drawing/2014/main" id="{BADE173D-337B-4E60-9B20-CAA54EB2C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24" name="Oval 7">
            <a:extLst>
              <a:ext uri="{FF2B5EF4-FFF2-40B4-BE49-F238E27FC236}">
                <a16:creationId xmlns:a16="http://schemas.microsoft.com/office/drawing/2014/main" id="{E43CEB08-7DC6-4341-A6F8-F3B810A3D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25" name="Oval 8">
            <a:extLst>
              <a:ext uri="{FF2B5EF4-FFF2-40B4-BE49-F238E27FC236}">
                <a16:creationId xmlns:a16="http://schemas.microsoft.com/office/drawing/2014/main" id="{AB639403-47F6-4DEB-B7E0-CE5BD5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26" name="Oval 9">
            <a:extLst>
              <a:ext uri="{FF2B5EF4-FFF2-40B4-BE49-F238E27FC236}">
                <a16:creationId xmlns:a16="http://schemas.microsoft.com/office/drawing/2014/main" id="{69359C2C-4141-4417-93CE-216B86D6C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8E540A9A-592B-44E5-BC48-C0BCF9DC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21FC80C-A263-430D-B65C-8C3BE6218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56B257A7-C691-4585-AA8F-8F3AA47AD8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888DC981-960C-48E8-BA0C-6021DE3ED9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FF290662-C310-473A-AECE-3C48F4A7E4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3E8CBFCD-B5FE-401E-8A8B-B6C75F8B03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0C6E32AF-8DE0-460E-90C8-760C678B5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7B34AFE6-BB72-4EFD-9803-16AE3DBF1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D0E780F7-C605-4BC0-B7E4-894A936F76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6" name="Line 19">
            <a:extLst>
              <a:ext uri="{FF2B5EF4-FFF2-40B4-BE49-F238E27FC236}">
                <a16:creationId xmlns:a16="http://schemas.microsoft.com/office/drawing/2014/main" id="{56931799-0699-4B5A-8B1C-37154BE2C0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7" name="Line 20">
            <a:extLst>
              <a:ext uri="{FF2B5EF4-FFF2-40B4-BE49-F238E27FC236}">
                <a16:creationId xmlns:a16="http://schemas.microsoft.com/office/drawing/2014/main" id="{96B61B9C-F54C-4DB4-9C5C-819FB7993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34812E5-8119-4CCB-A3B5-9FA5B2CB0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F1D3CC07-EFCE-42D2-B1D8-B897F238F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139756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1A8F91-499D-4AC0-BA25-DF03F6CED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F066DD-74B1-492D-BB0D-7C599E93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 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– požadavky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E80508A-4632-4574-92B2-120D008AE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cs-CZ" altLang="cs-CZ" sz="3200" dirty="0">
                <a:latin typeface="Arial" panose="020B0604020202020204" pitchFamily="34" charset="0"/>
              </a:rPr>
              <a:t>absolvovaná </a:t>
            </a:r>
            <a:r>
              <a:rPr lang="cs-CZ" altLang="cs-CZ" sz="3200" b="1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 v Mgr. studiu – </a:t>
            </a:r>
            <a:r>
              <a:rPr lang="cs-CZ" altLang="cs-CZ" sz="3200" dirty="0">
                <a:solidFill>
                  <a:srgbClr val="0000DC"/>
                </a:solidFill>
                <a:latin typeface="Arial" panose="020B0604020202020204" pitchFamily="34" charset="0"/>
              </a:rPr>
              <a:t>popř. doplnit</a:t>
            </a:r>
          </a:p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cs-CZ" altLang="cs-CZ" sz="3200" dirty="0">
                <a:latin typeface="Arial" panose="020B0604020202020204" pitchFamily="34" charset="0"/>
              </a:rPr>
              <a:t>bloková 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výuka</a:t>
            </a:r>
            <a:r>
              <a:rPr lang="cs-CZ" altLang="cs-CZ" sz="3200" dirty="0">
                <a:latin typeface="Arial" panose="020B0604020202020204" pitchFamily="34" charset="0"/>
              </a:rPr>
              <a:t>: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15/9 2022 – Vymezení </a:t>
            </a:r>
            <a:r>
              <a:rPr lang="cs-CZ" altLang="cs-CZ" sz="3200" dirty="0" err="1">
                <a:latin typeface="Arial" panose="020B0604020202020204" pitchFamily="34" charset="0"/>
              </a:rPr>
              <a:t>PgS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22/9 2022 – Empirická </a:t>
            </a:r>
            <a:r>
              <a:rPr lang="cs-CZ" altLang="cs-CZ" sz="3200" dirty="0" err="1">
                <a:latin typeface="Arial" panose="020B0604020202020204" pitchFamily="34" charset="0"/>
              </a:rPr>
              <a:t>PgS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3/11 2022 – Výzkum sportovně-pedagogických profesí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1/12 2022 – Prezentace studentů, kolokvium, závěr</a:t>
            </a:r>
          </a:p>
        </p:txBody>
      </p:sp>
    </p:spTree>
    <p:extLst>
      <p:ext uri="{BB962C8B-B14F-4D97-AF65-F5344CB8AC3E}">
        <p14:creationId xmlns:p14="http://schemas.microsoft.com/office/powerpoint/2010/main" val="2921631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72EEE2-D27F-47D9-A838-9517EB102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D55CD11-9B9E-49F6-A29C-1E8078374DC9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6796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Výzkumné pole </a:t>
            </a:r>
            <a:r>
              <a:rPr lang="cs-CZ" altLang="cs-CZ" kern="0" dirty="0" err="1">
                <a:solidFill>
                  <a:srgbClr val="0000DC"/>
                </a:solidFill>
              </a:rPr>
              <a:t>PgS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55C4AC-388C-4EC5-9EE1-E1EF42EE3CCC}"/>
              </a:ext>
            </a:extLst>
          </p:cNvPr>
          <p:cNvSpPr txBox="1">
            <a:spLocks/>
          </p:cNvSpPr>
          <p:nvPr/>
        </p:nvSpPr>
        <p:spPr>
          <a:xfrm>
            <a:off x="457199" y="1097280"/>
            <a:ext cx="11472203" cy="53827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vztah edukace a sportu </a:t>
            </a:r>
            <a:r>
              <a:rPr lang="cs-CZ" altLang="cs-CZ" kern="0" dirty="0">
                <a:latin typeface="Arial" panose="020B0604020202020204" pitchFamily="34" charset="0"/>
              </a:rPr>
              <a:t>– široce pojatý fenomén, tzn. </a:t>
            </a:r>
            <a:r>
              <a:rPr lang="cs-CZ" altLang="cs-CZ" b="1" kern="0" dirty="0">
                <a:latin typeface="Arial" panose="020B0604020202020204" pitchFamily="34" charset="0"/>
              </a:rPr>
              <a:t>školního sportu</a:t>
            </a:r>
            <a:r>
              <a:rPr lang="cs-CZ" altLang="cs-CZ" kern="0" dirty="0">
                <a:latin typeface="Arial" panose="020B0604020202020204" pitchFamily="34" charset="0"/>
              </a:rPr>
              <a:t> (označení všech sportovních aktivit, které probíhají v rámci instituce školy), </a:t>
            </a:r>
            <a:r>
              <a:rPr lang="cs-CZ" altLang="cs-CZ" b="1" kern="0" dirty="0">
                <a:latin typeface="Arial" panose="020B0604020202020204" pitchFamily="34" charset="0"/>
              </a:rPr>
              <a:t>soutěžního sportu</a:t>
            </a:r>
            <a:r>
              <a:rPr lang="cs-CZ" altLang="cs-CZ" kern="0" dirty="0">
                <a:latin typeface="Arial" panose="020B0604020202020204" pitchFamily="34" charset="0"/>
              </a:rPr>
              <a:t> a </a:t>
            </a:r>
            <a:r>
              <a:rPr lang="cs-CZ" altLang="cs-CZ" b="1" kern="0" dirty="0">
                <a:latin typeface="Arial" panose="020B0604020202020204" pitchFamily="34" charset="0"/>
              </a:rPr>
              <a:t>rekreačního sportu</a:t>
            </a:r>
            <a:endParaRPr lang="cs-CZ" altLang="cs-CZ" kern="0" dirty="0">
              <a:latin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</a:rPr>
              <a:t>edukaci ve sportu, sportem a pro sport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</a:rPr>
              <a:t>otázky související s </a:t>
            </a:r>
            <a:r>
              <a:rPr lang="cs-CZ" altLang="cs-CZ" b="1" kern="0" dirty="0">
                <a:latin typeface="Arial" panose="020B0604020202020204" pitchFamily="34" charset="0"/>
              </a:rPr>
              <a:t>edukací ve sportu a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</a:rPr>
              <a:t> za jeho využití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edukační funkce sportu = </a:t>
            </a:r>
            <a:r>
              <a:rPr lang="cs-CZ" altLang="cs-CZ" kern="0" dirty="0">
                <a:latin typeface="Arial" panose="020B0604020202020204" pitchFamily="34" charset="0"/>
              </a:rPr>
              <a:t>imanentní potenciál sportu a reálné sportovní (pohybové) aktivity, které iniciují specifické </a:t>
            </a:r>
            <a:r>
              <a:rPr lang="cs-CZ" altLang="cs-CZ" b="1" kern="0" dirty="0">
                <a:latin typeface="Arial" panose="020B0604020202020204" pitchFamily="34" charset="0"/>
              </a:rPr>
              <a:t>edukační procesy </a:t>
            </a:r>
            <a:r>
              <a:rPr lang="cs-CZ" altLang="cs-CZ" kern="0" dirty="0">
                <a:latin typeface="Arial" panose="020B0604020202020204" pitchFamily="34" charset="0"/>
              </a:rPr>
              <a:t>= takové činnosti, při nichž se nějaký subjekt učí, obvykle </a:t>
            </a:r>
            <a:br>
              <a:rPr lang="cs-CZ" altLang="cs-CZ" kern="0" dirty="0">
                <a:latin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</a:rPr>
              <a:t>za působení (přímého nebo zprostředkovaného) jiného subjektu, </a:t>
            </a:r>
            <a:br>
              <a:rPr lang="cs-CZ" altLang="cs-CZ" kern="0" dirty="0">
                <a:latin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</a:rPr>
              <a:t>který vyučuje nebo instruuje</a:t>
            </a:r>
          </a:p>
        </p:txBody>
      </p:sp>
    </p:spTree>
    <p:extLst>
      <p:ext uri="{BB962C8B-B14F-4D97-AF65-F5344CB8AC3E}">
        <p14:creationId xmlns:p14="http://schemas.microsoft.com/office/powerpoint/2010/main" val="7177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1344FF-583F-466C-BD85-B1E9D8045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ED843D-FBDA-4B14-B7DA-0448368C56CF}"/>
              </a:ext>
            </a:extLst>
          </p:cNvPr>
          <p:cNvSpPr txBox="1">
            <a:spLocks/>
          </p:cNvSpPr>
          <p:nvPr/>
        </p:nvSpPr>
        <p:spPr>
          <a:xfrm>
            <a:off x="3000524" y="3036802"/>
            <a:ext cx="6438924" cy="6534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Děkuji Vám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07971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C80F5C-D767-4573-87E4-75605B86B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85B8C0-9760-4431-873A-02858C28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 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– požadavky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947CD3-A430-4B06-9DD1-911692CF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kolokvium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– požadavky: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Povinná literatura: </a:t>
            </a:r>
            <a:b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Jansa, P. a kol. (2018) </a:t>
            </a: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Pedagogika sportu</a:t>
            </a:r>
            <a:b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Elektronická studijní opora – 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http://www.fsps.muni.cz/impact/pedagogika-sportu/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- Metodologická literatura k pedagogice sportu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Excerptum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1 zahraniční publikace k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s kritickou analýzou výzkumného designu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Přehled vztahu zpracovávané disertace k 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Prezentace na semináři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ad 2) + ad 3) (zaslat min. 3 pracovní dny před termínem prezentace) + 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rozprava</a:t>
            </a:r>
          </a:p>
        </p:txBody>
      </p:sp>
    </p:spTree>
    <p:extLst>
      <p:ext uri="{BB962C8B-B14F-4D97-AF65-F5344CB8AC3E}">
        <p14:creationId xmlns:p14="http://schemas.microsoft.com/office/powerpoint/2010/main" val="326065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5F7B7F-505A-42D2-B27E-37BF52CE0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BF279B-540F-4582-AC9D-B28DEE8F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Vymezení 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ED88EE-1BF5-4C52-86CC-230C712C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Pedagogika </a:t>
            </a:r>
            <a:r>
              <a:rPr lang="cs-CZ" altLang="cs-CZ" sz="3200" dirty="0">
                <a:latin typeface="Arial" panose="020B0604020202020204" pitchFamily="34" charset="0"/>
              </a:rPr>
              <a:t>= věda o permanentní výchově – edukaci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Pedagogika sportu</a:t>
            </a:r>
            <a:r>
              <a:rPr lang="cs-CZ" altLang="cs-CZ" sz="3200" dirty="0">
                <a:latin typeface="Arial" panose="020B0604020202020204" pitchFamily="34" charset="0"/>
              </a:rPr>
              <a:t> = 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věda</a:t>
            </a:r>
            <a:r>
              <a:rPr lang="cs-CZ" altLang="cs-CZ" sz="3200" dirty="0">
                <a:latin typeface="Arial" panose="020B0604020202020204" pitchFamily="34" charset="0"/>
              </a:rPr>
              <a:t> (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výzkum</a:t>
            </a:r>
            <a:r>
              <a:rPr lang="cs-CZ" altLang="cs-CZ" sz="3200" dirty="0">
                <a:latin typeface="Arial" panose="020B0604020202020204" pitchFamily="34" charset="0"/>
              </a:rPr>
              <a:t>)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o sportovní edukaci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Sport </a:t>
            </a:r>
            <a:r>
              <a:rPr lang="cs-CZ" altLang="cs-CZ" sz="3200" dirty="0">
                <a:latin typeface="Arial" panose="020B0604020202020204" pitchFamily="34" charset="0"/>
              </a:rPr>
              <a:t>= formy tělesné činnosti, jež si kladou za cíl harmonický rozvoj jedince, zdraví a soutěžní výkon (Zákon 2001)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Sport </a:t>
            </a:r>
            <a:r>
              <a:rPr lang="cs-CZ" altLang="cs-CZ" sz="3200" dirty="0">
                <a:latin typeface="Arial" panose="020B0604020202020204" pitchFamily="34" charset="0"/>
              </a:rPr>
              <a:t>= soutěžní + rekreační + školní 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tři základní oblasti </a:t>
            </a:r>
            <a:r>
              <a:rPr lang="cs-CZ" altLang="cs-CZ" sz="32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endParaRPr lang="cs-CZ" altLang="cs-CZ" sz="3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1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E7B485-50D7-4CBC-BF15-1E0BB2874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8264-5D43-4C73-84D1-794AB42E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Vymezení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B81841-5186-410D-92B2-9643011FC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519310"/>
            <a:ext cx="11529470" cy="4960689"/>
          </a:xfrm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Edukace = </a:t>
            </a:r>
            <a:r>
              <a:rPr lang="cs-CZ" altLang="cs-CZ" sz="3200" dirty="0">
                <a:latin typeface="Arial" panose="020B0604020202020204" pitchFamily="34" charset="0"/>
              </a:rPr>
              <a:t>záměrné působení na rozvoj jedince (</a:t>
            </a: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pomoc jedinci</a:t>
            </a:r>
            <a:r>
              <a:rPr lang="cs-CZ" altLang="cs-CZ" sz="3200" dirty="0">
                <a:latin typeface="Arial" panose="020B0604020202020204" pitchFamily="34" charset="0"/>
              </a:rPr>
              <a:t>) s cílem </a:t>
            </a:r>
            <a:r>
              <a:rPr lang="cs-CZ" altLang="cs-CZ" sz="3200" b="1" dirty="0">
                <a:latin typeface="Arial" panose="020B0604020202020204" pitchFamily="34" charset="0"/>
              </a:rPr>
              <a:t>dosáhnout pozitivních změn</a:t>
            </a:r>
            <a:r>
              <a:rPr lang="cs-CZ" altLang="cs-CZ" sz="3200" dirty="0">
                <a:latin typeface="Arial" panose="020B0604020202020204" pitchFamily="34" charset="0"/>
              </a:rPr>
              <a:t> v jeho vývoji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Edukace = procesy řízeného učení (</a:t>
            </a: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facilitace učení</a:t>
            </a:r>
            <a:r>
              <a:rPr lang="cs-CZ" altLang="cs-CZ" sz="32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Sportovní edukace = </a:t>
            </a:r>
            <a:b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edukace sportem, ve sportu a pro sport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	Sportovní trénink = </a:t>
            </a:r>
            <a:r>
              <a:rPr lang="cs-CZ" altLang="cs-CZ" sz="3200" dirty="0">
                <a:latin typeface="Arial" panose="020B0604020202020204" pitchFamily="34" charset="0"/>
              </a:rPr>
              <a:t>procesy řízeného,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hl. motorického učení, ale současně</a:t>
            </a:r>
            <a:r>
              <a:rPr lang="cs-CZ" altLang="cs-CZ" sz="3200" b="1" dirty="0">
                <a:latin typeface="Arial" panose="020B0604020202020204" pitchFamily="34" charset="0"/>
              </a:rPr>
              <a:t> </a:t>
            </a:r>
            <a:br>
              <a:rPr lang="cs-CZ" altLang="cs-CZ" sz="3200" b="1" dirty="0"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pomoc jedinci na jeho cestě životem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87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A07F9D-1D83-4B02-9CFC-44741B0E8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FC0A1-AF06-40D6-BE96-8EB3D455F809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Vymezení sportovní edukace</a:t>
            </a:r>
            <a:endParaRPr 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E33C90-5783-4E1C-96FC-BB774E533027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11247120" cy="46278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b="1" kern="0" dirty="0">
                <a:latin typeface="Arial" panose="020B0604020202020204" pitchFamily="34" charset="0"/>
              </a:rPr>
              <a:t>Sportovní edukace má rysy: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formálního vzdělávání</a:t>
            </a:r>
            <a:r>
              <a:rPr lang="cs-CZ" altLang="cs-CZ" sz="3200" kern="0" dirty="0">
                <a:latin typeface="Arial" panose="020B0604020202020204" pitchFamily="34" charset="0"/>
              </a:rPr>
              <a:t> – ve vzdělávacích institucích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(např. školní TV, …)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kern="0" dirty="0">
                <a:latin typeface="Arial" panose="020B0604020202020204" pitchFamily="34" charset="0"/>
              </a:rPr>
              <a:t> – mimo formální vzdělávací systém (např. semináře trenérů, ...)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kern="0" dirty="0">
                <a:latin typeface="Arial" panose="020B0604020202020204" pitchFamily="34" charset="0"/>
              </a:rPr>
              <a:t>–  neorganizované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(každodenní zkušenost – např. média, umění, …)</a:t>
            </a:r>
          </a:p>
        </p:txBody>
      </p:sp>
    </p:spTree>
    <p:extLst>
      <p:ext uri="{BB962C8B-B14F-4D97-AF65-F5344CB8AC3E}">
        <p14:creationId xmlns:p14="http://schemas.microsoft.com/office/powerpoint/2010/main" val="44466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C5E58F-17F0-451B-8277-84418AEEBE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1FE62B-B829-4846-AC8E-C9E82D230400}"/>
              </a:ext>
            </a:extLst>
          </p:cNvPr>
          <p:cNvSpPr txBox="1">
            <a:spLocks/>
          </p:cNvSpPr>
          <p:nvPr/>
        </p:nvSpPr>
        <p:spPr>
          <a:xfrm>
            <a:off x="250824" y="998806"/>
            <a:ext cx="11734849" cy="55258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kern="0" dirty="0">
                <a:latin typeface="Arial" panose="020B0604020202020204" pitchFamily="34" charset="0"/>
              </a:rPr>
              <a:t>dlouhá historie </a:t>
            </a: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vývoje „sportovně pedagogického myšlení“ </a:t>
            </a:r>
            <a:r>
              <a:rPr lang="cs-CZ" altLang="cs-CZ" sz="2600" kern="0" dirty="0">
                <a:latin typeface="Arial" panose="020B0604020202020204" pitchFamily="34" charset="0"/>
              </a:rPr>
              <a:t>– 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starověk (hlavně antika) – středověk – novověk – informační věk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– ve světě </a:t>
            </a:r>
            <a:r>
              <a:rPr lang="cs-CZ" altLang="cs-CZ" sz="2600" kern="0" dirty="0">
                <a:latin typeface="Arial" panose="020B0604020202020204" pitchFamily="34" charset="0"/>
              </a:rPr>
              <a:t>rozvoj od 60. let 20. století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vznik </a:t>
            </a:r>
            <a:r>
              <a:rPr lang="cs-CZ" altLang="cs-CZ" sz="26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2600" kern="0" dirty="0">
                <a:latin typeface="Arial" panose="020B0604020202020204" pitchFamily="34" charset="0"/>
              </a:rPr>
              <a:t> souvisí s rozvojem vědy o sportu (Sport Science, Sport-</a:t>
            </a:r>
            <a:r>
              <a:rPr lang="cs-CZ" altLang="cs-CZ" sz="2600" kern="0" dirty="0" err="1">
                <a:latin typeface="Arial" panose="020B0604020202020204" pitchFamily="34" charset="0"/>
              </a:rPr>
              <a:t>wissenschaft</a:t>
            </a:r>
            <a:r>
              <a:rPr lang="cs-CZ" altLang="cs-CZ" sz="2600" kern="0" dirty="0">
                <a:latin typeface="Arial" panose="020B0604020202020204" pitchFamily="34" charset="0"/>
              </a:rPr>
              <a:t>) a vědy o pohybu člověka (kineziologie, kinantropologie, ... 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kriticky reflektuje </a:t>
            </a:r>
            <a:r>
              <a:rPr lang="cs-CZ" altLang="cs-CZ" sz="2600" kern="0" dirty="0">
                <a:latin typeface="Arial" panose="020B0604020202020204" pitchFamily="34" charset="0"/>
              </a:rPr>
              <a:t>dřívější názory na tělesnou výchovu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reakce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600" kern="0" dirty="0">
                <a:latin typeface="Arial" panose="020B0604020202020204" pitchFamily="34" charset="0"/>
              </a:rPr>
              <a:t>na dynamický rozvoj soutěžního i rekreačního sportu po 2. sv. válce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zkoumá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600" kern="0" dirty="0">
                <a:latin typeface="Arial" panose="020B0604020202020204" pitchFamily="34" charset="0"/>
              </a:rPr>
              <a:t>edukační význam sportu v současné společnosti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kern="0" dirty="0">
                <a:latin typeface="Arial" panose="020B0604020202020204" pitchFamily="34" charset="0"/>
              </a:rPr>
              <a:t>u nás rozvoj: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- 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 </a:t>
            </a:r>
            <a:r>
              <a:rPr lang="cs-CZ" altLang="cs-CZ" sz="2600" kern="0" dirty="0">
                <a:latin typeface="Arial" panose="020B0604020202020204" pitchFamily="34" charset="0"/>
              </a:rPr>
              <a:t>(hl. didaktika TV – prof. Dobrý, </a:t>
            </a:r>
            <a:r>
              <a:rPr lang="cs-CZ" altLang="cs-CZ" sz="2600" kern="0" dirty="0" err="1">
                <a:latin typeface="Arial" panose="020B0604020202020204" pitchFamily="34" charset="0"/>
              </a:rPr>
              <a:t>Rychtecký</a:t>
            </a:r>
            <a:r>
              <a:rPr lang="cs-CZ" altLang="cs-CZ" sz="2600" kern="0" dirty="0">
                <a:latin typeface="Arial" panose="020B0604020202020204" pitchFamily="34" charset="0"/>
              </a:rPr>
              <a:t>, </a:t>
            </a:r>
            <a:r>
              <a:rPr lang="cs-CZ" altLang="cs-CZ" sz="2600" kern="0" dirty="0" err="1">
                <a:latin typeface="Arial" panose="020B0604020202020204" pitchFamily="34" charset="0"/>
              </a:rPr>
              <a:t>Fröml</a:t>
            </a:r>
            <a:r>
              <a:rPr lang="cs-CZ" altLang="cs-CZ" sz="2600" kern="0" dirty="0">
                <a:latin typeface="Arial" panose="020B0604020202020204" pitchFamily="34" charset="0"/>
              </a:rPr>
              <a:t>, doc. Mužík, doc. Vlček, …)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- 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 </a:t>
            </a:r>
            <a:r>
              <a:rPr lang="cs-CZ" altLang="cs-CZ" sz="2600" kern="0" dirty="0">
                <a:latin typeface="Arial" panose="020B0604020202020204" pitchFamily="34" charset="0"/>
              </a:rPr>
              <a:t>(prof. Svoboda – hl. pro trenéry, doc. Jansa a kol. – široké pojetí pedagogiky sportu)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AA0C14-0D2A-4B0D-A754-AF51891468CB}"/>
              </a:ext>
            </a:extLst>
          </p:cNvPr>
          <p:cNvSpPr txBox="1">
            <a:spLocks/>
          </p:cNvSpPr>
          <p:nvPr/>
        </p:nvSpPr>
        <p:spPr>
          <a:xfrm>
            <a:off x="468312" y="333375"/>
            <a:ext cx="11418887" cy="66543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Vznik současné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5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8058BF-D5AD-4488-8389-EC93787E3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6159A1A-EAA0-4A3E-9827-8EB12C94290C}"/>
              </a:ext>
            </a:extLst>
          </p:cNvPr>
          <p:cNvSpPr txBox="1">
            <a:spLocks/>
          </p:cNvSpPr>
          <p:nvPr/>
        </p:nvSpPr>
        <p:spPr>
          <a:xfrm>
            <a:off x="457200" y="645603"/>
            <a:ext cx="11444068" cy="7901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Vědecké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1A42F1-2DA4-49C6-A91A-DDEC17BEAAE8}"/>
              </a:ext>
            </a:extLst>
          </p:cNvPr>
          <p:cNvSpPr txBox="1">
            <a:spLocks/>
          </p:cNvSpPr>
          <p:nvPr/>
        </p:nvSpPr>
        <p:spPr>
          <a:xfrm>
            <a:off x="457199" y="1631852"/>
            <a:ext cx="11570677" cy="449431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latin typeface="Arial" panose="020B0604020202020204" pitchFamily="34" charset="0"/>
              </a:rPr>
              <a:t>Pedagogika sportu = </a:t>
            </a:r>
            <a:r>
              <a:rPr lang="cs-CZ" altLang="cs-CZ" sz="3200" kern="0" dirty="0">
                <a:latin typeface="Arial" panose="020B0604020202020204" pitchFamily="34" charset="0"/>
              </a:rPr>
              <a:t>významná oblast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kinantropologie</a:t>
            </a:r>
            <a:r>
              <a:rPr lang="cs-CZ" altLang="cs-CZ" sz="3200" kern="0" dirty="0">
                <a:latin typeface="Arial" panose="020B0604020202020204" pitchFamily="34" charset="0"/>
              </a:rPr>
              <a:t> –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</a:t>
            </a:r>
            <a:r>
              <a:rPr lang="cs-CZ" altLang="cs-CZ" sz="3200" b="1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(ČR), posiluje 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sportu </a:t>
            </a:r>
            <a:r>
              <a:rPr lang="cs-CZ" altLang="cs-CZ" sz="3200" kern="0" dirty="0">
                <a:latin typeface="Arial" panose="020B0604020202020204" pitchFamily="34" charset="0"/>
              </a:rPr>
              <a:t>–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</a:t>
            </a:r>
            <a:r>
              <a:rPr lang="cs-CZ" altLang="cs-CZ" sz="3200" b="1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(např. SRN, SR, …)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kineziologie</a:t>
            </a:r>
            <a:r>
              <a:rPr lang="cs-CZ" altLang="cs-CZ" sz="3200" kern="0" dirty="0">
                <a:latin typeface="Arial" panose="020B0604020202020204" pitchFamily="34" charset="0"/>
              </a:rPr>
              <a:t> (např. Austrálie)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výchově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(např. SRN)</a:t>
            </a:r>
          </a:p>
        </p:txBody>
      </p:sp>
    </p:spTree>
    <p:extLst>
      <p:ext uri="{BB962C8B-B14F-4D97-AF65-F5344CB8AC3E}">
        <p14:creationId xmlns:p14="http://schemas.microsoft.com/office/powerpoint/2010/main" val="358315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E042C1-4ACB-4813-B0EE-0515A8F2B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32EBC95-6F23-4FB9-8B95-BE268CA3DF79}"/>
              </a:ext>
            </a:extLst>
          </p:cNvPr>
          <p:cNvSpPr txBox="1">
            <a:spLocks/>
          </p:cNvSpPr>
          <p:nvPr/>
        </p:nvSpPr>
        <p:spPr>
          <a:xfrm>
            <a:off x="1062111" y="628475"/>
            <a:ext cx="1058593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7548CA-5604-44B7-9E7A-0C85BD74ABF1}"/>
              </a:ext>
            </a:extLst>
          </p:cNvPr>
          <p:cNvSpPr txBox="1">
            <a:spLocks/>
          </p:cNvSpPr>
          <p:nvPr/>
        </p:nvSpPr>
        <p:spPr>
          <a:xfrm>
            <a:off x="1062111" y="1519311"/>
            <a:ext cx="10585938" cy="496068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cs-CZ" altLang="cs-CZ" sz="3200" kern="0" dirty="0">
                <a:latin typeface="Arial" panose="020B0604020202020204" pitchFamily="34" charset="0"/>
              </a:rPr>
              <a:t>sporadicky termín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motopedagogika</a:t>
            </a:r>
            <a:r>
              <a:rPr lang="cs-CZ" altLang="cs-CZ" sz="3200" b="1" kern="0" dirty="0">
                <a:latin typeface="Arial" panose="020B0604020202020204" pitchFamily="34" charset="0"/>
              </a:rPr>
              <a:t>:</a:t>
            </a:r>
            <a:endParaRPr lang="cs-CZ" altLang="cs-CZ" sz="3200" kern="0" dirty="0">
              <a:latin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klade si za cíl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komplexní rozvoj osobnosti </a:t>
            </a:r>
            <a:b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za využití jejího pohybu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utváření osobnosti pomocí procesů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motorického učení</a:t>
            </a:r>
            <a:r>
              <a:rPr lang="cs-CZ" altLang="cs-CZ" sz="3200" kern="0" dirty="0">
                <a:latin typeface="Arial" panose="020B0604020202020204" pitchFamily="34" charset="0"/>
              </a:rPr>
              <a:t> (SRN)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užší označení – </a:t>
            </a:r>
            <a:r>
              <a:rPr lang="cs-CZ" altLang="cs-CZ" sz="3200" kern="0" dirty="0" err="1">
                <a:latin typeface="Arial" panose="020B0604020202020204" pitchFamily="34" charset="0"/>
              </a:rPr>
              <a:t>motopedagogika</a:t>
            </a:r>
            <a:r>
              <a:rPr lang="cs-CZ" altLang="cs-CZ" sz="3200" kern="0" dirty="0">
                <a:latin typeface="Arial" panose="020B0604020202020204" pitchFamily="34" charset="0"/>
              </a:rPr>
              <a:t> = motorické učení jako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pomoc jedincům se specifickými potřebami </a:t>
            </a: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APA</a:t>
            </a:r>
            <a:r>
              <a:rPr lang="cs-CZ" altLang="cs-CZ" sz="3200" kern="0" dirty="0">
                <a:latin typeface="Arial" panose="020B0604020202020204" pitchFamily="34" charset="0"/>
              </a:rPr>
              <a:t>, </a:t>
            </a:r>
            <a:r>
              <a:rPr lang="cs-CZ" altLang="cs-CZ" sz="3200" kern="0" dirty="0" err="1">
                <a:latin typeface="Arial" panose="020B0604020202020204" pitchFamily="34" charset="0"/>
              </a:rPr>
              <a:t>ATV</a:t>
            </a:r>
            <a:r>
              <a:rPr lang="cs-CZ" altLang="cs-CZ" sz="3200" kern="0" dirty="0">
                <a:latin typeface="Arial" panose="020B0604020202020204" pitchFamily="34" charset="0"/>
              </a:rPr>
              <a:t> – UP Olomouc)</a:t>
            </a:r>
          </a:p>
        </p:txBody>
      </p:sp>
    </p:spTree>
    <p:extLst>
      <p:ext uri="{BB962C8B-B14F-4D97-AF65-F5344CB8AC3E}">
        <p14:creationId xmlns:p14="http://schemas.microsoft.com/office/powerpoint/2010/main" val="30863421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134</TotalTime>
  <Words>1402</Words>
  <Application>Microsoft Office PowerPoint</Application>
  <PresentationFormat>Širokoúhlá obrazovka</PresentationFormat>
  <Paragraphs>133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Pedagogika sportu (dc4903)   Vladimír Jůva juva@fsps.muni.cz  15. 9. 2022</vt:lpstr>
      <vt:lpstr>Pedagogika sportu (PgS) – požadavky</vt:lpstr>
      <vt:lpstr>Pedagogika sportu (PgS) – požadavky</vt:lpstr>
      <vt:lpstr>Vymezení PgS</vt:lpstr>
      <vt:lpstr>Vymezení sportovní edukace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20</cp:revision>
  <cp:lastPrinted>1601-01-01T00:00:00Z</cp:lastPrinted>
  <dcterms:created xsi:type="dcterms:W3CDTF">2020-10-05T06:18:46Z</dcterms:created>
  <dcterms:modified xsi:type="dcterms:W3CDTF">2022-09-08T10:09:28Z</dcterms:modified>
</cp:coreProperties>
</file>