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9"/>
  </p:notesMasterIdLst>
  <p:sldIdLst>
    <p:sldId id="256" r:id="rId5"/>
    <p:sldId id="257" r:id="rId6"/>
    <p:sldId id="260" r:id="rId7"/>
    <p:sldId id="258" r:id="rId8"/>
    <p:sldId id="261" r:id="rId9"/>
    <p:sldId id="262" r:id="rId10"/>
    <p:sldId id="263" r:id="rId11"/>
    <p:sldId id="354" r:id="rId12"/>
    <p:sldId id="264" r:id="rId13"/>
    <p:sldId id="268" r:id="rId14"/>
    <p:sldId id="269" r:id="rId15"/>
    <p:sldId id="270" r:id="rId16"/>
    <p:sldId id="271" r:id="rId17"/>
    <p:sldId id="259" r:id="rId18"/>
    <p:sldId id="265" r:id="rId19"/>
    <p:sldId id="266" r:id="rId20"/>
    <p:sldId id="275"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67" r:id="rId39"/>
    <p:sldId id="295" r:id="rId40"/>
    <p:sldId id="296" r:id="rId41"/>
    <p:sldId id="297" r:id="rId42"/>
    <p:sldId id="276" r:id="rId43"/>
    <p:sldId id="304" r:id="rId44"/>
    <p:sldId id="331" r:id="rId45"/>
    <p:sldId id="298" r:id="rId46"/>
    <p:sldId id="273" r:id="rId47"/>
    <p:sldId id="299" r:id="rId48"/>
    <p:sldId id="274" r:id="rId49"/>
    <p:sldId id="300" r:id="rId50"/>
    <p:sldId id="301" r:id="rId51"/>
    <p:sldId id="302" r:id="rId52"/>
    <p:sldId id="307" r:id="rId53"/>
    <p:sldId id="308" r:id="rId54"/>
    <p:sldId id="303" r:id="rId55"/>
    <p:sldId id="306" r:id="rId56"/>
    <p:sldId id="305" r:id="rId57"/>
    <p:sldId id="309" r:id="rId58"/>
    <p:sldId id="310" r:id="rId59"/>
    <p:sldId id="311" r:id="rId60"/>
    <p:sldId id="312" r:id="rId61"/>
    <p:sldId id="315" r:id="rId62"/>
    <p:sldId id="314" r:id="rId63"/>
    <p:sldId id="318" r:id="rId64"/>
    <p:sldId id="316" r:id="rId65"/>
    <p:sldId id="319" r:id="rId66"/>
    <p:sldId id="320" r:id="rId67"/>
    <p:sldId id="321" r:id="rId68"/>
    <p:sldId id="323" r:id="rId69"/>
    <p:sldId id="324" r:id="rId70"/>
    <p:sldId id="325" r:id="rId71"/>
    <p:sldId id="326" r:id="rId72"/>
    <p:sldId id="327" r:id="rId73"/>
    <p:sldId id="328" r:id="rId74"/>
    <p:sldId id="329" r:id="rId75"/>
    <p:sldId id="330" r:id="rId76"/>
    <p:sldId id="332" r:id="rId77"/>
    <p:sldId id="333" r:id="rId78"/>
    <p:sldId id="334" r:id="rId79"/>
    <p:sldId id="335" r:id="rId80"/>
    <p:sldId id="336" r:id="rId81"/>
    <p:sldId id="337" r:id="rId82"/>
    <p:sldId id="343" r:id="rId83"/>
    <p:sldId id="338" r:id="rId84"/>
    <p:sldId id="339" r:id="rId85"/>
    <p:sldId id="340" r:id="rId86"/>
    <p:sldId id="341" r:id="rId87"/>
    <p:sldId id="342" r:id="rId88"/>
    <p:sldId id="344" r:id="rId89"/>
    <p:sldId id="345" r:id="rId90"/>
    <p:sldId id="346" r:id="rId91"/>
    <p:sldId id="347" r:id="rId92"/>
    <p:sldId id="348" r:id="rId93"/>
    <p:sldId id="349" r:id="rId94"/>
    <p:sldId id="350" r:id="rId95"/>
    <p:sldId id="351" r:id="rId96"/>
    <p:sldId id="352" r:id="rId97"/>
    <p:sldId id="353" r:id="rId98"/>
  </p:sldIdLst>
  <p:sldSz cx="12192000" cy="6858000"/>
  <p:notesSz cx="6858000" cy="9144000"/>
  <p:embeddedFontLst>
    <p:embeddedFont>
      <p:font typeface="Calibri" panose="020F0502020204030204" pitchFamily="34" charset="0"/>
      <p:regular r:id="rId100"/>
      <p:bold r:id="rId101"/>
      <p:italic r:id="rId102"/>
      <p:boldItalic r:id="rId103"/>
    </p:embeddedFont>
    <p:embeddedFont>
      <p:font typeface="Calibri Light" panose="020F0302020204030204" pitchFamily="34" charset="0"/>
      <p:regular r:id="rId104"/>
      <p:italic r:id="rId105"/>
    </p:embeddedFont>
    <p:embeddedFont>
      <p:font typeface="Cambria Math" panose="02040503050406030204" pitchFamily="18" charset="0"/>
      <p:regular r:id="rId106"/>
    </p:embeddedFont>
    <p:embeddedFont>
      <p:font typeface="IBM Plex Mono" panose="020B0509050203000203" pitchFamily="49" charset="0"/>
      <p:regular r:id="rId107"/>
      <p:bold r:id="rId108"/>
      <p:italic r:id="rId109"/>
      <p:boldItalic r:id="rId110"/>
    </p:embeddedFont>
    <p:embeddedFont>
      <p:font typeface="IBM Plex Mono Light" panose="020B0409050203000203" pitchFamily="49" charset="0"/>
      <p:regular r:id="rId111"/>
      <p:italic r:id="rId112"/>
    </p:embeddedFont>
    <p:embeddedFont>
      <p:font typeface="IBM Plex Sans Light" panose="020B0403050203000203" pitchFamily="34" charset="0"/>
      <p:regular r:id="rId113"/>
      <p:italic r:id="rId1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A2A7"/>
    <a:srgbClr val="F19B61"/>
    <a:srgbClr val="2323E4"/>
    <a:srgbClr val="E79721"/>
    <a:srgbClr val="CC88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BEDB0B-FECA-460F-93F1-F35D35A2BE67}" v="739" dt="2022-11-02T07:57:30.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62" autoAdjust="0"/>
  </p:normalViewPr>
  <p:slideViewPr>
    <p:cSldViewPr snapToGrid="0">
      <p:cViewPr>
        <p:scale>
          <a:sx n="75" d="100"/>
          <a:sy n="75" d="100"/>
        </p:scale>
        <p:origin x="946"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3.fntdata"/><Relationship Id="rId16" Type="http://schemas.openxmlformats.org/officeDocument/2006/relationships/slide" Target="slides/slide12.xml"/><Relationship Id="rId107" Type="http://schemas.openxmlformats.org/officeDocument/2006/relationships/font" Target="fonts/font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4.fntdata"/><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4.fntdata"/><Relationship Id="rId108" Type="http://schemas.openxmlformats.org/officeDocument/2006/relationships/font" Target="fonts/font9.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5.fntdata"/><Relationship Id="rId119"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0.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1.fntdata"/><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2.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7BFDC-EC0E-48C7-B710-DADE47FDC717}"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C5132-EF14-49B9-84E4-16A81C559656}" type="slidenum">
              <a:rPr lang="en-US" smtClean="0"/>
              <a:t>‹#›</a:t>
            </a:fld>
            <a:endParaRPr lang="en-US"/>
          </a:p>
        </p:txBody>
      </p:sp>
    </p:spTree>
    <p:extLst>
      <p:ext uri="{BB962C8B-B14F-4D97-AF65-F5344CB8AC3E}">
        <p14:creationId xmlns:p14="http://schemas.microsoft.com/office/powerpoint/2010/main" val="100562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2,3_BPG"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en.wikipedia.org/wiki/Hemoglobin#cite_note-55" TargetMode="External"/><Relationship Id="rId4" Type="http://schemas.openxmlformats.org/officeDocument/2006/relationships/hyperlink" Target="https://en.wikipedia.org/wiki/Hemoglobin#cite_note-mbcp_hemoglobin-54"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2,3_BPG"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en.wikipedia.org/wiki/Hemoglobin#cite_note-55" TargetMode="External"/><Relationship Id="rId4" Type="http://schemas.openxmlformats.org/officeDocument/2006/relationships/hyperlink" Target="https://en.wikipedia.org/wiki/Hemoglobin#cite_note-mbcp_hemoglobin-54"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https://www.gettyimages.com/detail/illustration/anatomy-of-heart-interior-frontal-section-royalty-free-illustration/188057943</a:t>
            </a:r>
          </a:p>
        </p:txBody>
      </p:sp>
      <p:sp>
        <p:nvSpPr>
          <p:cNvPr id="4" name="Slide Number Placeholder 3"/>
          <p:cNvSpPr>
            <a:spLocks noGrp="1"/>
          </p:cNvSpPr>
          <p:nvPr>
            <p:ph type="sldNum" sz="quarter" idx="5"/>
          </p:nvPr>
        </p:nvSpPr>
        <p:spPr/>
        <p:txBody>
          <a:bodyPr/>
          <a:lstStyle/>
          <a:p>
            <a:fld id="{79AC5132-EF14-49B9-84E4-16A81C559656}" type="slidenum">
              <a:rPr lang="en-US" smtClean="0"/>
              <a:t>4</a:t>
            </a:fld>
            <a:endParaRPr lang="en-US"/>
          </a:p>
        </p:txBody>
      </p:sp>
    </p:spTree>
    <p:extLst>
      <p:ext uri="{BB962C8B-B14F-4D97-AF65-F5344CB8AC3E}">
        <p14:creationId xmlns:p14="http://schemas.microsoft.com/office/powerpoint/2010/main" val="3314105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https://www.mayoclinic.org/healthy-lifestyle/fitness/in-depth/exercise-intensity/art-20046887#:~:text=Subtract%20your%20age%20from%20220,minute%20for%20the%20average%20adult.</a:t>
            </a:r>
          </a:p>
        </p:txBody>
      </p:sp>
      <p:sp>
        <p:nvSpPr>
          <p:cNvPr id="4" name="Slide Number Placeholder 3"/>
          <p:cNvSpPr>
            <a:spLocks noGrp="1"/>
          </p:cNvSpPr>
          <p:nvPr>
            <p:ph type="sldNum" sz="quarter" idx="5"/>
          </p:nvPr>
        </p:nvSpPr>
        <p:spPr/>
        <p:txBody>
          <a:bodyPr/>
          <a:lstStyle/>
          <a:p>
            <a:fld id="{79AC5132-EF14-49B9-84E4-16A81C559656}" type="slidenum">
              <a:rPr lang="en-US" smtClean="0"/>
              <a:t>21</a:t>
            </a:fld>
            <a:endParaRPr lang="en-US"/>
          </a:p>
        </p:txBody>
      </p:sp>
    </p:spTree>
    <p:extLst>
      <p:ext uri="{BB962C8B-B14F-4D97-AF65-F5344CB8AC3E}">
        <p14:creationId xmlns:p14="http://schemas.microsoft.com/office/powerpoint/2010/main" val="1227629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22</a:t>
            </a:fld>
            <a:endParaRPr lang="en-US"/>
          </a:p>
        </p:txBody>
      </p:sp>
    </p:spTree>
    <p:extLst>
      <p:ext uri="{BB962C8B-B14F-4D97-AF65-F5344CB8AC3E}">
        <p14:creationId xmlns:p14="http://schemas.microsoft.com/office/powerpoint/2010/main" val="3221832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23</a:t>
            </a:fld>
            <a:endParaRPr lang="en-US"/>
          </a:p>
        </p:txBody>
      </p:sp>
    </p:spTree>
    <p:extLst>
      <p:ext uri="{BB962C8B-B14F-4D97-AF65-F5344CB8AC3E}">
        <p14:creationId xmlns:p14="http://schemas.microsoft.com/office/powerpoint/2010/main" val="232272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24</a:t>
            </a:fld>
            <a:endParaRPr lang="en-US"/>
          </a:p>
        </p:txBody>
      </p:sp>
    </p:spTree>
    <p:extLst>
      <p:ext uri="{BB962C8B-B14F-4D97-AF65-F5344CB8AC3E}">
        <p14:creationId xmlns:p14="http://schemas.microsoft.com/office/powerpoint/2010/main" val="1003451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25</a:t>
            </a:fld>
            <a:endParaRPr lang="en-US"/>
          </a:p>
        </p:txBody>
      </p:sp>
    </p:spTree>
    <p:extLst>
      <p:ext uri="{BB962C8B-B14F-4D97-AF65-F5344CB8AC3E}">
        <p14:creationId xmlns:p14="http://schemas.microsoft.com/office/powerpoint/2010/main" val="3945319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26</a:t>
            </a:fld>
            <a:endParaRPr lang="en-US"/>
          </a:p>
        </p:txBody>
      </p:sp>
    </p:spTree>
    <p:extLst>
      <p:ext uri="{BB962C8B-B14F-4D97-AF65-F5344CB8AC3E}">
        <p14:creationId xmlns:p14="http://schemas.microsoft.com/office/powerpoint/2010/main" val="960000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27</a:t>
            </a:fld>
            <a:endParaRPr lang="en-US"/>
          </a:p>
        </p:txBody>
      </p:sp>
    </p:spTree>
    <p:extLst>
      <p:ext uri="{BB962C8B-B14F-4D97-AF65-F5344CB8AC3E}">
        <p14:creationId xmlns:p14="http://schemas.microsoft.com/office/powerpoint/2010/main" val="4017714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28</a:t>
            </a:fld>
            <a:endParaRPr lang="en-US"/>
          </a:p>
        </p:txBody>
      </p:sp>
    </p:spTree>
    <p:extLst>
      <p:ext uri="{BB962C8B-B14F-4D97-AF65-F5344CB8AC3E}">
        <p14:creationId xmlns:p14="http://schemas.microsoft.com/office/powerpoint/2010/main" val="314907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29</a:t>
            </a:fld>
            <a:endParaRPr lang="en-US"/>
          </a:p>
        </p:txBody>
      </p:sp>
    </p:spTree>
    <p:extLst>
      <p:ext uri="{BB962C8B-B14F-4D97-AF65-F5344CB8AC3E}">
        <p14:creationId xmlns:p14="http://schemas.microsoft.com/office/powerpoint/2010/main" val="1471444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30</a:t>
            </a:fld>
            <a:endParaRPr lang="en-US"/>
          </a:p>
        </p:txBody>
      </p:sp>
    </p:spTree>
    <p:extLst>
      <p:ext uri="{BB962C8B-B14F-4D97-AF65-F5344CB8AC3E}">
        <p14:creationId xmlns:p14="http://schemas.microsoft.com/office/powerpoint/2010/main" val="3410127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https://en.wikipedia.org/wiki/Cardiac_cycle#/media/File:2027_Phases_of_the_Cardiac_Cycle.jpg</a:t>
            </a:r>
          </a:p>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10</a:t>
            </a:fld>
            <a:endParaRPr lang="en-US"/>
          </a:p>
        </p:txBody>
      </p:sp>
    </p:spTree>
    <p:extLst>
      <p:ext uri="{BB962C8B-B14F-4D97-AF65-F5344CB8AC3E}">
        <p14:creationId xmlns:p14="http://schemas.microsoft.com/office/powerpoint/2010/main" val="529370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31</a:t>
            </a:fld>
            <a:endParaRPr lang="en-US"/>
          </a:p>
        </p:txBody>
      </p:sp>
    </p:spTree>
    <p:extLst>
      <p:ext uri="{BB962C8B-B14F-4D97-AF65-F5344CB8AC3E}">
        <p14:creationId xmlns:p14="http://schemas.microsoft.com/office/powerpoint/2010/main" val="442304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32</a:t>
            </a:fld>
            <a:endParaRPr lang="en-US"/>
          </a:p>
        </p:txBody>
      </p:sp>
    </p:spTree>
    <p:extLst>
      <p:ext uri="{BB962C8B-B14F-4D97-AF65-F5344CB8AC3E}">
        <p14:creationId xmlns:p14="http://schemas.microsoft.com/office/powerpoint/2010/main" val="4059526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33</a:t>
            </a:fld>
            <a:endParaRPr lang="en-US"/>
          </a:p>
        </p:txBody>
      </p:sp>
    </p:spTree>
    <p:extLst>
      <p:ext uri="{BB962C8B-B14F-4D97-AF65-F5344CB8AC3E}">
        <p14:creationId xmlns:p14="http://schemas.microsoft.com/office/powerpoint/2010/main" val="3964849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34</a:t>
            </a:fld>
            <a:endParaRPr lang="en-US"/>
          </a:p>
        </p:txBody>
      </p:sp>
    </p:spTree>
    <p:extLst>
      <p:ext uri="{BB962C8B-B14F-4D97-AF65-F5344CB8AC3E}">
        <p14:creationId xmlns:p14="http://schemas.microsoft.com/office/powerpoint/2010/main" val="3905770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https://www.khanacademy.org/science/biology/human-biology/circulatory-pulmonary/a/components-of-the-blood</a:t>
            </a:r>
          </a:p>
          <a:p>
            <a:endParaRPr lang="en-US"/>
          </a:p>
          <a:p>
            <a:r>
              <a:rPr lang="en-US"/>
              <a:t>https://www.youtube.com/watch?v=yj7bfZKlIp8&amp;t=182s&amp;ab_channel=ProfessorDaveExplains</a:t>
            </a:r>
          </a:p>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37</a:t>
            </a:fld>
            <a:endParaRPr lang="en-US"/>
          </a:p>
        </p:txBody>
      </p:sp>
    </p:spTree>
    <p:extLst>
      <p:ext uri="{BB962C8B-B14F-4D97-AF65-F5344CB8AC3E}">
        <p14:creationId xmlns:p14="http://schemas.microsoft.com/office/powerpoint/2010/main" val="2430734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https://www.khanacademy.org/science/biology/human-biology/circulatory-pulmonary/a/components-of-the-blood</a:t>
            </a:r>
          </a:p>
        </p:txBody>
      </p:sp>
      <p:sp>
        <p:nvSpPr>
          <p:cNvPr id="4" name="Slide Number Placeholder 3"/>
          <p:cNvSpPr>
            <a:spLocks noGrp="1"/>
          </p:cNvSpPr>
          <p:nvPr>
            <p:ph type="sldNum" sz="quarter" idx="5"/>
          </p:nvPr>
        </p:nvSpPr>
        <p:spPr/>
        <p:txBody>
          <a:bodyPr/>
          <a:lstStyle/>
          <a:p>
            <a:fld id="{79AC5132-EF14-49B9-84E4-16A81C559656}" type="slidenum">
              <a:rPr lang="en-US" smtClean="0"/>
              <a:t>38</a:t>
            </a:fld>
            <a:endParaRPr lang="en-US"/>
          </a:p>
        </p:txBody>
      </p:sp>
    </p:spTree>
    <p:extLst>
      <p:ext uri="{BB962C8B-B14F-4D97-AF65-F5344CB8AC3E}">
        <p14:creationId xmlns:p14="http://schemas.microsoft.com/office/powerpoint/2010/main" val="1347241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02122"/>
                </a:solidFill>
                <a:effectLst/>
                <a:latin typeface="Arial" panose="020B0604020202020204" pitchFamily="34" charset="0"/>
              </a:rPr>
              <a:t>Various factors such as low pH, high CO</a:t>
            </a:r>
            <a:r>
              <a:rPr lang="en-US" b="0" i="0" baseline="-25000">
                <a:solidFill>
                  <a:srgbClr val="202122"/>
                </a:solidFill>
                <a:effectLst/>
                <a:latin typeface="Arial" panose="020B0604020202020204" pitchFamily="34" charset="0"/>
              </a:rPr>
              <a:t>2</a:t>
            </a:r>
            <a:r>
              <a:rPr lang="en-US" b="0" i="0">
                <a:solidFill>
                  <a:srgbClr val="202122"/>
                </a:solidFill>
                <a:effectLst/>
                <a:latin typeface="Arial" panose="020B0604020202020204" pitchFamily="34" charset="0"/>
              </a:rPr>
              <a:t> and high </a:t>
            </a:r>
            <a:r>
              <a:rPr lang="en-US" b="0" i="0" u="none" strike="noStrike">
                <a:solidFill>
                  <a:srgbClr val="0645AD"/>
                </a:solidFill>
                <a:effectLst/>
                <a:latin typeface="Arial" panose="020B0604020202020204" pitchFamily="34" charset="0"/>
                <a:hlinkClick r:id="rId3" tooltip="2,3 BPG"/>
              </a:rPr>
              <a:t>2,3 BPG</a:t>
            </a:r>
            <a:r>
              <a:rPr lang="en-US" b="0" i="0">
                <a:solidFill>
                  <a:srgbClr val="202122"/>
                </a:solidFill>
                <a:effectLst/>
                <a:latin typeface="Arial" panose="020B0604020202020204" pitchFamily="34" charset="0"/>
              </a:rPr>
              <a:t> at the level of the tissues favor the taut form, which has low oxygen affinity and releases oxygen in the tissues. Conversely, a high pH, low CO</a:t>
            </a:r>
            <a:r>
              <a:rPr lang="en-US" b="0" i="0" baseline="-25000">
                <a:solidFill>
                  <a:srgbClr val="202122"/>
                </a:solidFill>
                <a:effectLst/>
                <a:latin typeface="Arial" panose="020B0604020202020204" pitchFamily="34" charset="0"/>
              </a:rPr>
              <a:t>2</a:t>
            </a:r>
            <a:r>
              <a:rPr lang="en-US" b="0" i="0">
                <a:solidFill>
                  <a:srgbClr val="202122"/>
                </a:solidFill>
                <a:effectLst/>
                <a:latin typeface="Arial" panose="020B0604020202020204" pitchFamily="34" charset="0"/>
              </a:rPr>
              <a:t>, or low 2,3 BPG favors the relaxed form, which can better bind oxygen.</a:t>
            </a:r>
            <a:r>
              <a:rPr lang="en-US" b="0" i="0" u="none" strike="noStrike" baseline="30000">
                <a:solidFill>
                  <a:srgbClr val="0645AD"/>
                </a:solidFill>
                <a:effectLst/>
                <a:latin typeface="Arial" panose="020B0604020202020204" pitchFamily="34" charset="0"/>
                <a:hlinkClick r:id="rId4"/>
              </a:rPr>
              <a:t>[54]</a:t>
            </a:r>
            <a:r>
              <a:rPr lang="en-US" b="0" i="0">
                <a:solidFill>
                  <a:srgbClr val="202122"/>
                </a:solidFill>
                <a:effectLst/>
                <a:latin typeface="Arial" panose="020B0604020202020204" pitchFamily="34" charset="0"/>
              </a:rPr>
              <a:t> The partial pressure of the system also affects O</a:t>
            </a:r>
            <a:r>
              <a:rPr lang="en-US" b="0" i="0" baseline="-25000">
                <a:solidFill>
                  <a:srgbClr val="202122"/>
                </a:solidFill>
                <a:effectLst/>
                <a:latin typeface="Arial" panose="020B0604020202020204" pitchFamily="34" charset="0"/>
              </a:rPr>
              <a:t>2</a:t>
            </a:r>
            <a:r>
              <a:rPr lang="en-US" b="0" i="0">
                <a:solidFill>
                  <a:srgbClr val="202122"/>
                </a:solidFill>
                <a:effectLst/>
                <a:latin typeface="Arial" panose="020B0604020202020204" pitchFamily="34" charset="0"/>
              </a:rPr>
              <a:t> affinity where, at high partial pressures of oxygen (such as those present in the alveoli), the relaxed (high affinity, R) state is </a:t>
            </a:r>
            <a:r>
              <a:rPr lang="en-US" b="0" i="0" err="1">
                <a:solidFill>
                  <a:srgbClr val="202122"/>
                </a:solidFill>
                <a:effectLst/>
                <a:latin typeface="Arial" panose="020B0604020202020204" pitchFamily="34" charset="0"/>
              </a:rPr>
              <a:t>favoured</a:t>
            </a:r>
            <a:r>
              <a:rPr lang="en-US" b="0" i="0">
                <a:solidFill>
                  <a:srgbClr val="202122"/>
                </a:solidFill>
                <a:effectLst/>
                <a:latin typeface="Arial" panose="020B0604020202020204" pitchFamily="34" charset="0"/>
              </a:rPr>
              <a:t>. Inversely, at low partial pressures (such as those present in respiring tissues), the (low affinity, T) tense state is </a:t>
            </a:r>
            <a:r>
              <a:rPr lang="en-US" b="0" i="0" err="1">
                <a:solidFill>
                  <a:srgbClr val="202122"/>
                </a:solidFill>
                <a:effectLst/>
                <a:latin typeface="Arial" panose="020B0604020202020204" pitchFamily="34" charset="0"/>
              </a:rPr>
              <a:t>favoured</a:t>
            </a:r>
            <a:r>
              <a:rPr lang="en-US" b="0" i="0">
                <a:solidFill>
                  <a:srgbClr val="202122"/>
                </a:solidFill>
                <a:effectLst/>
                <a:latin typeface="Arial" panose="020B0604020202020204" pitchFamily="34" charset="0"/>
              </a:rPr>
              <a:t>.</a:t>
            </a:r>
            <a:r>
              <a:rPr lang="en-US" b="0" i="0" u="none" strike="noStrike" baseline="30000">
                <a:solidFill>
                  <a:srgbClr val="0645AD"/>
                </a:solidFill>
                <a:effectLst/>
                <a:latin typeface="Arial" panose="020B0604020202020204" pitchFamily="34" charset="0"/>
                <a:hlinkClick r:id="rId5"/>
              </a:rPr>
              <a:t>[55]</a:t>
            </a:r>
            <a:r>
              <a:rPr lang="en-US" b="0" i="0">
                <a:solidFill>
                  <a:srgbClr val="202122"/>
                </a:solidFill>
                <a:effectLst/>
                <a:latin typeface="Arial" panose="020B0604020202020204" pitchFamily="34" charset="0"/>
              </a:rPr>
              <a:t> Additionally, the binding of oxygen to the iron(II) heme pulls the iron into the plane of the porphyrin ring, causing a slight conformational shift. The shift encourages oxygen to bind to the three remaining heme units within hemoglobin (thus, oxygen binding is cooperative).</a:t>
            </a:r>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40</a:t>
            </a:fld>
            <a:endParaRPr lang="en-US"/>
          </a:p>
        </p:txBody>
      </p:sp>
    </p:spTree>
    <p:extLst>
      <p:ext uri="{BB962C8B-B14F-4D97-AF65-F5344CB8AC3E}">
        <p14:creationId xmlns:p14="http://schemas.microsoft.com/office/powerpoint/2010/main" val="1355630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02122"/>
                </a:solidFill>
                <a:effectLst/>
                <a:latin typeface="Arial" panose="020B0604020202020204" pitchFamily="34" charset="0"/>
              </a:rPr>
              <a:t>Various factors such as low pH, high CO</a:t>
            </a:r>
            <a:r>
              <a:rPr lang="en-US" b="0" i="0" baseline="-25000">
                <a:solidFill>
                  <a:srgbClr val="202122"/>
                </a:solidFill>
                <a:effectLst/>
                <a:latin typeface="Arial" panose="020B0604020202020204" pitchFamily="34" charset="0"/>
              </a:rPr>
              <a:t>2</a:t>
            </a:r>
            <a:r>
              <a:rPr lang="en-US" b="0" i="0">
                <a:solidFill>
                  <a:srgbClr val="202122"/>
                </a:solidFill>
                <a:effectLst/>
                <a:latin typeface="Arial" panose="020B0604020202020204" pitchFamily="34" charset="0"/>
              </a:rPr>
              <a:t> and high </a:t>
            </a:r>
            <a:r>
              <a:rPr lang="en-US" b="0" i="0" u="none" strike="noStrike">
                <a:solidFill>
                  <a:srgbClr val="0645AD"/>
                </a:solidFill>
                <a:effectLst/>
                <a:latin typeface="Arial" panose="020B0604020202020204" pitchFamily="34" charset="0"/>
                <a:hlinkClick r:id="rId3" tooltip="2,3 BPG"/>
              </a:rPr>
              <a:t>2,3 BPG</a:t>
            </a:r>
            <a:r>
              <a:rPr lang="en-US" b="0" i="0">
                <a:solidFill>
                  <a:srgbClr val="202122"/>
                </a:solidFill>
                <a:effectLst/>
                <a:latin typeface="Arial" panose="020B0604020202020204" pitchFamily="34" charset="0"/>
              </a:rPr>
              <a:t> at the level of the tissues favor the taut form, which has low oxygen affinity and releases oxygen in the tissues. Conversely, a high pH, low CO</a:t>
            </a:r>
            <a:r>
              <a:rPr lang="en-US" b="0" i="0" baseline="-25000">
                <a:solidFill>
                  <a:srgbClr val="202122"/>
                </a:solidFill>
                <a:effectLst/>
                <a:latin typeface="Arial" panose="020B0604020202020204" pitchFamily="34" charset="0"/>
              </a:rPr>
              <a:t>2</a:t>
            </a:r>
            <a:r>
              <a:rPr lang="en-US" b="0" i="0">
                <a:solidFill>
                  <a:srgbClr val="202122"/>
                </a:solidFill>
                <a:effectLst/>
                <a:latin typeface="Arial" panose="020B0604020202020204" pitchFamily="34" charset="0"/>
              </a:rPr>
              <a:t>, or low 2,3 BPG favors the relaxed form, which can better bind oxygen.</a:t>
            </a:r>
            <a:r>
              <a:rPr lang="en-US" b="0" i="0" u="none" strike="noStrike" baseline="30000">
                <a:solidFill>
                  <a:srgbClr val="0645AD"/>
                </a:solidFill>
                <a:effectLst/>
                <a:latin typeface="Arial" panose="020B0604020202020204" pitchFamily="34" charset="0"/>
                <a:hlinkClick r:id="rId4"/>
              </a:rPr>
              <a:t>[54]</a:t>
            </a:r>
            <a:r>
              <a:rPr lang="en-US" b="0" i="0">
                <a:solidFill>
                  <a:srgbClr val="202122"/>
                </a:solidFill>
                <a:effectLst/>
                <a:latin typeface="Arial" panose="020B0604020202020204" pitchFamily="34" charset="0"/>
              </a:rPr>
              <a:t> The partial pressure of the system also affects O</a:t>
            </a:r>
            <a:r>
              <a:rPr lang="en-US" b="0" i="0" baseline="-25000">
                <a:solidFill>
                  <a:srgbClr val="202122"/>
                </a:solidFill>
                <a:effectLst/>
                <a:latin typeface="Arial" panose="020B0604020202020204" pitchFamily="34" charset="0"/>
              </a:rPr>
              <a:t>2</a:t>
            </a:r>
            <a:r>
              <a:rPr lang="en-US" b="0" i="0">
                <a:solidFill>
                  <a:srgbClr val="202122"/>
                </a:solidFill>
                <a:effectLst/>
                <a:latin typeface="Arial" panose="020B0604020202020204" pitchFamily="34" charset="0"/>
              </a:rPr>
              <a:t> affinity where, at high partial pressures of oxygen (such as those present in the alveoli), the relaxed (high affinity, R) state is </a:t>
            </a:r>
            <a:r>
              <a:rPr lang="en-US" b="0" i="0" err="1">
                <a:solidFill>
                  <a:srgbClr val="202122"/>
                </a:solidFill>
                <a:effectLst/>
                <a:latin typeface="Arial" panose="020B0604020202020204" pitchFamily="34" charset="0"/>
              </a:rPr>
              <a:t>favoured</a:t>
            </a:r>
            <a:r>
              <a:rPr lang="en-US" b="0" i="0">
                <a:solidFill>
                  <a:srgbClr val="202122"/>
                </a:solidFill>
                <a:effectLst/>
                <a:latin typeface="Arial" panose="020B0604020202020204" pitchFamily="34" charset="0"/>
              </a:rPr>
              <a:t>. Inversely, at low partial pressures (such as those present in respiring tissues), the (low affinity, T) tense state is </a:t>
            </a:r>
            <a:r>
              <a:rPr lang="en-US" b="0" i="0" err="1">
                <a:solidFill>
                  <a:srgbClr val="202122"/>
                </a:solidFill>
                <a:effectLst/>
                <a:latin typeface="Arial" panose="020B0604020202020204" pitchFamily="34" charset="0"/>
              </a:rPr>
              <a:t>favoured</a:t>
            </a:r>
            <a:r>
              <a:rPr lang="en-US" b="0" i="0">
                <a:solidFill>
                  <a:srgbClr val="202122"/>
                </a:solidFill>
                <a:effectLst/>
                <a:latin typeface="Arial" panose="020B0604020202020204" pitchFamily="34" charset="0"/>
              </a:rPr>
              <a:t>.</a:t>
            </a:r>
            <a:r>
              <a:rPr lang="en-US" b="0" i="0" u="none" strike="noStrike" baseline="30000">
                <a:solidFill>
                  <a:srgbClr val="0645AD"/>
                </a:solidFill>
                <a:effectLst/>
                <a:latin typeface="Arial" panose="020B0604020202020204" pitchFamily="34" charset="0"/>
                <a:hlinkClick r:id="rId5"/>
              </a:rPr>
              <a:t>[55]</a:t>
            </a:r>
            <a:r>
              <a:rPr lang="en-US" b="0" i="0">
                <a:solidFill>
                  <a:srgbClr val="202122"/>
                </a:solidFill>
                <a:effectLst/>
                <a:latin typeface="Arial" panose="020B0604020202020204" pitchFamily="34" charset="0"/>
              </a:rPr>
              <a:t> Additionally, the binding of oxygen to the iron(II) heme pulls the iron into the plane of the porphyrin ring, causing a slight conformational shift. The shift encourages oxygen to bind to the three remaining heme units within hemoglobin (thus, oxygen binding is cooperative).</a:t>
            </a:r>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41</a:t>
            </a:fld>
            <a:endParaRPr lang="en-US"/>
          </a:p>
        </p:txBody>
      </p:sp>
    </p:spTree>
    <p:extLst>
      <p:ext uri="{BB962C8B-B14F-4D97-AF65-F5344CB8AC3E}">
        <p14:creationId xmlns:p14="http://schemas.microsoft.com/office/powerpoint/2010/main" val="2516163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https://www.facebook.com/photo/?fbid=497597494434803&amp;set=pcb.497598781101341</a:t>
            </a:r>
          </a:p>
        </p:txBody>
      </p:sp>
      <p:sp>
        <p:nvSpPr>
          <p:cNvPr id="4" name="Slide Number Placeholder 3"/>
          <p:cNvSpPr>
            <a:spLocks noGrp="1"/>
          </p:cNvSpPr>
          <p:nvPr>
            <p:ph type="sldNum" sz="quarter" idx="5"/>
          </p:nvPr>
        </p:nvSpPr>
        <p:spPr/>
        <p:txBody>
          <a:bodyPr/>
          <a:lstStyle/>
          <a:p>
            <a:fld id="{79AC5132-EF14-49B9-84E4-16A81C559656}" type="slidenum">
              <a:rPr lang="en-US" smtClean="0"/>
              <a:t>43</a:t>
            </a:fld>
            <a:endParaRPr lang="en-US"/>
          </a:p>
        </p:txBody>
      </p:sp>
    </p:spTree>
    <p:extLst>
      <p:ext uri="{BB962C8B-B14F-4D97-AF65-F5344CB8AC3E}">
        <p14:creationId xmlns:p14="http://schemas.microsoft.com/office/powerpoint/2010/main" val="1793583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https://www.facebook.com/photo/?fbid=497597494434803&amp;set=pcb.497598781101341</a:t>
            </a:r>
          </a:p>
          <a:p>
            <a:endParaRPr lang="en-US"/>
          </a:p>
          <a:p>
            <a:r>
              <a:rPr lang="en-US"/>
              <a:t>https://www.youtube.com/watch?v=sysTSvey4Ow&amp;ab_channel=AnatomyHero</a:t>
            </a:r>
          </a:p>
          <a:p>
            <a:endParaRPr lang="en-US"/>
          </a:p>
          <a:p>
            <a:r>
              <a:rPr lang="en-US"/>
              <a:t>https://www.frontiersin.org/articles/10.3389/fphys.2020.00170/full</a:t>
            </a:r>
          </a:p>
        </p:txBody>
      </p:sp>
      <p:sp>
        <p:nvSpPr>
          <p:cNvPr id="4" name="Slide Number Placeholder 3"/>
          <p:cNvSpPr>
            <a:spLocks noGrp="1"/>
          </p:cNvSpPr>
          <p:nvPr>
            <p:ph type="sldNum" sz="quarter" idx="5"/>
          </p:nvPr>
        </p:nvSpPr>
        <p:spPr/>
        <p:txBody>
          <a:bodyPr/>
          <a:lstStyle/>
          <a:p>
            <a:fld id="{79AC5132-EF14-49B9-84E4-16A81C559656}" type="slidenum">
              <a:rPr lang="en-US" smtClean="0"/>
              <a:t>44</a:t>
            </a:fld>
            <a:endParaRPr lang="en-US"/>
          </a:p>
        </p:txBody>
      </p:sp>
    </p:spTree>
    <p:extLst>
      <p:ext uri="{BB962C8B-B14F-4D97-AF65-F5344CB8AC3E}">
        <p14:creationId xmlns:p14="http://schemas.microsoft.com/office/powerpoint/2010/main" val="193058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12</a:t>
            </a:fld>
            <a:endParaRPr lang="en-US"/>
          </a:p>
        </p:txBody>
      </p:sp>
    </p:spTree>
    <p:extLst>
      <p:ext uri="{BB962C8B-B14F-4D97-AF65-F5344CB8AC3E}">
        <p14:creationId xmlns:p14="http://schemas.microsoft.com/office/powerpoint/2010/main" val="2201137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45</a:t>
            </a:fld>
            <a:endParaRPr lang="en-US"/>
          </a:p>
        </p:txBody>
      </p:sp>
    </p:spTree>
    <p:extLst>
      <p:ext uri="{BB962C8B-B14F-4D97-AF65-F5344CB8AC3E}">
        <p14:creationId xmlns:p14="http://schemas.microsoft.com/office/powerpoint/2010/main" val="1330302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https://www.youtube.com/watch?v=RYZ4daFwMa8&amp;ab_channel=AlilaMedicalMedia</a:t>
            </a:r>
          </a:p>
          <a:p>
            <a:endParaRPr lang="en-US"/>
          </a:p>
          <a:p>
            <a:r>
              <a:rPr lang="en-US"/>
              <a:t>https://www.youtube.com/watch?v=v7Q9BrNfIpQ&amp;ab_channel=AlilaMedicalMedia</a:t>
            </a:r>
          </a:p>
          <a:p>
            <a:endParaRPr lang="en-US"/>
          </a:p>
          <a:p>
            <a:r>
              <a:rPr lang="en-US"/>
              <a:t>Q – depolarization of the interventricular septum</a:t>
            </a:r>
          </a:p>
          <a:p>
            <a:r>
              <a:rPr lang="en-US"/>
              <a:t>R – depolarization of the main mass of the ventricles</a:t>
            </a:r>
          </a:p>
          <a:p>
            <a:r>
              <a:rPr lang="en-US"/>
              <a:t>S – depolarization at the base of the heart</a:t>
            </a:r>
          </a:p>
        </p:txBody>
      </p:sp>
      <p:sp>
        <p:nvSpPr>
          <p:cNvPr id="4" name="Slide Number Placeholder 3"/>
          <p:cNvSpPr>
            <a:spLocks noGrp="1"/>
          </p:cNvSpPr>
          <p:nvPr>
            <p:ph type="sldNum" sz="quarter" idx="5"/>
          </p:nvPr>
        </p:nvSpPr>
        <p:spPr/>
        <p:txBody>
          <a:bodyPr/>
          <a:lstStyle/>
          <a:p>
            <a:fld id="{79AC5132-EF14-49B9-84E4-16A81C559656}" type="slidenum">
              <a:rPr lang="en-US" smtClean="0"/>
              <a:t>46</a:t>
            </a:fld>
            <a:endParaRPr lang="en-US"/>
          </a:p>
        </p:txBody>
      </p:sp>
    </p:spTree>
    <p:extLst>
      <p:ext uri="{BB962C8B-B14F-4D97-AF65-F5344CB8AC3E}">
        <p14:creationId xmlns:p14="http://schemas.microsoft.com/office/powerpoint/2010/main" val="2420624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47</a:t>
            </a:fld>
            <a:endParaRPr lang="en-US"/>
          </a:p>
        </p:txBody>
      </p:sp>
    </p:spTree>
    <p:extLst>
      <p:ext uri="{BB962C8B-B14F-4D97-AF65-F5344CB8AC3E}">
        <p14:creationId xmlns:p14="http://schemas.microsoft.com/office/powerpoint/2010/main" val="371544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48</a:t>
            </a:fld>
            <a:endParaRPr lang="en-US"/>
          </a:p>
        </p:txBody>
      </p:sp>
    </p:spTree>
    <p:extLst>
      <p:ext uri="{BB962C8B-B14F-4D97-AF65-F5344CB8AC3E}">
        <p14:creationId xmlns:p14="http://schemas.microsoft.com/office/powerpoint/2010/main" val="2003860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49</a:t>
            </a:fld>
            <a:endParaRPr lang="en-US"/>
          </a:p>
        </p:txBody>
      </p:sp>
    </p:spTree>
    <p:extLst>
      <p:ext uri="{BB962C8B-B14F-4D97-AF65-F5344CB8AC3E}">
        <p14:creationId xmlns:p14="http://schemas.microsoft.com/office/powerpoint/2010/main" val="1993149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50</a:t>
            </a:fld>
            <a:endParaRPr lang="en-US"/>
          </a:p>
        </p:txBody>
      </p:sp>
    </p:spTree>
    <p:extLst>
      <p:ext uri="{BB962C8B-B14F-4D97-AF65-F5344CB8AC3E}">
        <p14:creationId xmlns:p14="http://schemas.microsoft.com/office/powerpoint/2010/main" val="4047485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51</a:t>
            </a:fld>
            <a:endParaRPr lang="en-US"/>
          </a:p>
        </p:txBody>
      </p:sp>
    </p:spTree>
    <p:extLst>
      <p:ext uri="{BB962C8B-B14F-4D97-AF65-F5344CB8AC3E}">
        <p14:creationId xmlns:p14="http://schemas.microsoft.com/office/powerpoint/2010/main" val="3994921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C5132-EF14-49B9-84E4-16A81C559656}" type="slidenum">
              <a:rPr lang="en-US" smtClean="0"/>
              <a:t>52</a:t>
            </a:fld>
            <a:endParaRPr lang="en-US"/>
          </a:p>
        </p:txBody>
      </p:sp>
    </p:spTree>
    <p:extLst>
      <p:ext uri="{BB962C8B-B14F-4D97-AF65-F5344CB8AC3E}">
        <p14:creationId xmlns:p14="http://schemas.microsoft.com/office/powerpoint/2010/main" val="4125977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muscles help us with breathing?</a:t>
            </a:r>
          </a:p>
          <a:p>
            <a:endParaRPr lang="en-GB"/>
          </a:p>
          <a:p>
            <a:r>
              <a:rPr lang="en-GB"/>
              <a:t>Hypotonic environment</a:t>
            </a:r>
          </a:p>
        </p:txBody>
      </p:sp>
      <p:sp>
        <p:nvSpPr>
          <p:cNvPr id="4" name="Slide Number Placeholder 3"/>
          <p:cNvSpPr>
            <a:spLocks noGrp="1"/>
          </p:cNvSpPr>
          <p:nvPr>
            <p:ph type="sldNum" sz="quarter" idx="5"/>
          </p:nvPr>
        </p:nvSpPr>
        <p:spPr/>
        <p:txBody>
          <a:bodyPr/>
          <a:lstStyle/>
          <a:p>
            <a:fld id="{79AC5132-EF14-49B9-84E4-16A81C559656}" type="slidenum">
              <a:rPr lang="en-US" smtClean="0"/>
              <a:t>60</a:t>
            </a:fld>
            <a:endParaRPr lang="en-US"/>
          </a:p>
        </p:txBody>
      </p:sp>
    </p:spTree>
    <p:extLst>
      <p:ext uri="{BB962C8B-B14F-4D97-AF65-F5344CB8AC3E}">
        <p14:creationId xmlns:p14="http://schemas.microsoft.com/office/powerpoint/2010/main" val="3465723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you breathe in the air goes to the nasal cavity</a:t>
            </a:r>
          </a:p>
          <a:p>
            <a:r>
              <a:rPr lang="en-GB"/>
              <a:t>Filled with mucus</a:t>
            </a:r>
          </a:p>
          <a:p>
            <a:r>
              <a:rPr lang="en-GB"/>
              <a:t>Lysozymes – help fight bacteria</a:t>
            </a:r>
          </a:p>
        </p:txBody>
      </p:sp>
      <p:sp>
        <p:nvSpPr>
          <p:cNvPr id="4" name="Slide Number Placeholder 3"/>
          <p:cNvSpPr>
            <a:spLocks noGrp="1"/>
          </p:cNvSpPr>
          <p:nvPr>
            <p:ph type="sldNum" sz="quarter" idx="5"/>
          </p:nvPr>
        </p:nvSpPr>
        <p:spPr/>
        <p:txBody>
          <a:bodyPr/>
          <a:lstStyle/>
          <a:p>
            <a:fld id="{79AC5132-EF14-49B9-84E4-16A81C559656}" type="slidenum">
              <a:rPr lang="en-US" smtClean="0"/>
              <a:t>61</a:t>
            </a:fld>
            <a:endParaRPr lang="en-US"/>
          </a:p>
        </p:txBody>
      </p:sp>
    </p:spTree>
    <p:extLst>
      <p:ext uri="{BB962C8B-B14F-4D97-AF65-F5344CB8AC3E}">
        <p14:creationId xmlns:p14="http://schemas.microsoft.com/office/powerpoint/2010/main" val="2255786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https://www.ncbi.nlm.nih.gov/pmc/articles/PMC4551211/</a:t>
            </a:r>
            <a:endParaRPr lang="cs-CZ"/>
          </a:p>
          <a:p>
            <a:endParaRPr lang="cs-CZ"/>
          </a:p>
          <a:p>
            <a:r>
              <a:rPr lang="en-US"/>
              <a:t>https://physoc.onlinelibrary.wiley.com/doi/10.1113/JP270593</a:t>
            </a:r>
          </a:p>
        </p:txBody>
      </p:sp>
      <p:sp>
        <p:nvSpPr>
          <p:cNvPr id="4" name="Slide Number Placeholder 3"/>
          <p:cNvSpPr>
            <a:spLocks noGrp="1"/>
          </p:cNvSpPr>
          <p:nvPr>
            <p:ph type="sldNum" sz="quarter" idx="5"/>
          </p:nvPr>
        </p:nvSpPr>
        <p:spPr/>
        <p:txBody>
          <a:bodyPr/>
          <a:lstStyle/>
          <a:p>
            <a:fld id="{79AC5132-EF14-49B9-84E4-16A81C559656}" type="slidenum">
              <a:rPr lang="en-US" smtClean="0"/>
              <a:t>13</a:t>
            </a:fld>
            <a:endParaRPr lang="en-US"/>
          </a:p>
        </p:txBody>
      </p:sp>
    </p:spTree>
    <p:extLst>
      <p:ext uri="{BB962C8B-B14F-4D97-AF65-F5344CB8AC3E}">
        <p14:creationId xmlns:p14="http://schemas.microsoft.com/office/powerpoint/2010/main" val="2723949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air goes into your lungs</a:t>
            </a:r>
          </a:p>
          <a:p>
            <a:endParaRPr lang="en-GB"/>
          </a:p>
          <a:p>
            <a:r>
              <a:rPr lang="en-GB"/>
              <a:t>Branch out </a:t>
            </a:r>
          </a:p>
          <a:p>
            <a:endParaRPr lang="en-GB"/>
          </a:p>
          <a:p>
            <a:r>
              <a:rPr lang="en-GB"/>
              <a:t>https://www.youtube.com/watch?v=0fVoz4V75_E&amp;ab_channel=Osmosis</a:t>
            </a:r>
          </a:p>
        </p:txBody>
      </p:sp>
      <p:sp>
        <p:nvSpPr>
          <p:cNvPr id="4" name="Slide Number Placeholder 3"/>
          <p:cNvSpPr>
            <a:spLocks noGrp="1"/>
          </p:cNvSpPr>
          <p:nvPr>
            <p:ph type="sldNum" sz="quarter" idx="5"/>
          </p:nvPr>
        </p:nvSpPr>
        <p:spPr/>
        <p:txBody>
          <a:bodyPr/>
          <a:lstStyle/>
          <a:p>
            <a:fld id="{79AC5132-EF14-49B9-84E4-16A81C559656}" type="slidenum">
              <a:rPr lang="en-US" smtClean="0"/>
              <a:t>62</a:t>
            </a:fld>
            <a:endParaRPr lang="en-US"/>
          </a:p>
        </p:txBody>
      </p:sp>
    </p:spTree>
    <p:extLst>
      <p:ext uri="{BB962C8B-B14F-4D97-AF65-F5344CB8AC3E}">
        <p14:creationId xmlns:p14="http://schemas.microsoft.com/office/powerpoint/2010/main" val="866380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https://www.youtube.com/watch?v=0fVoz4V75_E&amp;ab_channel=Osmosis</a:t>
            </a:r>
          </a:p>
        </p:txBody>
      </p:sp>
      <p:sp>
        <p:nvSpPr>
          <p:cNvPr id="4" name="Slide Number Placeholder 3"/>
          <p:cNvSpPr>
            <a:spLocks noGrp="1"/>
          </p:cNvSpPr>
          <p:nvPr>
            <p:ph type="sldNum" sz="quarter" idx="5"/>
          </p:nvPr>
        </p:nvSpPr>
        <p:spPr/>
        <p:txBody>
          <a:bodyPr/>
          <a:lstStyle/>
          <a:p>
            <a:fld id="{79AC5132-EF14-49B9-84E4-16A81C559656}" type="slidenum">
              <a:rPr lang="en-US" smtClean="0"/>
              <a:t>63</a:t>
            </a:fld>
            <a:endParaRPr lang="en-US"/>
          </a:p>
        </p:txBody>
      </p:sp>
    </p:spTree>
    <p:extLst>
      <p:ext uri="{BB962C8B-B14F-4D97-AF65-F5344CB8AC3E}">
        <p14:creationId xmlns:p14="http://schemas.microsoft.com/office/powerpoint/2010/main" val="4214128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https://www.youtube.com/watch?v=0fVoz4V75_E&amp;ab_channel=Osmosis</a:t>
            </a:r>
          </a:p>
        </p:txBody>
      </p:sp>
      <p:sp>
        <p:nvSpPr>
          <p:cNvPr id="4" name="Slide Number Placeholder 3"/>
          <p:cNvSpPr>
            <a:spLocks noGrp="1"/>
          </p:cNvSpPr>
          <p:nvPr>
            <p:ph type="sldNum" sz="quarter" idx="5"/>
          </p:nvPr>
        </p:nvSpPr>
        <p:spPr/>
        <p:txBody>
          <a:bodyPr/>
          <a:lstStyle/>
          <a:p>
            <a:fld id="{79AC5132-EF14-49B9-84E4-16A81C559656}" type="slidenum">
              <a:rPr lang="en-US" smtClean="0"/>
              <a:t>64</a:t>
            </a:fld>
            <a:endParaRPr lang="en-US"/>
          </a:p>
        </p:txBody>
      </p:sp>
    </p:spTree>
    <p:extLst>
      <p:ext uri="{BB962C8B-B14F-4D97-AF65-F5344CB8AC3E}">
        <p14:creationId xmlns:p14="http://schemas.microsoft.com/office/powerpoint/2010/main" val="2965843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happens in the Alveoli?</a:t>
            </a:r>
          </a:p>
          <a:p>
            <a:r>
              <a:rPr lang="en-GB"/>
              <a:t>Deoxygenated blood comes and meets the alveoli – gases can exchange</a:t>
            </a:r>
          </a:p>
          <a:p>
            <a:r>
              <a:rPr lang="en-GB"/>
              <a:t>DIFFUSION – partial pressure helps diffusion</a:t>
            </a:r>
          </a:p>
          <a:p>
            <a:r>
              <a:rPr lang="en-GB"/>
              <a:t>https://www.youtube.com/watch?v=0fVoz4V75_E&amp;ab_channel=Osmosis</a:t>
            </a:r>
          </a:p>
        </p:txBody>
      </p:sp>
      <p:sp>
        <p:nvSpPr>
          <p:cNvPr id="4" name="Slide Number Placeholder 3"/>
          <p:cNvSpPr>
            <a:spLocks noGrp="1"/>
          </p:cNvSpPr>
          <p:nvPr>
            <p:ph type="sldNum" sz="quarter" idx="5"/>
          </p:nvPr>
        </p:nvSpPr>
        <p:spPr/>
        <p:txBody>
          <a:bodyPr/>
          <a:lstStyle/>
          <a:p>
            <a:fld id="{79AC5132-EF14-49B9-84E4-16A81C559656}" type="slidenum">
              <a:rPr lang="en-US" smtClean="0"/>
              <a:t>65</a:t>
            </a:fld>
            <a:endParaRPr lang="en-US"/>
          </a:p>
        </p:txBody>
      </p:sp>
    </p:spTree>
    <p:extLst>
      <p:ext uri="{BB962C8B-B14F-4D97-AF65-F5344CB8AC3E}">
        <p14:creationId xmlns:p14="http://schemas.microsoft.com/office/powerpoint/2010/main" val="3958566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https://www.youtube.com/watch?v=0fVoz4V75_E&amp;ab_channel=Osmosis</a:t>
            </a:r>
          </a:p>
        </p:txBody>
      </p:sp>
      <p:sp>
        <p:nvSpPr>
          <p:cNvPr id="4" name="Slide Number Placeholder 3"/>
          <p:cNvSpPr>
            <a:spLocks noGrp="1"/>
          </p:cNvSpPr>
          <p:nvPr>
            <p:ph type="sldNum" sz="quarter" idx="5"/>
          </p:nvPr>
        </p:nvSpPr>
        <p:spPr/>
        <p:txBody>
          <a:bodyPr/>
          <a:lstStyle/>
          <a:p>
            <a:fld id="{79AC5132-EF14-49B9-84E4-16A81C559656}" type="slidenum">
              <a:rPr lang="en-US" smtClean="0"/>
              <a:t>66</a:t>
            </a:fld>
            <a:endParaRPr lang="en-US"/>
          </a:p>
        </p:txBody>
      </p:sp>
    </p:spTree>
    <p:extLst>
      <p:ext uri="{BB962C8B-B14F-4D97-AF65-F5344CB8AC3E}">
        <p14:creationId xmlns:p14="http://schemas.microsoft.com/office/powerpoint/2010/main" val="4117792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Nitrogen, carbon dioxide, oxygen…</a:t>
            </a:r>
          </a:p>
          <a:p>
            <a:endParaRPr lang="en-GB"/>
          </a:p>
          <a:p>
            <a:endParaRPr lang="en-GB"/>
          </a:p>
          <a:p>
            <a:r>
              <a:rPr lang="en-GB"/>
              <a:t>Https://www.youtube.com/watch?v=6qnSsV2syUE&amp;ab_channel=AlilaMedicalMedia</a:t>
            </a:r>
          </a:p>
        </p:txBody>
      </p:sp>
      <p:sp>
        <p:nvSpPr>
          <p:cNvPr id="4" name="Slide Number Placeholder 3"/>
          <p:cNvSpPr>
            <a:spLocks noGrp="1"/>
          </p:cNvSpPr>
          <p:nvPr>
            <p:ph type="sldNum" sz="quarter" idx="5"/>
          </p:nvPr>
        </p:nvSpPr>
        <p:spPr/>
        <p:txBody>
          <a:bodyPr/>
          <a:lstStyle/>
          <a:p>
            <a:fld id="{79AC5132-EF14-49B9-84E4-16A81C559656}" type="slidenum">
              <a:rPr lang="en-US" smtClean="0"/>
              <a:t>67</a:t>
            </a:fld>
            <a:endParaRPr lang="en-US"/>
          </a:p>
        </p:txBody>
      </p:sp>
    </p:spTree>
    <p:extLst>
      <p:ext uri="{BB962C8B-B14F-4D97-AF65-F5344CB8AC3E}">
        <p14:creationId xmlns:p14="http://schemas.microsoft.com/office/powerpoint/2010/main" val="1247023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68</a:t>
            </a:fld>
            <a:endParaRPr lang="en-US"/>
          </a:p>
        </p:txBody>
      </p:sp>
    </p:spTree>
    <p:extLst>
      <p:ext uri="{BB962C8B-B14F-4D97-AF65-F5344CB8AC3E}">
        <p14:creationId xmlns:p14="http://schemas.microsoft.com/office/powerpoint/2010/main" val="322635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69</a:t>
            </a:fld>
            <a:endParaRPr lang="en-US"/>
          </a:p>
        </p:txBody>
      </p:sp>
    </p:spTree>
    <p:extLst>
      <p:ext uri="{BB962C8B-B14F-4D97-AF65-F5344CB8AC3E}">
        <p14:creationId xmlns:p14="http://schemas.microsoft.com/office/powerpoint/2010/main" val="1325984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https://www.youtube.com/watch?v=6qnSsV2syUE&amp;ab_channel=AlilaMedicalMedia</a:t>
            </a:r>
          </a:p>
        </p:txBody>
      </p:sp>
      <p:sp>
        <p:nvSpPr>
          <p:cNvPr id="4" name="Slide Number Placeholder 3"/>
          <p:cNvSpPr>
            <a:spLocks noGrp="1"/>
          </p:cNvSpPr>
          <p:nvPr>
            <p:ph type="sldNum" sz="quarter" idx="5"/>
          </p:nvPr>
        </p:nvSpPr>
        <p:spPr/>
        <p:txBody>
          <a:bodyPr/>
          <a:lstStyle/>
          <a:p>
            <a:fld id="{79AC5132-EF14-49B9-84E4-16A81C559656}" type="slidenum">
              <a:rPr lang="en-US" smtClean="0"/>
              <a:t>70</a:t>
            </a:fld>
            <a:endParaRPr lang="en-US"/>
          </a:p>
        </p:txBody>
      </p:sp>
    </p:spTree>
    <p:extLst>
      <p:ext uri="{BB962C8B-B14F-4D97-AF65-F5344CB8AC3E}">
        <p14:creationId xmlns:p14="http://schemas.microsoft.com/office/powerpoint/2010/main" val="11601806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71</a:t>
            </a:fld>
            <a:endParaRPr lang="en-US"/>
          </a:p>
        </p:txBody>
      </p:sp>
    </p:spTree>
    <p:extLst>
      <p:ext uri="{BB962C8B-B14F-4D97-AF65-F5344CB8AC3E}">
        <p14:creationId xmlns:p14="http://schemas.microsoft.com/office/powerpoint/2010/main" val="367981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https://medical.andonline.com/systolic-vs-diastolic-blood-pressure/</a:t>
            </a:r>
          </a:p>
        </p:txBody>
      </p:sp>
      <p:sp>
        <p:nvSpPr>
          <p:cNvPr id="4" name="Slide Number Placeholder 3"/>
          <p:cNvSpPr>
            <a:spLocks noGrp="1"/>
          </p:cNvSpPr>
          <p:nvPr>
            <p:ph type="sldNum" sz="quarter" idx="5"/>
          </p:nvPr>
        </p:nvSpPr>
        <p:spPr/>
        <p:txBody>
          <a:bodyPr/>
          <a:lstStyle/>
          <a:p>
            <a:fld id="{79AC5132-EF14-49B9-84E4-16A81C559656}" type="slidenum">
              <a:rPr lang="en-US" smtClean="0"/>
              <a:t>14</a:t>
            </a:fld>
            <a:endParaRPr lang="en-US"/>
          </a:p>
        </p:txBody>
      </p:sp>
    </p:spTree>
    <p:extLst>
      <p:ext uri="{BB962C8B-B14F-4D97-AF65-F5344CB8AC3E}">
        <p14:creationId xmlns:p14="http://schemas.microsoft.com/office/powerpoint/2010/main" val="34018810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72</a:t>
            </a:fld>
            <a:endParaRPr lang="en-US"/>
          </a:p>
        </p:txBody>
      </p:sp>
    </p:spTree>
    <p:extLst>
      <p:ext uri="{BB962C8B-B14F-4D97-AF65-F5344CB8AC3E}">
        <p14:creationId xmlns:p14="http://schemas.microsoft.com/office/powerpoint/2010/main" val="7262310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73</a:t>
            </a:fld>
            <a:endParaRPr lang="en-US"/>
          </a:p>
        </p:txBody>
      </p:sp>
    </p:spTree>
    <p:extLst>
      <p:ext uri="{BB962C8B-B14F-4D97-AF65-F5344CB8AC3E}">
        <p14:creationId xmlns:p14="http://schemas.microsoft.com/office/powerpoint/2010/main" val="8145531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74</a:t>
            </a:fld>
            <a:endParaRPr lang="en-US"/>
          </a:p>
        </p:txBody>
      </p:sp>
    </p:spTree>
    <p:extLst>
      <p:ext uri="{BB962C8B-B14F-4D97-AF65-F5344CB8AC3E}">
        <p14:creationId xmlns:p14="http://schemas.microsoft.com/office/powerpoint/2010/main" val="31222185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75</a:t>
            </a:fld>
            <a:endParaRPr lang="en-US"/>
          </a:p>
        </p:txBody>
      </p:sp>
    </p:spTree>
    <p:extLst>
      <p:ext uri="{BB962C8B-B14F-4D97-AF65-F5344CB8AC3E}">
        <p14:creationId xmlns:p14="http://schemas.microsoft.com/office/powerpoint/2010/main" val="3476598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76</a:t>
            </a:fld>
            <a:endParaRPr lang="en-US"/>
          </a:p>
        </p:txBody>
      </p:sp>
    </p:spTree>
    <p:extLst>
      <p:ext uri="{BB962C8B-B14F-4D97-AF65-F5344CB8AC3E}">
        <p14:creationId xmlns:p14="http://schemas.microsoft.com/office/powerpoint/2010/main" val="307015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77</a:t>
            </a:fld>
            <a:endParaRPr lang="en-US"/>
          </a:p>
        </p:txBody>
      </p:sp>
    </p:spTree>
    <p:extLst>
      <p:ext uri="{BB962C8B-B14F-4D97-AF65-F5344CB8AC3E}">
        <p14:creationId xmlns:p14="http://schemas.microsoft.com/office/powerpoint/2010/main" val="2851573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78</a:t>
            </a:fld>
            <a:endParaRPr lang="en-US"/>
          </a:p>
        </p:txBody>
      </p:sp>
    </p:spTree>
    <p:extLst>
      <p:ext uri="{BB962C8B-B14F-4D97-AF65-F5344CB8AC3E}">
        <p14:creationId xmlns:p14="http://schemas.microsoft.com/office/powerpoint/2010/main" val="517421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79</a:t>
            </a:fld>
            <a:endParaRPr lang="en-US"/>
          </a:p>
        </p:txBody>
      </p:sp>
    </p:spTree>
    <p:extLst>
      <p:ext uri="{BB962C8B-B14F-4D97-AF65-F5344CB8AC3E}">
        <p14:creationId xmlns:p14="http://schemas.microsoft.com/office/powerpoint/2010/main" val="39226376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80</a:t>
            </a:fld>
            <a:endParaRPr lang="en-US"/>
          </a:p>
        </p:txBody>
      </p:sp>
    </p:spTree>
    <p:extLst>
      <p:ext uri="{BB962C8B-B14F-4D97-AF65-F5344CB8AC3E}">
        <p14:creationId xmlns:p14="http://schemas.microsoft.com/office/powerpoint/2010/main" val="1518462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81</a:t>
            </a:fld>
            <a:endParaRPr lang="en-US"/>
          </a:p>
        </p:txBody>
      </p:sp>
    </p:spTree>
    <p:extLst>
      <p:ext uri="{BB962C8B-B14F-4D97-AF65-F5344CB8AC3E}">
        <p14:creationId xmlns:p14="http://schemas.microsoft.com/office/powerpoint/2010/main" val="225119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https://www.mayoclinic.org/healthy-lifestyle/fitness/in-depth/exercise-intensity/art-20046887#:~:text=Subtract%20your%20age%20from%20220,minute%20for%20the%20average%20adult.</a:t>
            </a:r>
          </a:p>
        </p:txBody>
      </p:sp>
      <p:sp>
        <p:nvSpPr>
          <p:cNvPr id="4" name="Slide Number Placeholder 3"/>
          <p:cNvSpPr>
            <a:spLocks noGrp="1"/>
          </p:cNvSpPr>
          <p:nvPr>
            <p:ph type="sldNum" sz="quarter" idx="5"/>
          </p:nvPr>
        </p:nvSpPr>
        <p:spPr/>
        <p:txBody>
          <a:bodyPr/>
          <a:lstStyle/>
          <a:p>
            <a:fld id="{79AC5132-EF14-49B9-84E4-16A81C559656}" type="slidenum">
              <a:rPr lang="en-US" smtClean="0"/>
              <a:t>17</a:t>
            </a:fld>
            <a:endParaRPr lang="en-US"/>
          </a:p>
        </p:txBody>
      </p:sp>
    </p:spTree>
    <p:extLst>
      <p:ext uri="{BB962C8B-B14F-4D97-AF65-F5344CB8AC3E}">
        <p14:creationId xmlns:p14="http://schemas.microsoft.com/office/powerpoint/2010/main" val="2036074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82</a:t>
            </a:fld>
            <a:endParaRPr lang="en-US"/>
          </a:p>
        </p:txBody>
      </p:sp>
    </p:spTree>
    <p:extLst>
      <p:ext uri="{BB962C8B-B14F-4D97-AF65-F5344CB8AC3E}">
        <p14:creationId xmlns:p14="http://schemas.microsoft.com/office/powerpoint/2010/main" val="10988581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83</a:t>
            </a:fld>
            <a:endParaRPr lang="en-US"/>
          </a:p>
        </p:txBody>
      </p:sp>
    </p:spTree>
    <p:extLst>
      <p:ext uri="{BB962C8B-B14F-4D97-AF65-F5344CB8AC3E}">
        <p14:creationId xmlns:p14="http://schemas.microsoft.com/office/powerpoint/2010/main" val="19287346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84</a:t>
            </a:fld>
            <a:endParaRPr lang="en-US"/>
          </a:p>
        </p:txBody>
      </p:sp>
    </p:spTree>
    <p:extLst>
      <p:ext uri="{BB962C8B-B14F-4D97-AF65-F5344CB8AC3E}">
        <p14:creationId xmlns:p14="http://schemas.microsoft.com/office/powerpoint/2010/main" val="15095939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85</a:t>
            </a:fld>
            <a:endParaRPr lang="en-US"/>
          </a:p>
        </p:txBody>
      </p:sp>
    </p:spTree>
    <p:extLst>
      <p:ext uri="{BB962C8B-B14F-4D97-AF65-F5344CB8AC3E}">
        <p14:creationId xmlns:p14="http://schemas.microsoft.com/office/powerpoint/2010/main" val="833844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86</a:t>
            </a:fld>
            <a:endParaRPr lang="en-US"/>
          </a:p>
        </p:txBody>
      </p:sp>
    </p:spTree>
    <p:extLst>
      <p:ext uri="{BB962C8B-B14F-4D97-AF65-F5344CB8AC3E}">
        <p14:creationId xmlns:p14="http://schemas.microsoft.com/office/powerpoint/2010/main" val="23553806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87</a:t>
            </a:fld>
            <a:endParaRPr lang="en-US"/>
          </a:p>
        </p:txBody>
      </p:sp>
    </p:spTree>
    <p:extLst>
      <p:ext uri="{BB962C8B-B14F-4D97-AF65-F5344CB8AC3E}">
        <p14:creationId xmlns:p14="http://schemas.microsoft.com/office/powerpoint/2010/main" val="42924727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88</a:t>
            </a:fld>
            <a:endParaRPr lang="en-US"/>
          </a:p>
        </p:txBody>
      </p:sp>
    </p:spTree>
    <p:extLst>
      <p:ext uri="{BB962C8B-B14F-4D97-AF65-F5344CB8AC3E}">
        <p14:creationId xmlns:p14="http://schemas.microsoft.com/office/powerpoint/2010/main" val="4739786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89</a:t>
            </a:fld>
            <a:endParaRPr lang="en-US"/>
          </a:p>
        </p:txBody>
      </p:sp>
    </p:spTree>
    <p:extLst>
      <p:ext uri="{BB962C8B-B14F-4D97-AF65-F5344CB8AC3E}">
        <p14:creationId xmlns:p14="http://schemas.microsoft.com/office/powerpoint/2010/main" val="2002140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90</a:t>
            </a:fld>
            <a:endParaRPr lang="en-US"/>
          </a:p>
        </p:txBody>
      </p:sp>
    </p:spTree>
    <p:extLst>
      <p:ext uri="{BB962C8B-B14F-4D97-AF65-F5344CB8AC3E}">
        <p14:creationId xmlns:p14="http://schemas.microsoft.com/office/powerpoint/2010/main" val="40806527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91</a:t>
            </a:fld>
            <a:endParaRPr lang="en-US"/>
          </a:p>
        </p:txBody>
      </p:sp>
    </p:spTree>
    <p:extLst>
      <p:ext uri="{BB962C8B-B14F-4D97-AF65-F5344CB8AC3E}">
        <p14:creationId xmlns:p14="http://schemas.microsoft.com/office/powerpoint/2010/main" val="1140464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https://www.mayoclinic.org/healthy-lifestyle/fitness/in-depth/exercise-intensity/art-20046887#:~:text=Subtract%20your%20age%20from%20220,minute%20for%20the%20average%20adult.</a:t>
            </a:r>
          </a:p>
        </p:txBody>
      </p:sp>
      <p:sp>
        <p:nvSpPr>
          <p:cNvPr id="4" name="Slide Number Placeholder 3"/>
          <p:cNvSpPr>
            <a:spLocks noGrp="1"/>
          </p:cNvSpPr>
          <p:nvPr>
            <p:ph type="sldNum" sz="quarter" idx="5"/>
          </p:nvPr>
        </p:nvSpPr>
        <p:spPr/>
        <p:txBody>
          <a:bodyPr/>
          <a:lstStyle/>
          <a:p>
            <a:fld id="{79AC5132-EF14-49B9-84E4-16A81C559656}" type="slidenum">
              <a:rPr lang="en-US" smtClean="0"/>
              <a:t>18</a:t>
            </a:fld>
            <a:endParaRPr lang="en-US"/>
          </a:p>
        </p:txBody>
      </p:sp>
    </p:spTree>
    <p:extLst>
      <p:ext uri="{BB962C8B-B14F-4D97-AF65-F5344CB8AC3E}">
        <p14:creationId xmlns:p14="http://schemas.microsoft.com/office/powerpoint/2010/main" val="5237364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92</a:t>
            </a:fld>
            <a:endParaRPr lang="en-US"/>
          </a:p>
        </p:txBody>
      </p:sp>
    </p:spTree>
    <p:extLst>
      <p:ext uri="{BB962C8B-B14F-4D97-AF65-F5344CB8AC3E}">
        <p14:creationId xmlns:p14="http://schemas.microsoft.com/office/powerpoint/2010/main" val="5861029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C5132-EF14-49B9-84E4-16A81C559656}" type="slidenum">
              <a:rPr lang="en-US" smtClean="0"/>
              <a:t>93</a:t>
            </a:fld>
            <a:endParaRPr lang="en-US"/>
          </a:p>
        </p:txBody>
      </p:sp>
    </p:spTree>
    <p:extLst>
      <p:ext uri="{BB962C8B-B14F-4D97-AF65-F5344CB8AC3E}">
        <p14:creationId xmlns:p14="http://schemas.microsoft.com/office/powerpoint/2010/main" val="356506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https://www.mayoclinic.org/healthy-lifestyle/fitness/in-depth/exercise-intensity/art-20046887#:~:text=Subtract%20your%20age%20from%20220,minute%20for%20the%20average%20adult.</a:t>
            </a:r>
          </a:p>
        </p:txBody>
      </p:sp>
      <p:sp>
        <p:nvSpPr>
          <p:cNvPr id="4" name="Slide Number Placeholder 3"/>
          <p:cNvSpPr>
            <a:spLocks noGrp="1"/>
          </p:cNvSpPr>
          <p:nvPr>
            <p:ph type="sldNum" sz="quarter" idx="5"/>
          </p:nvPr>
        </p:nvSpPr>
        <p:spPr/>
        <p:txBody>
          <a:bodyPr/>
          <a:lstStyle/>
          <a:p>
            <a:fld id="{79AC5132-EF14-49B9-84E4-16A81C559656}" type="slidenum">
              <a:rPr lang="en-US" smtClean="0"/>
              <a:t>19</a:t>
            </a:fld>
            <a:endParaRPr lang="en-US"/>
          </a:p>
        </p:txBody>
      </p:sp>
    </p:spTree>
    <p:extLst>
      <p:ext uri="{BB962C8B-B14F-4D97-AF65-F5344CB8AC3E}">
        <p14:creationId xmlns:p14="http://schemas.microsoft.com/office/powerpoint/2010/main" val="185505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https://www.mayoclinic.org/healthy-lifestyle/fitness/in-depth/exercise-intensity/art-20046887#:~:text=Subtract%20your%20age%20from%20220,minute%20for%20the%20average%20adult.</a:t>
            </a:r>
          </a:p>
        </p:txBody>
      </p:sp>
      <p:sp>
        <p:nvSpPr>
          <p:cNvPr id="4" name="Slide Number Placeholder 3"/>
          <p:cNvSpPr>
            <a:spLocks noGrp="1"/>
          </p:cNvSpPr>
          <p:nvPr>
            <p:ph type="sldNum" sz="quarter" idx="5"/>
          </p:nvPr>
        </p:nvSpPr>
        <p:spPr/>
        <p:txBody>
          <a:bodyPr/>
          <a:lstStyle/>
          <a:p>
            <a:fld id="{79AC5132-EF14-49B9-84E4-16A81C559656}" type="slidenum">
              <a:rPr lang="en-US" smtClean="0"/>
              <a:t>20</a:t>
            </a:fld>
            <a:endParaRPr lang="en-US"/>
          </a:p>
        </p:txBody>
      </p:sp>
    </p:spTree>
    <p:extLst>
      <p:ext uri="{BB962C8B-B14F-4D97-AF65-F5344CB8AC3E}">
        <p14:creationId xmlns:p14="http://schemas.microsoft.com/office/powerpoint/2010/main" val="3032481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8D35-8607-31CD-C6C4-AC6187CACB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2A6A83-FA6C-D150-7460-D8FA12F36E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AE847D-D715-BB9C-3541-4B19B7C9EE6F}"/>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5" name="Footer Placeholder 4">
            <a:extLst>
              <a:ext uri="{FF2B5EF4-FFF2-40B4-BE49-F238E27FC236}">
                <a16:creationId xmlns:a16="http://schemas.microsoft.com/office/drawing/2014/main" id="{5FC45E71-69FC-9B7A-FD0F-D1B8E59A1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D02B3-B169-2500-C94E-A133DE492451}"/>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221231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7B1A-141B-71E3-3103-994D2CC4EE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5B3C72-3BD5-CAB0-3D16-DACF301D49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DECF7-90A9-210C-C3B1-D3867DB6244D}"/>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5" name="Footer Placeholder 4">
            <a:extLst>
              <a:ext uri="{FF2B5EF4-FFF2-40B4-BE49-F238E27FC236}">
                <a16:creationId xmlns:a16="http://schemas.microsoft.com/office/drawing/2014/main" id="{CEE99332-CCAE-328B-D8C4-6F85EC596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DBF60-E83F-0670-EB48-4F7EB3E7ADCD}"/>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1502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CEECE-1F7C-0330-19A9-DDF400F80E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3F4075-187F-AB94-3561-A55F94FAC5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49015-B2BF-461D-7F84-814FF16B28A1}"/>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5" name="Footer Placeholder 4">
            <a:extLst>
              <a:ext uri="{FF2B5EF4-FFF2-40B4-BE49-F238E27FC236}">
                <a16:creationId xmlns:a16="http://schemas.microsoft.com/office/drawing/2014/main" id="{8AEB2943-1691-ACCD-F4EB-122A453AB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52EA3-72A8-7812-6064-B0F11BEB992B}"/>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254760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CCF7-109E-A2CB-5F59-897AFCD14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B07FD7-1E56-3DF1-B29A-3392DC016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0B94E-CED9-1EEA-5E84-5AFCBC0902FF}"/>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5" name="Footer Placeholder 4">
            <a:extLst>
              <a:ext uri="{FF2B5EF4-FFF2-40B4-BE49-F238E27FC236}">
                <a16:creationId xmlns:a16="http://schemas.microsoft.com/office/drawing/2014/main" id="{38D5D90F-C7A6-6BA6-E4F7-4B3A1C025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0286-52ED-8614-220E-975A2F3D7B96}"/>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320852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76E9-AC27-B564-A862-E0537C2CF1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170361-814D-EF3B-31B9-A620D33D0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884D08-4B4D-F7B2-D196-D601841B00F3}"/>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5" name="Footer Placeholder 4">
            <a:extLst>
              <a:ext uri="{FF2B5EF4-FFF2-40B4-BE49-F238E27FC236}">
                <a16:creationId xmlns:a16="http://schemas.microsoft.com/office/drawing/2014/main" id="{26D21C61-26B3-6D07-6683-32E7BB788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A5AD9-CCE5-2CD4-085C-C81681F56177}"/>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42481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F9EC-9F34-BD18-FE09-7B17B23119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2FFCB8-0F5C-006A-95B0-9AA0DE49D1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A70CC1-452C-2BD0-5E64-F6FD4E54F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4E1DC9-8FD5-44AD-1B74-3D6B522E3532}"/>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6" name="Footer Placeholder 5">
            <a:extLst>
              <a:ext uri="{FF2B5EF4-FFF2-40B4-BE49-F238E27FC236}">
                <a16:creationId xmlns:a16="http://schemas.microsoft.com/office/drawing/2014/main" id="{6F2F8A5E-8709-7E13-0485-2037940D7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4D4B51-B78E-701F-333C-23CD0468E7FE}"/>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23823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5869-1CCF-CD63-B32E-BA23B293C2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F4624C-01F1-0BB7-FA3B-A4974292E4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5A4F5-8544-E15C-1598-5385DF10D4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B71BF0-9992-E9C2-60BA-030501172E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4AF1F2-2610-CB49-4D01-561CA9F9F7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28490F-D045-18BC-FD00-812833A407BC}"/>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8" name="Footer Placeholder 7">
            <a:extLst>
              <a:ext uri="{FF2B5EF4-FFF2-40B4-BE49-F238E27FC236}">
                <a16:creationId xmlns:a16="http://schemas.microsoft.com/office/drawing/2014/main" id="{089C1B8F-7AC3-458F-21FA-C52C7A6302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98072-BDED-2F7E-1E3E-03465FB15CBB}"/>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668415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9FCF-8C84-E4D8-FA52-BE67EB99E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D3E05-5C24-B784-40B3-DBF9DF237FE3}"/>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4" name="Footer Placeholder 3">
            <a:extLst>
              <a:ext uri="{FF2B5EF4-FFF2-40B4-BE49-F238E27FC236}">
                <a16:creationId xmlns:a16="http://schemas.microsoft.com/office/drawing/2014/main" id="{83CA1F50-0F64-BD39-F8FE-FCC61A808A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2939D3-63DD-97DB-DADD-3DC88D3AB848}"/>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367045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1618FB-FA75-2B46-346B-5CEB0E2F7B9F}"/>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3" name="Footer Placeholder 2">
            <a:extLst>
              <a:ext uri="{FF2B5EF4-FFF2-40B4-BE49-F238E27FC236}">
                <a16:creationId xmlns:a16="http://schemas.microsoft.com/office/drawing/2014/main" id="{2EA8F8F8-9A6D-82F0-4247-9DDD40984E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DD7E1D-27E9-D8C4-28D5-62FDCF0430AF}"/>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355503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C365-3B66-2CBD-2E14-A9A8CBFF8C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9DE6D3-0A7D-49A7-8140-843BDDD54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40EFC2-9D11-6DC9-62E0-B257A9A01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9283B-FEFA-EEEE-1962-7C6F5CE278FA}"/>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6" name="Footer Placeholder 5">
            <a:extLst>
              <a:ext uri="{FF2B5EF4-FFF2-40B4-BE49-F238E27FC236}">
                <a16:creationId xmlns:a16="http://schemas.microsoft.com/office/drawing/2014/main" id="{5A4E32E6-B6CA-BC90-7AD5-D7FF51BF8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CB2101-C90B-4BD7-873D-15560E884533}"/>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203819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AEDA-E3BD-74F8-7A66-E4A49CE94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AD63FA-CA00-9955-279F-CD1AB5071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C2EDC4-DE2C-EA0F-E2A8-1642518B2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147F20-36BA-C669-8410-EB9C53F7FDF1}"/>
              </a:ext>
            </a:extLst>
          </p:cNvPr>
          <p:cNvSpPr>
            <a:spLocks noGrp="1"/>
          </p:cNvSpPr>
          <p:nvPr>
            <p:ph type="dt" sz="half" idx="10"/>
          </p:nvPr>
        </p:nvSpPr>
        <p:spPr/>
        <p:txBody>
          <a:bodyPr/>
          <a:lstStyle/>
          <a:p>
            <a:fld id="{591057B1-7C1A-4C31-B84C-ED5FC85C7EA0}" type="datetimeFigureOut">
              <a:rPr lang="en-US" smtClean="0"/>
              <a:t>11/8/2022</a:t>
            </a:fld>
            <a:endParaRPr lang="en-US"/>
          </a:p>
        </p:txBody>
      </p:sp>
      <p:sp>
        <p:nvSpPr>
          <p:cNvPr id="6" name="Footer Placeholder 5">
            <a:extLst>
              <a:ext uri="{FF2B5EF4-FFF2-40B4-BE49-F238E27FC236}">
                <a16:creationId xmlns:a16="http://schemas.microsoft.com/office/drawing/2014/main" id="{672A3123-66FF-F417-2805-10352E6AB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2DF4F6-A5C7-763C-5F2B-16FEFF52CBB9}"/>
              </a:ext>
            </a:extLst>
          </p:cNvPr>
          <p:cNvSpPr>
            <a:spLocks noGrp="1"/>
          </p:cNvSpPr>
          <p:nvPr>
            <p:ph type="sldNum" sz="quarter" idx="12"/>
          </p:nvPr>
        </p:nvSpPr>
        <p:spPr/>
        <p:txBody>
          <a:bodyPr/>
          <a:lstStyle/>
          <a:p>
            <a:fld id="{E533691C-ABFF-4770-95E0-4A927AC3F292}" type="slidenum">
              <a:rPr lang="en-US" smtClean="0"/>
              <a:t>‹#›</a:t>
            </a:fld>
            <a:endParaRPr lang="en-US"/>
          </a:p>
        </p:txBody>
      </p:sp>
    </p:spTree>
    <p:extLst>
      <p:ext uri="{BB962C8B-B14F-4D97-AF65-F5344CB8AC3E}">
        <p14:creationId xmlns:p14="http://schemas.microsoft.com/office/powerpoint/2010/main" val="2257831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F02FA6-8BAA-9916-B973-643D588093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4F42FA-6C22-B602-672D-119D3DEF1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F482E-769B-901B-105E-66969C0E90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057B1-7C1A-4C31-B84C-ED5FC85C7EA0}" type="datetimeFigureOut">
              <a:rPr lang="en-US" smtClean="0"/>
              <a:t>11/8/2022</a:t>
            </a:fld>
            <a:endParaRPr lang="en-US"/>
          </a:p>
        </p:txBody>
      </p:sp>
      <p:sp>
        <p:nvSpPr>
          <p:cNvPr id="5" name="Footer Placeholder 4">
            <a:extLst>
              <a:ext uri="{FF2B5EF4-FFF2-40B4-BE49-F238E27FC236}">
                <a16:creationId xmlns:a16="http://schemas.microsoft.com/office/drawing/2014/main" id="{9F8D9AD9-8E32-945C-FCA6-122834805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019A06-F135-3EB9-CAE7-D2B927A06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3691C-ABFF-4770-95E0-4A927AC3F292}" type="slidenum">
              <a:rPr lang="en-US" smtClean="0"/>
              <a:t>‹#›</a:t>
            </a:fld>
            <a:endParaRPr lang="en-US"/>
          </a:p>
        </p:txBody>
      </p:sp>
    </p:spTree>
    <p:extLst>
      <p:ext uri="{BB962C8B-B14F-4D97-AF65-F5344CB8AC3E}">
        <p14:creationId xmlns:p14="http://schemas.microsoft.com/office/powerpoint/2010/main" val="457892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AA16-216B-DDA0-0C67-C8DBFF0A7395}"/>
              </a:ext>
            </a:extLst>
          </p:cNvPr>
          <p:cNvSpPr>
            <a:spLocks noGrp="1"/>
          </p:cNvSpPr>
          <p:nvPr>
            <p:ph type="ctrTitle"/>
          </p:nvPr>
        </p:nvSpPr>
        <p:spPr>
          <a:xfrm>
            <a:off x="829112" y="1041400"/>
            <a:ext cx="10533776" cy="2387600"/>
          </a:xfrm>
        </p:spPr>
        <p:txBody>
          <a:bodyPr>
            <a:normAutofit/>
          </a:bodyPr>
          <a:lstStyle/>
          <a:p>
            <a:r>
              <a:rPr lang="cs-CZ" sz="4800" b="1" spc="300" err="1">
                <a:latin typeface="IBM Plex Mono Light" panose="020B0409050203000203" pitchFamily="49" charset="0"/>
              </a:rPr>
              <a:t>Cardiovascular</a:t>
            </a:r>
            <a:r>
              <a:rPr lang="cs-CZ" sz="4800" b="1" spc="300">
                <a:latin typeface="IBM Plex Mono Light" panose="020B0409050203000203" pitchFamily="49" charset="0"/>
              </a:rPr>
              <a:t> </a:t>
            </a:r>
            <a:r>
              <a:rPr lang="cs-CZ" sz="4800" b="1" spc="300" err="1">
                <a:latin typeface="IBM Plex Mono Light" panose="020B0409050203000203" pitchFamily="49" charset="0"/>
              </a:rPr>
              <a:t>system</a:t>
            </a:r>
            <a:endParaRPr lang="en-US" sz="4800" b="1" spc="300">
              <a:latin typeface="IBM Plex Mono Light" panose="020B0409050203000203" pitchFamily="49" charset="0"/>
            </a:endParaRPr>
          </a:p>
        </p:txBody>
      </p:sp>
      <p:sp>
        <p:nvSpPr>
          <p:cNvPr id="3" name="Subtitle 2">
            <a:extLst>
              <a:ext uri="{FF2B5EF4-FFF2-40B4-BE49-F238E27FC236}">
                <a16:creationId xmlns:a16="http://schemas.microsoft.com/office/drawing/2014/main" id="{66BECF66-525F-6CCB-2C18-D6CDC17B23BB}"/>
              </a:ext>
            </a:extLst>
          </p:cNvPr>
          <p:cNvSpPr>
            <a:spLocks noGrp="1"/>
          </p:cNvSpPr>
          <p:nvPr>
            <p:ph type="subTitle" idx="1"/>
          </p:nvPr>
        </p:nvSpPr>
        <p:spPr>
          <a:xfrm>
            <a:off x="1524000" y="3867326"/>
            <a:ext cx="9144000" cy="1340140"/>
          </a:xfrm>
        </p:spPr>
        <p:txBody>
          <a:bodyPr/>
          <a:lstStyle/>
          <a:p>
            <a:r>
              <a:rPr lang="en-US" altLang="en-US" sz="2800" b="1">
                <a:solidFill>
                  <a:schemeClr val="accent2">
                    <a:lumMod val="60000"/>
                    <a:lumOff val="40000"/>
                  </a:schemeClr>
                </a:solidFill>
                <a:latin typeface="IBM Plex Mono Light" panose="020B0409050203000203" pitchFamily="49" charset="0"/>
              </a:rPr>
              <a:t>Cardiovascular control during exercise</a:t>
            </a:r>
          </a:p>
          <a:p>
            <a:endParaRPr lang="en-US" b="1"/>
          </a:p>
        </p:txBody>
      </p:sp>
    </p:spTree>
    <p:extLst>
      <p:ext uri="{BB962C8B-B14F-4D97-AF65-F5344CB8AC3E}">
        <p14:creationId xmlns:p14="http://schemas.microsoft.com/office/powerpoint/2010/main" val="1833595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E600-B500-2CCE-5DD7-22059B3A9C36}"/>
              </a:ext>
            </a:extLst>
          </p:cNvPr>
          <p:cNvSpPr>
            <a:spLocks noGrp="1"/>
          </p:cNvSpPr>
          <p:nvPr>
            <p:ph type="title"/>
          </p:nvPr>
        </p:nvSpPr>
        <p:spPr/>
        <p:txBody>
          <a:bodyPr>
            <a:normAutofit/>
          </a:bodyPr>
          <a:lstStyle/>
          <a:p>
            <a:r>
              <a:rPr lang="cs-CZ" sz="3200" b="1" err="1">
                <a:latin typeface="IBM Plex Mono Light" panose="020B0409050203000203" pitchFamily="49" charset="0"/>
              </a:rPr>
              <a:t>Cardiac</a:t>
            </a:r>
            <a:r>
              <a:rPr lang="cs-CZ" sz="3200" b="1">
                <a:latin typeface="IBM Plex Mono Light" panose="020B0409050203000203" pitchFamily="49" charset="0"/>
              </a:rPr>
              <a:t> </a:t>
            </a:r>
            <a:r>
              <a:rPr lang="cs-CZ" sz="3200" b="1" err="1">
                <a:latin typeface="IBM Plex Mono Light" panose="020B0409050203000203" pitchFamily="49" charset="0"/>
              </a:rPr>
              <a:t>cycle</a:t>
            </a:r>
            <a:endParaRPr lang="en-US" sz="3200" b="1">
              <a:latin typeface="IBM Plex Mono Light" panose="020B0409050203000203" pitchFamily="49" charset="0"/>
            </a:endParaRPr>
          </a:p>
        </p:txBody>
      </p:sp>
      <p:pic>
        <p:nvPicPr>
          <p:cNvPr id="7" name="Content Placeholder 6" descr="Diagram&#10;&#10;Description automatically generated">
            <a:extLst>
              <a:ext uri="{FF2B5EF4-FFF2-40B4-BE49-F238E27FC236}">
                <a16:creationId xmlns:a16="http://schemas.microsoft.com/office/drawing/2014/main" id="{977DA50E-B85F-DED2-C15F-198E67B6E6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89284" y="508691"/>
            <a:ext cx="5364516" cy="5840617"/>
          </a:xfrm>
        </p:spPr>
      </p:pic>
      <p:sp>
        <p:nvSpPr>
          <p:cNvPr id="8" name="Text Box 4">
            <a:extLst>
              <a:ext uri="{FF2B5EF4-FFF2-40B4-BE49-F238E27FC236}">
                <a16:creationId xmlns:a16="http://schemas.microsoft.com/office/drawing/2014/main" id="{A84354FE-386E-1CDE-018A-09D067061AA1}"/>
              </a:ext>
            </a:extLst>
          </p:cNvPr>
          <p:cNvSpPr txBox="1">
            <a:spLocks noChangeArrowheads="1"/>
          </p:cNvSpPr>
          <p:nvPr/>
        </p:nvSpPr>
        <p:spPr bwMode="auto">
          <a:xfrm>
            <a:off x="609600" y="1631950"/>
            <a:ext cx="4852887" cy="408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0188" indent="-230188">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a:lnSpc>
                <a:spcPct val="90000"/>
              </a:lnSpc>
              <a:buFont typeface="Wingdings" panose="05000000000000000000" pitchFamily="2" charset="2"/>
              <a:buChar char="§"/>
            </a:pPr>
            <a:r>
              <a:rPr lang="en-US" altLang="en-US">
                <a:latin typeface="IBM Plex Sans Light" panose="020B0403050203000203" pitchFamily="34" charset="0"/>
              </a:rPr>
              <a:t>The event that occurs between two consecutive heartbeats (systole to systole)</a:t>
            </a:r>
            <a:endParaRPr lang="cs-CZ" altLang="en-US">
              <a:latin typeface="IBM Plex Sans Light" panose="020B0403050203000203" pitchFamily="34" charset="0"/>
            </a:endParaRPr>
          </a:p>
          <a:p>
            <a:pPr marL="342900" indent="-342900">
              <a:lnSpc>
                <a:spcPct val="90000"/>
              </a:lnSpc>
              <a:buFont typeface="Wingdings" panose="05000000000000000000" pitchFamily="2" charset="2"/>
              <a:buChar char="§"/>
            </a:pPr>
            <a:endParaRPr lang="cs-CZ" altLang="en-US">
              <a:latin typeface="IBM Plex Sans Light" panose="020B0403050203000203" pitchFamily="34" charset="0"/>
            </a:endParaRPr>
          </a:p>
          <a:p>
            <a:pPr marL="342900" indent="-342900">
              <a:lnSpc>
                <a:spcPct val="90000"/>
              </a:lnSpc>
              <a:buFont typeface="Wingdings" panose="05000000000000000000" pitchFamily="2" charset="2"/>
              <a:buChar char="§"/>
            </a:pPr>
            <a:r>
              <a:rPr lang="en-US" altLang="en-US" b="1">
                <a:latin typeface="IBM Plex Sans Light" panose="020B0403050203000203" pitchFamily="34" charset="0"/>
              </a:rPr>
              <a:t>Diastole</a:t>
            </a:r>
            <a:r>
              <a:rPr lang="en-US" altLang="en-US">
                <a:latin typeface="IBM Plex Sans Light" panose="020B0403050203000203" pitchFamily="34" charset="0"/>
              </a:rPr>
              <a:t>—relaxation phase during which the chambers fill with blood </a:t>
            </a:r>
            <a:r>
              <a:rPr lang="cs-CZ" altLang="en-US">
                <a:latin typeface="IBM Plex Sans Light" panose="020B0403050203000203" pitchFamily="34" charset="0"/>
              </a:rPr>
              <a:t>- </a:t>
            </a:r>
            <a:r>
              <a:rPr lang="en-US" altLang="en-US">
                <a:latin typeface="IBM Plex Sans Light" panose="020B0403050203000203" pitchFamily="34" charset="0"/>
              </a:rPr>
              <a:t>62% of cycle duration</a:t>
            </a:r>
            <a:endParaRPr lang="cs-CZ" altLang="en-US">
              <a:latin typeface="IBM Plex Sans Light" panose="020B0403050203000203" pitchFamily="34" charset="0"/>
            </a:endParaRPr>
          </a:p>
          <a:p>
            <a:pPr marL="342900" indent="-342900">
              <a:lnSpc>
                <a:spcPct val="90000"/>
              </a:lnSpc>
              <a:buFont typeface="Wingdings" panose="05000000000000000000" pitchFamily="2" charset="2"/>
              <a:buChar char="§"/>
            </a:pPr>
            <a:r>
              <a:rPr lang="en-US" altLang="en-US" b="1">
                <a:latin typeface="IBM Plex Sans Light" panose="020B0403050203000203" pitchFamily="34" charset="0"/>
              </a:rPr>
              <a:t>Systole</a:t>
            </a:r>
            <a:r>
              <a:rPr lang="en-US" altLang="en-US">
                <a:latin typeface="IBM Plex Sans Light" panose="020B0403050203000203" pitchFamily="34" charset="0"/>
              </a:rPr>
              <a:t>—contraction phase during which the chambers expel blood </a:t>
            </a:r>
            <a:r>
              <a:rPr lang="cs-CZ" altLang="en-US">
                <a:latin typeface="IBM Plex Sans Light" panose="020B0403050203000203" pitchFamily="34" charset="0"/>
              </a:rPr>
              <a:t>- </a:t>
            </a:r>
            <a:r>
              <a:rPr lang="en-US" altLang="en-US">
                <a:latin typeface="IBM Plex Sans Light" panose="020B0403050203000203" pitchFamily="34" charset="0"/>
              </a:rPr>
              <a:t>38% of cycle duration</a:t>
            </a:r>
          </a:p>
        </p:txBody>
      </p:sp>
    </p:spTree>
    <p:extLst>
      <p:ext uri="{BB962C8B-B14F-4D97-AF65-F5344CB8AC3E}">
        <p14:creationId xmlns:p14="http://schemas.microsoft.com/office/powerpoint/2010/main" val="4136816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5ACDE-F2C5-3628-A978-E995B7CB7572}"/>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1918F037-AAC6-8D23-B265-5A3CB347D3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4694" y="202040"/>
            <a:ext cx="4302612" cy="6453919"/>
          </a:xfrm>
        </p:spPr>
      </p:pic>
    </p:spTree>
    <p:extLst>
      <p:ext uri="{BB962C8B-B14F-4D97-AF65-F5344CB8AC3E}">
        <p14:creationId xmlns:p14="http://schemas.microsoft.com/office/powerpoint/2010/main" val="1558439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CAD9C-0FDC-7161-FA23-35C0106A6115}"/>
              </a:ext>
            </a:extLst>
          </p:cNvPr>
          <p:cNvSpPr>
            <a:spLocks noGrp="1"/>
          </p:cNvSpPr>
          <p:nvPr>
            <p:ph type="title"/>
          </p:nvPr>
        </p:nvSpPr>
        <p:spPr>
          <a:xfrm>
            <a:off x="838200" y="365125"/>
            <a:ext cx="10423358" cy="1325563"/>
          </a:xfrm>
        </p:spPr>
        <p:txBody>
          <a:bodyPr>
            <a:normAutofit/>
          </a:bodyPr>
          <a:lstStyle/>
          <a:p>
            <a:r>
              <a:rPr lang="cs-CZ" sz="3200" b="1" err="1">
                <a:latin typeface="IBM Plex Mono Light" panose="020B0409050203000203" pitchFamily="49" charset="0"/>
              </a:rPr>
              <a:t>Stroke</a:t>
            </a:r>
            <a:r>
              <a:rPr lang="cs-CZ" sz="3200" b="1">
                <a:latin typeface="IBM Plex Mono Light" panose="020B0409050203000203" pitchFamily="49" charset="0"/>
              </a:rPr>
              <a:t> </a:t>
            </a:r>
            <a:r>
              <a:rPr lang="cs-CZ" sz="3200" b="1" err="1">
                <a:latin typeface="IBM Plex Mono Light" panose="020B0409050203000203" pitchFamily="49" charset="0"/>
              </a:rPr>
              <a:t>Volume</a:t>
            </a:r>
            <a:r>
              <a:rPr lang="cs-CZ" sz="3200" b="1">
                <a:latin typeface="IBM Plex Mono Light" panose="020B0409050203000203" pitchFamily="49" charset="0"/>
              </a:rPr>
              <a:t> and </a:t>
            </a:r>
            <a:r>
              <a:rPr lang="cs-CZ" sz="3200" b="1" err="1">
                <a:latin typeface="IBM Plex Mono Light" panose="020B0409050203000203" pitchFamily="49" charset="0"/>
              </a:rPr>
              <a:t>Cardiac</a:t>
            </a:r>
            <a:r>
              <a:rPr lang="cs-CZ" sz="3200" b="1">
                <a:latin typeface="IBM Plex Mono Light" panose="020B0409050203000203" pitchFamily="49" charset="0"/>
              </a:rPr>
              <a:t> Output</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6911321F-A8F3-D896-7594-2F4F9D04FC8B}"/>
              </a:ext>
            </a:extLst>
          </p:cNvPr>
          <p:cNvSpPr>
            <a:spLocks noGrp="1"/>
          </p:cNvSpPr>
          <p:nvPr>
            <p:ph idx="1"/>
          </p:nvPr>
        </p:nvSpPr>
        <p:spPr>
          <a:xfrm>
            <a:off x="838200" y="2141537"/>
            <a:ext cx="5033211" cy="4351338"/>
          </a:xfrm>
        </p:spPr>
        <p:txBody>
          <a:bodyPr>
            <a:normAutofit/>
          </a:bodyPr>
          <a:lstStyle/>
          <a:p>
            <a:r>
              <a:rPr lang="en-US" sz="2400" b="1">
                <a:latin typeface="IBM Plex Sans Light" panose="020B0403050203000203" pitchFamily="34" charset="0"/>
              </a:rPr>
              <a:t>Stroke volume (SV) </a:t>
            </a:r>
            <a:r>
              <a:rPr lang="en-US" sz="2400">
                <a:latin typeface="IBM Plex Sans Light" panose="020B0403050203000203" pitchFamily="34" charset="0"/>
              </a:rPr>
              <a:t>is volume </a:t>
            </a:r>
            <a:br>
              <a:rPr lang="en-US" sz="2400">
                <a:latin typeface="IBM Plex Sans Light" panose="020B0403050203000203" pitchFamily="34" charset="0"/>
              </a:rPr>
            </a:br>
            <a:r>
              <a:rPr lang="en-US" sz="2400">
                <a:latin typeface="IBM Plex Sans Light" panose="020B0403050203000203" pitchFamily="34" charset="0"/>
              </a:rPr>
              <a:t>of blood pumped per contraction</a:t>
            </a:r>
          </a:p>
          <a:p>
            <a:r>
              <a:rPr lang="en-US" sz="2400">
                <a:latin typeface="IBM Plex Sans Light" panose="020B0403050203000203" pitchFamily="34" charset="0"/>
              </a:rPr>
              <a:t>Average 50-100 ml</a:t>
            </a:r>
          </a:p>
          <a:p>
            <a:r>
              <a:rPr lang="en-US" sz="2400" b="1">
                <a:latin typeface="IBM Plex Sans Light" panose="020B0403050203000203" pitchFamily="34" charset="0"/>
              </a:rPr>
              <a:t>End-Diastolic Volume (EDV) </a:t>
            </a:r>
            <a:br>
              <a:rPr lang="en-US" sz="2400" b="1">
                <a:latin typeface="IBM Plex Sans Light" panose="020B0403050203000203" pitchFamily="34" charset="0"/>
              </a:rPr>
            </a:br>
            <a:r>
              <a:rPr lang="en-US" sz="2400">
                <a:latin typeface="IBM Plex Sans Light" panose="020B0403050203000203" pitchFamily="34" charset="0"/>
              </a:rPr>
              <a:t>– blood volume in a ventricle before contraction</a:t>
            </a:r>
          </a:p>
          <a:p>
            <a:r>
              <a:rPr lang="en-US" sz="2400" b="1">
                <a:latin typeface="IBM Plex Sans Light" panose="020B0403050203000203" pitchFamily="34" charset="0"/>
              </a:rPr>
              <a:t>End-Systolic Volume (ESV) </a:t>
            </a:r>
            <a:br>
              <a:rPr lang="en-US" sz="2400" b="1">
                <a:latin typeface="IBM Plex Sans Light" panose="020B0403050203000203" pitchFamily="34" charset="0"/>
              </a:rPr>
            </a:br>
            <a:r>
              <a:rPr lang="en-US" sz="2400">
                <a:latin typeface="IBM Plex Sans Light" panose="020B0403050203000203" pitchFamily="34" charset="0"/>
              </a:rPr>
              <a:t>– blood volume in a ventricle after contraction</a:t>
            </a:r>
          </a:p>
          <a:p>
            <a:r>
              <a:rPr lang="en-US" sz="2400" b="1">
                <a:latin typeface="IBM Plex Sans Light" panose="020B0403050203000203" pitchFamily="34" charset="0"/>
              </a:rPr>
              <a:t>SV = EDV – ESV </a:t>
            </a:r>
          </a:p>
        </p:txBody>
      </p:sp>
      <p:sp>
        <p:nvSpPr>
          <p:cNvPr id="4" name="Content Placeholder 2">
            <a:extLst>
              <a:ext uri="{FF2B5EF4-FFF2-40B4-BE49-F238E27FC236}">
                <a16:creationId xmlns:a16="http://schemas.microsoft.com/office/drawing/2014/main" id="{D9C61197-758D-49C6-0E5B-65A5DD5F42E1}"/>
              </a:ext>
            </a:extLst>
          </p:cNvPr>
          <p:cNvSpPr txBox="1">
            <a:spLocks/>
          </p:cNvSpPr>
          <p:nvPr/>
        </p:nvSpPr>
        <p:spPr>
          <a:xfrm>
            <a:off x="6096000" y="2141537"/>
            <a:ext cx="50332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latin typeface="IBM Plex Sans Light" panose="020B0403050203000203" pitchFamily="34" charset="0"/>
              </a:rPr>
              <a:t>Cardiac output (Q)</a:t>
            </a:r>
            <a:r>
              <a:rPr lang="en-US" sz="2400">
                <a:latin typeface="IBM Plex Sans Light" panose="020B0403050203000203" pitchFamily="34" charset="0"/>
              </a:rPr>
              <a:t> is the total volume of blood pumped by the ventricles per minute</a:t>
            </a:r>
          </a:p>
          <a:p>
            <a:endParaRPr lang="en-US" sz="2400">
              <a:latin typeface="IBM Plex Sans Light" panose="020B0403050203000203" pitchFamily="34" charset="0"/>
            </a:endParaRPr>
          </a:p>
        </p:txBody>
      </p:sp>
    </p:spTree>
    <p:extLst>
      <p:ext uri="{BB962C8B-B14F-4D97-AF65-F5344CB8AC3E}">
        <p14:creationId xmlns:p14="http://schemas.microsoft.com/office/powerpoint/2010/main" val="1287472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50633-7AAF-D749-5A7B-9756AD8D5296}"/>
              </a:ext>
            </a:extLst>
          </p:cNvPr>
          <p:cNvSpPr>
            <a:spLocks noGrp="1"/>
          </p:cNvSpPr>
          <p:nvPr>
            <p:ph type="title"/>
          </p:nvPr>
        </p:nvSpPr>
        <p:spPr/>
        <p:txBody>
          <a:bodyPr>
            <a:normAutofit/>
          </a:bodyPr>
          <a:lstStyle/>
          <a:p>
            <a:r>
              <a:rPr lang="cs-CZ" sz="3200" b="1" err="1">
                <a:latin typeface="IBM Plex Mono Light" panose="020B0409050203000203" pitchFamily="49" charset="0"/>
              </a:rPr>
              <a:t>Blood</a:t>
            </a:r>
            <a:r>
              <a:rPr lang="cs-CZ" sz="3200" b="1">
                <a:latin typeface="IBM Plex Mono Light" panose="020B0409050203000203" pitchFamily="49" charset="0"/>
              </a:rPr>
              <a:t> </a:t>
            </a:r>
            <a:r>
              <a:rPr lang="cs-CZ" sz="3200" b="1" err="1">
                <a:latin typeface="IBM Plex Mono Light" panose="020B0409050203000203" pitchFamily="49" charset="0"/>
              </a:rPr>
              <a:t>distribution</a:t>
            </a:r>
            <a:endParaRPr lang="en-US" sz="3200" b="1">
              <a:latin typeface="IBM Plex Mono Light" panose="020B0409050203000203" pitchFamily="49" charset="0"/>
            </a:endParaRPr>
          </a:p>
        </p:txBody>
      </p:sp>
      <p:pic>
        <p:nvPicPr>
          <p:cNvPr id="11" name="Content Placeholder 10" descr="A picture containing bubble chart&#10;&#10;Description automatically generated">
            <a:extLst>
              <a:ext uri="{FF2B5EF4-FFF2-40B4-BE49-F238E27FC236}">
                <a16:creationId xmlns:a16="http://schemas.microsoft.com/office/drawing/2014/main" id="{47020829-1EB4-31E5-259B-47F86E70A5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86017" y="2618424"/>
            <a:ext cx="4067783" cy="2478241"/>
          </a:xfrm>
        </p:spPr>
      </p:pic>
      <p:pic>
        <p:nvPicPr>
          <p:cNvPr id="16" name="Picture 15" descr="Diagram&#10;&#10;Description automatically generated">
            <a:extLst>
              <a:ext uri="{FF2B5EF4-FFF2-40B4-BE49-F238E27FC236}">
                <a16:creationId xmlns:a16="http://schemas.microsoft.com/office/drawing/2014/main" id="{15AAB303-A94D-6B0F-1759-AC9C7E61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338952"/>
            <a:ext cx="5696014" cy="5037186"/>
          </a:xfrm>
          <a:prstGeom prst="rect">
            <a:avLst/>
          </a:prstGeom>
        </p:spPr>
      </p:pic>
    </p:spTree>
    <p:extLst>
      <p:ext uri="{BB962C8B-B14F-4D97-AF65-F5344CB8AC3E}">
        <p14:creationId xmlns:p14="http://schemas.microsoft.com/office/powerpoint/2010/main" val="3683368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D184-294A-9ABC-CBAD-B66E3CEAA50D}"/>
              </a:ext>
            </a:extLst>
          </p:cNvPr>
          <p:cNvSpPr>
            <a:spLocks noGrp="1"/>
          </p:cNvSpPr>
          <p:nvPr>
            <p:ph type="title"/>
          </p:nvPr>
        </p:nvSpPr>
        <p:spPr/>
        <p:txBody>
          <a:bodyPr>
            <a:normAutofit/>
          </a:bodyPr>
          <a:lstStyle/>
          <a:p>
            <a:r>
              <a:rPr lang="cs-CZ" sz="3200" b="1" err="1">
                <a:latin typeface="IBM Plex Mono Light" panose="020B0409050203000203" pitchFamily="49" charset="0"/>
              </a:rPr>
              <a:t>Blood</a:t>
            </a:r>
            <a:r>
              <a:rPr lang="cs-CZ" sz="3200" b="1">
                <a:latin typeface="IBM Plex Mono Light" panose="020B0409050203000203" pitchFamily="49" charset="0"/>
              </a:rPr>
              <a:t> </a:t>
            </a:r>
            <a:r>
              <a:rPr lang="cs-CZ" sz="3200" b="1" err="1">
                <a:latin typeface="IBM Plex Mono Light" panose="020B0409050203000203" pitchFamily="49" charset="0"/>
              </a:rPr>
              <a:t>pressure</a:t>
            </a:r>
            <a:endParaRPr lang="en-US" sz="3200" b="1">
              <a:latin typeface="IBM Plex Mono Light" panose="020B0409050203000203" pitchFamily="49" charset="0"/>
            </a:endParaRPr>
          </a:p>
        </p:txBody>
      </p:sp>
      <p:pic>
        <p:nvPicPr>
          <p:cNvPr id="5" name="Content Placeholder 4" descr="Shape, arrow&#10;&#10;Description automatically generated">
            <a:extLst>
              <a:ext uri="{FF2B5EF4-FFF2-40B4-BE49-F238E27FC236}">
                <a16:creationId xmlns:a16="http://schemas.microsoft.com/office/drawing/2014/main" id="{2E548CF8-9660-F5FF-2CEA-7516A9AE9C9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170" r="7382"/>
          <a:stretch/>
        </p:blipFill>
        <p:spPr>
          <a:xfrm>
            <a:off x="6933455" y="524617"/>
            <a:ext cx="4252648" cy="3358841"/>
          </a:xfrm>
        </p:spPr>
      </p:pic>
      <p:pic>
        <p:nvPicPr>
          <p:cNvPr id="7" name="Picture 6" descr="Table&#10;&#10;Description automatically generated with medium confidence">
            <a:extLst>
              <a:ext uri="{FF2B5EF4-FFF2-40B4-BE49-F238E27FC236}">
                <a16:creationId xmlns:a16="http://schemas.microsoft.com/office/drawing/2014/main" id="{6FFF6DF1-6574-CC2B-EDB2-3AD9D4851914}"/>
              </a:ext>
            </a:extLst>
          </p:cNvPr>
          <p:cNvPicPr>
            <a:picLocks noChangeAspect="1"/>
          </p:cNvPicPr>
          <p:nvPr/>
        </p:nvPicPr>
        <p:blipFill rotWithShape="1">
          <a:blip r:embed="rId4">
            <a:extLst>
              <a:ext uri="{28A0092B-C50C-407E-A947-70E740481C1C}">
                <a14:useLocalDpi xmlns:a14="http://schemas.microsoft.com/office/drawing/2010/main" val="0"/>
              </a:ext>
            </a:extLst>
          </a:blip>
          <a:srcRect b="18216"/>
          <a:stretch/>
        </p:blipFill>
        <p:spPr>
          <a:xfrm>
            <a:off x="6765758" y="3883458"/>
            <a:ext cx="4588042" cy="2501507"/>
          </a:xfrm>
          <a:prstGeom prst="rect">
            <a:avLst/>
          </a:prstGeom>
        </p:spPr>
      </p:pic>
      <p:sp>
        <p:nvSpPr>
          <p:cNvPr id="8" name="Text Box 4">
            <a:extLst>
              <a:ext uri="{FF2B5EF4-FFF2-40B4-BE49-F238E27FC236}">
                <a16:creationId xmlns:a16="http://schemas.microsoft.com/office/drawing/2014/main" id="{17E58AE3-994E-7613-ACCA-D68086C169C9}"/>
              </a:ext>
            </a:extLst>
          </p:cNvPr>
          <p:cNvSpPr txBox="1">
            <a:spLocks noChangeArrowheads="1"/>
          </p:cNvSpPr>
          <p:nvPr/>
        </p:nvSpPr>
        <p:spPr bwMode="auto">
          <a:xfrm>
            <a:off x="460027" y="1571792"/>
            <a:ext cx="6267271" cy="441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0188" indent="-230188">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a:lnSpc>
                <a:spcPct val="90000"/>
              </a:lnSpc>
              <a:buFont typeface="Wingdings" panose="05000000000000000000" pitchFamily="2" charset="2"/>
              <a:buChar char="§"/>
            </a:pPr>
            <a:r>
              <a:rPr lang="en-US" altLang="en-US">
                <a:latin typeface="IBM Plex Sans Light" panose="020B0403050203000203" pitchFamily="34" charset="0"/>
              </a:rPr>
              <a:t>Systolic blood pressure (</a:t>
            </a:r>
            <a:r>
              <a:rPr lang="en-US" altLang="en-US" b="1">
                <a:latin typeface="IBM Plex Sans Light" panose="020B0403050203000203" pitchFamily="34" charset="0"/>
              </a:rPr>
              <a:t>SBP</a:t>
            </a:r>
            <a:r>
              <a:rPr lang="en-US" altLang="en-US">
                <a:latin typeface="IBM Plex Sans Light" panose="020B0403050203000203" pitchFamily="34" charset="0"/>
              </a:rPr>
              <a:t>) is the highest pressure and diastolic blood pressure (</a:t>
            </a:r>
            <a:r>
              <a:rPr lang="en-US" altLang="en-US" b="1">
                <a:latin typeface="IBM Plex Sans Light" panose="020B0403050203000203" pitchFamily="34" charset="0"/>
              </a:rPr>
              <a:t>DBP</a:t>
            </a:r>
            <a:r>
              <a:rPr lang="en-US" altLang="en-US">
                <a:latin typeface="IBM Plex Sans Light" panose="020B0403050203000203" pitchFamily="34" charset="0"/>
              </a:rPr>
              <a:t>) is the lowest pressure</a:t>
            </a:r>
            <a:endParaRPr lang="cs-CZ" altLang="en-US">
              <a:latin typeface="IBM Plex Sans Light" panose="020B0403050203000203" pitchFamily="34" charset="0"/>
            </a:endParaRPr>
          </a:p>
          <a:p>
            <a:pPr marL="342900" indent="-342900">
              <a:lnSpc>
                <a:spcPct val="90000"/>
              </a:lnSpc>
              <a:buFont typeface="Wingdings" panose="05000000000000000000" pitchFamily="2" charset="2"/>
              <a:buChar char="§"/>
            </a:pPr>
            <a:r>
              <a:rPr lang="en-US" altLang="en-US">
                <a:latin typeface="IBM Plex Sans Light" panose="020B0403050203000203" pitchFamily="34" charset="0"/>
              </a:rPr>
              <a:t>Mean arterial pressure (</a:t>
            </a:r>
            <a:r>
              <a:rPr lang="en-US" altLang="en-US" b="1">
                <a:latin typeface="IBM Plex Sans Light" panose="020B0403050203000203" pitchFamily="34" charset="0"/>
              </a:rPr>
              <a:t>MAP</a:t>
            </a:r>
            <a:r>
              <a:rPr lang="en-US" altLang="en-US">
                <a:latin typeface="IBM Plex Sans Light" panose="020B0403050203000203" pitchFamily="34" charset="0"/>
              </a:rPr>
              <a:t>)—average pressure exerted by the blood as it travels through arteries</a:t>
            </a:r>
            <a:endParaRPr lang="cs-CZ" altLang="en-US">
              <a:latin typeface="IBM Plex Sans Light" panose="020B0403050203000203" pitchFamily="34" charset="0"/>
            </a:endParaRPr>
          </a:p>
          <a:p>
            <a:pPr marL="342900" indent="-342900">
              <a:lnSpc>
                <a:spcPct val="90000"/>
              </a:lnSpc>
              <a:buFont typeface="Wingdings" panose="05000000000000000000" pitchFamily="2" charset="2"/>
              <a:buChar char="§"/>
            </a:pPr>
            <a:r>
              <a:rPr lang="en-US" altLang="en-US">
                <a:latin typeface="IBM Plex Sans Light" panose="020B0403050203000203" pitchFamily="34" charset="0"/>
              </a:rPr>
              <a:t>MAP = DBP + [0.333 ´ (SBP – DBP)]</a:t>
            </a:r>
            <a:endParaRPr lang="cs-CZ" altLang="en-US">
              <a:latin typeface="IBM Plex Sans Light" panose="020B0403050203000203" pitchFamily="34" charset="0"/>
            </a:endParaRPr>
          </a:p>
          <a:p>
            <a:pPr marL="342900" indent="-342900">
              <a:lnSpc>
                <a:spcPct val="90000"/>
              </a:lnSpc>
              <a:buFont typeface="Wingdings" panose="05000000000000000000" pitchFamily="2" charset="2"/>
              <a:buChar char="§"/>
            </a:pPr>
            <a:endParaRPr lang="cs-CZ" altLang="en-US">
              <a:latin typeface="IBM Plex Sans Light" panose="020B0403050203000203" pitchFamily="34" charset="0"/>
            </a:endParaRPr>
          </a:p>
          <a:p>
            <a:pPr marL="342900" indent="-342900">
              <a:lnSpc>
                <a:spcPct val="90000"/>
              </a:lnSpc>
              <a:buFont typeface="Wingdings" panose="05000000000000000000" pitchFamily="2" charset="2"/>
              <a:buChar char="§"/>
            </a:pPr>
            <a:endParaRPr lang="cs-CZ" altLang="en-US">
              <a:latin typeface="IBM Plex Sans Light" panose="020B0403050203000203" pitchFamily="34" charset="0"/>
            </a:endParaRPr>
          </a:p>
          <a:p>
            <a:pPr marL="342900" indent="-342900">
              <a:lnSpc>
                <a:spcPct val="90000"/>
              </a:lnSpc>
              <a:buFont typeface="Wingdings" panose="05000000000000000000" pitchFamily="2" charset="2"/>
              <a:buChar char="§"/>
            </a:pPr>
            <a:r>
              <a:rPr lang="cs-CZ" altLang="en-US" b="1">
                <a:latin typeface="IBM Plex Sans Light" panose="020B0403050203000203" pitchFamily="34" charset="0"/>
              </a:rPr>
              <a:t>Rest </a:t>
            </a:r>
            <a:r>
              <a:rPr lang="cs-CZ" altLang="en-US" b="1" err="1">
                <a:latin typeface="IBM Plex Sans Light" panose="020B0403050203000203" pitchFamily="34" charset="0"/>
              </a:rPr>
              <a:t>Blood</a:t>
            </a:r>
            <a:r>
              <a:rPr lang="cs-CZ" altLang="en-US" b="1">
                <a:latin typeface="IBM Plex Sans Light" panose="020B0403050203000203" pitchFamily="34" charset="0"/>
              </a:rPr>
              <a:t> </a:t>
            </a:r>
            <a:r>
              <a:rPr lang="cs-CZ" altLang="en-US" b="1" err="1">
                <a:latin typeface="IBM Plex Sans Light" panose="020B0403050203000203" pitchFamily="34" charset="0"/>
              </a:rPr>
              <a:t>Pressure</a:t>
            </a:r>
            <a:r>
              <a:rPr lang="cs-CZ" altLang="en-US" b="1">
                <a:latin typeface="IBM Plex Sans Light" panose="020B0403050203000203" pitchFamily="34" charset="0"/>
              </a:rPr>
              <a:t> </a:t>
            </a:r>
            <a:r>
              <a:rPr lang="cs-CZ" altLang="en-US" b="1" err="1">
                <a:latin typeface="IBM Plex Sans Light" panose="020B0403050203000203" pitchFamily="34" charset="0"/>
              </a:rPr>
              <a:t>is</a:t>
            </a:r>
            <a:r>
              <a:rPr lang="cs-CZ" altLang="en-US" b="1">
                <a:latin typeface="IBM Plex Sans Light" panose="020B0403050203000203" pitchFamily="34" charset="0"/>
              </a:rPr>
              <a:t> </a:t>
            </a:r>
            <a:r>
              <a:rPr lang="cs-CZ" altLang="en-US" b="1" err="1">
                <a:latin typeface="IBM Plex Sans Light" panose="020B0403050203000203" pitchFamily="34" charset="0"/>
              </a:rPr>
              <a:t>about</a:t>
            </a:r>
            <a:r>
              <a:rPr lang="cs-CZ" altLang="en-US" b="1">
                <a:latin typeface="IBM Plex Sans Light" panose="020B0403050203000203" pitchFamily="34" charset="0"/>
              </a:rPr>
              <a:t> 120/80</a:t>
            </a:r>
          </a:p>
          <a:p>
            <a:pPr marL="342900" indent="-342900">
              <a:lnSpc>
                <a:spcPct val="90000"/>
              </a:lnSpc>
              <a:buFont typeface="Wingdings" panose="05000000000000000000" pitchFamily="2" charset="2"/>
              <a:buChar char="§"/>
            </a:pPr>
            <a:endParaRPr lang="cs-CZ" altLang="en-US" b="1">
              <a:latin typeface="IBM Plex Sans Light" panose="020B0403050203000203" pitchFamily="34" charset="0"/>
            </a:endParaRPr>
          </a:p>
          <a:p>
            <a:pPr marL="342900" indent="-342900">
              <a:lnSpc>
                <a:spcPct val="90000"/>
              </a:lnSpc>
              <a:buFont typeface="Wingdings" panose="05000000000000000000" pitchFamily="2" charset="2"/>
              <a:buChar char="§"/>
            </a:pPr>
            <a:r>
              <a:rPr lang="cs-CZ" altLang="en-US" err="1">
                <a:latin typeface="IBM Plex Sans Light" panose="020B0403050203000203" pitchFamily="34" charset="0"/>
              </a:rPr>
              <a:t>Hypertension</a:t>
            </a:r>
            <a:r>
              <a:rPr lang="cs-CZ" altLang="en-US">
                <a:latin typeface="IBM Plex Sans Light" panose="020B0403050203000203" pitchFamily="34" charset="0"/>
              </a:rPr>
              <a:t>: BP = more </a:t>
            </a:r>
            <a:r>
              <a:rPr lang="cs-CZ" altLang="en-US" err="1">
                <a:latin typeface="IBM Plex Sans Light" panose="020B0403050203000203" pitchFamily="34" charset="0"/>
              </a:rPr>
              <a:t>than</a:t>
            </a:r>
            <a:r>
              <a:rPr lang="cs-CZ" altLang="en-US">
                <a:latin typeface="IBM Plex Sans Light" panose="020B0403050203000203" pitchFamily="34" charset="0"/>
              </a:rPr>
              <a:t> 140/90</a:t>
            </a:r>
          </a:p>
          <a:p>
            <a:pPr marL="342900" indent="-342900">
              <a:lnSpc>
                <a:spcPct val="90000"/>
              </a:lnSpc>
              <a:buFont typeface="Wingdings" panose="05000000000000000000" pitchFamily="2" charset="2"/>
              <a:buChar char="§"/>
            </a:pPr>
            <a:r>
              <a:rPr lang="cs-CZ" altLang="en-US" err="1">
                <a:latin typeface="IBM Plex Sans Light" panose="020B0403050203000203" pitchFamily="34" charset="0"/>
              </a:rPr>
              <a:t>Hypotension</a:t>
            </a:r>
            <a:r>
              <a:rPr lang="cs-CZ" altLang="en-US">
                <a:latin typeface="IBM Plex Sans Light" panose="020B0403050203000203" pitchFamily="34" charset="0"/>
              </a:rPr>
              <a:t>: BP = </a:t>
            </a:r>
            <a:r>
              <a:rPr lang="cs-CZ" altLang="en-US" err="1">
                <a:latin typeface="IBM Plex Sans Light" panose="020B0403050203000203" pitchFamily="34" charset="0"/>
              </a:rPr>
              <a:t>less</a:t>
            </a:r>
            <a:r>
              <a:rPr lang="cs-CZ" altLang="en-US">
                <a:latin typeface="IBM Plex Sans Light" panose="020B0403050203000203" pitchFamily="34" charset="0"/>
              </a:rPr>
              <a:t> </a:t>
            </a:r>
            <a:r>
              <a:rPr lang="cs-CZ" altLang="en-US" err="1">
                <a:latin typeface="IBM Plex Sans Light" panose="020B0403050203000203" pitchFamily="34" charset="0"/>
              </a:rPr>
              <a:t>than</a:t>
            </a:r>
            <a:r>
              <a:rPr lang="cs-CZ" altLang="en-US">
                <a:latin typeface="IBM Plex Sans Light" panose="020B0403050203000203" pitchFamily="34" charset="0"/>
              </a:rPr>
              <a:t> 90/60</a:t>
            </a:r>
            <a:endParaRPr lang="en-US" altLang="en-US">
              <a:latin typeface="IBM Plex Sans Light" panose="020B0403050203000203" pitchFamily="34" charset="0"/>
            </a:endParaRPr>
          </a:p>
        </p:txBody>
      </p:sp>
    </p:spTree>
    <p:extLst>
      <p:ext uri="{BB962C8B-B14F-4D97-AF65-F5344CB8AC3E}">
        <p14:creationId xmlns:p14="http://schemas.microsoft.com/office/powerpoint/2010/main" val="3933170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14D2-D9F6-8C95-A4A0-31607C638787}"/>
              </a:ext>
            </a:extLst>
          </p:cNvPr>
          <p:cNvSpPr>
            <a:spLocks noGrp="1"/>
          </p:cNvSpPr>
          <p:nvPr>
            <p:ph type="title"/>
          </p:nvPr>
        </p:nvSpPr>
        <p:spPr>
          <a:xfrm>
            <a:off x="838199" y="365125"/>
            <a:ext cx="10824411" cy="1325563"/>
          </a:xfrm>
        </p:spPr>
        <p:txBody>
          <a:bodyPr>
            <a:normAutofit/>
          </a:bodyPr>
          <a:lstStyle/>
          <a:p>
            <a:r>
              <a:rPr lang="cs-CZ" sz="3200" b="1" err="1">
                <a:latin typeface="IBM Plex Mono Light" panose="020B0409050203000203" pitchFamily="49" charset="0"/>
              </a:rPr>
              <a:t>Parameters</a:t>
            </a:r>
            <a:r>
              <a:rPr lang="cs-CZ" sz="3200" b="1">
                <a:latin typeface="IBM Plex Mono Light" panose="020B0409050203000203" pitchFamily="49" charset="0"/>
              </a:rPr>
              <a:t> </a:t>
            </a:r>
            <a:r>
              <a:rPr lang="cs-CZ" sz="3200" b="1" err="1">
                <a:latin typeface="IBM Plex Mono Light" panose="020B0409050203000203" pitchFamily="49" charset="0"/>
              </a:rPr>
              <a:t>affected</a:t>
            </a:r>
            <a:r>
              <a:rPr lang="cs-CZ" sz="3200" b="1">
                <a:latin typeface="IBM Plex Mono Light" panose="020B0409050203000203" pitchFamily="49" charset="0"/>
              </a:rPr>
              <a:t> by </a:t>
            </a:r>
            <a:r>
              <a:rPr lang="cs-CZ" sz="3200" b="1" err="1">
                <a:latin typeface="IBM Plex Mono Light" panose="020B0409050203000203" pitchFamily="49" charset="0"/>
              </a:rPr>
              <a:t>training</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537C980C-0728-5DFD-F043-49E5C1EA57DC}"/>
              </a:ext>
            </a:extLst>
          </p:cNvPr>
          <p:cNvSpPr>
            <a:spLocks noGrp="1"/>
          </p:cNvSpPr>
          <p:nvPr>
            <p:ph idx="1"/>
          </p:nvPr>
        </p:nvSpPr>
        <p:spPr/>
        <p:txBody>
          <a:bodyPr>
            <a:normAutofit/>
          </a:bodyPr>
          <a:lstStyle/>
          <a:p>
            <a:pPr>
              <a:buFont typeface="Wingdings" panose="05000000000000000000" pitchFamily="2" charset="2"/>
              <a:buChar char="§"/>
            </a:pPr>
            <a:r>
              <a:rPr lang="cs-CZ" sz="2400" err="1">
                <a:latin typeface="IBM Plex Sans Light" panose="020B0403050203000203" pitchFamily="34" charset="0"/>
              </a:rPr>
              <a:t>Heart</a:t>
            </a:r>
            <a:r>
              <a:rPr lang="cs-CZ" sz="2400">
                <a:latin typeface="IBM Plex Sans Light" panose="020B0403050203000203" pitchFamily="34" charset="0"/>
              </a:rPr>
              <a:t> </a:t>
            </a:r>
            <a:r>
              <a:rPr lang="cs-CZ" sz="2400" err="1">
                <a:latin typeface="IBM Plex Sans Light" panose="020B0403050203000203" pitchFamily="34" charset="0"/>
              </a:rPr>
              <a:t>size</a:t>
            </a:r>
            <a:endParaRPr lang="cs-CZ" sz="2400">
              <a:latin typeface="IBM Plex Sans Light" panose="020B0403050203000203" pitchFamily="34" charset="0"/>
            </a:endParaRPr>
          </a:p>
          <a:p>
            <a:pPr>
              <a:buFont typeface="Wingdings" panose="05000000000000000000" pitchFamily="2" charset="2"/>
              <a:buChar char="§"/>
            </a:pPr>
            <a:r>
              <a:rPr lang="cs-CZ" sz="2400" err="1">
                <a:latin typeface="IBM Plex Sans Light" panose="020B0403050203000203" pitchFamily="34" charset="0"/>
              </a:rPr>
              <a:t>Stroke</a:t>
            </a:r>
            <a:r>
              <a:rPr lang="cs-CZ" sz="2400">
                <a:latin typeface="IBM Plex Sans Light" panose="020B0403050203000203" pitchFamily="34" charset="0"/>
              </a:rPr>
              <a:t> </a:t>
            </a:r>
            <a:r>
              <a:rPr lang="cs-CZ" sz="2400" err="1">
                <a:latin typeface="IBM Plex Sans Light" panose="020B0403050203000203" pitchFamily="34" charset="0"/>
              </a:rPr>
              <a:t>Volume</a:t>
            </a:r>
            <a:endParaRPr lang="cs-CZ" sz="2400">
              <a:latin typeface="IBM Plex Sans Light" panose="020B0403050203000203" pitchFamily="34" charset="0"/>
            </a:endParaRPr>
          </a:p>
          <a:p>
            <a:pPr>
              <a:buFont typeface="Wingdings" panose="05000000000000000000" pitchFamily="2" charset="2"/>
              <a:buChar char="§"/>
            </a:pPr>
            <a:r>
              <a:rPr lang="cs-CZ" sz="2400" err="1">
                <a:latin typeface="IBM Plex Sans Light" panose="020B0403050203000203" pitchFamily="34" charset="0"/>
              </a:rPr>
              <a:t>Heart</a:t>
            </a:r>
            <a:r>
              <a:rPr lang="cs-CZ" sz="2400">
                <a:latin typeface="IBM Plex Sans Light" panose="020B0403050203000203" pitchFamily="34" charset="0"/>
              </a:rPr>
              <a:t> </a:t>
            </a:r>
            <a:r>
              <a:rPr lang="cs-CZ" sz="2400" err="1">
                <a:latin typeface="IBM Plex Sans Light" panose="020B0403050203000203" pitchFamily="34" charset="0"/>
              </a:rPr>
              <a:t>rate</a:t>
            </a:r>
            <a:endParaRPr lang="cs-CZ" sz="2400">
              <a:latin typeface="IBM Plex Sans Light" panose="020B0403050203000203" pitchFamily="34" charset="0"/>
            </a:endParaRPr>
          </a:p>
          <a:p>
            <a:pPr>
              <a:buFont typeface="Wingdings" panose="05000000000000000000" pitchFamily="2" charset="2"/>
              <a:buChar char="§"/>
            </a:pPr>
            <a:r>
              <a:rPr lang="cs-CZ" sz="2400" err="1">
                <a:latin typeface="IBM Plex Sans Light" panose="020B0403050203000203" pitchFamily="34" charset="0"/>
              </a:rPr>
              <a:t>Cardiac</a:t>
            </a:r>
            <a:r>
              <a:rPr lang="cs-CZ" sz="2400">
                <a:latin typeface="IBM Plex Sans Light" panose="020B0403050203000203" pitchFamily="34" charset="0"/>
              </a:rPr>
              <a:t> output</a:t>
            </a:r>
          </a:p>
          <a:p>
            <a:pPr>
              <a:buFont typeface="Wingdings" panose="05000000000000000000" pitchFamily="2" charset="2"/>
              <a:buChar char="§"/>
            </a:pPr>
            <a:r>
              <a:rPr lang="cs-CZ" sz="2400" err="1">
                <a:latin typeface="IBM Plex Sans Light" panose="020B0403050203000203" pitchFamily="34" charset="0"/>
              </a:rPr>
              <a:t>Blood</a:t>
            </a:r>
            <a:r>
              <a:rPr lang="cs-CZ" sz="2400">
                <a:latin typeface="IBM Plex Sans Light" panose="020B0403050203000203" pitchFamily="34" charset="0"/>
              </a:rPr>
              <a:t> </a:t>
            </a:r>
            <a:r>
              <a:rPr lang="cs-CZ" sz="2400" err="1">
                <a:latin typeface="IBM Plex Sans Light" panose="020B0403050203000203" pitchFamily="34" charset="0"/>
              </a:rPr>
              <a:t>flow</a:t>
            </a:r>
            <a:endParaRPr lang="cs-CZ" sz="2400">
              <a:latin typeface="IBM Plex Sans Light" panose="020B0403050203000203" pitchFamily="34" charset="0"/>
            </a:endParaRPr>
          </a:p>
          <a:p>
            <a:pPr>
              <a:buFont typeface="Wingdings" panose="05000000000000000000" pitchFamily="2" charset="2"/>
              <a:buChar char="§"/>
            </a:pPr>
            <a:r>
              <a:rPr lang="cs-CZ" sz="2400" err="1">
                <a:latin typeface="IBM Plex Sans Light" panose="020B0403050203000203" pitchFamily="34" charset="0"/>
              </a:rPr>
              <a:t>Blood</a:t>
            </a:r>
            <a:r>
              <a:rPr lang="cs-CZ" sz="2400">
                <a:latin typeface="IBM Plex Sans Light" panose="020B0403050203000203" pitchFamily="34" charset="0"/>
              </a:rPr>
              <a:t> </a:t>
            </a:r>
            <a:r>
              <a:rPr lang="cs-CZ" sz="2400" err="1">
                <a:latin typeface="IBM Plex Sans Light" panose="020B0403050203000203" pitchFamily="34" charset="0"/>
              </a:rPr>
              <a:t>pressure</a:t>
            </a:r>
            <a:endParaRPr lang="cs-CZ" sz="2400">
              <a:latin typeface="IBM Plex Sans Light" panose="020B0403050203000203" pitchFamily="34" charset="0"/>
            </a:endParaRPr>
          </a:p>
          <a:p>
            <a:pPr>
              <a:buFont typeface="Wingdings" panose="05000000000000000000" pitchFamily="2" charset="2"/>
              <a:buChar char="§"/>
            </a:pPr>
            <a:r>
              <a:rPr lang="cs-CZ" sz="2400" err="1">
                <a:latin typeface="IBM Plex Sans Light" panose="020B0403050203000203" pitchFamily="34" charset="0"/>
              </a:rPr>
              <a:t>Blood</a:t>
            </a:r>
            <a:r>
              <a:rPr lang="cs-CZ" sz="2400">
                <a:latin typeface="IBM Plex Sans Light" panose="020B0403050203000203" pitchFamily="34" charset="0"/>
              </a:rPr>
              <a:t> </a:t>
            </a:r>
            <a:r>
              <a:rPr lang="cs-CZ" sz="2400" err="1">
                <a:latin typeface="IBM Plex Sans Light" panose="020B0403050203000203" pitchFamily="34" charset="0"/>
              </a:rPr>
              <a:t>volume</a:t>
            </a:r>
            <a:endParaRPr lang="en-US" sz="2400">
              <a:latin typeface="IBM Plex Sans Light" panose="020B0403050203000203" pitchFamily="34" charset="0"/>
            </a:endParaRPr>
          </a:p>
        </p:txBody>
      </p:sp>
    </p:spTree>
    <p:extLst>
      <p:ext uri="{BB962C8B-B14F-4D97-AF65-F5344CB8AC3E}">
        <p14:creationId xmlns:p14="http://schemas.microsoft.com/office/powerpoint/2010/main" val="185319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931A5-6721-C249-671D-B8ECDF8F51AC}"/>
              </a:ext>
            </a:extLst>
          </p:cNvPr>
          <p:cNvSpPr>
            <a:spLocks noGrp="1"/>
          </p:cNvSpPr>
          <p:nvPr>
            <p:ph type="title"/>
          </p:nvPr>
        </p:nvSpPr>
        <p:spPr>
          <a:xfrm>
            <a:off x="838200" y="365125"/>
            <a:ext cx="10760242" cy="1325563"/>
          </a:xfrm>
        </p:spPr>
        <p:txBody>
          <a:bodyPr>
            <a:normAutofit/>
          </a:bodyPr>
          <a:lstStyle/>
          <a:p>
            <a:r>
              <a:rPr lang="cs-CZ" sz="3200" b="1" err="1">
                <a:latin typeface="IBM Plex Mono Light" panose="020B0409050203000203" pitchFamily="49" charset="0"/>
              </a:rPr>
              <a:t>Cardiovascular</a:t>
            </a:r>
            <a:r>
              <a:rPr lang="cs-CZ" sz="3200" b="1">
                <a:latin typeface="IBM Plex Mono Light" panose="020B0409050203000203" pitchFamily="49" charset="0"/>
              </a:rPr>
              <a:t> Response to </a:t>
            </a:r>
            <a:r>
              <a:rPr lang="cs-CZ" sz="3200" b="1" err="1">
                <a:latin typeface="IBM Plex Mono Light" panose="020B0409050203000203" pitchFamily="49" charset="0"/>
              </a:rPr>
              <a:t>Acute</a:t>
            </a:r>
            <a:r>
              <a:rPr lang="cs-CZ" sz="3200" b="1">
                <a:latin typeface="IBM Plex Mono Light" panose="020B0409050203000203" pitchFamily="49" charset="0"/>
              </a:rPr>
              <a:t> </a:t>
            </a:r>
            <a:r>
              <a:rPr lang="cs-CZ" sz="3200" b="1" err="1">
                <a:latin typeface="IBM Plex Mono Light" panose="020B0409050203000203" pitchFamily="49" charset="0"/>
              </a:rPr>
              <a:t>Exercise</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38E15EF0-490C-32EC-65C3-A71AB54D02EA}"/>
              </a:ext>
            </a:extLst>
          </p:cNvPr>
          <p:cNvSpPr>
            <a:spLocks noGrp="1"/>
          </p:cNvSpPr>
          <p:nvPr>
            <p:ph idx="1"/>
          </p:nvPr>
        </p:nvSpPr>
        <p:spPr/>
        <p:txBody>
          <a:bodyPr>
            <a:normAutofit/>
          </a:bodyPr>
          <a:lstStyle/>
          <a:p>
            <a:r>
              <a:rPr lang="en-US" altLang="en-US" sz="2400">
                <a:latin typeface="IBM Plex Sans Light" panose="020B0403050203000203" pitchFamily="34" charset="0"/>
              </a:rPr>
              <a:t>Heart rate (HR) increases as exercise intensity increases up to maximal heart rate</a:t>
            </a:r>
          </a:p>
          <a:p>
            <a:r>
              <a:rPr lang="en-US" altLang="en-US" sz="2400">
                <a:latin typeface="IBM Plex Sans Light" panose="020B0403050203000203" pitchFamily="34" charset="0"/>
              </a:rPr>
              <a:t>Stroke volume (SV) increases up to 40% to 60% VO</a:t>
            </a:r>
            <a:r>
              <a:rPr lang="en-US" altLang="en-US" sz="2400" baseline="-25000">
                <a:latin typeface="IBM Plex Sans Light" panose="020B0403050203000203" pitchFamily="34" charset="0"/>
              </a:rPr>
              <a:t>2</a:t>
            </a:r>
            <a:r>
              <a:rPr lang="en-US" altLang="en-US" sz="2400">
                <a:latin typeface="IBM Plex Sans Light" panose="020B0403050203000203" pitchFamily="34" charset="0"/>
              </a:rPr>
              <a:t>max in untrained individuals and up to maximal levels in trained individuals.</a:t>
            </a:r>
          </a:p>
          <a:p>
            <a:r>
              <a:rPr lang="en-US" altLang="en-US" sz="2400">
                <a:latin typeface="IBM Plex Sans Light" panose="020B0403050203000203" pitchFamily="34" charset="0"/>
              </a:rPr>
              <a:t>Increases in HR and SV during exercise cause cardiac output (Q) to increase</a:t>
            </a:r>
          </a:p>
          <a:p>
            <a:r>
              <a:rPr lang="en-US" altLang="en-US" sz="2400">
                <a:latin typeface="IBM Plex Sans Light" panose="020B0403050203000203" pitchFamily="34" charset="0"/>
              </a:rPr>
              <a:t>Blood flow and blood press</a:t>
            </a:r>
            <a:endParaRPr lang="cs-CZ" altLang="en-US" sz="2400">
              <a:latin typeface="IBM Plex Sans Light" panose="020B0403050203000203" pitchFamily="34" charset="0"/>
            </a:endParaRPr>
          </a:p>
          <a:p>
            <a:r>
              <a:rPr lang="en-US" altLang="en-US" sz="2400">
                <a:latin typeface="IBM Plex Sans Light" panose="020B0403050203000203" pitchFamily="34" charset="0"/>
              </a:rPr>
              <a:t>All result in allowing the body to efficiently meet the increased demands placed on it</a:t>
            </a:r>
            <a:endParaRPr lang="en-US" sz="2400">
              <a:latin typeface="IBM Plex Sans Light" panose="020B0403050203000203" pitchFamily="34" charset="0"/>
            </a:endParaRPr>
          </a:p>
        </p:txBody>
      </p:sp>
    </p:spTree>
    <p:extLst>
      <p:ext uri="{BB962C8B-B14F-4D97-AF65-F5344CB8AC3E}">
        <p14:creationId xmlns:p14="http://schemas.microsoft.com/office/powerpoint/2010/main" val="55904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solidFill>
                  <a:srgbClr val="43A2A7"/>
                </a:solidFill>
                <a:latin typeface="IBM Plex Mono Light" panose="020B0409050203000203" pitchFamily="49" charset="0"/>
              </a:rPr>
              <a:t>Resting</a:t>
            </a:r>
            <a:r>
              <a:rPr lang="cs-CZ" sz="3200" b="1">
                <a:latin typeface="IBM Plex Mono Light" panose="020B0409050203000203" pitchFamily="49" charset="0"/>
              </a:rPr>
              <a:t> and </a:t>
            </a:r>
            <a:r>
              <a:rPr lang="cs-CZ" sz="3200" b="1">
                <a:solidFill>
                  <a:srgbClr val="E79721"/>
                </a:solidFill>
                <a:latin typeface="IBM Plex Mono Light" panose="020B0409050203000203" pitchFamily="49" charset="0"/>
              </a:rPr>
              <a:t>Maximum</a:t>
            </a:r>
            <a:r>
              <a:rPr lang="cs-CZ" sz="3200" b="1">
                <a:latin typeface="IBM Plex Mono Light" panose="020B0409050203000203" pitchFamily="49" charset="0"/>
              </a:rPr>
              <a:t> </a:t>
            </a:r>
            <a:r>
              <a:rPr lang="cs-CZ" sz="3200" b="1" err="1">
                <a:latin typeface="IBM Plex Mono Light" panose="020B0409050203000203" pitchFamily="49" charset="0"/>
              </a:rPr>
              <a:t>Heart</a:t>
            </a:r>
            <a:r>
              <a:rPr lang="cs-CZ" sz="3200" b="1">
                <a:latin typeface="IBM Plex Mono Light" panose="020B0409050203000203" pitchFamily="49" charset="0"/>
              </a:rPr>
              <a:t> </a:t>
            </a:r>
            <a:r>
              <a:rPr lang="cs-CZ" sz="3200" b="1" err="1">
                <a:latin typeface="IBM Plex Mono Light" panose="020B0409050203000203" pitchFamily="49" charset="0"/>
              </a:rPr>
              <a:t>Rate</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E3F20E4D-DA74-31DE-CAD6-5B562926AAFF}"/>
              </a:ext>
            </a:extLst>
          </p:cNvPr>
          <p:cNvSpPr>
            <a:spLocks noGrp="1"/>
          </p:cNvSpPr>
          <p:nvPr>
            <p:ph idx="1"/>
          </p:nvPr>
        </p:nvSpPr>
        <p:spPr>
          <a:xfrm>
            <a:off x="838199" y="1825625"/>
            <a:ext cx="4840705" cy="4351338"/>
          </a:xfrm>
        </p:spPr>
        <p:txBody>
          <a:bodyPr/>
          <a:lstStyle/>
          <a:p>
            <a:r>
              <a:rPr lang="cs-CZ" altLang="en-US" sz="2400" b="1">
                <a:latin typeface="IBM Plex Sans Light" panose="020B0403050203000203" pitchFamily="34" charset="0"/>
              </a:rPr>
              <a:t>RHR</a:t>
            </a:r>
          </a:p>
          <a:p>
            <a:r>
              <a:rPr lang="en-US" altLang="en-US" sz="2400">
                <a:latin typeface="IBM Plex Sans Light" panose="020B0403050203000203" pitchFamily="34" charset="0"/>
              </a:rPr>
              <a:t>Averages 60 to 80 beats/min; can range from 28 to above </a:t>
            </a:r>
            <a:br>
              <a:rPr lang="cs-CZ" altLang="en-US" sz="2400">
                <a:latin typeface="IBM Plex Sans Light" panose="020B0403050203000203" pitchFamily="34" charset="0"/>
              </a:rPr>
            </a:br>
            <a:r>
              <a:rPr lang="en-US" altLang="en-US" sz="2400">
                <a:latin typeface="IBM Plex Sans Light" panose="020B0403050203000203" pitchFamily="34" charset="0"/>
              </a:rPr>
              <a:t>100 beats/min</a:t>
            </a:r>
            <a:endParaRPr lang="cs-CZ" altLang="en-US" sz="2400">
              <a:latin typeface="IBM Plex Sans Light" panose="020B0403050203000203" pitchFamily="34" charset="0"/>
            </a:endParaRPr>
          </a:p>
          <a:p>
            <a:r>
              <a:rPr lang="en-US" altLang="en-US" sz="2400">
                <a:latin typeface="IBM Plex Sans Light" panose="020B0403050203000203" pitchFamily="34" charset="0"/>
              </a:rPr>
              <a:t>Tends to decrease with age </a:t>
            </a:r>
            <a:br>
              <a:rPr lang="cs-CZ" altLang="en-US" sz="2400">
                <a:latin typeface="IBM Plex Sans Light" panose="020B0403050203000203" pitchFamily="34" charset="0"/>
              </a:rPr>
            </a:br>
            <a:r>
              <a:rPr lang="en-US" altLang="en-US" sz="2400">
                <a:latin typeface="IBM Plex Sans Light" panose="020B0403050203000203" pitchFamily="34" charset="0"/>
              </a:rPr>
              <a:t>and with increased cardiovascular fitness</a:t>
            </a:r>
            <a:endParaRPr lang="cs-CZ" altLang="en-US" sz="2400">
              <a:latin typeface="IBM Plex Sans Light" panose="020B0403050203000203" pitchFamily="34" charset="0"/>
            </a:endParaRPr>
          </a:p>
          <a:p>
            <a:r>
              <a:rPr lang="en-US" altLang="en-US" sz="2400">
                <a:latin typeface="IBM Plex Sans Light" panose="020B0403050203000203" pitchFamily="34" charset="0"/>
              </a:rPr>
              <a:t>Is affected by environmental conditions such as altitude </a:t>
            </a:r>
            <a:br>
              <a:rPr lang="cs-CZ" altLang="en-US" sz="2400">
                <a:latin typeface="IBM Plex Sans Light" panose="020B0403050203000203" pitchFamily="34" charset="0"/>
              </a:rPr>
            </a:br>
            <a:r>
              <a:rPr lang="en-US" altLang="en-US" sz="2400">
                <a:latin typeface="IBM Plex Sans Light" panose="020B0403050203000203" pitchFamily="34" charset="0"/>
              </a:rPr>
              <a:t>and temperature</a:t>
            </a:r>
          </a:p>
          <a:p>
            <a:endParaRPr lang="en-US"/>
          </a:p>
        </p:txBody>
      </p:sp>
      <p:sp>
        <p:nvSpPr>
          <p:cNvPr id="4" name="Content Placeholder 2">
            <a:extLst>
              <a:ext uri="{FF2B5EF4-FFF2-40B4-BE49-F238E27FC236}">
                <a16:creationId xmlns:a16="http://schemas.microsoft.com/office/drawing/2014/main" id="{4E626359-1AB4-B663-38B1-C4E7EC60AB7D}"/>
              </a:ext>
            </a:extLst>
          </p:cNvPr>
          <p:cNvSpPr txBox="1">
            <a:spLocks/>
          </p:cNvSpPr>
          <p:nvPr/>
        </p:nvSpPr>
        <p:spPr>
          <a:xfrm>
            <a:off x="60960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en-US" sz="2400" b="1" err="1">
                <a:latin typeface="IBM Plex Sans Light" panose="020B0403050203000203" pitchFamily="34" charset="0"/>
              </a:rPr>
              <a:t>HRmax</a:t>
            </a:r>
            <a:endParaRPr lang="cs-CZ" altLang="en-US" sz="2400" b="1">
              <a:latin typeface="IBM Plex Sans Light" panose="020B0403050203000203" pitchFamily="34" charset="0"/>
            </a:endParaRPr>
          </a:p>
          <a:p>
            <a:r>
              <a:rPr lang="en-US" altLang="en-US" sz="2400">
                <a:latin typeface="IBM Plex Sans Light" panose="020B0403050203000203" pitchFamily="34" charset="0"/>
              </a:rPr>
              <a:t>The highest heart rate value one can achieve in an all-out effort </a:t>
            </a:r>
            <a:br>
              <a:rPr lang="cs-CZ" altLang="en-US" sz="2400">
                <a:latin typeface="IBM Plex Sans Light" panose="020B0403050203000203" pitchFamily="34" charset="0"/>
              </a:rPr>
            </a:br>
            <a:r>
              <a:rPr lang="en-US" altLang="en-US" sz="2400">
                <a:latin typeface="IBM Plex Sans Light" panose="020B0403050203000203" pitchFamily="34" charset="0"/>
              </a:rPr>
              <a:t>to the point of exhaustion</a:t>
            </a:r>
            <a:endParaRPr lang="cs-CZ" altLang="en-US" sz="2400">
              <a:latin typeface="IBM Plex Sans Light" panose="020B0403050203000203" pitchFamily="34" charset="0"/>
            </a:endParaRPr>
          </a:p>
          <a:p>
            <a:r>
              <a:rPr kumimoji="0" lang="en-US" altLang="en-US" sz="2400" b="0" i="0" u="none" strike="noStrike" kern="1200" cap="none" spc="0" normalizeH="0" baseline="0" noProof="0">
                <a:ln>
                  <a:noFill/>
                </a:ln>
                <a:solidFill>
                  <a:prstClr val="black"/>
                </a:solidFill>
                <a:effectLst/>
                <a:uLnTx/>
                <a:uFillTx/>
                <a:latin typeface="IBM Plex Sans Light" panose="020B0403050203000203" pitchFamily="34" charset="0"/>
              </a:rPr>
              <a:t>Remains constant day to day </a:t>
            </a:r>
            <a:br>
              <a:rPr kumimoji="0" lang="cs-CZ" altLang="en-US" sz="2400" b="0" i="0" u="none" strike="noStrike" kern="1200" cap="none" spc="0" normalizeH="0" baseline="0" noProof="0">
                <a:ln>
                  <a:noFill/>
                </a:ln>
                <a:solidFill>
                  <a:prstClr val="black"/>
                </a:solidFill>
                <a:effectLst/>
                <a:uLnTx/>
                <a:uFillTx/>
                <a:latin typeface="IBM Plex Sans Light" panose="020B0403050203000203" pitchFamily="34" charset="0"/>
              </a:rPr>
            </a:br>
            <a:r>
              <a:rPr kumimoji="0" lang="en-US" altLang="en-US" sz="2400" b="0" i="0" u="none" strike="noStrike" kern="1200" cap="none" spc="0" normalizeH="0" baseline="0" noProof="0">
                <a:ln>
                  <a:noFill/>
                </a:ln>
                <a:solidFill>
                  <a:prstClr val="black"/>
                </a:solidFill>
                <a:effectLst/>
                <a:uLnTx/>
                <a:uFillTx/>
                <a:latin typeface="IBM Plex Sans Light" panose="020B0403050203000203" pitchFamily="34" charset="0"/>
              </a:rPr>
              <a:t>and changes slightly from year </a:t>
            </a:r>
            <a:br>
              <a:rPr kumimoji="0" lang="cs-CZ" altLang="en-US" sz="2400" b="0" i="0" u="none" strike="noStrike" kern="1200" cap="none" spc="0" normalizeH="0" baseline="0" noProof="0">
                <a:ln>
                  <a:noFill/>
                </a:ln>
                <a:solidFill>
                  <a:prstClr val="black"/>
                </a:solidFill>
                <a:effectLst/>
                <a:uLnTx/>
                <a:uFillTx/>
                <a:latin typeface="IBM Plex Sans Light" panose="020B0403050203000203" pitchFamily="34" charset="0"/>
              </a:rPr>
            </a:br>
            <a:r>
              <a:rPr kumimoji="0" lang="en-US" altLang="en-US" sz="2400" b="0" i="0" u="none" strike="noStrike" kern="1200" cap="none" spc="0" normalizeH="0" baseline="0" noProof="0">
                <a:ln>
                  <a:noFill/>
                </a:ln>
                <a:solidFill>
                  <a:prstClr val="black"/>
                </a:solidFill>
                <a:effectLst/>
                <a:uLnTx/>
                <a:uFillTx/>
                <a:latin typeface="IBM Plex Sans Light" panose="020B0403050203000203" pitchFamily="34" charset="0"/>
              </a:rPr>
              <a:t>to year</a:t>
            </a:r>
            <a:endParaRPr kumimoji="0" lang="cs-CZ" altLang="en-US" sz="2400" b="0" i="0" u="none" strike="noStrike" kern="1200" cap="none" spc="0" normalizeH="0" baseline="0" noProof="0">
              <a:ln>
                <a:noFill/>
              </a:ln>
              <a:solidFill>
                <a:prstClr val="black"/>
              </a:solidFill>
              <a:effectLst/>
              <a:uLnTx/>
              <a:uFillTx/>
              <a:latin typeface="IBM Plex Sans Light" panose="020B0403050203000203" pitchFamily="34" charset="0"/>
            </a:endParaRPr>
          </a:p>
          <a:p>
            <a:r>
              <a:rPr lang="en-US" sz="2400">
                <a:latin typeface="IBM Plex Sans Light" panose="020B0403050203000203" pitchFamily="34" charset="0"/>
              </a:rPr>
              <a:t>Can be estimated:</a:t>
            </a:r>
            <a:endParaRPr lang="cs-CZ" sz="2400">
              <a:latin typeface="IBM Plex Sans Light" panose="020B0403050203000203" pitchFamily="34" charset="0"/>
            </a:endParaRPr>
          </a:p>
          <a:p>
            <a:pPr lvl="1"/>
            <a:r>
              <a:rPr lang="en-US">
                <a:latin typeface="IBM Plex Sans Light" panose="020B0403050203000203" pitchFamily="34" charset="0"/>
              </a:rPr>
              <a:t>HRmax = 220 – age in years </a:t>
            </a:r>
            <a:r>
              <a:rPr lang="cs-CZ" err="1">
                <a:latin typeface="IBM Plex Sans Light" panose="020B0403050203000203" pitchFamily="34" charset="0"/>
              </a:rPr>
              <a:t>or</a:t>
            </a:r>
            <a:r>
              <a:rPr lang="en-US">
                <a:latin typeface="IBM Plex Sans Light" panose="020B0403050203000203" pitchFamily="34" charset="0"/>
              </a:rPr>
              <a:t> </a:t>
            </a:r>
            <a:endParaRPr lang="cs-CZ">
              <a:latin typeface="IBM Plex Sans Light" panose="020B0403050203000203" pitchFamily="34" charset="0"/>
            </a:endParaRPr>
          </a:p>
          <a:p>
            <a:pPr lvl="1"/>
            <a:r>
              <a:rPr lang="en-US">
                <a:latin typeface="IBM Plex Sans Light" panose="020B0403050203000203" pitchFamily="34" charset="0"/>
              </a:rPr>
              <a:t>HRmax = 208 – (0.7 </a:t>
            </a:r>
            <a:r>
              <a:rPr lang="cs-CZ">
                <a:latin typeface="IBM Plex Sans Light" panose="020B0403050203000203" pitchFamily="34" charset="0"/>
              </a:rPr>
              <a:t>x </a:t>
            </a:r>
            <a:r>
              <a:rPr lang="en-US">
                <a:latin typeface="IBM Plex Sans Light" panose="020B0403050203000203" pitchFamily="34" charset="0"/>
              </a:rPr>
              <a:t>age)</a:t>
            </a:r>
          </a:p>
          <a:p>
            <a:endParaRPr lang="en-US" sz="3600">
              <a:latin typeface="IBM Plex Sans Light" panose="020B0403050203000203" pitchFamily="34" charset="0"/>
            </a:endParaRPr>
          </a:p>
        </p:txBody>
      </p:sp>
      <p:pic>
        <p:nvPicPr>
          <p:cNvPr id="6" name="Graphic 5" descr="Arrow: Counter-clockwise curve outline">
            <a:extLst>
              <a:ext uri="{FF2B5EF4-FFF2-40B4-BE49-F238E27FC236}">
                <a16:creationId xmlns:a16="http://schemas.microsoft.com/office/drawing/2014/main" id="{E024D518-3AE7-8A83-5E9D-0CC0F9910B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303369" y="1207475"/>
            <a:ext cx="914400" cy="914400"/>
          </a:xfrm>
          <a:prstGeom prst="rect">
            <a:avLst/>
          </a:prstGeom>
        </p:spPr>
      </p:pic>
      <p:pic>
        <p:nvPicPr>
          <p:cNvPr id="9" name="Graphic 8" descr="Arrow: Clockwise curve outline">
            <a:extLst>
              <a:ext uri="{FF2B5EF4-FFF2-40B4-BE49-F238E27FC236}">
                <a16:creationId xmlns:a16="http://schemas.microsoft.com/office/drawing/2014/main" id="{64E4BFAD-1AB1-6DB0-23E1-AF6419F90E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498533">
            <a:off x="2207460" y="1297423"/>
            <a:ext cx="914400" cy="914400"/>
          </a:xfrm>
          <a:prstGeom prst="rect">
            <a:avLst/>
          </a:prstGeom>
        </p:spPr>
      </p:pic>
    </p:spTree>
    <p:extLst>
      <p:ext uri="{BB962C8B-B14F-4D97-AF65-F5344CB8AC3E}">
        <p14:creationId xmlns:p14="http://schemas.microsoft.com/office/powerpoint/2010/main" val="2979390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Heart</a:t>
            </a:r>
            <a:r>
              <a:rPr lang="cs-CZ" sz="3200" b="1">
                <a:latin typeface="IBM Plex Mono Light" panose="020B0409050203000203" pitchFamily="49" charset="0"/>
              </a:rPr>
              <a:t> </a:t>
            </a:r>
            <a:r>
              <a:rPr lang="cs-CZ" sz="3200" b="1" err="1">
                <a:latin typeface="IBM Plex Mono Light" panose="020B0409050203000203" pitchFamily="49" charset="0"/>
              </a:rPr>
              <a:t>Rate</a:t>
            </a:r>
            <a:r>
              <a:rPr lang="cs-CZ" sz="3200" b="1">
                <a:latin typeface="IBM Plex Mono Light" panose="020B0409050203000203" pitchFamily="49" charset="0"/>
              </a:rPr>
              <a:t> and Intensity</a:t>
            </a:r>
            <a:endParaRPr lang="en-US" sz="3200" b="1">
              <a:latin typeface="IBM Plex Mono Light" panose="020B0409050203000203" pitchFamily="49" charset="0"/>
            </a:endParaRPr>
          </a:p>
        </p:txBody>
      </p:sp>
      <p:pic>
        <p:nvPicPr>
          <p:cNvPr id="8" name="Picture 6">
            <a:extLst>
              <a:ext uri="{FF2B5EF4-FFF2-40B4-BE49-F238E27FC236}">
                <a16:creationId xmlns:a16="http://schemas.microsoft.com/office/drawing/2014/main" id="{46134881-6024-0A20-179D-BFBF79CE2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055" y="1623612"/>
            <a:ext cx="5037889" cy="4869263"/>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Arrow: Counter-clockwise curve outline">
            <a:extLst>
              <a:ext uri="{FF2B5EF4-FFF2-40B4-BE49-F238E27FC236}">
                <a16:creationId xmlns:a16="http://schemas.microsoft.com/office/drawing/2014/main" id="{E024D518-3AE7-8A83-5E9D-0CC0F9910B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610957">
            <a:off x="7846620" y="1359784"/>
            <a:ext cx="914400" cy="914400"/>
          </a:xfrm>
          <a:prstGeom prst="rect">
            <a:avLst/>
          </a:prstGeom>
        </p:spPr>
      </p:pic>
    </p:spTree>
    <p:extLst>
      <p:ext uri="{BB962C8B-B14F-4D97-AF65-F5344CB8AC3E}">
        <p14:creationId xmlns:p14="http://schemas.microsoft.com/office/powerpoint/2010/main" val="3372531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Heart</a:t>
            </a:r>
            <a:r>
              <a:rPr lang="cs-CZ" sz="3200" b="1">
                <a:latin typeface="IBM Plex Mono Light" panose="020B0409050203000203" pitchFamily="49" charset="0"/>
              </a:rPr>
              <a:t> </a:t>
            </a:r>
            <a:r>
              <a:rPr lang="cs-CZ" sz="3200" b="1" err="1">
                <a:latin typeface="IBM Plex Mono Light" panose="020B0409050203000203" pitchFamily="49" charset="0"/>
              </a:rPr>
              <a:t>Rate</a:t>
            </a:r>
            <a:r>
              <a:rPr lang="cs-CZ" sz="3200" b="1">
                <a:latin typeface="IBM Plex Mono Light" panose="020B0409050203000203" pitchFamily="49" charset="0"/>
              </a:rPr>
              <a:t> and </a:t>
            </a:r>
            <a:r>
              <a:rPr lang="cs-CZ" sz="3200" b="1" err="1">
                <a:latin typeface="IBM Plex Mono Light" panose="020B0409050203000203" pitchFamily="49" charset="0"/>
              </a:rPr>
              <a:t>Training</a:t>
            </a:r>
            <a:endParaRPr lang="en-US" sz="3200" b="1">
              <a:latin typeface="IBM Plex Mono Light" panose="020B0409050203000203" pitchFamily="49" charset="0"/>
            </a:endParaRPr>
          </a:p>
        </p:txBody>
      </p:sp>
      <p:pic>
        <p:nvPicPr>
          <p:cNvPr id="3" name="Picture 4">
            <a:extLst>
              <a:ext uri="{FF2B5EF4-FFF2-40B4-BE49-F238E27FC236}">
                <a16:creationId xmlns:a16="http://schemas.microsoft.com/office/drawing/2014/main" id="{4D6366BD-2936-AFAB-4B85-D90770C9D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098" y="1628715"/>
            <a:ext cx="5365804" cy="486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38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765A-6FA3-BBB6-9144-52FFC2B73C8C}"/>
              </a:ext>
            </a:extLst>
          </p:cNvPr>
          <p:cNvSpPr>
            <a:spLocks noGrp="1"/>
          </p:cNvSpPr>
          <p:nvPr>
            <p:ph type="title"/>
          </p:nvPr>
        </p:nvSpPr>
        <p:spPr>
          <a:xfrm>
            <a:off x="838200" y="306759"/>
            <a:ext cx="10515600" cy="1325563"/>
          </a:xfrm>
        </p:spPr>
        <p:txBody>
          <a:bodyPr>
            <a:normAutofit/>
          </a:bodyPr>
          <a:lstStyle/>
          <a:p>
            <a:r>
              <a:rPr lang="cs-CZ" sz="3200" b="1" spc="-150">
                <a:latin typeface="IBM Plex Mono Light" panose="020B0409050203000203" pitchFamily="49" charset="0"/>
              </a:rPr>
              <a:t>Major </a:t>
            </a:r>
            <a:r>
              <a:rPr lang="cs-CZ" sz="3200" b="1" spc="-150" err="1">
                <a:latin typeface="IBM Plex Mono Light" panose="020B0409050203000203" pitchFamily="49" charset="0"/>
              </a:rPr>
              <a:t>cardiovascular</a:t>
            </a:r>
            <a:r>
              <a:rPr lang="cs-CZ" sz="3200" b="1" spc="-150">
                <a:latin typeface="IBM Plex Mono Light" panose="020B0409050203000203" pitchFamily="49" charset="0"/>
              </a:rPr>
              <a:t> </a:t>
            </a:r>
            <a:r>
              <a:rPr lang="cs-CZ" sz="3200" b="1" spc="-150" err="1">
                <a:latin typeface="IBM Plex Mono Light" panose="020B0409050203000203" pitchFamily="49" charset="0"/>
              </a:rPr>
              <a:t>functions</a:t>
            </a:r>
            <a:endParaRPr lang="en-US" sz="3200" b="1" spc="-150">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117CC9F3-04DA-E8E9-C532-2BA511965D2E}"/>
              </a:ext>
            </a:extLst>
          </p:cNvPr>
          <p:cNvSpPr>
            <a:spLocks noGrp="1"/>
          </p:cNvSpPr>
          <p:nvPr>
            <p:ph idx="1"/>
          </p:nvPr>
        </p:nvSpPr>
        <p:spPr/>
        <p:txBody>
          <a:bodyPr>
            <a:normAutofit/>
          </a:bodyPr>
          <a:lstStyle/>
          <a:p>
            <a:pPr>
              <a:buFont typeface="Wingdings" panose="05000000000000000000" pitchFamily="2" charset="2"/>
              <a:buChar char="§"/>
            </a:pPr>
            <a:r>
              <a:rPr lang="en-US" altLang="en-US" sz="2400">
                <a:latin typeface="IBM Plex Sans Light" panose="020B0403050203000203" pitchFamily="34" charset="0"/>
              </a:rPr>
              <a:t>Delivery (e.g., oxygen and nutrients)</a:t>
            </a:r>
            <a:endParaRPr lang="cs-CZ" altLang="en-US" sz="2400">
              <a:latin typeface="IBM Plex Sans Light" panose="020B0403050203000203" pitchFamily="34" charset="0"/>
            </a:endParaRPr>
          </a:p>
          <a:p>
            <a:pPr>
              <a:buFont typeface="Wingdings" panose="05000000000000000000" pitchFamily="2" charset="2"/>
              <a:buChar char="§"/>
            </a:pPr>
            <a:r>
              <a:rPr lang="en-US" altLang="en-US" sz="2400">
                <a:latin typeface="IBM Plex Sans Light" panose="020B0403050203000203" pitchFamily="34" charset="0"/>
              </a:rPr>
              <a:t>Removal (e.g., carbon dioxide, lactate, other waste products)</a:t>
            </a:r>
            <a:endParaRPr lang="cs-CZ" altLang="en-US" sz="2400">
              <a:latin typeface="IBM Plex Sans Light" panose="020B0403050203000203" pitchFamily="34" charset="0"/>
            </a:endParaRPr>
          </a:p>
          <a:p>
            <a:pPr>
              <a:buFont typeface="Wingdings" panose="05000000000000000000" pitchFamily="2" charset="2"/>
              <a:buChar char="§"/>
            </a:pPr>
            <a:r>
              <a:rPr lang="en-US" altLang="en-US" sz="2400">
                <a:latin typeface="IBM Plex Sans Light" panose="020B0403050203000203" pitchFamily="34" charset="0"/>
              </a:rPr>
              <a:t>Transportation (e.g., hormones)</a:t>
            </a:r>
            <a:endParaRPr lang="cs-CZ" altLang="en-US" sz="2400">
              <a:latin typeface="IBM Plex Sans Light" panose="020B0403050203000203" pitchFamily="34" charset="0"/>
            </a:endParaRPr>
          </a:p>
          <a:p>
            <a:pPr>
              <a:buFont typeface="Wingdings" panose="05000000000000000000" pitchFamily="2" charset="2"/>
              <a:buChar char="§"/>
            </a:pPr>
            <a:r>
              <a:rPr lang="en-US" altLang="en-US" sz="2400">
                <a:latin typeface="IBM Plex Sans Light" panose="020B0403050203000203" pitchFamily="34" charset="0"/>
              </a:rPr>
              <a:t>Maintenance (e.g., body temperature, pH)</a:t>
            </a:r>
          </a:p>
          <a:p>
            <a:pPr>
              <a:buFont typeface="Wingdings" panose="05000000000000000000" pitchFamily="2" charset="2"/>
              <a:buChar char="§"/>
            </a:pPr>
            <a:r>
              <a:rPr lang="en-US" altLang="en-US" sz="2400">
                <a:latin typeface="IBM Plex Sans Light" panose="020B0403050203000203" pitchFamily="34" charset="0"/>
              </a:rPr>
              <a:t>Prevention (e.g., infection—immune function)</a:t>
            </a:r>
            <a:endParaRPr lang="en-US" sz="2400">
              <a:latin typeface="IBM Plex Sans Light" panose="020B0403050203000203" pitchFamily="34" charset="0"/>
            </a:endParaRPr>
          </a:p>
        </p:txBody>
      </p:sp>
    </p:spTree>
    <p:extLst>
      <p:ext uri="{BB962C8B-B14F-4D97-AF65-F5344CB8AC3E}">
        <p14:creationId xmlns:p14="http://schemas.microsoft.com/office/powerpoint/2010/main" val="645473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solidFill>
                  <a:srgbClr val="43A2A7"/>
                </a:solidFill>
                <a:latin typeface="IBM Plex Mono Light" panose="020B0409050203000203" pitchFamily="49" charset="0"/>
              </a:rPr>
              <a:t>Resting</a:t>
            </a:r>
            <a:r>
              <a:rPr lang="cs-CZ" sz="3200" b="1">
                <a:latin typeface="IBM Plex Mono Light" panose="020B0409050203000203" pitchFamily="49" charset="0"/>
              </a:rPr>
              <a:t> </a:t>
            </a:r>
            <a:r>
              <a:rPr lang="cs-CZ" sz="3200" b="1" err="1">
                <a:latin typeface="IBM Plex Mono Light" panose="020B0409050203000203" pitchFamily="49" charset="0"/>
              </a:rPr>
              <a:t>Heart</a:t>
            </a:r>
            <a:r>
              <a:rPr lang="cs-CZ" sz="3200" b="1">
                <a:latin typeface="IBM Plex Mono Light" panose="020B0409050203000203" pitchFamily="49" charset="0"/>
              </a:rPr>
              <a:t> </a:t>
            </a:r>
            <a:r>
              <a:rPr lang="cs-CZ" sz="3200" b="1" err="1">
                <a:latin typeface="IBM Plex Mono Light" panose="020B0409050203000203" pitchFamily="49" charset="0"/>
              </a:rPr>
              <a:t>Rate</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E3F20E4D-DA74-31DE-CAD6-5B562926AAFF}"/>
              </a:ext>
            </a:extLst>
          </p:cNvPr>
          <p:cNvSpPr>
            <a:spLocks noGrp="1"/>
          </p:cNvSpPr>
          <p:nvPr>
            <p:ph idx="1"/>
          </p:nvPr>
        </p:nvSpPr>
        <p:spPr>
          <a:xfrm>
            <a:off x="838199" y="1825625"/>
            <a:ext cx="9037321" cy="4351338"/>
          </a:xfrm>
        </p:spPr>
        <p:txBody>
          <a:bodyPr>
            <a:normAutofit/>
          </a:bodyPr>
          <a:lstStyle/>
          <a:p>
            <a:r>
              <a:rPr lang="en-US" altLang="en-US" sz="2400" b="1">
                <a:latin typeface="IBM Plex Sans Light" panose="020B0403050203000203" pitchFamily="34" charset="0"/>
              </a:rPr>
              <a:t>Decreases with endurance training </a:t>
            </a:r>
            <a:r>
              <a:rPr lang="en-US" altLang="en-US" sz="2400">
                <a:latin typeface="IBM Plex Sans Light" panose="020B0403050203000203" pitchFamily="34" charset="0"/>
              </a:rPr>
              <a:t>likely due to more blood returning to heart and changes in autonomic control</a:t>
            </a:r>
            <a:endParaRPr lang="cs-CZ" altLang="en-US" sz="2400">
              <a:latin typeface="IBM Plex Sans Light" panose="020B0403050203000203" pitchFamily="34" charset="0"/>
            </a:endParaRPr>
          </a:p>
          <a:p>
            <a:r>
              <a:rPr lang="en-US" altLang="en-US" sz="2400">
                <a:latin typeface="IBM Plex Sans Light" panose="020B0403050203000203" pitchFamily="34" charset="0"/>
              </a:rPr>
              <a:t>Sedentary individuals can decrease RHR by 1 beat/min per week during initial training, but several recent studies have shown small changes of less than 3 beats/min with up to 20 </a:t>
            </a:r>
            <a:r>
              <a:rPr lang="en-US" altLang="en-US" sz="2400" err="1">
                <a:latin typeface="IBM Plex Sans Light" panose="020B0403050203000203" pitchFamily="34" charset="0"/>
              </a:rPr>
              <a:t>wk</a:t>
            </a:r>
            <a:r>
              <a:rPr lang="en-US" altLang="en-US" sz="2400">
                <a:latin typeface="IBM Plex Sans Light" panose="020B0403050203000203" pitchFamily="34" charset="0"/>
              </a:rPr>
              <a:t> of training</a:t>
            </a:r>
            <a:endParaRPr lang="cs-CZ" altLang="en-US" sz="2400">
              <a:latin typeface="IBM Plex Sans Light" panose="020B0403050203000203" pitchFamily="34" charset="0"/>
            </a:endParaRPr>
          </a:p>
          <a:p>
            <a:r>
              <a:rPr lang="en-US" altLang="en-US" sz="2400">
                <a:latin typeface="IBM Plex Sans Light" panose="020B0403050203000203" pitchFamily="34" charset="0"/>
              </a:rPr>
              <a:t>Highly trained endurance athletes may have resting heart rates of </a:t>
            </a:r>
            <a:r>
              <a:rPr lang="en-US" altLang="en-US" sz="2400" b="1">
                <a:latin typeface="IBM Plex Sans Light" panose="020B0403050203000203" pitchFamily="34" charset="0"/>
              </a:rPr>
              <a:t>30 to 40 beats/min</a:t>
            </a:r>
            <a:endParaRPr lang="cs-CZ" altLang="en-US" sz="2400" b="1">
              <a:latin typeface="IBM Plex Sans Light" panose="020B0403050203000203" pitchFamily="34" charset="0"/>
            </a:endParaRPr>
          </a:p>
        </p:txBody>
      </p:sp>
      <p:pic>
        <p:nvPicPr>
          <p:cNvPr id="9" name="Graphic 8" descr="Arrow: Clockwise curve outline">
            <a:extLst>
              <a:ext uri="{FF2B5EF4-FFF2-40B4-BE49-F238E27FC236}">
                <a16:creationId xmlns:a16="http://schemas.microsoft.com/office/drawing/2014/main" id="{64E4BFAD-1AB1-6DB0-23E1-AF6419F90E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638800" y="776288"/>
            <a:ext cx="914400" cy="914400"/>
          </a:xfrm>
          <a:prstGeom prst="rect">
            <a:avLst/>
          </a:prstGeom>
        </p:spPr>
      </p:pic>
    </p:spTree>
    <p:extLst>
      <p:ext uri="{BB962C8B-B14F-4D97-AF65-F5344CB8AC3E}">
        <p14:creationId xmlns:p14="http://schemas.microsoft.com/office/powerpoint/2010/main" val="109358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Heart</a:t>
            </a:r>
            <a:r>
              <a:rPr lang="cs-CZ" sz="3200" b="1">
                <a:latin typeface="IBM Plex Mono Light" panose="020B0409050203000203" pitchFamily="49" charset="0"/>
              </a:rPr>
              <a:t> </a:t>
            </a:r>
            <a:r>
              <a:rPr lang="cs-CZ" sz="3200" b="1" err="1">
                <a:latin typeface="IBM Plex Mono Light" panose="020B0409050203000203" pitchFamily="49" charset="0"/>
              </a:rPr>
              <a:t>Rate</a:t>
            </a:r>
            <a:r>
              <a:rPr lang="cs-CZ" sz="3200" b="1">
                <a:latin typeface="IBM Plex Mono Light" panose="020B0409050203000203" pitchFamily="49" charset="0"/>
              </a:rPr>
              <a:t> </a:t>
            </a:r>
            <a:r>
              <a:rPr lang="cs-CZ" sz="3200" b="1" err="1">
                <a:solidFill>
                  <a:srgbClr val="E79721"/>
                </a:solidFill>
                <a:latin typeface="IBM Plex Mono Light" panose="020B0409050203000203" pitchFamily="49" charset="0"/>
              </a:rPr>
              <a:t>During</a:t>
            </a:r>
            <a:r>
              <a:rPr lang="cs-CZ" sz="3200" b="1">
                <a:solidFill>
                  <a:srgbClr val="E79721"/>
                </a:solidFill>
                <a:latin typeface="IBM Plex Mono Light" panose="020B0409050203000203" pitchFamily="49" charset="0"/>
              </a:rPr>
              <a:t> </a:t>
            </a:r>
            <a:r>
              <a:rPr lang="cs-CZ" sz="3200" b="1" err="1">
                <a:solidFill>
                  <a:srgbClr val="E79721"/>
                </a:solidFill>
                <a:latin typeface="IBM Plex Mono Light" panose="020B0409050203000203" pitchFamily="49" charset="0"/>
              </a:rPr>
              <a:t>Exercise</a:t>
            </a:r>
            <a:endParaRPr lang="en-US" sz="3200" b="1">
              <a:solidFill>
                <a:srgbClr val="E79721"/>
              </a:solidFill>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E3F20E4D-DA74-31DE-CAD6-5B562926AAFF}"/>
              </a:ext>
            </a:extLst>
          </p:cNvPr>
          <p:cNvSpPr>
            <a:spLocks noGrp="1"/>
          </p:cNvSpPr>
          <p:nvPr>
            <p:ph idx="1"/>
          </p:nvPr>
        </p:nvSpPr>
        <p:spPr>
          <a:xfrm>
            <a:off x="838199" y="1825625"/>
            <a:ext cx="9733548" cy="4351338"/>
          </a:xfrm>
        </p:spPr>
        <p:txBody>
          <a:bodyPr>
            <a:normAutofit/>
          </a:bodyPr>
          <a:lstStyle/>
          <a:p>
            <a:r>
              <a:rPr lang="cs-CZ" altLang="en-US" sz="2400" b="1">
                <a:latin typeface="IBM Plex Sans Light" panose="020B0403050203000203" pitchFamily="34" charset="0"/>
              </a:rPr>
              <a:t>SUBMAXIMAL</a:t>
            </a:r>
          </a:p>
          <a:p>
            <a:pPr lvl="1"/>
            <a:r>
              <a:rPr lang="en-US" altLang="en-US">
                <a:latin typeface="IBM Plex Sans Light" panose="020B0403050203000203" pitchFamily="34" charset="0"/>
              </a:rPr>
              <a:t>Decreases proportionately with the amount of training completed</a:t>
            </a:r>
            <a:endParaRPr lang="cs-CZ" altLang="en-US">
              <a:latin typeface="IBM Plex Sans Light" panose="020B0403050203000203" pitchFamily="34" charset="0"/>
            </a:endParaRPr>
          </a:p>
          <a:p>
            <a:pPr lvl="1"/>
            <a:r>
              <a:rPr lang="en-US" altLang="en-US">
                <a:latin typeface="IBM Plex Sans Light" panose="020B0403050203000203" pitchFamily="34" charset="0"/>
              </a:rPr>
              <a:t>May decrease by 10 to 30 beats/min after 6 months </a:t>
            </a:r>
            <a:br>
              <a:rPr lang="en-US" altLang="en-US">
                <a:latin typeface="IBM Plex Sans Light" panose="020B0403050203000203" pitchFamily="34" charset="0"/>
              </a:rPr>
            </a:br>
            <a:r>
              <a:rPr lang="en-US" altLang="en-US">
                <a:latin typeface="IBM Plex Sans Light" panose="020B0403050203000203" pitchFamily="34" charset="0"/>
              </a:rPr>
              <a:t>of moderate training at any given rate of work, with the decrease being greater at higher rates of work</a:t>
            </a:r>
            <a:endParaRPr lang="cs-CZ" altLang="en-US">
              <a:latin typeface="IBM Plex Sans Light" panose="020B0403050203000203" pitchFamily="34" charset="0"/>
            </a:endParaRPr>
          </a:p>
          <a:p>
            <a:pPr lvl="1"/>
            <a:endParaRPr lang="cs-CZ" altLang="en-US">
              <a:latin typeface="IBM Plex Sans Light" panose="020B0403050203000203" pitchFamily="34" charset="0"/>
            </a:endParaRPr>
          </a:p>
          <a:p>
            <a:r>
              <a:rPr lang="cs-CZ" altLang="en-US" sz="2400" b="1">
                <a:latin typeface="IBM Plex Sans Light" panose="020B0403050203000203" pitchFamily="34" charset="0"/>
              </a:rPr>
              <a:t>MAXIMAL</a:t>
            </a:r>
          </a:p>
          <a:p>
            <a:pPr lvl="1"/>
            <a:r>
              <a:rPr lang="en-US" altLang="en-US">
                <a:latin typeface="IBM Plex Sans Light" panose="020B0403050203000203" pitchFamily="34" charset="0"/>
              </a:rPr>
              <a:t>Remains unchanged or decreases slightly</a:t>
            </a:r>
            <a:endParaRPr lang="cs-CZ" altLang="en-US">
              <a:latin typeface="IBM Plex Sans Light" panose="020B0403050203000203" pitchFamily="34" charset="0"/>
            </a:endParaRPr>
          </a:p>
          <a:p>
            <a:pPr lvl="1"/>
            <a:r>
              <a:rPr lang="en-US" altLang="en-US">
                <a:latin typeface="IBM Plex Sans Light" panose="020B0403050203000203" pitchFamily="34" charset="0"/>
              </a:rPr>
              <a:t>A decrease might allow for optimal stroke volume to maximize cardiac output</a:t>
            </a:r>
            <a:endParaRPr lang="cs-CZ" altLang="en-US">
              <a:latin typeface="IBM Plex Sans Light" panose="020B0403050203000203" pitchFamily="34" charset="0"/>
            </a:endParaRPr>
          </a:p>
        </p:txBody>
      </p:sp>
    </p:spTree>
    <p:extLst>
      <p:ext uri="{BB962C8B-B14F-4D97-AF65-F5344CB8AC3E}">
        <p14:creationId xmlns:p14="http://schemas.microsoft.com/office/powerpoint/2010/main" val="3335935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Heart</a:t>
            </a:r>
            <a:r>
              <a:rPr lang="cs-CZ" sz="3200" b="1">
                <a:latin typeface="IBM Plex Mono Light" panose="020B0409050203000203" pitchFamily="49" charset="0"/>
              </a:rPr>
              <a:t> </a:t>
            </a:r>
            <a:r>
              <a:rPr lang="cs-CZ" sz="3200" b="1" err="1">
                <a:latin typeface="IBM Plex Mono Light" panose="020B0409050203000203" pitchFamily="49" charset="0"/>
              </a:rPr>
              <a:t>Rate</a:t>
            </a:r>
            <a:r>
              <a:rPr lang="cs-CZ" sz="3200" b="1">
                <a:latin typeface="IBM Plex Mono Light" panose="020B0409050203000203" pitchFamily="49" charset="0"/>
              </a:rPr>
              <a:t> </a:t>
            </a:r>
            <a:r>
              <a:rPr lang="cs-CZ" sz="3200" b="1" err="1">
                <a:solidFill>
                  <a:srgbClr val="43A2A7"/>
                </a:solidFill>
                <a:latin typeface="IBM Plex Mono Light" panose="020B0409050203000203" pitchFamily="49" charset="0"/>
              </a:rPr>
              <a:t>Recovery</a:t>
            </a:r>
            <a:r>
              <a:rPr lang="cs-CZ" sz="3200" b="1">
                <a:solidFill>
                  <a:srgbClr val="43A2A7"/>
                </a:solidFill>
                <a:latin typeface="IBM Plex Mono Light" panose="020B0409050203000203" pitchFamily="49" charset="0"/>
              </a:rPr>
              <a:t> Period</a:t>
            </a:r>
            <a:endParaRPr lang="en-US" sz="3200" b="1">
              <a:solidFill>
                <a:srgbClr val="43A2A7"/>
              </a:solidFill>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E3F20E4D-DA74-31DE-CAD6-5B562926AAFF}"/>
              </a:ext>
            </a:extLst>
          </p:cNvPr>
          <p:cNvSpPr>
            <a:spLocks noGrp="1"/>
          </p:cNvSpPr>
          <p:nvPr>
            <p:ph idx="1"/>
          </p:nvPr>
        </p:nvSpPr>
        <p:spPr>
          <a:xfrm>
            <a:off x="838199" y="1825625"/>
            <a:ext cx="9733548" cy="4351338"/>
          </a:xfrm>
        </p:spPr>
        <p:txBody>
          <a:bodyPr>
            <a:normAutofit/>
          </a:bodyPr>
          <a:lstStyle/>
          <a:p>
            <a:r>
              <a:rPr lang="en-US" altLang="en-US" sz="2400">
                <a:latin typeface="IBM Plex Sans Light" panose="020B0403050203000203" pitchFamily="34" charset="0"/>
              </a:rPr>
              <a:t>The time after exercise that it takes your heart to return to its resting rate</a:t>
            </a:r>
            <a:endParaRPr lang="cs-CZ" altLang="en-US" sz="2400">
              <a:latin typeface="IBM Plex Sans Light" panose="020B0403050203000203" pitchFamily="34" charset="0"/>
            </a:endParaRPr>
          </a:p>
          <a:p>
            <a:r>
              <a:rPr lang="en-US" altLang="en-US" sz="2400">
                <a:latin typeface="IBM Plex Sans Light" panose="020B0403050203000203" pitchFamily="34" charset="0"/>
              </a:rPr>
              <a:t>With training, heart rate returns to resting level more quickly after exercise</a:t>
            </a:r>
            <a:endParaRPr lang="cs-CZ" altLang="en-US" sz="2400">
              <a:latin typeface="IBM Plex Sans Light" panose="020B0403050203000203" pitchFamily="34" charset="0"/>
            </a:endParaRPr>
          </a:p>
          <a:p>
            <a:r>
              <a:rPr lang="en-US" altLang="en-US" sz="2400">
                <a:latin typeface="IBM Plex Sans Light" panose="020B0403050203000203" pitchFamily="34" charset="0"/>
              </a:rPr>
              <a:t>Has been used as an index of cardiorespiratory fitness</a:t>
            </a:r>
            <a:endParaRPr lang="cs-CZ" altLang="en-US" sz="2400">
              <a:latin typeface="IBM Plex Sans Light" panose="020B0403050203000203" pitchFamily="34" charset="0"/>
            </a:endParaRPr>
          </a:p>
          <a:p>
            <a:r>
              <a:rPr lang="en-US" altLang="en-US" sz="2400">
                <a:latin typeface="IBM Plex Sans Light" panose="020B0403050203000203" pitchFamily="34" charset="0"/>
              </a:rPr>
              <a:t>Conditions such as altitude or heat can affect it</a:t>
            </a:r>
            <a:endParaRPr lang="cs-CZ" altLang="en-US" sz="2400">
              <a:latin typeface="IBM Plex Sans Light" panose="020B0403050203000203" pitchFamily="34" charset="0"/>
            </a:endParaRPr>
          </a:p>
          <a:p>
            <a:r>
              <a:rPr lang="en-US" altLang="en-US" sz="2400">
                <a:latin typeface="IBM Plex Sans Light" panose="020B0403050203000203" pitchFamily="34" charset="0"/>
              </a:rPr>
              <a:t>Should not be used to compare individuals to one another</a:t>
            </a:r>
            <a:endParaRPr lang="cs-CZ" altLang="en-US" sz="2400">
              <a:latin typeface="IBM Plex Sans Light" panose="020B0403050203000203" pitchFamily="34" charset="0"/>
            </a:endParaRPr>
          </a:p>
        </p:txBody>
      </p:sp>
    </p:spTree>
    <p:extLst>
      <p:ext uri="{BB962C8B-B14F-4D97-AF65-F5344CB8AC3E}">
        <p14:creationId xmlns:p14="http://schemas.microsoft.com/office/powerpoint/2010/main" val="722670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Heart</a:t>
            </a:r>
            <a:r>
              <a:rPr lang="cs-CZ" sz="3200" b="1">
                <a:latin typeface="IBM Plex Mono Light" panose="020B0409050203000203" pitchFamily="49" charset="0"/>
              </a:rPr>
              <a:t> </a:t>
            </a:r>
            <a:r>
              <a:rPr lang="cs-CZ" sz="3200" b="1" err="1">
                <a:latin typeface="IBM Plex Mono Light" panose="020B0409050203000203" pitchFamily="49" charset="0"/>
              </a:rPr>
              <a:t>Rate</a:t>
            </a:r>
            <a:r>
              <a:rPr lang="cs-CZ" sz="3200" b="1">
                <a:latin typeface="IBM Plex Mono Light" panose="020B0409050203000203" pitchFamily="49" charset="0"/>
              </a:rPr>
              <a:t> </a:t>
            </a:r>
            <a:r>
              <a:rPr lang="cs-CZ" sz="3200" b="1" err="1">
                <a:solidFill>
                  <a:srgbClr val="43A2A7"/>
                </a:solidFill>
                <a:latin typeface="IBM Plex Mono Light" panose="020B0409050203000203" pitchFamily="49" charset="0"/>
              </a:rPr>
              <a:t>Recovery</a:t>
            </a:r>
            <a:r>
              <a:rPr lang="cs-CZ" sz="3200" b="1">
                <a:solidFill>
                  <a:srgbClr val="43A2A7"/>
                </a:solidFill>
                <a:latin typeface="IBM Plex Mono Light" panose="020B0409050203000203" pitchFamily="49" charset="0"/>
              </a:rPr>
              <a:t> Period </a:t>
            </a:r>
            <a:r>
              <a:rPr lang="cs-CZ" sz="3200" b="1">
                <a:latin typeface="IBM Plex Mono Light" panose="020B0409050203000203" pitchFamily="49" charset="0"/>
              </a:rPr>
              <a:t>and </a:t>
            </a:r>
            <a:r>
              <a:rPr lang="cs-CZ" sz="3200" b="1" err="1">
                <a:latin typeface="IBM Plex Mono Light" panose="020B0409050203000203" pitchFamily="49" charset="0"/>
              </a:rPr>
              <a:t>Training</a:t>
            </a:r>
            <a:endParaRPr lang="en-US" sz="3200" b="1">
              <a:latin typeface="IBM Plex Mono Light" panose="020B0409050203000203" pitchFamily="49" charset="0"/>
            </a:endParaRPr>
          </a:p>
        </p:txBody>
      </p:sp>
      <p:pic>
        <p:nvPicPr>
          <p:cNvPr id="7" name="Picture 4">
            <a:extLst>
              <a:ext uri="{FF2B5EF4-FFF2-40B4-BE49-F238E27FC236}">
                <a16:creationId xmlns:a16="http://schemas.microsoft.com/office/drawing/2014/main" id="{F0FADD8E-AC3E-F5A6-71A5-4C1A12D11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276" y="1690688"/>
            <a:ext cx="4591447" cy="450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728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Stroke</a:t>
            </a:r>
            <a:r>
              <a:rPr lang="cs-CZ" sz="3200" b="1">
                <a:latin typeface="IBM Plex Mono Light" panose="020B0409050203000203" pitchFamily="49" charset="0"/>
              </a:rPr>
              <a:t> </a:t>
            </a:r>
            <a:r>
              <a:rPr lang="cs-CZ" sz="3200" b="1" err="1">
                <a:latin typeface="IBM Plex Mono Light" panose="020B0409050203000203" pitchFamily="49" charset="0"/>
              </a:rPr>
              <a:t>Volume</a:t>
            </a:r>
            <a:endParaRPr lang="en-US" sz="3200" b="1">
              <a:solidFill>
                <a:srgbClr val="43A2A7"/>
              </a:solidFill>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E3F20E4D-DA74-31DE-CAD6-5B562926AAFF}"/>
              </a:ext>
            </a:extLst>
          </p:cNvPr>
          <p:cNvSpPr>
            <a:spLocks noGrp="1"/>
          </p:cNvSpPr>
          <p:nvPr>
            <p:ph idx="1"/>
          </p:nvPr>
        </p:nvSpPr>
        <p:spPr>
          <a:xfrm>
            <a:off x="838199" y="1825625"/>
            <a:ext cx="9733548" cy="4351338"/>
          </a:xfrm>
        </p:spPr>
        <p:txBody>
          <a:bodyPr>
            <a:normAutofit/>
          </a:bodyPr>
          <a:lstStyle/>
          <a:p>
            <a:r>
              <a:rPr lang="en-US" altLang="en-US" sz="2400">
                <a:latin typeface="IBM Plex Sans Light" panose="020B0403050203000203" pitchFamily="34" charset="0"/>
              </a:rPr>
              <a:t>Determinant of cardiorespiratory endurance capacity at maximal rates of work</a:t>
            </a:r>
            <a:endParaRPr lang="cs-CZ" altLang="en-US" sz="2400">
              <a:latin typeface="IBM Plex Sans Light" panose="020B0403050203000203" pitchFamily="34" charset="0"/>
            </a:endParaRPr>
          </a:p>
          <a:p>
            <a:r>
              <a:rPr lang="en-US" altLang="en-US" sz="2400">
                <a:latin typeface="IBM Plex Sans Light" panose="020B0403050203000203" pitchFamily="34" charset="0"/>
              </a:rPr>
              <a:t>Increases with increasing rates of work up to intensities of 40% </a:t>
            </a:r>
            <a:br>
              <a:rPr lang="cs-CZ" altLang="en-US" sz="2400">
                <a:latin typeface="IBM Plex Sans Light" panose="020B0403050203000203" pitchFamily="34" charset="0"/>
              </a:rPr>
            </a:br>
            <a:r>
              <a:rPr lang="en-US" altLang="en-US" sz="2400">
                <a:latin typeface="IBM Plex Sans Light" panose="020B0403050203000203" pitchFamily="34" charset="0"/>
              </a:rPr>
              <a:t>to 60% of max or higher</a:t>
            </a:r>
            <a:endParaRPr lang="cs-CZ" altLang="en-US" sz="2400">
              <a:latin typeface="IBM Plex Sans Light" panose="020B0403050203000203" pitchFamily="34" charset="0"/>
            </a:endParaRPr>
          </a:p>
          <a:p>
            <a:r>
              <a:rPr lang="en-US" altLang="en-US" sz="2400">
                <a:latin typeface="IBM Plex Sans Light" panose="020B0403050203000203" pitchFamily="34" charset="0"/>
              </a:rPr>
              <a:t>May continue to increase up through maximal exercise intensity, generally in highly trained athletes</a:t>
            </a:r>
            <a:endParaRPr lang="cs-CZ" altLang="en-US" sz="2400">
              <a:latin typeface="IBM Plex Sans Light" panose="020B0403050203000203" pitchFamily="34" charset="0"/>
            </a:endParaRPr>
          </a:p>
          <a:p>
            <a:r>
              <a:rPr lang="en-US" altLang="en-US" sz="2400">
                <a:latin typeface="IBM Plex Sans Light" panose="020B0403050203000203" pitchFamily="34" charset="0"/>
              </a:rPr>
              <a:t>Magnitude of changes in SV depends on position of body during exercise</a:t>
            </a:r>
          </a:p>
        </p:txBody>
      </p:sp>
    </p:spTree>
    <p:extLst>
      <p:ext uri="{BB962C8B-B14F-4D97-AF65-F5344CB8AC3E}">
        <p14:creationId xmlns:p14="http://schemas.microsoft.com/office/powerpoint/2010/main" val="987924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Stroke</a:t>
            </a:r>
            <a:r>
              <a:rPr lang="cs-CZ" sz="3200" b="1">
                <a:latin typeface="IBM Plex Mono Light" panose="020B0409050203000203" pitchFamily="49" charset="0"/>
              </a:rPr>
              <a:t> </a:t>
            </a:r>
            <a:r>
              <a:rPr lang="cs-CZ" sz="3200" b="1" err="1">
                <a:latin typeface="IBM Plex Mono Light" panose="020B0409050203000203" pitchFamily="49" charset="0"/>
              </a:rPr>
              <a:t>Volume</a:t>
            </a:r>
            <a:r>
              <a:rPr lang="cs-CZ" sz="3200" b="1">
                <a:latin typeface="IBM Plex Mono Light" panose="020B0409050203000203" pitchFamily="49" charset="0"/>
              </a:rPr>
              <a:t> and Intensity</a:t>
            </a:r>
            <a:endParaRPr lang="en-US" sz="3200" b="1">
              <a:solidFill>
                <a:srgbClr val="43A2A7"/>
              </a:solidFill>
              <a:latin typeface="IBM Plex Mono Light" panose="020B0409050203000203" pitchFamily="49" charset="0"/>
            </a:endParaRPr>
          </a:p>
        </p:txBody>
      </p:sp>
      <p:pic>
        <p:nvPicPr>
          <p:cNvPr id="6" name="Picture 7">
            <a:extLst>
              <a:ext uri="{FF2B5EF4-FFF2-40B4-BE49-F238E27FC236}">
                <a16:creationId xmlns:a16="http://schemas.microsoft.com/office/drawing/2014/main" id="{2A7AA0B4-574C-F456-E37B-2E7093F73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64" y="1690688"/>
            <a:ext cx="4743471" cy="458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794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Stroke</a:t>
            </a:r>
            <a:r>
              <a:rPr lang="cs-CZ" sz="3200" b="1">
                <a:latin typeface="IBM Plex Mono Light" panose="020B0409050203000203" pitchFamily="49" charset="0"/>
              </a:rPr>
              <a:t> </a:t>
            </a:r>
            <a:r>
              <a:rPr lang="cs-CZ" sz="3200" b="1" err="1">
                <a:latin typeface="IBM Plex Mono Light" panose="020B0409050203000203" pitchFamily="49" charset="0"/>
              </a:rPr>
              <a:t>Volume</a:t>
            </a:r>
            <a:r>
              <a:rPr lang="cs-CZ" sz="3200" b="1">
                <a:latin typeface="IBM Plex Mono Light" panose="020B0409050203000203" pitchFamily="49" charset="0"/>
              </a:rPr>
              <a:t> and </a:t>
            </a:r>
            <a:r>
              <a:rPr lang="cs-CZ" sz="3200" b="1" err="1">
                <a:latin typeface="IBM Plex Mono Light" panose="020B0409050203000203" pitchFamily="49" charset="0"/>
              </a:rPr>
              <a:t>Training</a:t>
            </a:r>
            <a:endParaRPr lang="en-US" sz="3200" b="1">
              <a:solidFill>
                <a:srgbClr val="43A2A7"/>
              </a:solidFill>
              <a:latin typeface="IBM Plex Mono Light" panose="020B0409050203000203" pitchFamily="49" charset="0"/>
            </a:endParaRPr>
          </a:p>
        </p:txBody>
      </p:sp>
      <p:pic>
        <p:nvPicPr>
          <p:cNvPr id="3" name="Picture 4">
            <a:extLst>
              <a:ext uri="{FF2B5EF4-FFF2-40B4-BE49-F238E27FC236}">
                <a16:creationId xmlns:a16="http://schemas.microsoft.com/office/drawing/2014/main" id="{5185021B-17D1-9820-7E1E-21EA9435F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58" y="1690688"/>
            <a:ext cx="5229236" cy="393064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16571E49-B61B-A60D-6238-DAA1E7AF7BC6}"/>
              </a:ext>
            </a:extLst>
          </p:cNvPr>
          <p:cNvSpPr>
            <a:spLocks noGrp="1"/>
          </p:cNvSpPr>
          <p:nvPr>
            <p:ph idx="1"/>
          </p:nvPr>
        </p:nvSpPr>
        <p:spPr>
          <a:xfrm>
            <a:off x="6112287" y="2095708"/>
            <a:ext cx="5562355" cy="2666583"/>
          </a:xfrm>
        </p:spPr>
        <p:txBody>
          <a:bodyPr>
            <a:normAutofit/>
          </a:bodyPr>
          <a:lstStyle/>
          <a:p>
            <a:pPr marL="0" indent="0" algn="ctr">
              <a:spcBef>
                <a:spcPct val="50000"/>
              </a:spcBef>
              <a:buNone/>
            </a:pPr>
            <a:r>
              <a:rPr lang="en-US" altLang="en-US" sz="2000" b="1">
                <a:solidFill>
                  <a:schemeClr val="accent2"/>
                </a:solidFill>
                <a:latin typeface="IBM Plex Mono Light" panose="020B0409050203000203" pitchFamily="49" charset="0"/>
              </a:rPr>
              <a:t>Stroke Volumes (SV) for Different States of Training</a:t>
            </a:r>
          </a:p>
          <a:p>
            <a:pPr marL="0" indent="0">
              <a:spcBef>
                <a:spcPct val="50000"/>
              </a:spcBef>
              <a:buNone/>
            </a:pPr>
            <a:endParaRPr lang="cs-CZ" altLang="en-US" sz="1800" b="1">
              <a:latin typeface="IBM Plex Mono Light" panose="020B0409050203000203" pitchFamily="49" charset="0"/>
            </a:endParaRPr>
          </a:p>
          <a:p>
            <a:pPr marL="0" indent="0">
              <a:spcBef>
                <a:spcPct val="50000"/>
              </a:spcBef>
              <a:buNone/>
            </a:pPr>
            <a:r>
              <a:rPr lang="en-US" altLang="en-US" sz="1800" b="1">
                <a:latin typeface="IBM Plex Mono Light" panose="020B0409050203000203" pitchFamily="49" charset="0"/>
              </a:rPr>
              <a:t>Subjects</a:t>
            </a:r>
            <a:r>
              <a:rPr lang="cs-CZ" altLang="en-US" sz="1800" b="1">
                <a:latin typeface="IBM Plex Mono Light" panose="020B0409050203000203" pitchFamily="49" charset="0"/>
              </a:rPr>
              <a:t>     </a:t>
            </a:r>
            <a:r>
              <a:rPr lang="en-US" altLang="en-US" sz="1800" b="1" err="1">
                <a:latin typeface="IBM Plex Mono Light" panose="020B0409050203000203" pitchFamily="49" charset="0"/>
              </a:rPr>
              <a:t>SVrest</a:t>
            </a:r>
            <a:r>
              <a:rPr lang="en-US" altLang="en-US" sz="1800" b="1">
                <a:latin typeface="IBM Plex Mono Light" panose="020B0409050203000203" pitchFamily="49" charset="0"/>
              </a:rPr>
              <a:t> (ml)	</a:t>
            </a:r>
            <a:r>
              <a:rPr lang="cs-CZ" altLang="en-US" sz="1800" b="1">
                <a:latin typeface="IBM Plex Mono Light" panose="020B0409050203000203" pitchFamily="49" charset="0"/>
              </a:rPr>
              <a:t>  </a:t>
            </a:r>
            <a:r>
              <a:rPr lang="en-US" altLang="en-US" sz="1800" b="1" err="1">
                <a:latin typeface="IBM Plex Mono Light" panose="020B0409050203000203" pitchFamily="49" charset="0"/>
              </a:rPr>
              <a:t>SVmax</a:t>
            </a:r>
            <a:r>
              <a:rPr lang="en-US" altLang="en-US" sz="1800" b="1">
                <a:latin typeface="IBM Plex Mono Light" panose="020B0409050203000203" pitchFamily="49" charset="0"/>
              </a:rPr>
              <a:t> (ml)</a:t>
            </a:r>
            <a:endParaRPr lang="en-US" altLang="en-US" sz="1800">
              <a:latin typeface="IBM Plex Mono Light" panose="020B0409050203000203" pitchFamily="49" charset="0"/>
            </a:endParaRPr>
          </a:p>
          <a:p>
            <a:pPr marL="0" indent="0">
              <a:spcBef>
                <a:spcPct val="50000"/>
              </a:spcBef>
              <a:buNone/>
            </a:pPr>
            <a:r>
              <a:rPr lang="en-US" altLang="en-US" sz="1800">
                <a:latin typeface="IBM Plex Sans Light" panose="020B0403050203000203" pitchFamily="34" charset="0"/>
              </a:rPr>
              <a:t>Untrained	</a:t>
            </a:r>
            <a:r>
              <a:rPr lang="cs-CZ" altLang="en-US" sz="1800">
                <a:latin typeface="IBM Plex Sans Light" panose="020B0403050203000203" pitchFamily="34" charset="0"/>
              </a:rPr>
              <a:t>     </a:t>
            </a:r>
            <a:r>
              <a:rPr lang="en-US" altLang="en-US" sz="1800">
                <a:latin typeface="IBM Plex Sans Light" panose="020B0403050203000203" pitchFamily="34" charset="0"/>
              </a:rPr>
              <a:t>50-70	</a:t>
            </a:r>
            <a:r>
              <a:rPr lang="cs-CZ" altLang="en-US" sz="1800">
                <a:latin typeface="IBM Plex Sans Light" panose="020B0403050203000203" pitchFamily="34" charset="0"/>
              </a:rPr>
              <a:t>	          </a:t>
            </a:r>
            <a:r>
              <a:rPr lang="en-US" altLang="en-US" sz="1800">
                <a:latin typeface="IBM Plex Sans Light" panose="020B0403050203000203" pitchFamily="34" charset="0"/>
              </a:rPr>
              <a:t>80-110</a:t>
            </a:r>
          </a:p>
          <a:p>
            <a:pPr marL="0" indent="0">
              <a:spcBef>
                <a:spcPct val="50000"/>
              </a:spcBef>
              <a:buNone/>
            </a:pPr>
            <a:r>
              <a:rPr lang="en-US" altLang="en-US" sz="1800">
                <a:latin typeface="IBM Plex Sans Light" panose="020B0403050203000203" pitchFamily="34" charset="0"/>
              </a:rPr>
              <a:t>Trained	</a:t>
            </a:r>
            <a:r>
              <a:rPr lang="cs-CZ" altLang="en-US" sz="1800">
                <a:latin typeface="IBM Plex Sans Light" panose="020B0403050203000203" pitchFamily="34" charset="0"/>
              </a:rPr>
              <a:t>	     </a:t>
            </a:r>
            <a:r>
              <a:rPr lang="en-US" altLang="en-US" sz="1800">
                <a:latin typeface="IBM Plex Sans Light" panose="020B0403050203000203" pitchFamily="34" charset="0"/>
              </a:rPr>
              <a:t>70-90	</a:t>
            </a:r>
            <a:r>
              <a:rPr lang="cs-CZ" altLang="en-US" sz="1800">
                <a:latin typeface="IBM Plex Sans Light" panose="020B0403050203000203" pitchFamily="34" charset="0"/>
              </a:rPr>
              <a:t>	        </a:t>
            </a:r>
            <a:r>
              <a:rPr lang="en-US" altLang="en-US" sz="1800">
                <a:latin typeface="IBM Plex Sans Light" panose="020B0403050203000203" pitchFamily="34" charset="0"/>
              </a:rPr>
              <a:t>110-150</a:t>
            </a:r>
          </a:p>
          <a:p>
            <a:pPr marL="0" indent="0">
              <a:spcBef>
                <a:spcPct val="50000"/>
              </a:spcBef>
              <a:buNone/>
            </a:pPr>
            <a:r>
              <a:rPr lang="en-US" altLang="en-US" sz="1800">
                <a:latin typeface="IBM Plex Sans Light" panose="020B0403050203000203" pitchFamily="34" charset="0"/>
              </a:rPr>
              <a:t>Highly trained	</a:t>
            </a:r>
            <a:r>
              <a:rPr lang="cs-CZ" altLang="en-US" sz="1800">
                <a:latin typeface="IBM Plex Sans Light" panose="020B0403050203000203" pitchFamily="34" charset="0"/>
              </a:rPr>
              <a:t>    </a:t>
            </a:r>
            <a:r>
              <a:rPr lang="en-US" altLang="en-US" sz="1800">
                <a:latin typeface="IBM Plex Sans Light" panose="020B0403050203000203" pitchFamily="34" charset="0"/>
              </a:rPr>
              <a:t>90-11</a:t>
            </a:r>
            <a:r>
              <a:rPr lang="cs-CZ" altLang="en-US" sz="1800">
                <a:latin typeface="IBM Plex Sans Light" panose="020B0403050203000203" pitchFamily="34" charset="0"/>
              </a:rPr>
              <a:t>0	        </a:t>
            </a:r>
            <a:r>
              <a:rPr lang="en-US" altLang="en-US" sz="1800">
                <a:latin typeface="IBM Plex Sans Light" panose="020B0403050203000203" pitchFamily="34" charset="0"/>
              </a:rPr>
              <a:t>150-220</a:t>
            </a:r>
          </a:p>
          <a:p>
            <a:endParaRPr lang="en-US" altLang="en-US" sz="2400">
              <a:latin typeface="IBM Plex Sans Light" panose="020B0403050203000203" pitchFamily="34" charset="0"/>
            </a:endParaRPr>
          </a:p>
        </p:txBody>
      </p:sp>
      <p:sp>
        <p:nvSpPr>
          <p:cNvPr id="7" name="Rectangle 6">
            <a:extLst>
              <a:ext uri="{FF2B5EF4-FFF2-40B4-BE49-F238E27FC236}">
                <a16:creationId xmlns:a16="http://schemas.microsoft.com/office/drawing/2014/main" id="{5136E680-27DF-C4C8-03D1-74855DB11CF1}"/>
              </a:ext>
            </a:extLst>
          </p:cNvPr>
          <p:cNvSpPr/>
          <p:nvPr/>
        </p:nvSpPr>
        <p:spPr>
          <a:xfrm>
            <a:off x="5967663" y="1957137"/>
            <a:ext cx="5871411" cy="2967789"/>
          </a:xfrm>
          <a:prstGeom prst="rect">
            <a:avLst/>
          </a:prstGeom>
          <a:noFill/>
          <a:ln w="28575">
            <a:solidFill>
              <a:srgbClr val="E79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428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a:xfrm>
            <a:off x="838199" y="365125"/>
            <a:ext cx="10888579" cy="1325563"/>
          </a:xfrm>
        </p:spPr>
        <p:txBody>
          <a:bodyPr>
            <a:normAutofit/>
          </a:bodyPr>
          <a:lstStyle/>
          <a:p>
            <a:r>
              <a:rPr lang="en-US" sz="3200" b="1" dirty="0">
                <a:latin typeface="IBM Plex Mono Light" panose="020B0409050203000203" pitchFamily="49" charset="0"/>
              </a:rPr>
              <a:t>Changes in Q and SV with Increasing </a:t>
            </a:r>
            <a:br>
              <a:rPr lang="cs-CZ" sz="3200" b="1" dirty="0">
                <a:latin typeface="IBM Plex Mono Light" panose="020B0409050203000203" pitchFamily="49" charset="0"/>
              </a:rPr>
            </a:br>
            <a:r>
              <a:rPr lang="en-US" sz="3200" b="1" dirty="0">
                <a:latin typeface="IBM Plex Mono Light" panose="020B0409050203000203" pitchFamily="49" charset="0"/>
              </a:rPr>
              <a:t>Rates of Work</a:t>
            </a:r>
          </a:p>
        </p:txBody>
      </p:sp>
      <p:pic>
        <p:nvPicPr>
          <p:cNvPr id="8" name="Picture 5">
            <a:extLst>
              <a:ext uri="{FF2B5EF4-FFF2-40B4-BE49-F238E27FC236}">
                <a16:creationId xmlns:a16="http://schemas.microsoft.com/office/drawing/2014/main" id="{874EFFEB-C33E-5B2D-B897-06CC482D0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937" y="2090822"/>
            <a:ext cx="3960813" cy="38941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B804A9CD-2EC9-226A-1EAC-518544486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462" y="2078122"/>
            <a:ext cx="458470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09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Cardiac</a:t>
            </a:r>
            <a:r>
              <a:rPr lang="cs-CZ" sz="3200" b="1">
                <a:latin typeface="IBM Plex Mono Light" panose="020B0409050203000203" pitchFamily="49" charset="0"/>
              </a:rPr>
              <a:t> Output</a:t>
            </a:r>
            <a:endParaRPr lang="en-US" sz="3200" b="1">
              <a:solidFill>
                <a:srgbClr val="43A2A7"/>
              </a:solidFill>
              <a:latin typeface="IBM Plex Mono Light" panose="020B0409050203000203" pitchFamily="49" charset="0"/>
            </a:endParaRPr>
          </a:p>
        </p:txBody>
      </p:sp>
      <p:sp>
        <p:nvSpPr>
          <p:cNvPr id="4" name="Content Placeholder 2">
            <a:extLst>
              <a:ext uri="{FF2B5EF4-FFF2-40B4-BE49-F238E27FC236}">
                <a16:creationId xmlns:a16="http://schemas.microsoft.com/office/drawing/2014/main" id="{16571E49-B61B-A60D-6238-DAA1E7AF7BC6}"/>
              </a:ext>
            </a:extLst>
          </p:cNvPr>
          <p:cNvSpPr>
            <a:spLocks noGrp="1"/>
          </p:cNvSpPr>
          <p:nvPr>
            <p:ph idx="1"/>
          </p:nvPr>
        </p:nvSpPr>
        <p:spPr>
          <a:xfrm>
            <a:off x="838200" y="1690688"/>
            <a:ext cx="8209547" cy="3711534"/>
          </a:xfrm>
        </p:spPr>
        <p:txBody>
          <a:bodyPr>
            <a:normAutofit/>
          </a:bodyPr>
          <a:lstStyle/>
          <a:p>
            <a:pPr>
              <a:spcBef>
                <a:spcPct val="50000"/>
              </a:spcBef>
              <a:buFont typeface="Wingdings" panose="05000000000000000000" pitchFamily="2" charset="2"/>
              <a:buChar char="§"/>
            </a:pPr>
            <a:r>
              <a:rPr lang="en-US" altLang="en-US" sz="2400">
                <a:latin typeface="IBM Plex Sans Light" panose="020B0403050203000203" pitchFamily="34" charset="0"/>
              </a:rPr>
              <a:t>Resting value is approximately 5.0 L/min.</a:t>
            </a:r>
            <a:endParaRPr lang="cs-CZ" altLang="en-US" sz="2400">
              <a:latin typeface="IBM Plex Sans Light" panose="020B0403050203000203" pitchFamily="34" charset="0"/>
            </a:endParaRPr>
          </a:p>
          <a:p>
            <a:pPr>
              <a:spcBef>
                <a:spcPct val="50000"/>
              </a:spcBef>
              <a:buFont typeface="Wingdings" panose="05000000000000000000" pitchFamily="2" charset="2"/>
              <a:buChar char="§"/>
            </a:pPr>
            <a:r>
              <a:rPr lang="en-US" altLang="en-US" sz="2400">
                <a:latin typeface="IBM Plex Sans Light" panose="020B0403050203000203" pitchFamily="34" charset="0"/>
              </a:rPr>
              <a:t>Increases directly with increasing exercise intensity to maximal values of between 20 to 40 L/min</a:t>
            </a:r>
            <a:endParaRPr lang="cs-CZ" altLang="en-US" sz="2400">
              <a:latin typeface="IBM Plex Sans Light" panose="020B0403050203000203" pitchFamily="34" charset="0"/>
            </a:endParaRPr>
          </a:p>
          <a:p>
            <a:pPr>
              <a:spcBef>
                <a:spcPct val="50000"/>
              </a:spcBef>
              <a:buFont typeface="Wingdings" panose="05000000000000000000" pitchFamily="2" charset="2"/>
              <a:buChar char="§"/>
            </a:pPr>
            <a:r>
              <a:rPr lang="en-US" altLang="en-US" sz="2400">
                <a:latin typeface="IBM Plex Sans Light" panose="020B0403050203000203" pitchFamily="34" charset="0"/>
              </a:rPr>
              <a:t>The magnitude of increase varies with body size and endurance conditioning.</a:t>
            </a:r>
            <a:endParaRPr lang="cs-CZ" altLang="en-US" sz="2400">
              <a:latin typeface="IBM Plex Sans Light" panose="020B0403050203000203" pitchFamily="34" charset="0"/>
            </a:endParaRPr>
          </a:p>
          <a:p>
            <a:pPr>
              <a:spcBef>
                <a:spcPct val="50000"/>
              </a:spcBef>
              <a:buFont typeface="Wingdings" panose="05000000000000000000" pitchFamily="2" charset="2"/>
              <a:buChar char="§"/>
            </a:pPr>
            <a:r>
              <a:rPr lang="en-US" altLang="en-US" sz="2400">
                <a:latin typeface="IBM Plex Sans Light" panose="020B0403050203000203" pitchFamily="34" charset="0"/>
              </a:rPr>
              <a:t>When exercise intensity exceeds 40% to 60%, further increases in Q are more a result of increases in HR than SV since SV tends to plateau at higher work rates.</a:t>
            </a:r>
          </a:p>
        </p:txBody>
      </p:sp>
    </p:spTree>
    <p:extLst>
      <p:ext uri="{BB962C8B-B14F-4D97-AF65-F5344CB8AC3E}">
        <p14:creationId xmlns:p14="http://schemas.microsoft.com/office/powerpoint/2010/main" val="296225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Cardiac</a:t>
            </a:r>
            <a:r>
              <a:rPr lang="cs-CZ" sz="3200" b="1">
                <a:latin typeface="IBM Plex Mono Light" panose="020B0409050203000203" pitchFamily="49" charset="0"/>
              </a:rPr>
              <a:t> Output and Intensity</a:t>
            </a:r>
            <a:endParaRPr lang="en-US" sz="3200" b="1">
              <a:solidFill>
                <a:srgbClr val="43A2A7"/>
              </a:solidFill>
              <a:latin typeface="IBM Plex Mono Light" panose="020B0409050203000203" pitchFamily="49" charset="0"/>
            </a:endParaRPr>
          </a:p>
        </p:txBody>
      </p:sp>
      <p:pic>
        <p:nvPicPr>
          <p:cNvPr id="6" name="Picture 6">
            <a:extLst>
              <a:ext uri="{FF2B5EF4-FFF2-40B4-BE49-F238E27FC236}">
                <a16:creationId xmlns:a16="http://schemas.microsoft.com/office/drawing/2014/main" id="{6E7E31DE-8D4A-4D38-990F-5418B4900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371" y="1690688"/>
            <a:ext cx="5239257" cy="4438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00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F5A6-8063-7B08-A6B5-86104552FFDD}"/>
              </a:ext>
            </a:extLst>
          </p:cNvPr>
          <p:cNvSpPr>
            <a:spLocks noGrp="1"/>
          </p:cNvSpPr>
          <p:nvPr>
            <p:ph type="title"/>
          </p:nvPr>
        </p:nvSpPr>
        <p:spPr/>
        <p:txBody>
          <a:bodyPr>
            <a:normAutofit/>
          </a:bodyPr>
          <a:lstStyle/>
          <a:p>
            <a:r>
              <a:rPr lang="cs-CZ" sz="3200" b="1" err="1">
                <a:latin typeface="IBM Plex Mono Light" panose="020B0409050203000203" pitchFamily="49" charset="0"/>
              </a:rPr>
              <a:t>Cardiovascular</a:t>
            </a:r>
            <a:r>
              <a:rPr lang="cs-CZ" sz="3200" b="1">
                <a:latin typeface="IBM Plex Mono Light" panose="020B0409050203000203" pitchFamily="49" charset="0"/>
              </a:rPr>
              <a:t> </a:t>
            </a:r>
            <a:r>
              <a:rPr lang="cs-CZ" sz="3200" b="1" err="1">
                <a:latin typeface="IBM Plex Mono Light" panose="020B0409050203000203" pitchFamily="49" charset="0"/>
              </a:rPr>
              <a:t>system</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9DDB088C-A5E3-384C-D5AD-254F78FF1D75}"/>
              </a:ext>
            </a:extLst>
          </p:cNvPr>
          <p:cNvSpPr>
            <a:spLocks noGrp="1"/>
          </p:cNvSpPr>
          <p:nvPr>
            <p:ph idx="1"/>
          </p:nvPr>
        </p:nvSpPr>
        <p:spPr/>
        <p:txBody>
          <a:bodyPr>
            <a:normAutofit/>
          </a:bodyPr>
          <a:lstStyle/>
          <a:p>
            <a:pPr>
              <a:buFont typeface="Wingdings" panose="05000000000000000000" pitchFamily="2" charset="2"/>
              <a:buChar char="§"/>
            </a:pPr>
            <a:r>
              <a:rPr lang="cs-CZ" sz="2400">
                <a:latin typeface="IBM Plex Sans Light" panose="020B0403050203000203" pitchFamily="34" charset="0"/>
              </a:rPr>
              <a:t>A pump – </a:t>
            </a:r>
            <a:r>
              <a:rPr lang="cs-CZ" sz="2400" err="1">
                <a:latin typeface="IBM Plex Sans Light" panose="020B0403050203000203" pitchFamily="34" charset="0"/>
              </a:rPr>
              <a:t>the</a:t>
            </a:r>
            <a:r>
              <a:rPr lang="cs-CZ" sz="2400">
                <a:latin typeface="IBM Plex Sans Light" panose="020B0403050203000203" pitchFamily="34" charset="0"/>
              </a:rPr>
              <a:t> </a:t>
            </a:r>
            <a:r>
              <a:rPr lang="cs-CZ" sz="2400" err="1">
                <a:latin typeface="IBM Plex Sans Light" panose="020B0403050203000203" pitchFamily="34" charset="0"/>
              </a:rPr>
              <a:t>heart</a:t>
            </a:r>
            <a:endParaRPr lang="cs-CZ" sz="2400">
              <a:latin typeface="IBM Plex Sans Light" panose="020B0403050203000203" pitchFamily="34" charset="0"/>
            </a:endParaRPr>
          </a:p>
          <a:p>
            <a:pPr>
              <a:buFont typeface="Wingdings" panose="05000000000000000000" pitchFamily="2" charset="2"/>
              <a:buChar char="§"/>
            </a:pPr>
            <a:r>
              <a:rPr lang="cs-CZ" sz="2400">
                <a:latin typeface="IBM Plex Sans Light" panose="020B0403050203000203" pitchFamily="34" charset="0"/>
              </a:rPr>
              <a:t>A </a:t>
            </a:r>
            <a:r>
              <a:rPr lang="cs-CZ" sz="2400" err="1">
                <a:latin typeface="IBM Plex Sans Light" panose="020B0403050203000203" pitchFamily="34" charset="0"/>
              </a:rPr>
              <a:t>system</a:t>
            </a:r>
            <a:r>
              <a:rPr lang="cs-CZ" sz="2400">
                <a:latin typeface="IBM Plex Sans Light" panose="020B0403050203000203" pitchFamily="34" charset="0"/>
              </a:rPr>
              <a:t> </a:t>
            </a:r>
            <a:r>
              <a:rPr lang="cs-CZ" sz="2400" err="1">
                <a:latin typeface="IBM Plex Sans Light" panose="020B0403050203000203" pitchFamily="34" charset="0"/>
              </a:rPr>
              <a:t>of</a:t>
            </a:r>
            <a:r>
              <a:rPr lang="cs-CZ" sz="2400">
                <a:latin typeface="IBM Plex Sans Light" panose="020B0403050203000203" pitchFamily="34" charset="0"/>
              </a:rPr>
              <a:t> </a:t>
            </a:r>
            <a:r>
              <a:rPr lang="cs-CZ" sz="2400" err="1">
                <a:latin typeface="IBM Plex Sans Light" panose="020B0403050203000203" pitchFamily="34" charset="0"/>
              </a:rPr>
              <a:t>channels</a:t>
            </a:r>
            <a:r>
              <a:rPr lang="cs-CZ" sz="2400">
                <a:latin typeface="IBM Plex Sans Light" panose="020B0403050203000203" pitchFamily="34" charset="0"/>
              </a:rPr>
              <a:t> – </a:t>
            </a:r>
            <a:r>
              <a:rPr lang="cs-CZ" sz="2400" err="1">
                <a:latin typeface="IBM Plex Sans Light" panose="020B0403050203000203" pitchFamily="34" charset="0"/>
              </a:rPr>
              <a:t>the</a:t>
            </a:r>
            <a:r>
              <a:rPr lang="cs-CZ" sz="2400">
                <a:latin typeface="IBM Plex Sans Light" panose="020B0403050203000203" pitchFamily="34" charset="0"/>
              </a:rPr>
              <a:t> </a:t>
            </a:r>
            <a:r>
              <a:rPr lang="cs-CZ" sz="2400" err="1">
                <a:latin typeface="IBM Plex Sans Light" panose="020B0403050203000203" pitchFamily="34" charset="0"/>
              </a:rPr>
              <a:t>blood</a:t>
            </a:r>
            <a:r>
              <a:rPr lang="cs-CZ" sz="2400">
                <a:latin typeface="IBM Plex Sans Light" panose="020B0403050203000203" pitchFamily="34" charset="0"/>
              </a:rPr>
              <a:t> </a:t>
            </a:r>
            <a:r>
              <a:rPr lang="cs-CZ" sz="2400" err="1">
                <a:latin typeface="IBM Plex Sans Light" panose="020B0403050203000203" pitchFamily="34" charset="0"/>
              </a:rPr>
              <a:t>vessels</a:t>
            </a:r>
            <a:endParaRPr lang="cs-CZ" sz="2400">
              <a:latin typeface="IBM Plex Sans Light" panose="020B0403050203000203" pitchFamily="34" charset="0"/>
            </a:endParaRPr>
          </a:p>
          <a:p>
            <a:pPr>
              <a:buFont typeface="Wingdings" panose="05000000000000000000" pitchFamily="2" charset="2"/>
              <a:buChar char="§"/>
            </a:pPr>
            <a:r>
              <a:rPr lang="cs-CZ" sz="2400">
                <a:latin typeface="IBM Plex Sans Light" panose="020B0403050203000203" pitchFamily="34" charset="0"/>
              </a:rPr>
              <a:t>A fluid medium - </a:t>
            </a:r>
            <a:r>
              <a:rPr lang="cs-CZ" sz="2400" err="1">
                <a:latin typeface="IBM Plex Sans Light" panose="020B0403050203000203" pitchFamily="34" charset="0"/>
              </a:rPr>
              <a:t>blood</a:t>
            </a:r>
            <a:endParaRPr lang="en-US" sz="2400">
              <a:latin typeface="IBM Plex Sans Light" panose="020B0403050203000203" pitchFamily="34" charset="0"/>
            </a:endParaRPr>
          </a:p>
        </p:txBody>
      </p:sp>
    </p:spTree>
    <p:extLst>
      <p:ext uri="{BB962C8B-B14F-4D97-AF65-F5344CB8AC3E}">
        <p14:creationId xmlns:p14="http://schemas.microsoft.com/office/powerpoint/2010/main" val="2606514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cs-CZ" sz="3200" b="1" err="1">
                <a:latin typeface="IBM Plex Mono Light" panose="020B0409050203000203" pitchFamily="49" charset="0"/>
              </a:rPr>
              <a:t>Cardiac</a:t>
            </a:r>
            <a:r>
              <a:rPr lang="cs-CZ" sz="3200" b="1">
                <a:latin typeface="IBM Plex Mono Light" panose="020B0409050203000203" pitchFamily="49" charset="0"/>
              </a:rPr>
              <a:t> Output and </a:t>
            </a:r>
            <a:r>
              <a:rPr lang="en-US" sz="3200" b="1">
                <a:latin typeface="IBM Plex Mono Light" panose="020B0409050203000203" pitchFamily="49" charset="0"/>
              </a:rPr>
              <a:t>Training</a:t>
            </a:r>
            <a:endParaRPr lang="en-US" sz="3200" b="1">
              <a:solidFill>
                <a:srgbClr val="43A2A7"/>
              </a:solidFill>
              <a:latin typeface="IBM Plex Mono Light" panose="020B0409050203000203" pitchFamily="49" charset="0"/>
            </a:endParaRPr>
          </a:p>
        </p:txBody>
      </p:sp>
      <p:pic>
        <p:nvPicPr>
          <p:cNvPr id="3" name="Picture 4">
            <a:extLst>
              <a:ext uri="{FF2B5EF4-FFF2-40B4-BE49-F238E27FC236}">
                <a16:creationId xmlns:a16="http://schemas.microsoft.com/office/drawing/2014/main" id="{CB84272F-3A0C-5022-797E-524420AA8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369" y="1690688"/>
            <a:ext cx="5319262" cy="453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26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a:xfrm>
            <a:off x="838199" y="365125"/>
            <a:ext cx="10647947" cy="1255128"/>
          </a:xfrm>
        </p:spPr>
        <p:txBody>
          <a:bodyPr>
            <a:normAutofit/>
          </a:bodyPr>
          <a:lstStyle/>
          <a:p>
            <a:r>
              <a:rPr lang="en-US" sz="3200" b="1">
                <a:latin typeface="IBM Plex Mono Light" panose="020B0409050203000203" pitchFamily="49" charset="0"/>
              </a:rPr>
              <a:t>Changes in HR, SV, and Q with Changes </a:t>
            </a:r>
            <a:br>
              <a:rPr lang="en-US" sz="3200" b="1">
                <a:latin typeface="IBM Plex Mono Light" panose="020B0409050203000203" pitchFamily="49" charset="0"/>
              </a:rPr>
            </a:br>
            <a:r>
              <a:rPr lang="en-US" sz="3200" b="1">
                <a:latin typeface="IBM Plex Mono Light" panose="020B0409050203000203" pitchFamily="49" charset="0"/>
              </a:rPr>
              <a:t>in Position and Exercise Intensity</a:t>
            </a:r>
            <a:endParaRPr lang="en-US" sz="2800" b="1">
              <a:solidFill>
                <a:srgbClr val="43A2A7"/>
              </a:solidFill>
              <a:latin typeface="IBM Plex Mono Light" panose="020B0409050203000203" pitchFamily="49" charset="0"/>
            </a:endParaRPr>
          </a:p>
        </p:txBody>
      </p:sp>
      <p:pic>
        <p:nvPicPr>
          <p:cNvPr id="4" name="Picture 9">
            <a:extLst>
              <a:ext uri="{FF2B5EF4-FFF2-40B4-BE49-F238E27FC236}">
                <a16:creationId xmlns:a16="http://schemas.microsoft.com/office/drawing/2014/main" id="{0419779F-3FCB-C617-2CEF-5E847FCA3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37" y="2537827"/>
            <a:ext cx="2778125" cy="27416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9C0B923B-1196-DD97-2767-0787481CF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937" y="2537827"/>
            <a:ext cx="2778125" cy="2741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a:extLst>
              <a:ext uri="{FF2B5EF4-FFF2-40B4-BE49-F238E27FC236}">
                <a16:creationId xmlns:a16="http://schemas.microsoft.com/office/drawing/2014/main" id="{C160EEBB-589A-6F67-1171-F449B18E71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737" y="2537827"/>
            <a:ext cx="263842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87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en-US" sz="3200" b="1">
                <a:latin typeface="IBM Plex Mono Light" panose="020B0409050203000203" pitchFamily="49" charset="0"/>
              </a:rPr>
              <a:t>Blood Pressure</a:t>
            </a:r>
            <a:endParaRPr lang="en-US" sz="3200" b="1">
              <a:solidFill>
                <a:srgbClr val="43A2A7"/>
              </a:solidFill>
              <a:latin typeface="IBM Plex Mono Light" panose="020B0409050203000203" pitchFamily="49" charset="0"/>
            </a:endParaRPr>
          </a:p>
        </p:txBody>
      </p:sp>
      <p:sp>
        <p:nvSpPr>
          <p:cNvPr id="4" name="Content Placeholder 2">
            <a:extLst>
              <a:ext uri="{FF2B5EF4-FFF2-40B4-BE49-F238E27FC236}">
                <a16:creationId xmlns:a16="http://schemas.microsoft.com/office/drawing/2014/main" id="{16571E49-B61B-A60D-6238-DAA1E7AF7BC6}"/>
              </a:ext>
            </a:extLst>
          </p:cNvPr>
          <p:cNvSpPr>
            <a:spLocks noGrp="1"/>
          </p:cNvSpPr>
          <p:nvPr>
            <p:ph idx="1"/>
          </p:nvPr>
        </p:nvSpPr>
        <p:spPr>
          <a:xfrm>
            <a:off x="838200" y="1690688"/>
            <a:ext cx="8915400" cy="4036344"/>
          </a:xfrm>
        </p:spPr>
        <p:txBody>
          <a:bodyPr>
            <a:noAutofit/>
          </a:bodyPr>
          <a:lstStyle/>
          <a:p>
            <a:pPr>
              <a:spcBef>
                <a:spcPct val="50000"/>
              </a:spcBef>
              <a:buFont typeface="Wingdings" panose="05000000000000000000" pitchFamily="2" charset="2"/>
              <a:buChar char="§"/>
            </a:pPr>
            <a:r>
              <a:rPr lang="en-US" altLang="en-US" sz="2400" b="1">
                <a:solidFill>
                  <a:srgbClr val="E79721"/>
                </a:solidFill>
                <a:latin typeface="IBM Plex Sans Light" panose="020B0403050203000203" pitchFamily="34" charset="0"/>
              </a:rPr>
              <a:t>Cardiovascular Endurance Exercise</a:t>
            </a:r>
          </a:p>
          <a:p>
            <a:pPr lvl="1">
              <a:spcBef>
                <a:spcPct val="50000"/>
              </a:spcBef>
              <a:buFont typeface="Wingdings" panose="05000000000000000000" pitchFamily="2" charset="2"/>
              <a:buChar char="§"/>
            </a:pPr>
            <a:r>
              <a:rPr lang="en-US" altLang="en-US">
                <a:latin typeface="IBM Plex Sans Light" panose="020B0403050203000203" pitchFamily="34" charset="0"/>
              </a:rPr>
              <a:t>Systolic BP increases in direct proportion to increased exercise intensity</a:t>
            </a:r>
          </a:p>
          <a:p>
            <a:pPr lvl="1">
              <a:spcBef>
                <a:spcPct val="50000"/>
              </a:spcBef>
              <a:buFont typeface="Wingdings" panose="05000000000000000000" pitchFamily="2" charset="2"/>
              <a:buChar char="§"/>
            </a:pPr>
            <a:r>
              <a:rPr lang="en-US" altLang="en-US">
                <a:latin typeface="IBM Plex Sans Light" panose="020B0403050203000203" pitchFamily="34" charset="0"/>
              </a:rPr>
              <a:t>Diastolic BP changes little if any during endurance exercise, regardless of intensity</a:t>
            </a:r>
          </a:p>
          <a:p>
            <a:pPr lvl="1">
              <a:spcBef>
                <a:spcPct val="50000"/>
              </a:spcBef>
              <a:buFont typeface="Wingdings" panose="05000000000000000000" pitchFamily="2" charset="2"/>
              <a:buChar char="§"/>
            </a:pPr>
            <a:endParaRPr lang="en-US" altLang="en-US" b="1">
              <a:solidFill>
                <a:srgbClr val="E79721"/>
              </a:solidFill>
              <a:latin typeface="IBM Plex Sans Light" panose="020B0403050203000203" pitchFamily="34" charset="0"/>
            </a:endParaRPr>
          </a:p>
          <a:p>
            <a:pPr>
              <a:spcBef>
                <a:spcPct val="50000"/>
              </a:spcBef>
              <a:buFont typeface="Wingdings" panose="05000000000000000000" pitchFamily="2" charset="2"/>
              <a:buChar char="§"/>
            </a:pPr>
            <a:r>
              <a:rPr lang="en-US" altLang="en-US" sz="2400" b="1">
                <a:solidFill>
                  <a:srgbClr val="E79721"/>
                </a:solidFill>
                <a:latin typeface="IBM Plex Sans Light" panose="020B0403050203000203" pitchFamily="34" charset="0"/>
              </a:rPr>
              <a:t>Resistance Exercise</a:t>
            </a:r>
          </a:p>
          <a:p>
            <a:pPr lvl="1">
              <a:spcBef>
                <a:spcPct val="50000"/>
              </a:spcBef>
              <a:buFont typeface="Wingdings" panose="05000000000000000000" pitchFamily="2" charset="2"/>
              <a:buChar char="§"/>
            </a:pPr>
            <a:r>
              <a:rPr lang="en-US" altLang="en-US">
                <a:latin typeface="IBM Plex Sans Light" panose="020B0403050203000203" pitchFamily="34" charset="0"/>
              </a:rPr>
              <a:t>Exaggerates BP responses to as high as 480/350 mmHg</a:t>
            </a:r>
          </a:p>
        </p:txBody>
      </p:sp>
    </p:spTree>
    <p:extLst>
      <p:ext uri="{BB962C8B-B14F-4D97-AF65-F5344CB8AC3E}">
        <p14:creationId xmlns:p14="http://schemas.microsoft.com/office/powerpoint/2010/main" val="1222984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en-US" sz="3200" b="1">
                <a:latin typeface="IBM Plex Mono Light" panose="020B0409050203000203" pitchFamily="49" charset="0"/>
              </a:rPr>
              <a:t>Blood Pressure Responses</a:t>
            </a:r>
            <a:endParaRPr lang="en-US" sz="3200" b="1">
              <a:solidFill>
                <a:srgbClr val="43A2A7"/>
              </a:solidFill>
              <a:latin typeface="IBM Plex Mono Light" panose="020B0409050203000203" pitchFamily="49" charset="0"/>
            </a:endParaRPr>
          </a:p>
        </p:txBody>
      </p:sp>
      <p:pic>
        <p:nvPicPr>
          <p:cNvPr id="6" name="Picture 6">
            <a:extLst>
              <a:ext uri="{FF2B5EF4-FFF2-40B4-BE49-F238E27FC236}">
                <a16:creationId xmlns:a16="http://schemas.microsoft.com/office/drawing/2014/main" id="{DCC6ADEE-AD0D-10CC-868E-E090E7956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355" y="1690688"/>
            <a:ext cx="4787289" cy="445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304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8A3-ECA4-22DE-259A-3DC195BB10AC}"/>
              </a:ext>
            </a:extLst>
          </p:cNvPr>
          <p:cNvSpPr>
            <a:spLocks noGrp="1"/>
          </p:cNvSpPr>
          <p:nvPr>
            <p:ph type="title"/>
          </p:nvPr>
        </p:nvSpPr>
        <p:spPr/>
        <p:txBody>
          <a:bodyPr>
            <a:normAutofit/>
          </a:bodyPr>
          <a:lstStyle/>
          <a:p>
            <a:r>
              <a:rPr lang="en-US" sz="3200" b="1">
                <a:latin typeface="IBM Plex Mono Light" panose="020B0409050203000203" pitchFamily="49" charset="0"/>
              </a:rPr>
              <a:t>Cardiovascular Adaptations to Training</a:t>
            </a:r>
            <a:endParaRPr lang="en-US" sz="3200" b="1">
              <a:solidFill>
                <a:srgbClr val="43A2A7"/>
              </a:solidFill>
              <a:latin typeface="IBM Plex Mono Light" panose="020B0409050203000203" pitchFamily="49" charset="0"/>
            </a:endParaRPr>
          </a:p>
        </p:txBody>
      </p:sp>
      <p:sp>
        <p:nvSpPr>
          <p:cNvPr id="4" name="Content Placeholder 2">
            <a:extLst>
              <a:ext uri="{FF2B5EF4-FFF2-40B4-BE49-F238E27FC236}">
                <a16:creationId xmlns:a16="http://schemas.microsoft.com/office/drawing/2014/main" id="{16571E49-B61B-A60D-6238-DAA1E7AF7BC6}"/>
              </a:ext>
            </a:extLst>
          </p:cNvPr>
          <p:cNvSpPr>
            <a:spLocks noGrp="1"/>
          </p:cNvSpPr>
          <p:nvPr>
            <p:ph idx="1"/>
          </p:nvPr>
        </p:nvSpPr>
        <p:spPr>
          <a:xfrm>
            <a:off x="838200" y="1690687"/>
            <a:ext cx="9765632" cy="4802187"/>
          </a:xfrm>
        </p:spPr>
        <p:txBody>
          <a:bodyPr>
            <a:noAutofit/>
          </a:bodyPr>
          <a:lstStyle/>
          <a:p>
            <a:pPr>
              <a:spcBef>
                <a:spcPct val="50000"/>
              </a:spcBef>
              <a:buFont typeface="Wingdings" panose="05000000000000000000" pitchFamily="2" charset="2"/>
              <a:buChar char="§"/>
            </a:pPr>
            <a:r>
              <a:rPr lang="en-US" altLang="en-US" sz="2400" b="1">
                <a:solidFill>
                  <a:srgbClr val="43A2A7"/>
                </a:solidFill>
                <a:latin typeface="IBM Plex Sans Light" panose="020B0403050203000203" pitchFamily="34" charset="0"/>
              </a:rPr>
              <a:t>Left ventricle </a:t>
            </a:r>
            <a:r>
              <a:rPr lang="en-US" altLang="en-US" sz="2400">
                <a:latin typeface="IBM Plex Sans Light" panose="020B0403050203000203" pitchFamily="34" charset="0"/>
              </a:rPr>
              <a:t>size and wall thickness increase</a:t>
            </a:r>
          </a:p>
          <a:p>
            <a:pPr>
              <a:spcBef>
                <a:spcPct val="50000"/>
              </a:spcBef>
              <a:buFont typeface="Wingdings" panose="05000000000000000000" pitchFamily="2" charset="2"/>
              <a:buChar char="§"/>
            </a:pPr>
            <a:r>
              <a:rPr lang="en-US" altLang="en-US" sz="2400">
                <a:latin typeface="IBM Plex Sans Light" panose="020B0403050203000203" pitchFamily="34" charset="0"/>
              </a:rPr>
              <a:t>Resting, submaximal, and maximal </a:t>
            </a:r>
            <a:r>
              <a:rPr lang="en-US" altLang="en-US" sz="2400" b="1">
                <a:solidFill>
                  <a:srgbClr val="43A2A7"/>
                </a:solidFill>
                <a:latin typeface="IBM Plex Sans Light" panose="020B0403050203000203" pitchFamily="34" charset="0"/>
              </a:rPr>
              <a:t>stroke volume</a:t>
            </a:r>
            <a:r>
              <a:rPr lang="en-US" altLang="en-US" sz="2400" b="1">
                <a:latin typeface="IBM Plex Sans Light" panose="020B0403050203000203" pitchFamily="34" charset="0"/>
              </a:rPr>
              <a:t> </a:t>
            </a:r>
            <a:r>
              <a:rPr lang="en-US" altLang="en-US" sz="2400">
                <a:latin typeface="IBM Plex Sans Light" panose="020B0403050203000203" pitchFamily="34" charset="0"/>
              </a:rPr>
              <a:t>increases</a:t>
            </a:r>
          </a:p>
          <a:p>
            <a:pPr>
              <a:spcBef>
                <a:spcPct val="50000"/>
              </a:spcBef>
              <a:buFont typeface="Wingdings" panose="05000000000000000000" pitchFamily="2" charset="2"/>
              <a:buChar char="§"/>
            </a:pPr>
            <a:r>
              <a:rPr lang="en-US" altLang="en-US" sz="2400" b="1">
                <a:solidFill>
                  <a:srgbClr val="43A2A7"/>
                </a:solidFill>
                <a:latin typeface="IBM Plex Sans Light" panose="020B0403050203000203" pitchFamily="34" charset="0"/>
              </a:rPr>
              <a:t>Maximal heart rate </a:t>
            </a:r>
            <a:r>
              <a:rPr lang="en-US" altLang="en-US" sz="2400">
                <a:latin typeface="IBM Plex Sans Light" panose="020B0403050203000203" pitchFamily="34" charset="0"/>
              </a:rPr>
              <a:t>stays the same or decreases</a:t>
            </a:r>
          </a:p>
          <a:p>
            <a:pPr>
              <a:spcBef>
                <a:spcPct val="50000"/>
              </a:spcBef>
              <a:buFont typeface="Wingdings" panose="05000000000000000000" pitchFamily="2" charset="2"/>
              <a:buChar char="§"/>
            </a:pPr>
            <a:r>
              <a:rPr lang="en-US" altLang="en-US" sz="2400" b="1">
                <a:solidFill>
                  <a:srgbClr val="43A2A7"/>
                </a:solidFill>
                <a:latin typeface="IBM Plex Sans Light" panose="020B0403050203000203" pitchFamily="34" charset="0"/>
              </a:rPr>
              <a:t>Cardiac output </a:t>
            </a:r>
            <a:r>
              <a:rPr lang="en-US" altLang="en-US" sz="2400">
                <a:latin typeface="IBM Plex Sans Light" panose="020B0403050203000203" pitchFamily="34" charset="0"/>
              </a:rPr>
              <a:t>is better distributed to active muscles and maximal cardiac output increases</a:t>
            </a:r>
          </a:p>
          <a:p>
            <a:pPr>
              <a:spcBef>
                <a:spcPct val="50000"/>
              </a:spcBef>
              <a:buFont typeface="Wingdings" panose="05000000000000000000" pitchFamily="2" charset="2"/>
              <a:buChar char="§"/>
            </a:pPr>
            <a:r>
              <a:rPr lang="en-US" altLang="en-US" sz="2400" b="1">
                <a:solidFill>
                  <a:srgbClr val="43A2A7"/>
                </a:solidFill>
                <a:latin typeface="IBM Plex Sans Light" panose="020B0403050203000203" pitchFamily="34" charset="0"/>
              </a:rPr>
              <a:t>Blood volume </a:t>
            </a:r>
            <a:r>
              <a:rPr lang="en-US" altLang="en-US" sz="2400">
                <a:latin typeface="IBM Plex Sans Light" panose="020B0403050203000203" pitchFamily="34" charset="0"/>
              </a:rPr>
              <a:t>increases, as does red cell volume, but to a lesser extent</a:t>
            </a:r>
          </a:p>
          <a:p>
            <a:pPr>
              <a:spcBef>
                <a:spcPct val="50000"/>
              </a:spcBef>
              <a:buFont typeface="Wingdings" panose="05000000000000000000" pitchFamily="2" charset="2"/>
              <a:buChar char="§"/>
            </a:pPr>
            <a:r>
              <a:rPr lang="en-US" altLang="en-US" sz="2400" b="1">
                <a:solidFill>
                  <a:srgbClr val="43A2A7"/>
                </a:solidFill>
                <a:latin typeface="IBM Plex Sans Light" panose="020B0403050203000203" pitchFamily="34" charset="0"/>
              </a:rPr>
              <a:t>Resting blood pressure </a:t>
            </a:r>
            <a:r>
              <a:rPr lang="en-US" altLang="en-US" sz="2400">
                <a:latin typeface="IBM Plex Sans Light" panose="020B0403050203000203" pitchFamily="34" charset="0"/>
              </a:rPr>
              <a:t>does not change or decreases slightly, while blood pressure during submaximal exercise decreases</a:t>
            </a:r>
          </a:p>
        </p:txBody>
      </p:sp>
    </p:spTree>
    <p:extLst>
      <p:ext uri="{BB962C8B-B14F-4D97-AF65-F5344CB8AC3E}">
        <p14:creationId xmlns:p14="http://schemas.microsoft.com/office/powerpoint/2010/main" val="1934528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658FE-32FF-8350-D9C8-A0A4E6FCA2B7}"/>
              </a:ext>
            </a:extLst>
          </p:cNvPr>
          <p:cNvSpPr>
            <a:spLocks noGrp="1"/>
          </p:cNvSpPr>
          <p:nvPr>
            <p:ph type="title"/>
          </p:nvPr>
        </p:nvSpPr>
        <p:spPr/>
        <p:txBody>
          <a:bodyPr>
            <a:normAutofit/>
          </a:bodyPr>
          <a:lstStyle/>
          <a:p>
            <a:r>
              <a:rPr lang="cs-CZ" sz="3200" b="1" dirty="0" err="1">
                <a:latin typeface="IBM Plex Mono Light" panose="020B0409050203000203" pitchFamily="49" charset="0"/>
              </a:rPr>
              <a:t>Heart</a:t>
            </a:r>
            <a:r>
              <a:rPr lang="cs-CZ" sz="3200" b="1" dirty="0">
                <a:latin typeface="IBM Plex Mono Light" panose="020B0409050203000203" pitchFamily="49" charset="0"/>
              </a:rPr>
              <a:t> </a:t>
            </a:r>
            <a:r>
              <a:rPr lang="cs-CZ" sz="3200" b="1" dirty="0" err="1">
                <a:latin typeface="IBM Plex Mono Light" panose="020B0409050203000203" pitchFamily="49" charset="0"/>
              </a:rPr>
              <a:t>rate</a:t>
            </a:r>
            <a:r>
              <a:rPr lang="cs-CZ" sz="3200" b="1" dirty="0">
                <a:latin typeface="IBM Plex Mono Light" panose="020B0409050203000203" pitchFamily="49" charset="0"/>
              </a:rPr>
              <a:t> </a:t>
            </a:r>
            <a:r>
              <a:rPr lang="cs-CZ" sz="3200" b="1" dirty="0" err="1">
                <a:latin typeface="IBM Plex Mono Light" panose="020B0409050203000203" pitchFamily="49" charset="0"/>
              </a:rPr>
              <a:t>measurements</a:t>
            </a:r>
            <a:endParaRPr lang="en-US" sz="3200" b="1" dirty="0">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8C287CC0-DBE8-5CE1-CFE4-2A203DE9F794}"/>
              </a:ext>
            </a:extLst>
          </p:cNvPr>
          <p:cNvSpPr>
            <a:spLocks noGrp="1"/>
          </p:cNvSpPr>
          <p:nvPr>
            <p:ph idx="1"/>
          </p:nvPr>
        </p:nvSpPr>
        <p:spPr/>
        <p:txBody>
          <a:bodyPr/>
          <a:lstStyle/>
          <a:p>
            <a:endParaRPr lang="en-US"/>
          </a:p>
        </p:txBody>
      </p:sp>
      <p:pic>
        <p:nvPicPr>
          <p:cNvPr id="4" name="Picture 7">
            <a:extLst>
              <a:ext uri="{FF2B5EF4-FFF2-40B4-BE49-F238E27FC236}">
                <a16:creationId xmlns:a16="http://schemas.microsoft.com/office/drawing/2014/main" id="{FF2C22CF-4E00-06C2-CE97-712A5011C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2033" y="2634833"/>
            <a:ext cx="27051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Measuring Heart Rate">
            <a:extLst>
              <a:ext uri="{FF2B5EF4-FFF2-40B4-BE49-F238E27FC236}">
                <a16:creationId xmlns:a16="http://schemas.microsoft.com/office/drawing/2014/main" id="{617E8009-87DF-38A5-EC0F-911CABA80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341" y="2553871"/>
            <a:ext cx="26574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Measuring Heart Rate">
            <a:extLst>
              <a:ext uri="{FF2B5EF4-FFF2-40B4-BE49-F238E27FC236}">
                <a16:creationId xmlns:a16="http://schemas.microsoft.com/office/drawing/2014/main" id="{7DB2FBCD-12AE-7E5C-9878-286614789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937" y="2644358"/>
            <a:ext cx="2466975"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362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E1519FD8-C261-D0A5-D91D-7277884F1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001" y="1690688"/>
            <a:ext cx="8173997" cy="402030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12AAC62A-F635-930F-6A97-170D4C98B14D}"/>
              </a:ext>
            </a:extLst>
          </p:cNvPr>
          <p:cNvSpPr>
            <a:spLocks noGrp="1"/>
          </p:cNvSpPr>
          <p:nvPr>
            <p:ph type="title"/>
          </p:nvPr>
        </p:nvSpPr>
        <p:spPr>
          <a:xfrm>
            <a:off x="838200" y="365125"/>
            <a:ext cx="10515600" cy="1325563"/>
          </a:xfrm>
        </p:spPr>
        <p:txBody>
          <a:bodyPr>
            <a:normAutofit/>
          </a:bodyPr>
          <a:lstStyle/>
          <a:p>
            <a:r>
              <a:rPr lang="cs-CZ" sz="3200" b="1" err="1">
                <a:latin typeface="IBM Plex Mono Light" panose="020B0409050203000203" pitchFamily="49" charset="0"/>
              </a:rPr>
              <a:t>Blood</a:t>
            </a:r>
            <a:r>
              <a:rPr lang="cs-CZ" sz="3200" b="1">
                <a:latin typeface="IBM Plex Mono Light" panose="020B0409050203000203" pitchFamily="49" charset="0"/>
              </a:rPr>
              <a:t> </a:t>
            </a:r>
            <a:r>
              <a:rPr lang="cs-CZ" sz="3200" b="1" err="1">
                <a:latin typeface="IBM Plex Mono Light" panose="020B0409050203000203" pitchFamily="49" charset="0"/>
              </a:rPr>
              <a:t>pressure</a:t>
            </a:r>
            <a:r>
              <a:rPr lang="cs-CZ" sz="3200" b="1">
                <a:latin typeface="IBM Plex Mono Light" panose="020B0409050203000203" pitchFamily="49" charset="0"/>
              </a:rPr>
              <a:t> </a:t>
            </a:r>
            <a:r>
              <a:rPr lang="cs-CZ" sz="3200" b="1" err="1">
                <a:latin typeface="IBM Plex Mono Light" panose="020B0409050203000203" pitchFamily="49" charset="0"/>
              </a:rPr>
              <a:t>measurements</a:t>
            </a:r>
            <a:endParaRPr lang="en-US" sz="3200" b="1">
              <a:latin typeface="IBM Plex Mono Light" panose="020B0409050203000203" pitchFamily="49" charset="0"/>
            </a:endParaRPr>
          </a:p>
        </p:txBody>
      </p:sp>
    </p:spTree>
    <p:extLst>
      <p:ext uri="{BB962C8B-B14F-4D97-AF65-F5344CB8AC3E}">
        <p14:creationId xmlns:p14="http://schemas.microsoft.com/office/powerpoint/2010/main" val="744710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2552-B1A5-4786-D3C8-F49FFECBADB2}"/>
              </a:ext>
            </a:extLst>
          </p:cNvPr>
          <p:cNvSpPr>
            <a:spLocks noGrp="1"/>
          </p:cNvSpPr>
          <p:nvPr>
            <p:ph type="title"/>
          </p:nvPr>
        </p:nvSpPr>
        <p:spPr/>
        <p:txBody>
          <a:bodyPr>
            <a:normAutofit/>
          </a:bodyPr>
          <a:lstStyle/>
          <a:p>
            <a:r>
              <a:rPr lang="en-US" sz="3200" b="1">
                <a:latin typeface="IBM Plex Mono Light" panose="020B0409050203000203" pitchFamily="49" charset="0"/>
              </a:rPr>
              <a:t>Blood</a:t>
            </a:r>
          </a:p>
        </p:txBody>
      </p:sp>
      <p:sp>
        <p:nvSpPr>
          <p:cNvPr id="3" name="Content Placeholder 2">
            <a:extLst>
              <a:ext uri="{FF2B5EF4-FFF2-40B4-BE49-F238E27FC236}">
                <a16:creationId xmlns:a16="http://schemas.microsoft.com/office/drawing/2014/main" id="{93A230DC-B38F-95ED-FE47-5D5E3E4753D8}"/>
              </a:ext>
            </a:extLst>
          </p:cNvPr>
          <p:cNvSpPr>
            <a:spLocks noGrp="1"/>
          </p:cNvSpPr>
          <p:nvPr>
            <p:ph idx="1"/>
          </p:nvPr>
        </p:nvSpPr>
        <p:spPr>
          <a:xfrm>
            <a:off x="645693" y="1690688"/>
            <a:ext cx="8626644" cy="4842711"/>
          </a:xfrm>
        </p:spPr>
        <p:txBody>
          <a:bodyPr>
            <a:noAutofit/>
          </a:bodyPr>
          <a:lstStyle/>
          <a:p>
            <a:pPr>
              <a:buFont typeface="Wingdings" panose="05000000000000000000" pitchFamily="2" charset="2"/>
              <a:buChar char="§"/>
            </a:pPr>
            <a:r>
              <a:rPr lang="en-US" altLang="en-US" sz="2400">
                <a:latin typeface="IBM Plex Sans Light" panose="020B0403050203000203" pitchFamily="34" charset="0"/>
              </a:rPr>
              <a:t>Connective tissue (the only fluid </a:t>
            </a:r>
            <a:br>
              <a:rPr lang="en-US" altLang="en-US" sz="2400">
                <a:latin typeface="IBM Plex Sans Light" panose="020B0403050203000203" pitchFamily="34" charset="0"/>
              </a:rPr>
            </a:br>
            <a:r>
              <a:rPr lang="en-US" altLang="en-US" sz="2400">
                <a:latin typeface="IBM Plex Sans Light" panose="020B0403050203000203" pitchFamily="34" charset="0"/>
              </a:rPr>
              <a:t>tissue in the body)</a:t>
            </a:r>
          </a:p>
          <a:p>
            <a:pPr>
              <a:buFont typeface="Wingdings" panose="05000000000000000000" pitchFamily="2" charset="2"/>
              <a:buChar char="§"/>
            </a:pPr>
            <a:r>
              <a:rPr lang="en-US" altLang="en-US" sz="2400">
                <a:latin typeface="IBM Plex Sans Light" panose="020B0403050203000203" pitchFamily="34" charset="0"/>
              </a:rPr>
              <a:t>Accounts for approx. 7% of body weight</a:t>
            </a:r>
          </a:p>
          <a:p>
            <a:pPr>
              <a:buFont typeface="Wingdings" panose="05000000000000000000" pitchFamily="2" charset="2"/>
              <a:buChar char="§"/>
            </a:pPr>
            <a:r>
              <a:rPr lang="en-US" sz="2400">
                <a:latin typeface="IBM Plex Sans Light" panose="020B0403050203000203" pitchFamily="34" charset="0"/>
              </a:rPr>
              <a:t>An adult individual has approx. 5liters of blood</a:t>
            </a:r>
          </a:p>
          <a:p>
            <a:pPr>
              <a:buFont typeface="Wingdings" panose="05000000000000000000" pitchFamily="2" charset="2"/>
              <a:buChar char="§"/>
            </a:pPr>
            <a:r>
              <a:rPr lang="en-US" sz="2400">
                <a:latin typeface="IBM Plex Sans Light" panose="020B0403050203000203" pitchFamily="34" charset="0"/>
              </a:rPr>
              <a:t>Blood composition</a:t>
            </a:r>
          </a:p>
          <a:p>
            <a:pPr lvl="1">
              <a:buFont typeface="Wingdings" panose="05000000000000000000" pitchFamily="2" charset="2"/>
              <a:buChar char="§"/>
            </a:pPr>
            <a:r>
              <a:rPr lang="en-US" sz="2000" b="1">
                <a:solidFill>
                  <a:schemeClr val="accent2">
                    <a:lumMod val="60000"/>
                    <a:lumOff val="40000"/>
                  </a:schemeClr>
                </a:solidFill>
                <a:latin typeface="IBM Plex Sans Light" panose="020B0403050203000203" pitchFamily="34" charset="0"/>
              </a:rPr>
              <a:t>Plasma </a:t>
            </a:r>
            <a:r>
              <a:rPr lang="en-US" sz="2000">
                <a:latin typeface="IBM Plex Sans Light" panose="020B0403050203000203" pitchFamily="34" charset="0"/>
              </a:rPr>
              <a:t>(55%) </a:t>
            </a:r>
          </a:p>
          <a:p>
            <a:pPr lvl="2">
              <a:buFont typeface="Wingdings" panose="05000000000000000000" pitchFamily="2" charset="2"/>
              <a:buChar char="§"/>
            </a:pPr>
            <a:r>
              <a:rPr lang="en-US" sz="1600">
                <a:latin typeface="IBM Plex Sans Light" panose="020B0403050203000203" pitchFamily="34" charset="0"/>
              </a:rPr>
              <a:t>91% water</a:t>
            </a:r>
          </a:p>
          <a:p>
            <a:pPr lvl="2">
              <a:buFont typeface="Wingdings" panose="05000000000000000000" pitchFamily="2" charset="2"/>
              <a:buChar char="§"/>
            </a:pPr>
            <a:r>
              <a:rPr lang="en-US" sz="1600">
                <a:latin typeface="IBM Plex Sans Light" panose="020B0403050203000203" pitchFamily="34" charset="0"/>
              </a:rPr>
              <a:t>8% proteins – albumin, globulin (transportation)</a:t>
            </a:r>
          </a:p>
          <a:p>
            <a:pPr lvl="2">
              <a:buFont typeface="Wingdings" panose="05000000000000000000" pitchFamily="2" charset="2"/>
              <a:buChar char="§"/>
            </a:pPr>
            <a:r>
              <a:rPr lang="en-US" sz="1600">
                <a:latin typeface="IBM Plex Sans Light" panose="020B0403050203000203" pitchFamily="34" charset="0"/>
              </a:rPr>
              <a:t>1% other molecules</a:t>
            </a:r>
          </a:p>
          <a:p>
            <a:pPr lvl="1">
              <a:buFont typeface="Wingdings" panose="05000000000000000000" pitchFamily="2" charset="2"/>
              <a:buChar char="§"/>
            </a:pPr>
            <a:r>
              <a:rPr lang="en-US" sz="2000" b="1">
                <a:solidFill>
                  <a:srgbClr val="C00000"/>
                </a:solidFill>
                <a:latin typeface="IBM Plex Sans Light" panose="020B0403050203000203" pitchFamily="34" charset="0"/>
              </a:rPr>
              <a:t>Formed elements </a:t>
            </a:r>
            <a:r>
              <a:rPr lang="en-US" sz="2000">
                <a:latin typeface="IBM Plex Sans Light" panose="020B0403050203000203" pitchFamily="34" charset="0"/>
              </a:rPr>
              <a:t>(45%) </a:t>
            </a:r>
          </a:p>
          <a:p>
            <a:pPr lvl="2">
              <a:buFont typeface="Wingdings" panose="05000000000000000000" pitchFamily="2" charset="2"/>
              <a:buChar char="§"/>
            </a:pPr>
            <a:r>
              <a:rPr lang="en-US" sz="1600">
                <a:latin typeface="IBM Plex Sans Light" panose="020B0403050203000203" pitchFamily="34" charset="0"/>
              </a:rPr>
              <a:t>99% red blood cells (erythrocytes) – carry oxygen</a:t>
            </a:r>
          </a:p>
          <a:p>
            <a:pPr lvl="2">
              <a:buFont typeface="Wingdings" panose="05000000000000000000" pitchFamily="2" charset="2"/>
              <a:buChar char="§"/>
            </a:pPr>
            <a:r>
              <a:rPr lang="en-US" sz="1600">
                <a:latin typeface="IBM Plex Sans Light" panose="020B0403050203000203" pitchFamily="34" charset="0"/>
              </a:rPr>
              <a:t>&lt;1% white blood cells (leukocytes) – protect from pathogens</a:t>
            </a:r>
          </a:p>
          <a:p>
            <a:pPr lvl="1">
              <a:buFont typeface="Wingdings" panose="05000000000000000000" pitchFamily="2" charset="2"/>
              <a:buChar char="§"/>
            </a:pPr>
            <a:r>
              <a:rPr lang="en-US" sz="2000" b="1">
                <a:solidFill>
                  <a:schemeClr val="tx1">
                    <a:lumMod val="75000"/>
                    <a:lumOff val="25000"/>
                  </a:schemeClr>
                </a:solidFill>
                <a:latin typeface="IBM Plex Sans Light" panose="020B0403050203000203" pitchFamily="34" charset="0"/>
              </a:rPr>
              <a:t>Platelets </a:t>
            </a:r>
            <a:r>
              <a:rPr lang="en-US" sz="2000">
                <a:latin typeface="IBM Plex Sans Light" panose="020B0403050203000203" pitchFamily="34" charset="0"/>
              </a:rPr>
              <a:t>(&lt;1%)</a:t>
            </a:r>
          </a:p>
        </p:txBody>
      </p:sp>
      <p:pic>
        <p:nvPicPr>
          <p:cNvPr id="5" name="Picture 4" descr="Diagram&#10;&#10;Description automatically generated with medium confidence">
            <a:extLst>
              <a:ext uri="{FF2B5EF4-FFF2-40B4-BE49-F238E27FC236}">
                <a16:creationId xmlns:a16="http://schemas.microsoft.com/office/drawing/2014/main" id="{BAB8FC7A-EF8D-7D04-5DD5-5855D628AA23}"/>
              </a:ext>
            </a:extLst>
          </p:cNvPr>
          <p:cNvPicPr>
            <a:picLocks noChangeAspect="1"/>
          </p:cNvPicPr>
          <p:nvPr/>
        </p:nvPicPr>
        <p:blipFill rotWithShape="1">
          <a:blip r:embed="rId3">
            <a:extLst>
              <a:ext uri="{28A0092B-C50C-407E-A947-70E740481C1C}">
                <a14:useLocalDpi xmlns:a14="http://schemas.microsoft.com/office/drawing/2010/main" val="0"/>
              </a:ext>
            </a:extLst>
          </a:blip>
          <a:srcRect l="4201" r="8209"/>
          <a:stretch/>
        </p:blipFill>
        <p:spPr>
          <a:xfrm>
            <a:off x="6529138" y="547685"/>
            <a:ext cx="5017169" cy="2881315"/>
          </a:xfrm>
          <a:prstGeom prst="rect">
            <a:avLst/>
          </a:prstGeom>
        </p:spPr>
      </p:pic>
      <p:sp>
        <p:nvSpPr>
          <p:cNvPr id="6" name="TextBox 5">
            <a:extLst>
              <a:ext uri="{FF2B5EF4-FFF2-40B4-BE49-F238E27FC236}">
                <a16:creationId xmlns:a16="http://schemas.microsoft.com/office/drawing/2014/main" id="{F3241507-3CB8-E776-B1E0-353D74A62346}"/>
              </a:ext>
            </a:extLst>
          </p:cNvPr>
          <p:cNvSpPr txBox="1"/>
          <p:nvPr/>
        </p:nvSpPr>
        <p:spPr>
          <a:xfrm>
            <a:off x="8678779" y="3725597"/>
            <a:ext cx="3080084" cy="369332"/>
          </a:xfrm>
          <a:prstGeom prst="rect">
            <a:avLst/>
          </a:prstGeom>
          <a:noFill/>
        </p:spPr>
        <p:txBody>
          <a:bodyPr wrap="square" rtlCol="0">
            <a:spAutoFit/>
          </a:bodyPr>
          <a:lstStyle/>
          <a:p>
            <a:r>
              <a:rPr lang="en-US">
                <a:latin typeface="IBM Plex Sans Light" panose="020B0403050203000203" pitchFamily="34" charset="0"/>
              </a:rPr>
              <a:t>Blood placed in a centrifuge</a:t>
            </a:r>
          </a:p>
        </p:txBody>
      </p:sp>
      <p:pic>
        <p:nvPicPr>
          <p:cNvPr id="8" name="Graphic 7" descr="Line arrow: Counter-clockwise curve with solid fill">
            <a:extLst>
              <a:ext uri="{FF2B5EF4-FFF2-40B4-BE49-F238E27FC236}">
                <a16:creationId xmlns:a16="http://schemas.microsoft.com/office/drawing/2014/main" id="{A3773231-FCA1-F6E9-D14B-D0C3AFE6F1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157898">
            <a:off x="11018924" y="2690625"/>
            <a:ext cx="1054768" cy="1054768"/>
          </a:xfrm>
          <a:prstGeom prst="rect">
            <a:avLst/>
          </a:prstGeom>
        </p:spPr>
      </p:pic>
      <p:sp>
        <p:nvSpPr>
          <p:cNvPr id="12" name="TextBox 11">
            <a:extLst>
              <a:ext uri="{FF2B5EF4-FFF2-40B4-BE49-F238E27FC236}">
                <a16:creationId xmlns:a16="http://schemas.microsoft.com/office/drawing/2014/main" id="{59E51FA2-BA2C-7872-32D3-F400B9E43ED6}"/>
              </a:ext>
            </a:extLst>
          </p:cNvPr>
          <p:cNvSpPr txBox="1"/>
          <p:nvPr/>
        </p:nvSpPr>
        <p:spPr>
          <a:xfrm>
            <a:off x="8572501" y="5579292"/>
            <a:ext cx="3292640" cy="954107"/>
          </a:xfrm>
          <a:prstGeom prst="rect">
            <a:avLst/>
          </a:prstGeom>
          <a:noFill/>
          <a:ln w="3175">
            <a:solidFill>
              <a:schemeClr val="tx1"/>
            </a:solidFill>
          </a:ln>
        </p:spPr>
        <p:txBody>
          <a:bodyPr wrap="square" rtlCol="0">
            <a:spAutoFit/>
          </a:bodyPr>
          <a:lstStyle/>
          <a:p>
            <a:pPr algn="just"/>
            <a:r>
              <a:rPr lang="en-US" sz="1400">
                <a:solidFill>
                  <a:schemeClr val="bg1">
                    <a:lumMod val="65000"/>
                  </a:schemeClr>
                </a:solidFill>
                <a:latin typeface="IBM Plex Sans Light" panose="020B0403050203000203" pitchFamily="34" charset="0"/>
              </a:rPr>
              <a:t>* Erythrocytes and platelets do not possess all the typical organelles and they can not divide – they are replaced by stem cells in the bone marrow</a:t>
            </a:r>
          </a:p>
        </p:txBody>
      </p:sp>
      <p:sp>
        <p:nvSpPr>
          <p:cNvPr id="13" name="Rectangle 12">
            <a:extLst>
              <a:ext uri="{FF2B5EF4-FFF2-40B4-BE49-F238E27FC236}">
                <a16:creationId xmlns:a16="http://schemas.microsoft.com/office/drawing/2014/main" id="{813D5321-84ED-1242-F3A7-956080B872A0}"/>
              </a:ext>
            </a:extLst>
          </p:cNvPr>
          <p:cNvSpPr/>
          <p:nvPr/>
        </p:nvSpPr>
        <p:spPr>
          <a:xfrm>
            <a:off x="8572501" y="5579292"/>
            <a:ext cx="3292640" cy="954107"/>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964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2552-B1A5-4786-D3C8-F49FFECBADB2}"/>
              </a:ext>
            </a:extLst>
          </p:cNvPr>
          <p:cNvSpPr>
            <a:spLocks noGrp="1"/>
          </p:cNvSpPr>
          <p:nvPr>
            <p:ph type="title"/>
          </p:nvPr>
        </p:nvSpPr>
        <p:spPr/>
        <p:txBody>
          <a:bodyPr>
            <a:normAutofit/>
          </a:bodyPr>
          <a:lstStyle/>
          <a:p>
            <a:r>
              <a:rPr lang="en-US" sz="3200" b="1">
                <a:latin typeface="IBM Plex Mono Light" panose="020B0409050203000203" pitchFamily="49" charset="0"/>
              </a:rPr>
              <a:t>Blood hematocrit, viscosity</a:t>
            </a:r>
          </a:p>
        </p:txBody>
      </p:sp>
      <p:sp>
        <p:nvSpPr>
          <p:cNvPr id="3" name="Content Placeholder 2">
            <a:extLst>
              <a:ext uri="{FF2B5EF4-FFF2-40B4-BE49-F238E27FC236}">
                <a16:creationId xmlns:a16="http://schemas.microsoft.com/office/drawing/2014/main" id="{93A230DC-B38F-95ED-FE47-5D5E3E4753D8}"/>
              </a:ext>
            </a:extLst>
          </p:cNvPr>
          <p:cNvSpPr>
            <a:spLocks noGrp="1"/>
          </p:cNvSpPr>
          <p:nvPr>
            <p:ph idx="1"/>
          </p:nvPr>
        </p:nvSpPr>
        <p:spPr>
          <a:xfrm>
            <a:off x="645693" y="3015916"/>
            <a:ext cx="6722204" cy="3476958"/>
          </a:xfrm>
        </p:spPr>
        <p:txBody>
          <a:bodyPr>
            <a:noAutofit/>
          </a:bodyPr>
          <a:lstStyle/>
          <a:p>
            <a:pPr>
              <a:buFont typeface="Wingdings" panose="05000000000000000000" pitchFamily="2" charset="2"/>
              <a:buChar char="§"/>
            </a:pPr>
            <a:r>
              <a:rPr lang="en-US" altLang="en-US" sz="2400">
                <a:latin typeface="IBM Plex Sans Light" panose="020B0403050203000203" pitchFamily="34" charset="0"/>
              </a:rPr>
              <a:t>Blood viscosity = thickness of the blood</a:t>
            </a:r>
          </a:p>
          <a:p>
            <a:pPr>
              <a:buFont typeface="Wingdings" panose="05000000000000000000" pitchFamily="2" charset="2"/>
              <a:buChar char="§"/>
            </a:pPr>
            <a:r>
              <a:rPr lang="en-US" sz="2400">
                <a:latin typeface="IBM Plex Sans Light" panose="020B0403050203000203" pitchFamily="34" charset="0"/>
              </a:rPr>
              <a:t>The more viscous, the more resistant to flow</a:t>
            </a:r>
          </a:p>
          <a:p>
            <a:pPr>
              <a:buFont typeface="Wingdings" panose="05000000000000000000" pitchFamily="2" charset="2"/>
              <a:buChar char="§"/>
            </a:pPr>
            <a:r>
              <a:rPr lang="en-US" sz="2400">
                <a:latin typeface="IBM Plex Sans Light" panose="020B0403050203000203" pitchFamily="34" charset="0"/>
              </a:rPr>
              <a:t>Higher hematocrits result in higher blood viscosity</a:t>
            </a:r>
          </a:p>
        </p:txBody>
      </p:sp>
      <p:grpSp>
        <p:nvGrpSpPr>
          <p:cNvPr id="4" name="Group 3">
            <a:extLst>
              <a:ext uri="{FF2B5EF4-FFF2-40B4-BE49-F238E27FC236}">
                <a16:creationId xmlns:a16="http://schemas.microsoft.com/office/drawing/2014/main" id="{A299A5E4-6EF3-C88F-CA9E-1B07767A6F75}"/>
              </a:ext>
            </a:extLst>
          </p:cNvPr>
          <p:cNvGrpSpPr/>
          <p:nvPr/>
        </p:nvGrpSpPr>
        <p:grpSpPr>
          <a:xfrm>
            <a:off x="838200" y="1690688"/>
            <a:ext cx="4178410" cy="802205"/>
            <a:chOff x="7367897" y="4405632"/>
            <a:chExt cx="4178410" cy="802205"/>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D35A96-260B-E6D0-4495-A2D20EEF0D4E}"/>
                    </a:ext>
                  </a:extLst>
                </p:cNvPr>
                <p:cNvSpPr txBox="1"/>
                <p:nvPr/>
              </p:nvSpPr>
              <p:spPr>
                <a:xfrm>
                  <a:off x="7518011" y="4497547"/>
                  <a:ext cx="3878181" cy="6183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𝐻𝑒𝑚𝑎𝑡𝑜𝑐𝑟𝑖𝑡</m:t>
                        </m:r>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𝐹𝑜𝑟𝑚𝑒𝑑</m:t>
                            </m:r>
                            <m:r>
                              <a:rPr lang="en-US" b="0" i="1" smtClean="0">
                                <a:latin typeface="Cambria Math" panose="02040503050406030204" pitchFamily="18" charset="0"/>
                              </a:rPr>
                              <m:t> </m:t>
                            </m:r>
                            <m:r>
                              <a:rPr lang="en-US" b="0" i="1" smtClean="0">
                                <a:latin typeface="Cambria Math" panose="02040503050406030204" pitchFamily="18" charset="0"/>
                              </a:rPr>
                              <m:t>𝑒𝑙𝑒𝑚𝑒𝑛𝑡𝑠</m:t>
                            </m:r>
                          </m:num>
                          <m:den>
                            <m:r>
                              <a:rPr lang="en-US" b="0" i="1" smtClean="0">
                                <a:latin typeface="Cambria Math" panose="02040503050406030204" pitchFamily="18" charset="0"/>
                              </a:rPr>
                              <m:t>𝑇𝑜𝑡𝑎𝑙</m:t>
                            </m:r>
                            <m:r>
                              <a:rPr lang="en-US" b="0" i="1" smtClean="0">
                                <a:latin typeface="Cambria Math" panose="02040503050406030204" pitchFamily="18" charset="0"/>
                              </a:rPr>
                              <m:t> </m:t>
                            </m:r>
                            <m:r>
                              <a:rPr lang="en-US" b="0" i="1" smtClean="0">
                                <a:latin typeface="Cambria Math" panose="02040503050406030204" pitchFamily="18" charset="0"/>
                              </a:rPr>
                              <m:t>𝑏𝑙𝑜𝑜𝑑</m:t>
                            </m:r>
                            <m:r>
                              <a:rPr lang="en-US" b="0" i="1" smtClean="0">
                                <a:latin typeface="Cambria Math" panose="02040503050406030204" pitchFamily="18" charset="0"/>
                              </a:rPr>
                              <m:t> </m:t>
                            </m:r>
                            <m:r>
                              <a:rPr lang="en-US" b="0" i="1" smtClean="0">
                                <a:latin typeface="Cambria Math" panose="02040503050406030204" pitchFamily="18" charset="0"/>
                              </a:rPr>
                              <m:t>𝑣𝑜𝑙𝑢𝑚𝑒</m:t>
                            </m:r>
                          </m:den>
                        </m:f>
                      </m:oMath>
                    </m:oMathPara>
                  </a14:m>
                  <a:endParaRPr lang="en-US">
                    <a:latin typeface="IBM Plex Sans Light" panose="020B0403050203000203" pitchFamily="34" charset="0"/>
                  </a:endParaRPr>
                </a:p>
              </p:txBody>
            </p:sp>
          </mc:Choice>
          <mc:Fallback xmlns="">
            <p:sp>
              <p:nvSpPr>
                <p:cNvPr id="7" name="TextBox 6">
                  <a:extLst>
                    <a:ext uri="{FF2B5EF4-FFF2-40B4-BE49-F238E27FC236}">
                      <a16:creationId xmlns:a16="http://schemas.microsoft.com/office/drawing/2014/main" id="{C6D35A96-260B-E6D0-4495-A2D20EEF0D4E}"/>
                    </a:ext>
                  </a:extLst>
                </p:cNvPr>
                <p:cNvSpPr txBox="1">
                  <a:spLocks noRot="1" noChangeAspect="1" noMove="1" noResize="1" noEditPoints="1" noAdjustHandles="1" noChangeArrowheads="1" noChangeShapeType="1" noTextEdit="1"/>
                </p:cNvSpPr>
                <p:nvPr/>
              </p:nvSpPr>
              <p:spPr>
                <a:xfrm>
                  <a:off x="7518011" y="4497547"/>
                  <a:ext cx="3878181" cy="618374"/>
                </a:xfrm>
                <a:prstGeom prst="rect">
                  <a:avLst/>
                </a:prstGeom>
                <a:blipFill>
                  <a:blip r:embed="rId3"/>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77C27312-5FBA-CC41-E666-84B7BD249F39}"/>
                </a:ext>
              </a:extLst>
            </p:cNvPr>
            <p:cNvSpPr/>
            <p:nvPr/>
          </p:nvSpPr>
          <p:spPr>
            <a:xfrm>
              <a:off x="7367897" y="4405632"/>
              <a:ext cx="4178410" cy="802205"/>
            </a:xfrm>
            <a:prstGeom prst="rect">
              <a:avLst/>
            </a:prstGeom>
            <a:noFill/>
            <a:ln w="28575">
              <a:solidFill>
                <a:srgbClr val="E79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5874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2552-B1A5-4786-D3C8-F49FFECBADB2}"/>
              </a:ext>
            </a:extLst>
          </p:cNvPr>
          <p:cNvSpPr>
            <a:spLocks noGrp="1"/>
          </p:cNvSpPr>
          <p:nvPr>
            <p:ph type="title"/>
          </p:nvPr>
        </p:nvSpPr>
        <p:spPr/>
        <p:txBody>
          <a:bodyPr>
            <a:normAutofit/>
          </a:bodyPr>
          <a:lstStyle/>
          <a:p>
            <a:r>
              <a:rPr lang="en-US" sz="3200" b="1">
                <a:latin typeface="IBM Plex Mono Light" panose="020B0409050203000203" pitchFamily="49" charset="0"/>
              </a:rPr>
              <a:t>Blood functions</a:t>
            </a:r>
          </a:p>
        </p:txBody>
      </p:sp>
      <p:sp>
        <p:nvSpPr>
          <p:cNvPr id="3" name="Content Placeholder 2">
            <a:extLst>
              <a:ext uri="{FF2B5EF4-FFF2-40B4-BE49-F238E27FC236}">
                <a16:creationId xmlns:a16="http://schemas.microsoft.com/office/drawing/2014/main" id="{93A230DC-B38F-95ED-FE47-5D5E3E4753D8}"/>
              </a:ext>
            </a:extLst>
          </p:cNvPr>
          <p:cNvSpPr>
            <a:spLocks noGrp="1"/>
          </p:cNvSpPr>
          <p:nvPr>
            <p:ph idx="1"/>
          </p:nvPr>
        </p:nvSpPr>
        <p:spPr>
          <a:xfrm>
            <a:off x="645693" y="1650164"/>
            <a:ext cx="10118560" cy="4351338"/>
          </a:xfrm>
        </p:spPr>
        <p:txBody>
          <a:bodyPr>
            <a:noAutofit/>
          </a:bodyPr>
          <a:lstStyle/>
          <a:p>
            <a:pPr>
              <a:buFont typeface="Wingdings" panose="05000000000000000000" pitchFamily="2" charset="2"/>
              <a:buChar char="§"/>
            </a:pPr>
            <a:r>
              <a:rPr lang="en-US" altLang="en-US" sz="2400">
                <a:latin typeface="IBM Plex Sans Light" panose="020B0403050203000203" pitchFamily="34" charset="0"/>
              </a:rPr>
              <a:t>Delivers </a:t>
            </a:r>
            <a:r>
              <a:rPr lang="en-US" altLang="en-US" sz="2400" b="1">
                <a:solidFill>
                  <a:srgbClr val="43A2A7"/>
                </a:solidFill>
                <a:latin typeface="IBM Plex Sans Light" panose="020B0403050203000203" pitchFamily="34" charset="0"/>
              </a:rPr>
              <a:t>oxygen</a:t>
            </a:r>
            <a:r>
              <a:rPr lang="en-US" altLang="en-US" sz="2400">
                <a:latin typeface="IBM Plex Sans Light" panose="020B0403050203000203" pitchFamily="34" charset="0"/>
              </a:rPr>
              <a:t> to tissues </a:t>
            </a:r>
          </a:p>
          <a:p>
            <a:pPr>
              <a:buFont typeface="Wingdings" panose="05000000000000000000" pitchFamily="2" charset="2"/>
              <a:buChar char="§"/>
            </a:pPr>
            <a:r>
              <a:rPr lang="en-US" altLang="en-US" sz="2400">
                <a:latin typeface="IBM Plex Sans Light" panose="020B0403050203000203" pitchFamily="34" charset="0"/>
              </a:rPr>
              <a:t>Delivers nutrients such </a:t>
            </a:r>
            <a:r>
              <a:rPr lang="en-US" altLang="en-US" sz="2400" b="1">
                <a:solidFill>
                  <a:srgbClr val="43A2A7"/>
                </a:solidFill>
                <a:latin typeface="IBM Plex Sans Light" panose="020B0403050203000203" pitchFamily="34" charset="0"/>
              </a:rPr>
              <a:t>glucose</a:t>
            </a:r>
            <a:r>
              <a:rPr lang="en-US" altLang="en-US" sz="2400">
                <a:latin typeface="IBM Plex Sans Light" panose="020B0403050203000203" pitchFamily="34" charset="0"/>
              </a:rPr>
              <a:t>, </a:t>
            </a:r>
            <a:r>
              <a:rPr lang="en-US" altLang="en-US" sz="2400" b="1">
                <a:solidFill>
                  <a:srgbClr val="43A2A7"/>
                </a:solidFill>
                <a:latin typeface="IBM Plex Sans Light" panose="020B0403050203000203" pitchFamily="34" charset="0"/>
              </a:rPr>
              <a:t>amino acids </a:t>
            </a:r>
            <a:r>
              <a:rPr lang="en-US" altLang="en-US" sz="2400">
                <a:latin typeface="IBM Plex Sans Light" panose="020B0403050203000203" pitchFamily="34" charset="0"/>
              </a:rPr>
              <a:t>or </a:t>
            </a:r>
            <a:r>
              <a:rPr lang="en-US" altLang="en-US" sz="2400" b="1">
                <a:solidFill>
                  <a:srgbClr val="43A2A7"/>
                </a:solidFill>
                <a:latin typeface="IBM Plex Sans Light" panose="020B0403050203000203" pitchFamily="34" charset="0"/>
              </a:rPr>
              <a:t>fatty acids </a:t>
            </a:r>
            <a:br>
              <a:rPr lang="en-US" altLang="en-US" sz="2400">
                <a:latin typeface="IBM Plex Sans Light" panose="020B0403050203000203" pitchFamily="34" charset="0"/>
              </a:rPr>
            </a:br>
            <a:r>
              <a:rPr lang="en-US" altLang="en-US" sz="2400">
                <a:latin typeface="IBM Plex Sans Light" panose="020B0403050203000203" pitchFamily="34" charset="0"/>
              </a:rPr>
              <a:t>– dissolved in blood or attached to carrier proteins</a:t>
            </a:r>
          </a:p>
          <a:p>
            <a:pPr>
              <a:buFont typeface="Wingdings" panose="05000000000000000000" pitchFamily="2" charset="2"/>
              <a:buChar char="§"/>
            </a:pPr>
            <a:r>
              <a:rPr lang="en-US" altLang="en-US" sz="2400">
                <a:latin typeface="IBM Plex Sans Light" panose="020B0403050203000203" pitchFamily="34" charset="0"/>
              </a:rPr>
              <a:t>Transports </a:t>
            </a:r>
            <a:r>
              <a:rPr lang="en-US" altLang="en-US" sz="2400" b="1">
                <a:solidFill>
                  <a:srgbClr val="43A2A7"/>
                </a:solidFill>
                <a:latin typeface="IBM Plex Sans Light" panose="020B0403050203000203" pitchFamily="34" charset="0"/>
              </a:rPr>
              <a:t>waste products</a:t>
            </a:r>
            <a:r>
              <a:rPr lang="en-US" altLang="en-US" sz="2400" b="1">
                <a:latin typeface="IBM Plex Sans Light" panose="020B0403050203000203" pitchFamily="34" charset="0"/>
              </a:rPr>
              <a:t> </a:t>
            </a:r>
            <a:r>
              <a:rPr lang="en-US" altLang="en-US" sz="2400">
                <a:latin typeface="IBM Plex Sans Light" panose="020B0403050203000203" pitchFamily="34" charset="0"/>
              </a:rPr>
              <a:t>– </a:t>
            </a:r>
            <a:r>
              <a:rPr lang="en-US" altLang="en-US" sz="2400" b="1">
                <a:solidFill>
                  <a:srgbClr val="43A2A7"/>
                </a:solidFill>
                <a:latin typeface="IBM Plex Sans Light" panose="020B0403050203000203" pitchFamily="34" charset="0"/>
              </a:rPr>
              <a:t>CO2</a:t>
            </a:r>
            <a:r>
              <a:rPr lang="en-US" altLang="en-US" sz="2400">
                <a:latin typeface="IBM Plex Sans Light" panose="020B0403050203000203" pitchFamily="34" charset="0"/>
              </a:rPr>
              <a:t>, </a:t>
            </a:r>
            <a:r>
              <a:rPr lang="en-US" altLang="en-US" sz="2400" b="1">
                <a:solidFill>
                  <a:srgbClr val="43A2A7"/>
                </a:solidFill>
                <a:latin typeface="IBM Plex Sans Light" panose="020B0403050203000203" pitchFamily="34" charset="0"/>
              </a:rPr>
              <a:t>Urea</a:t>
            </a:r>
            <a:r>
              <a:rPr lang="en-US" altLang="en-US" sz="2400">
                <a:latin typeface="IBM Plex Sans Light" panose="020B0403050203000203" pitchFamily="34" charset="0"/>
              </a:rPr>
              <a:t>, </a:t>
            </a:r>
            <a:r>
              <a:rPr lang="en-US" altLang="en-US" sz="2400" b="1">
                <a:solidFill>
                  <a:srgbClr val="43A2A7"/>
                </a:solidFill>
                <a:latin typeface="IBM Plex Sans Light" panose="020B0403050203000203" pitchFamily="34" charset="0"/>
              </a:rPr>
              <a:t>Lactic acid</a:t>
            </a:r>
          </a:p>
          <a:p>
            <a:pPr>
              <a:buFont typeface="Wingdings" panose="05000000000000000000" pitchFamily="2" charset="2"/>
              <a:buChar char="§"/>
            </a:pPr>
            <a:r>
              <a:rPr lang="en-US" altLang="en-US" sz="2400">
                <a:latin typeface="IBM Plex Sans Light" panose="020B0403050203000203" pitchFamily="34" charset="0"/>
              </a:rPr>
              <a:t>Transports </a:t>
            </a:r>
            <a:r>
              <a:rPr lang="en-US" altLang="en-US" sz="2400" b="1">
                <a:solidFill>
                  <a:srgbClr val="43A2A7"/>
                </a:solidFill>
                <a:latin typeface="IBM Plex Sans Light" panose="020B0403050203000203" pitchFamily="34" charset="0"/>
              </a:rPr>
              <a:t>hormones</a:t>
            </a:r>
            <a:r>
              <a:rPr lang="en-US" altLang="en-US" sz="2400">
                <a:latin typeface="IBM Plex Sans Light" panose="020B0403050203000203" pitchFamily="34" charset="0"/>
              </a:rPr>
              <a:t> </a:t>
            </a:r>
          </a:p>
          <a:p>
            <a:pPr>
              <a:buFont typeface="Wingdings" panose="05000000000000000000" pitchFamily="2" charset="2"/>
              <a:buChar char="§"/>
            </a:pPr>
            <a:r>
              <a:rPr lang="en-US" altLang="en-US" sz="2400">
                <a:latin typeface="IBM Plex Sans Light" panose="020B0403050203000203" pitchFamily="34" charset="0"/>
              </a:rPr>
              <a:t>Protects from pathogens (</a:t>
            </a:r>
            <a:r>
              <a:rPr lang="en-US" altLang="en-US" sz="2400" b="1">
                <a:solidFill>
                  <a:srgbClr val="43A2A7"/>
                </a:solidFill>
                <a:latin typeface="IBM Plex Sans Light" panose="020B0403050203000203" pitchFamily="34" charset="0"/>
              </a:rPr>
              <a:t>Immunological</a:t>
            </a:r>
            <a:r>
              <a:rPr lang="en-US" altLang="en-US" sz="2400">
                <a:latin typeface="IBM Plex Sans Light" panose="020B0403050203000203" pitchFamily="34" charset="0"/>
              </a:rPr>
              <a:t> functions) – white blood cells, Antibodies</a:t>
            </a:r>
          </a:p>
          <a:p>
            <a:pPr>
              <a:buFont typeface="Wingdings" panose="05000000000000000000" pitchFamily="2" charset="2"/>
              <a:buChar char="§"/>
            </a:pPr>
            <a:r>
              <a:rPr lang="en-US" altLang="en-US" sz="2400">
                <a:latin typeface="IBM Plex Sans Light" panose="020B0403050203000203" pitchFamily="34" charset="0"/>
              </a:rPr>
              <a:t>Regulates </a:t>
            </a:r>
            <a:r>
              <a:rPr lang="en-US" altLang="en-US" sz="2400" b="1">
                <a:solidFill>
                  <a:srgbClr val="43A2A7"/>
                </a:solidFill>
                <a:latin typeface="IBM Plex Sans Light" panose="020B0403050203000203" pitchFamily="34" charset="0"/>
              </a:rPr>
              <a:t>temperature</a:t>
            </a:r>
          </a:p>
          <a:p>
            <a:pPr>
              <a:buFont typeface="Wingdings" panose="05000000000000000000" pitchFamily="2" charset="2"/>
              <a:buChar char="§"/>
            </a:pPr>
            <a:r>
              <a:rPr lang="en-US" altLang="en-US" sz="2400">
                <a:latin typeface="IBM Plex Sans Light" panose="020B0403050203000203" pitchFamily="34" charset="0"/>
              </a:rPr>
              <a:t>Buffers and balances </a:t>
            </a:r>
            <a:r>
              <a:rPr lang="en-US" altLang="en-US" sz="2400" b="1">
                <a:solidFill>
                  <a:srgbClr val="43A2A7"/>
                </a:solidFill>
                <a:latin typeface="IBM Plex Sans Light" panose="020B0403050203000203" pitchFamily="34" charset="0"/>
              </a:rPr>
              <a:t>acid base homeostasis</a:t>
            </a:r>
          </a:p>
          <a:p>
            <a:pPr>
              <a:buFont typeface="Wingdings" panose="05000000000000000000" pitchFamily="2" charset="2"/>
              <a:buChar char="§"/>
            </a:pPr>
            <a:r>
              <a:rPr lang="en-US" sz="2400" b="1">
                <a:solidFill>
                  <a:srgbClr val="43A2A7"/>
                </a:solidFill>
                <a:latin typeface="IBM Plex Sans Light" panose="020B0403050203000203" pitchFamily="34" charset="0"/>
              </a:rPr>
              <a:t>Coagulation</a:t>
            </a:r>
            <a:r>
              <a:rPr lang="en-US" sz="2400">
                <a:latin typeface="IBM Plex Sans Light" panose="020B0403050203000203" pitchFamily="34" charset="0"/>
              </a:rPr>
              <a:t> (to stop bleeding)</a:t>
            </a:r>
          </a:p>
        </p:txBody>
      </p:sp>
    </p:spTree>
    <p:extLst>
      <p:ext uri="{BB962C8B-B14F-4D97-AF65-F5344CB8AC3E}">
        <p14:creationId xmlns:p14="http://schemas.microsoft.com/office/powerpoint/2010/main" val="1295836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0E98-A234-D03E-D071-82DE9E102748}"/>
              </a:ext>
            </a:extLst>
          </p:cNvPr>
          <p:cNvSpPr>
            <a:spLocks noGrp="1"/>
          </p:cNvSpPr>
          <p:nvPr>
            <p:ph type="title"/>
          </p:nvPr>
        </p:nvSpPr>
        <p:spPr/>
        <p:txBody>
          <a:bodyPr>
            <a:normAutofit/>
          </a:bodyPr>
          <a:lstStyle/>
          <a:p>
            <a:r>
              <a:rPr lang="cs-CZ" sz="3200" b="1" err="1">
                <a:latin typeface="IBM Plex Mono Light" panose="020B0409050203000203" pitchFamily="49" charset="0"/>
              </a:rPr>
              <a:t>Heart</a:t>
            </a:r>
            <a:r>
              <a:rPr lang="cs-CZ" sz="3200" b="1">
                <a:latin typeface="IBM Plex Mono Light" panose="020B0409050203000203" pitchFamily="49" charset="0"/>
              </a:rPr>
              <a:t> anatomy</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6B6E9572-F18D-7E63-7210-720E695A0478}"/>
              </a:ext>
            </a:extLst>
          </p:cNvPr>
          <p:cNvSpPr>
            <a:spLocks noGrp="1"/>
          </p:cNvSpPr>
          <p:nvPr>
            <p:ph idx="1"/>
          </p:nvPr>
        </p:nvSpPr>
        <p:spPr/>
        <p:txBody>
          <a:bodyPr/>
          <a:lstStyle/>
          <a:p>
            <a:endParaRPr lang="en-US"/>
          </a:p>
        </p:txBody>
      </p:sp>
      <p:pic>
        <p:nvPicPr>
          <p:cNvPr id="4" name="Picture 5">
            <a:extLst>
              <a:ext uri="{FF2B5EF4-FFF2-40B4-BE49-F238E27FC236}">
                <a16:creationId xmlns:a16="http://schemas.microsoft.com/office/drawing/2014/main" id="{C98477C5-8CB4-C5A5-3009-26FCCB3D4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1223963"/>
            <a:ext cx="72771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720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2552-B1A5-4786-D3C8-F49FFECBADB2}"/>
              </a:ext>
            </a:extLst>
          </p:cNvPr>
          <p:cNvSpPr>
            <a:spLocks noGrp="1"/>
          </p:cNvSpPr>
          <p:nvPr>
            <p:ph type="title"/>
          </p:nvPr>
        </p:nvSpPr>
        <p:spPr/>
        <p:txBody>
          <a:bodyPr>
            <a:normAutofit/>
          </a:bodyPr>
          <a:lstStyle/>
          <a:p>
            <a:r>
              <a:rPr lang="en-US" sz="3200" b="1">
                <a:latin typeface="IBM Plex Mono Light" panose="020B0409050203000203" pitchFamily="49" charset="0"/>
              </a:rPr>
              <a:t>Hemoglobin (Hb)</a:t>
            </a:r>
          </a:p>
        </p:txBody>
      </p:sp>
      <p:pic>
        <p:nvPicPr>
          <p:cNvPr id="7" name="Picture 6" descr="Diagram&#10;&#10;Description automatically generated">
            <a:extLst>
              <a:ext uri="{FF2B5EF4-FFF2-40B4-BE49-F238E27FC236}">
                <a16:creationId xmlns:a16="http://schemas.microsoft.com/office/drawing/2014/main" id="{768FF444-AFD0-CC56-8C63-9ED98F352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735" y="3295355"/>
            <a:ext cx="3449785" cy="3449785"/>
          </a:xfrm>
          <a:prstGeom prst="rect">
            <a:avLst/>
          </a:prstGeom>
        </p:spPr>
      </p:pic>
      <p:pic>
        <p:nvPicPr>
          <p:cNvPr id="9" name="Picture 8" descr="A picture containing colorful&#10;&#10;Description automatically generated">
            <a:extLst>
              <a:ext uri="{FF2B5EF4-FFF2-40B4-BE49-F238E27FC236}">
                <a16:creationId xmlns:a16="http://schemas.microsoft.com/office/drawing/2014/main" id="{E401848B-FC75-8FDC-90E5-129BE8EA07A7}"/>
              </a:ext>
            </a:extLst>
          </p:cNvPr>
          <p:cNvPicPr>
            <a:picLocks noChangeAspect="1"/>
          </p:cNvPicPr>
          <p:nvPr/>
        </p:nvPicPr>
        <p:blipFill rotWithShape="1">
          <a:blip r:embed="rId4">
            <a:extLst>
              <a:ext uri="{28A0092B-C50C-407E-A947-70E740481C1C}">
                <a14:useLocalDpi xmlns:a14="http://schemas.microsoft.com/office/drawing/2010/main" val="0"/>
              </a:ext>
            </a:extLst>
          </a:blip>
          <a:srcRect l="-1" t="8005" r="566" b="4778"/>
          <a:stretch/>
        </p:blipFill>
        <p:spPr>
          <a:xfrm>
            <a:off x="7285772" y="112860"/>
            <a:ext cx="3933022" cy="3449785"/>
          </a:xfrm>
          <a:prstGeom prst="rect">
            <a:avLst/>
          </a:prstGeom>
        </p:spPr>
      </p:pic>
      <p:sp>
        <p:nvSpPr>
          <p:cNvPr id="12" name="Content Placeholder 2">
            <a:extLst>
              <a:ext uri="{FF2B5EF4-FFF2-40B4-BE49-F238E27FC236}">
                <a16:creationId xmlns:a16="http://schemas.microsoft.com/office/drawing/2014/main" id="{8ACC5DBD-679D-3DFB-63FA-5ED49B441AAD}"/>
              </a:ext>
            </a:extLst>
          </p:cNvPr>
          <p:cNvSpPr>
            <a:spLocks noGrp="1"/>
          </p:cNvSpPr>
          <p:nvPr>
            <p:ph idx="1"/>
          </p:nvPr>
        </p:nvSpPr>
        <p:spPr>
          <a:xfrm>
            <a:off x="645694" y="1650163"/>
            <a:ext cx="5450306" cy="4842711"/>
          </a:xfrm>
        </p:spPr>
        <p:txBody>
          <a:bodyPr>
            <a:noAutofit/>
          </a:bodyPr>
          <a:lstStyle/>
          <a:p>
            <a:pPr>
              <a:buFont typeface="Wingdings" panose="05000000000000000000" pitchFamily="2" charset="2"/>
              <a:buChar char="§"/>
            </a:pPr>
            <a:r>
              <a:rPr lang="en-US" altLang="en-US" sz="2200">
                <a:latin typeface="IBM Plex Sans Light" panose="020B0403050203000203" pitchFamily="34" charset="0"/>
              </a:rPr>
              <a:t>Hb comprises </a:t>
            </a:r>
            <a:r>
              <a:rPr lang="en-US" altLang="en-US" sz="2200" b="1">
                <a:latin typeface="IBM Plex Sans Light" panose="020B0403050203000203" pitchFamily="34" charset="0"/>
              </a:rPr>
              <a:t>4 globin </a:t>
            </a:r>
            <a:r>
              <a:rPr lang="en-US" altLang="en-US" sz="2200">
                <a:latin typeface="IBM Plex Sans Light" panose="020B0403050203000203" pitchFamily="34" charset="0"/>
              </a:rPr>
              <a:t>subunits </a:t>
            </a:r>
            <a:br>
              <a:rPr lang="en-US" altLang="en-US" sz="2200">
                <a:latin typeface="IBM Plex Sans Light" panose="020B0403050203000203" pitchFamily="34" charset="0"/>
              </a:rPr>
            </a:br>
            <a:r>
              <a:rPr lang="en-US" altLang="en-US" sz="2200">
                <a:latin typeface="IBM Plex Sans Light" panose="020B0403050203000203" pitchFamily="34" charset="0"/>
              </a:rPr>
              <a:t>– two</a:t>
            </a:r>
            <a:r>
              <a:rPr lang="el-GR" altLang="en-US" sz="2200">
                <a:latin typeface="IBM Plex Sans Light" panose="020B0403050203000203" pitchFamily="34" charset="0"/>
              </a:rPr>
              <a:t> </a:t>
            </a:r>
            <a:r>
              <a:rPr lang="el-GR" altLang="en-US" sz="2200" b="1">
                <a:solidFill>
                  <a:srgbClr val="FF0000"/>
                </a:solidFill>
                <a:latin typeface="IBM Plex Sans Light" panose="020B0403050203000203" pitchFamily="34" charset="0"/>
              </a:rPr>
              <a:t>α</a:t>
            </a:r>
            <a:r>
              <a:rPr lang="el-GR" altLang="en-US" sz="2200">
                <a:latin typeface="IBM Plex Sans Light" panose="020B0403050203000203" pitchFamily="34" charset="0"/>
              </a:rPr>
              <a:t> </a:t>
            </a:r>
            <a:r>
              <a:rPr lang="en-US" altLang="en-US" sz="2200">
                <a:latin typeface="IBM Plex Sans Light" panose="020B0403050203000203" pitchFamily="34" charset="0"/>
              </a:rPr>
              <a:t>and two </a:t>
            </a:r>
            <a:r>
              <a:rPr lang="el-GR" altLang="en-US" sz="2200" b="1">
                <a:solidFill>
                  <a:srgbClr val="2323E4"/>
                </a:solidFill>
                <a:latin typeface="IBM Plex Sans Light" panose="020B0403050203000203" pitchFamily="34" charset="0"/>
              </a:rPr>
              <a:t>β</a:t>
            </a:r>
            <a:r>
              <a:rPr lang="en-US" altLang="en-US" sz="2200" b="1">
                <a:solidFill>
                  <a:srgbClr val="2323E4"/>
                </a:solidFill>
                <a:latin typeface="IBM Plex Sans Light" panose="020B0403050203000203" pitchFamily="34" charset="0"/>
              </a:rPr>
              <a:t> </a:t>
            </a:r>
            <a:r>
              <a:rPr lang="en-US" altLang="en-US" sz="2200">
                <a:latin typeface="IBM Plex Sans Light" panose="020B0403050203000203" pitchFamily="34" charset="0"/>
              </a:rPr>
              <a:t>units</a:t>
            </a:r>
          </a:p>
          <a:p>
            <a:pPr>
              <a:buFont typeface="Wingdings" panose="05000000000000000000" pitchFamily="2" charset="2"/>
              <a:buChar char="§"/>
            </a:pPr>
            <a:r>
              <a:rPr lang="en-US" altLang="en-US" sz="2200">
                <a:latin typeface="IBM Plex Sans Light" panose="020B0403050203000203" pitchFamily="34" charset="0"/>
              </a:rPr>
              <a:t>Each globin is attached to a </a:t>
            </a:r>
            <a:r>
              <a:rPr lang="en-US" altLang="en-US" sz="2200" b="1">
                <a:latin typeface="IBM Plex Sans Light" panose="020B0403050203000203" pitchFamily="34" charset="0"/>
              </a:rPr>
              <a:t>heme </a:t>
            </a:r>
            <a:br>
              <a:rPr lang="cs-CZ" altLang="en-US" sz="2200" b="1">
                <a:latin typeface="IBM Plex Sans Light" panose="020B0403050203000203" pitchFamily="34" charset="0"/>
              </a:rPr>
            </a:br>
            <a:r>
              <a:rPr lang="en-US" altLang="en-US" sz="2200" b="1">
                <a:latin typeface="IBM Plex Sans Light" panose="020B0403050203000203" pitchFamily="34" charset="0"/>
              </a:rPr>
              <a:t>b</a:t>
            </a:r>
            <a:r>
              <a:rPr lang="cs-CZ" altLang="en-US" sz="2200" b="1">
                <a:latin typeface="IBM Plex Sans Light" panose="020B0403050203000203" pitchFamily="34" charset="0"/>
              </a:rPr>
              <a:t> </a:t>
            </a:r>
            <a:r>
              <a:rPr lang="en-US" altLang="en-US" sz="2200" b="1">
                <a:latin typeface="IBM Plex Sans Light" panose="020B0403050203000203" pitchFamily="34" charset="0"/>
              </a:rPr>
              <a:t>group</a:t>
            </a:r>
            <a:r>
              <a:rPr lang="en-US" altLang="en-US" sz="2200">
                <a:latin typeface="IBM Plex Sans Light" panose="020B0403050203000203" pitchFamily="34" charset="0"/>
              </a:rPr>
              <a:t> with</a:t>
            </a:r>
            <a:r>
              <a:rPr lang="cs-CZ" altLang="en-US" sz="2200">
                <a:latin typeface="IBM Plex Sans Light" panose="020B0403050203000203" pitchFamily="34" charset="0"/>
              </a:rPr>
              <a:t> an</a:t>
            </a:r>
            <a:r>
              <a:rPr lang="en-US" altLang="en-US" sz="2200">
                <a:latin typeface="IBM Plex Sans Light" panose="020B0403050203000203" pitchFamily="34" charset="0"/>
              </a:rPr>
              <a:t> </a:t>
            </a:r>
            <a:r>
              <a:rPr lang="en-US" altLang="en-US" sz="2200" b="1">
                <a:latin typeface="IBM Plex Sans Light" panose="020B0403050203000203" pitchFamily="34" charset="0"/>
              </a:rPr>
              <a:t>iron</a:t>
            </a:r>
            <a:r>
              <a:rPr lang="en-US" altLang="en-US" sz="2200">
                <a:latin typeface="IBM Plex Sans Light" panose="020B0403050203000203" pitchFamily="34" charset="0"/>
              </a:rPr>
              <a:t> </a:t>
            </a:r>
            <a:r>
              <a:rPr lang="en-US" altLang="en-US" sz="2200" b="1">
                <a:latin typeface="IBM Plex Sans Light" panose="020B0403050203000203" pitchFamily="34" charset="0"/>
              </a:rPr>
              <a:t>atom</a:t>
            </a:r>
            <a:r>
              <a:rPr lang="en-US" altLang="en-US" sz="2200">
                <a:latin typeface="IBM Plex Sans Light" panose="020B0403050203000203" pitchFamily="34" charset="0"/>
              </a:rPr>
              <a:t> at the center</a:t>
            </a:r>
          </a:p>
          <a:p>
            <a:pPr>
              <a:buFont typeface="Wingdings" panose="05000000000000000000" pitchFamily="2" charset="2"/>
              <a:buChar char="§"/>
            </a:pPr>
            <a:r>
              <a:rPr lang="en-US" sz="2200">
                <a:latin typeface="IBM Plex Sans Light" panose="020B0403050203000203" pitchFamily="34" charset="0"/>
              </a:rPr>
              <a:t>Each </a:t>
            </a:r>
            <a:r>
              <a:rPr lang="en-US" sz="2200" b="1">
                <a:latin typeface="IBM Plex Sans Light" panose="020B0403050203000203" pitchFamily="34" charset="0"/>
              </a:rPr>
              <a:t>heme b group </a:t>
            </a:r>
            <a:r>
              <a:rPr lang="en-US" sz="2200">
                <a:latin typeface="IBM Plex Sans Light" panose="020B0403050203000203" pitchFamily="34" charset="0"/>
              </a:rPr>
              <a:t>can carry one</a:t>
            </a:r>
            <a:r>
              <a:rPr lang="cs-CZ" sz="2200">
                <a:latin typeface="IBM Plex Sans Light" panose="020B0403050203000203" pitchFamily="34" charset="0"/>
              </a:rPr>
              <a:t> </a:t>
            </a:r>
            <a:r>
              <a:rPr lang="en-US" sz="2200">
                <a:latin typeface="IBM Plex Sans Light" panose="020B0403050203000203" pitchFamily="34" charset="0"/>
              </a:rPr>
              <a:t>oxygen molecule attached</a:t>
            </a:r>
            <a:r>
              <a:rPr lang="cs-CZ" sz="2200">
                <a:latin typeface="IBM Plex Sans Light" panose="020B0403050203000203" pitchFamily="34" charset="0"/>
              </a:rPr>
              <a:t> </a:t>
            </a:r>
            <a:br>
              <a:rPr lang="en-GB" sz="2200">
                <a:latin typeface="IBM Plex Sans Light" panose="020B0403050203000203" pitchFamily="34" charset="0"/>
              </a:rPr>
            </a:br>
            <a:r>
              <a:rPr lang="en-US" sz="2200">
                <a:latin typeface="IBM Plex Sans Light" panose="020B0403050203000203" pitchFamily="34" charset="0"/>
              </a:rPr>
              <a:t>to the iron atom </a:t>
            </a:r>
          </a:p>
          <a:p>
            <a:pPr>
              <a:buFont typeface="Wingdings" panose="05000000000000000000" pitchFamily="2" charset="2"/>
              <a:buChar char="§"/>
            </a:pPr>
            <a:r>
              <a:rPr lang="en-US" sz="2200">
                <a:latin typeface="IBM Plex Sans Light" panose="020B0403050203000203" pitchFamily="34" charset="0"/>
              </a:rPr>
              <a:t>Hb is present in two forms (influenced </a:t>
            </a:r>
            <a:br>
              <a:rPr lang="en-US" sz="2200">
                <a:latin typeface="IBM Plex Sans Light" panose="020B0403050203000203" pitchFamily="34" charset="0"/>
              </a:rPr>
            </a:br>
            <a:r>
              <a:rPr lang="en-US" sz="2200">
                <a:latin typeface="IBM Plex Sans Light" panose="020B0403050203000203" pitchFamily="34" charset="0"/>
              </a:rPr>
              <a:t>by partial pressures and pH)</a:t>
            </a:r>
          </a:p>
          <a:p>
            <a:pPr lvl="1">
              <a:buFont typeface="Wingdings" panose="05000000000000000000" pitchFamily="2" charset="2"/>
              <a:buChar char="§"/>
            </a:pPr>
            <a:r>
              <a:rPr lang="en-US" sz="1800">
                <a:latin typeface="IBM Plex Sans Light" panose="020B0403050203000203" pitchFamily="34" charset="0"/>
              </a:rPr>
              <a:t>Relaxed (R) </a:t>
            </a:r>
          </a:p>
          <a:p>
            <a:pPr lvl="1">
              <a:buFont typeface="Wingdings" panose="05000000000000000000" pitchFamily="2" charset="2"/>
              <a:buChar char="§"/>
            </a:pPr>
            <a:r>
              <a:rPr lang="en-US" sz="1800">
                <a:latin typeface="IBM Plex Sans Light" panose="020B0403050203000203" pitchFamily="34" charset="0"/>
              </a:rPr>
              <a:t>Tense (T)</a:t>
            </a:r>
          </a:p>
          <a:p>
            <a:pPr lvl="1">
              <a:buFont typeface="Wingdings" panose="05000000000000000000" pitchFamily="2" charset="2"/>
              <a:buChar char="§"/>
            </a:pPr>
            <a:r>
              <a:rPr lang="en-US" sz="1800">
                <a:latin typeface="IBM Plex Sans Light" panose="020B0403050203000203" pitchFamily="34" charset="0"/>
              </a:rPr>
              <a:t>Different absorption spectra  - used </a:t>
            </a:r>
            <a:br>
              <a:rPr lang="en-US" sz="1800">
                <a:latin typeface="IBM Plex Sans Light" panose="020B0403050203000203" pitchFamily="34" charset="0"/>
              </a:rPr>
            </a:br>
            <a:r>
              <a:rPr lang="en-US" sz="1800">
                <a:latin typeface="IBM Plex Sans Light" panose="020B0403050203000203" pitchFamily="34" charset="0"/>
              </a:rPr>
              <a:t>for oxygen levels measurements</a:t>
            </a:r>
          </a:p>
        </p:txBody>
      </p:sp>
      <p:sp>
        <p:nvSpPr>
          <p:cNvPr id="13" name="TextBox 12">
            <a:extLst>
              <a:ext uri="{FF2B5EF4-FFF2-40B4-BE49-F238E27FC236}">
                <a16:creationId xmlns:a16="http://schemas.microsoft.com/office/drawing/2014/main" id="{3758CCF6-3E76-31DF-7BE6-1A9E68CC16AC}"/>
              </a:ext>
            </a:extLst>
          </p:cNvPr>
          <p:cNvSpPr txBox="1"/>
          <p:nvPr/>
        </p:nvSpPr>
        <p:spPr>
          <a:xfrm>
            <a:off x="9761620" y="6224103"/>
            <a:ext cx="1435769" cy="338554"/>
          </a:xfrm>
          <a:prstGeom prst="rect">
            <a:avLst/>
          </a:prstGeom>
          <a:noFill/>
        </p:spPr>
        <p:txBody>
          <a:bodyPr wrap="square" rtlCol="0">
            <a:spAutoFit/>
          </a:bodyPr>
          <a:lstStyle/>
          <a:p>
            <a:r>
              <a:rPr lang="en-US" sz="1600"/>
              <a:t>Heme b group</a:t>
            </a:r>
          </a:p>
        </p:txBody>
      </p:sp>
      <p:pic>
        <p:nvPicPr>
          <p:cNvPr id="15" name="Picture 14" descr="Shape&#10;&#10;Description automatically generated with medium confidence">
            <a:extLst>
              <a:ext uri="{FF2B5EF4-FFF2-40B4-BE49-F238E27FC236}">
                <a16:creationId xmlns:a16="http://schemas.microsoft.com/office/drawing/2014/main" id="{4BAEB1CB-E19D-3AB4-24F6-6BF6B3D76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2526" y="3777682"/>
            <a:ext cx="2213956" cy="2446421"/>
          </a:xfrm>
          <a:prstGeom prst="rect">
            <a:avLst/>
          </a:prstGeom>
        </p:spPr>
      </p:pic>
    </p:spTree>
    <p:extLst>
      <p:ext uri="{BB962C8B-B14F-4D97-AF65-F5344CB8AC3E}">
        <p14:creationId xmlns:p14="http://schemas.microsoft.com/office/powerpoint/2010/main" val="1949187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2552-B1A5-4786-D3C8-F49FFECBADB2}"/>
              </a:ext>
            </a:extLst>
          </p:cNvPr>
          <p:cNvSpPr>
            <a:spLocks noGrp="1"/>
          </p:cNvSpPr>
          <p:nvPr>
            <p:ph type="title"/>
          </p:nvPr>
        </p:nvSpPr>
        <p:spPr/>
        <p:txBody>
          <a:bodyPr>
            <a:normAutofit/>
          </a:bodyPr>
          <a:lstStyle/>
          <a:p>
            <a:r>
              <a:rPr lang="en-US" sz="3200" b="1">
                <a:latin typeface="IBM Plex Mono Light" panose="020B0409050203000203" pitchFamily="49" charset="0"/>
              </a:rPr>
              <a:t>Hemoglobin (Hb)</a:t>
            </a:r>
          </a:p>
        </p:txBody>
      </p:sp>
      <p:pic>
        <p:nvPicPr>
          <p:cNvPr id="7" name="Picture 6" descr="Diagram&#10;&#10;Description automatically generated">
            <a:extLst>
              <a:ext uri="{FF2B5EF4-FFF2-40B4-BE49-F238E27FC236}">
                <a16:creationId xmlns:a16="http://schemas.microsoft.com/office/drawing/2014/main" id="{768FF444-AFD0-CC56-8C63-9ED98F352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735" y="3295355"/>
            <a:ext cx="3449785" cy="3449785"/>
          </a:xfrm>
          <a:prstGeom prst="rect">
            <a:avLst/>
          </a:prstGeom>
        </p:spPr>
      </p:pic>
      <p:pic>
        <p:nvPicPr>
          <p:cNvPr id="9" name="Picture 8" descr="A picture containing colorful&#10;&#10;Description automatically generated">
            <a:extLst>
              <a:ext uri="{FF2B5EF4-FFF2-40B4-BE49-F238E27FC236}">
                <a16:creationId xmlns:a16="http://schemas.microsoft.com/office/drawing/2014/main" id="{E401848B-FC75-8FDC-90E5-129BE8EA07A7}"/>
              </a:ext>
            </a:extLst>
          </p:cNvPr>
          <p:cNvPicPr>
            <a:picLocks noChangeAspect="1"/>
          </p:cNvPicPr>
          <p:nvPr/>
        </p:nvPicPr>
        <p:blipFill rotWithShape="1">
          <a:blip r:embed="rId4">
            <a:extLst>
              <a:ext uri="{28A0092B-C50C-407E-A947-70E740481C1C}">
                <a14:useLocalDpi xmlns:a14="http://schemas.microsoft.com/office/drawing/2010/main" val="0"/>
              </a:ext>
            </a:extLst>
          </a:blip>
          <a:srcRect l="-1" t="8005" r="566" b="4778"/>
          <a:stretch/>
        </p:blipFill>
        <p:spPr>
          <a:xfrm>
            <a:off x="7285772" y="112860"/>
            <a:ext cx="3933022" cy="3449785"/>
          </a:xfrm>
          <a:prstGeom prst="rect">
            <a:avLst/>
          </a:prstGeom>
        </p:spPr>
      </p:pic>
      <p:sp>
        <p:nvSpPr>
          <p:cNvPr id="12" name="Content Placeholder 2">
            <a:extLst>
              <a:ext uri="{FF2B5EF4-FFF2-40B4-BE49-F238E27FC236}">
                <a16:creationId xmlns:a16="http://schemas.microsoft.com/office/drawing/2014/main" id="{8ACC5DBD-679D-3DFB-63FA-5ED49B441AAD}"/>
              </a:ext>
            </a:extLst>
          </p:cNvPr>
          <p:cNvSpPr>
            <a:spLocks noGrp="1"/>
          </p:cNvSpPr>
          <p:nvPr>
            <p:ph idx="1"/>
          </p:nvPr>
        </p:nvSpPr>
        <p:spPr>
          <a:xfrm>
            <a:off x="645694" y="1650163"/>
            <a:ext cx="5142041" cy="4842711"/>
          </a:xfrm>
        </p:spPr>
        <p:txBody>
          <a:bodyPr>
            <a:noAutofit/>
          </a:bodyPr>
          <a:lstStyle/>
          <a:p>
            <a:pPr>
              <a:buFont typeface="Wingdings" panose="05000000000000000000" pitchFamily="2" charset="2"/>
              <a:buChar char="§"/>
            </a:pPr>
            <a:r>
              <a:rPr lang="en-US" sz="2100">
                <a:latin typeface="IBM Plex Sans Light" panose="020B0403050203000203" pitchFamily="34" charset="0"/>
              </a:rPr>
              <a:t>Approx. 250 million Hemoglobin </a:t>
            </a:r>
            <a:br>
              <a:rPr lang="en-US" sz="2100">
                <a:latin typeface="IBM Plex Sans Light" panose="020B0403050203000203" pitchFamily="34" charset="0"/>
              </a:rPr>
            </a:br>
            <a:r>
              <a:rPr lang="en-US" sz="2100">
                <a:latin typeface="IBM Plex Sans Light" panose="020B0403050203000203" pitchFamily="34" charset="0"/>
              </a:rPr>
              <a:t>molecules per one red blood cell!</a:t>
            </a:r>
          </a:p>
          <a:p>
            <a:pPr>
              <a:buFont typeface="Wingdings" panose="05000000000000000000" pitchFamily="2" charset="2"/>
              <a:buChar char="§"/>
            </a:pPr>
            <a:r>
              <a:rPr lang="en-GB" sz="2100">
                <a:latin typeface="IBM Plex Sans Light" panose="020B0403050203000203" pitchFamily="34" charset="0"/>
              </a:rPr>
              <a:t>100 ml of blood contains </a:t>
            </a:r>
            <a:br>
              <a:rPr lang="en-GB" sz="2100">
                <a:latin typeface="IBM Plex Sans Light" panose="020B0403050203000203" pitchFamily="34" charset="0"/>
              </a:rPr>
            </a:br>
            <a:r>
              <a:rPr lang="en-GB" sz="2100">
                <a:latin typeface="IBM Plex Sans Light" panose="020B0403050203000203" pitchFamily="34" charset="0"/>
              </a:rPr>
              <a:t>~14-18 g of Hb in men and ~12-14 in women (1 g of Hb combines with 1.34 ml of oxygen)</a:t>
            </a:r>
          </a:p>
          <a:p>
            <a:pPr>
              <a:buFont typeface="Wingdings" panose="05000000000000000000" pitchFamily="2" charset="2"/>
              <a:buChar char="§"/>
            </a:pPr>
            <a:r>
              <a:rPr lang="en-GB" sz="2100">
                <a:latin typeface="IBM Plex Sans Light" panose="020B0403050203000203" pitchFamily="34" charset="0"/>
              </a:rPr>
              <a:t>There are ~20.1 ml of O</a:t>
            </a:r>
            <a:r>
              <a:rPr lang="en-GB" sz="2100" baseline="-25000">
                <a:latin typeface="IBM Plex Sans Light" panose="020B0403050203000203" pitchFamily="34" charset="0"/>
              </a:rPr>
              <a:t>2</a:t>
            </a:r>
            <a:r>
              <a:rPr lang="en-GB" sz="2100">
                <a:latin typeface="IBM Plex Sans Light" panose="020B0403050203000203" pitchFamily="34" charset="0"/>
              </a:rPr>
              <a:t> per 100 ml of arterial blood (15 g of Hb x 1.34 ml of O</a:t>
            </a:r>
            <a:r>
              <a:rPr lang="en-GB" sz="2100" baseline="-25000">
                <a:latin typeface="IBM Plex Sans Light" panose="020B0403050203000203" pitchFamily="34" charset="0"/>
              </a:rPr>
              <a:t>2</a:t>
            </a:r>
            <a:r>
              <a:rPr lang="en-GB" sz="2100">
                <a:latin typeface="IBM Plex Sans Light" panose="020B0403050203000203" pitchFamily="34" charset="0"/>
              </a:rPr>
              <a:t>/g of Hb) in men and ~17.4 ml of O</a:t>
            </a:r>
            <a:r>
              <a:rPr lang="en-GB" sz="2100" baseline="-25000">
                <a:latin typeface="IBM Plex Sans Light" panose="020B0403050203000203" pitchFamily="34" charset="0"/>
              </a:rPr>
              <a:t>2</a:t>
            </a:r>
            <a:r>
              <a:rPr lang="en-GB" sz="2100">
                <a:latin typeface="IBM Plex Sans Light" panose="020B0403050203000203" pitchFamily="34" charset="0"/>
              </a:rPr>
              <a:t> per 100 ml of arterial blood (13 g x 1.34) in women</a:t>
            </a:r>
          </a:p>
          <a:p>
            <a:pPr>
              <a:buFont typeface="Wingdings" panose="05000000000000000000" pitchFamily="2" charset="2"/>
              <a:buChar char="§"/>
            </a:pPr>
            <a:r>
              <a:rPr lang="en-GB" sz="2100">
                <a:latin typeface="IBM Plex Sans Light" panose="020B0403050203000203" pitchFamily="34" charset="0"/>
              </a:rPr>
              <a:t>Low iron leads to iron-deficiency </a:t>
            </a:r>
            <a:r>
              <a:rPr lang="en-GB" sz="2100" err="1">
                <a:latin typeface="IBM Plex Sans Light" panose="020B0403050203000203" pitchFamily="34" charset="0"/>
              </a:rPr>
              <a:t>anemia</a:t>
            </a:r>
            <a:r>
              <a:rPr lang="en-GB" sz="2100">
                <a:latin typeface="IBM Plex Sans Light" panose="020B0403050203000203" pitchFamily="34" charset="0"/>
              </a:rPr>
              <a:t>, reducing the body’s capacity to transport oxygen—this is more of a problem in women than men</a:t>
            </a:r>
            <a:endParaRPr lang="en-US" sz="2100">
              <a:latin typeface="IBM Plex Sans Light" panose="020B0403050203000203" pitchFamily="34" charset="0"/>
            </a:endParaRPr>
          </a:p>
        </p:txBody>
      </p:sp>
      <p:sp>
        <p:nvSpPr>
          <p:cNvPr id="13" name="TextBox 12">
            <a:extLst>
              <a:ext uri="{FF2B5EF4-FFF2-40B4-BE49-F238E27FC236}">
                <a16:creationId xmlns:a16="http://schemas.microsoft.com/office/drawing/2014/main" id="{3758CCF6-3E76-31DF-7BE6-1A9E68CC16AC}"/>
              </a:ext>
            </a:extLst>
          </p:cNvPr>
          <p:cNvSpPr txBox="1"/>
          <p:nvPr/>
        </p:nvSpPr>
        <p:spPr>
          <a:xfrm>
            <a:off x="9761620" y="6224103"/>
            <a:ext cx="1435769" cy="338554"/>
          </a:xfrm>
          <a:prstGeom prst="rect">
            <a:avLst/>
          </a:prstGeom>
          <a:noFill/>
        </p:spPr>
        <p:txBody>
          <a:bodyPr wrap="square" rtlCol="0">
            <a:spAutoFit/>
          </a:bodyPr>
          <a:lstStyle/>
          <a:p>
            <a:r>
              <a:rPr lang="en-US" sz="1600"/>
              <a:t>Heme b group</a:t>
            </a:r>
          </a:p>
        </p:txBody>
      </p:sp>
      <p:pic>
        <p:nvPicPr>
          <p:cNvPr id="15" name="Picture 14" descr="Shape&#10;&#10;Description automatically generated with medium confidence">
            <a:extLst>
              <a:ext uri="{FF2B5EF4-FFF2-40B4-BE49-F238E27FC236}">
                <a16:creationId xmlns:a16="http://schemas.microsoft.com/office/drawing/2014/main" id="{4BAEB1CB-E19D-3AB4-24F6-6BF6B3D76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2526" y="3777682"/>
            <a:ext cx="2213956" cy="2446421"/>
          </a:xfrm>
          <a:prstGeom prst="rect">
            <a:avLst/>
          </a:prstGeom>
        </p:spPr>
      </p:pic>
    </p:spTree>
    <p:extLst>
      <p:ext uri="{BB962C8B-B14F-4D97-AF65-F5344CB8AC3E}">
        <p14:creationId xmlns:p14="http://schemas.microsoft.com/office/powerpoint/2010/main" val="2193836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2552-B1A5-4786-D3C8-F49FFECBADB2}"/>
              </a:ext>
            </a:extLst>
          </p:cNvPr>
          <p:cNvSpPr>
            <a:spLocks noGrp="1"/>
          </p:cNvSpPr>
          <p:nvPr>
            <p:ph type="title"/>
          </p:nvPr>
        </p:nvSpPr>
        <p:spPr/>
        <p:txBody>
          <a:bodyPr>
            <a:normAutofit/>
          </a:bodyPr>
          <a:lstStyle/>
          <a:p>
            <a:r>
              <a:rPr lang="en-US" sz="3200" b="1">
                <a:latin typeface="IBM Plex Mono Light" panose="020B0409050203000203" pitchFamily="49" charset="0"/>
              </a:rPr>
              <a:t>Blood KEY POINTS</a:t>
            </a:r>
          </a:p>
        </p:txBody>
      </p:sp>
      <p:sp>
        <p:nvSpPr>
          <p:cNvPr id="3" name="Content Placeholder 2">
            <a:extLst>
              <a:ext uri="{FF2B5EF4-FFF2-40B4-BE49-F238E27FC236}">
                <a16:creationId xmlns:a16="http://schemas.microsoft.com/office/drawing/2014/main" id="{93A230DC-B38F-95ED-FE47-5D5E3E4753D8}"/>
              </a:ext>
            </a:extLst>
          </p:cNvPr>
          <p:cNvSpPr>
            <a:spLocks noGrp="1"/>
          </p:cNvSpPr>
          <p:nvPr>
            <p:ph idx="1"/>
          </p:nvPr>
        </p:nvSpPr>
        <p:spPr>
          <a:xfrm>
            <a:off x="645693" y="1650164"/>
            <a:ext cx="10118560" cy="4351338"/>
          </a:xfrm>
        </p:spPr>
        <p:txBody>
          <a:bodyPr>
            <a:noAutofit/>
          </a:bodyPr>
          <a:lstStyle/>
          <a:p>
            <a:pPr>
              <a:buFont typeface="Wingdings" panose="05000000000000000000" pitchFamily="2" charset="2"/>
              <a:buChar char="§"/>
            </a:pPr>
            <a:r>
              <a:rPr lang="en-US" altLang="en-US" sz="2400" b="1">
                <a:solidFill>
                  <a:srgbClr val="43A2A7"/>
                </a:solidFill>
                <a:latin typeface="IBM Plex Sans Light" panose="020B0403050203000203" pitchFamily="34" charset="0"/>
              </a:rPr>
              <a:t>Blood</a:t>
            </a:r>
            <a:r>
              <a:rPr lang="en-US" altLang="en-US" sz="2400">
                <a:latin typeface="IBM Plex Sans Light" panose="020B0403050203000203" pitchFamily="34" charset="0"/>
              </a:rPr>
              <a:t> and lymph transport materials to and from body tissues</a:t>
            </a:r>
          </a:p>
          <a:p>
            <a:pPr>
              <a:buFont typeface="Wingdings" panose="05000000000000000000" pitchFamily="2" charset="2"/>
              <a:buChar char="§"/>
            </a:pPr>
            <a:r>
              <a:rPr lang="en-US" sz="2400">
                <a:latin typeface="IBM Plex Sans Light" panose="020B0403050203000203" pitchFamily="34" charset="0"/>
              </a:rPr>
              <a:t>Blood is about 55% to 60% plasma and 40% to 45% formed elements (white and red blood cells and blood platelets)</a:t>
            </a:r>
          </a:p>
          <a:p>
            <a:pPr>
              <a:buFont typeface="Wingdings" panose="05000000000000000000" pitchFamily="2" charset="2"/>
              <a:buChar char="§"/>
            </a:pPr>
            <a:r>
              <a:rPr lang="en-US" sz="2400" b="1">
                <a:solidFill>
                  <a:srgbClr val="43A2A7"/>
                </a:solidFill>
                <a:latin typeface="IBM Plex Sans Light" panose="020B0403050203000203" pitchFamily="34" charset="0"/>
              </a:rPr>
              <a:t>Oxygen</a:t>
            </a:r>
            <a:r>
              <a:rPr lang="en-US" sz="2400">
                <a:latin typeface="IBM Plex Sans Light" panose="020B0403050203000203" pitchFamily="34" charset="0"/>
              </a:rPr>
              <a:t> travels through the body by binding to hemoglobin </a:t>
            </a:r>
            <a:br>
              <a:rPr lang="en-US" sz="2400">
                <a:latin typeface="IBM Plex Sans Light" panose="020B0403050203000203" pitchFamily="34" charset="0"/>
              </a:rPr>
            </a:br>
            <a:r>
              <a:rPr lang="en-US" sz="2400">
                <a:latin typeface="IBM Plex Sans Light" panose="020B0403050203000203" pitchFamily="34" charset="0"/>
              </a:rPr>
              <a:t>in red blood cells</a:t>
            </a:r>
          </a:p>
          <a:p>
            <a:pPr>
              <a:buFont typeface="Wingdings" panose="05000000000000000000" pitchFamily="2" charset="2"/>
              <a:buChar char="§"/>
            </a:pPr>
            <a:r>
              <a:rPr lang="en-US" sz="2400">
                <a:latin typeface="IBM Plex Sans Light" panose="020B0403050203000203" pitchFamily="34" charset="0"/>
              </a:rPr>
              <a:t>An increase in </a:t>
            </a:r>
            <a:r>
              <a:rPr lang="en-US" sz="2400" b="1">
                <a:solidFill>
                  <a:srgbClr val="43A2A7"/>
                </a:solidFill>
                <a:latin typeface="IBM Plex Sans Light" panose="020B0403050203000203" pitchFamily="34" charset="0"/>
              </a:rPr>
              <a:t>blood viscosity </a:t>
            </a:r>
            <a:r>
              <a:rPr lang="en-US" sz="2400">
                <a:latin typeface="IBM Plex Sans Light" panose="020B0403050203000203" pitchFamily="34" charset="0"/>
              </a:rPr>
              <a:t>results in resistance to flow</a:t>
            </a:r>
          </a:p>
        </p:txBody>
      </p:sp>
    </p:spTree>
    <p:extLst>
      <p:ext uri="{BB962C8B-B14F-4D97-AF65-F5344CB8AC3E}">
        <p14:creationId xmlns:p14="http://schemas.microsoft.com/office/powerpoint/2010/main" val="3327922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8F9-E992-76BF-4E56-5E7C3061B50D}"/>
              </a:ext>
            </a:extLst>
          </p:cNvPr>
          <p:cNvSpPr>
            <a:spLocks noGrp="1"/>
          </p:cNvSpPr>
          <p:nvPr>
            <p:ph type="title"/>
          </p:nvPr>
        </p:nvSpPr>
        <p:spPr/>
        <p:txBody>
          <a:bodyPr>
            <a:normAutofit/>
          </a:bodyPr>
          <a:lstStyle/>
          <a:p>
            <a:r>
              <a:rPr lang="en-US" sz="3200" b="1">
                <a:latin typeface="IBM Plex Mono Light" panose="020B0409050203000203" pitchFamily="49" charset="0"/>
              </a:rPr>
              <a:t>Intrinsic Conduction System</a:t>
            </a:r>
          </a:p>
        </p:txBody>
      </p:sp>
      <p:sp>
        <p:nvSpPr>
          <p:cNvPr id="6" name="TextBox 5">
            <a:extLst>
              <a:ext uri="{FF2B5EF4-FFF2-40B4-BE49-F238E27FC236}">
                <a16:creationId xmlns:a16="http://schemas.microsoft.com/office/drawing/2014/main" id="{6FD4578D-A08B-BF47-7004-A017CC395910}"/>
              </a:ext>
            </a:extLst>
          </p:cNvPr>
          <p:cNvSpPr txBox="1"/>
          <p:nvPr/>
        </p:nvSpPr>
        <p:spPr>
          <a:xfrm>
            <a:off x="838200" y="1690686"/>
            <a:ext cx="6300537" cy="4801314"/>
          </a:xfrm>
          <a:prstGeom prst="rect">
            <a:avLst/>
          </a:prstGeom>
          <a:noFill/>
        </p:spPr>
        <p:txBody>
          <a:bodyPr wrap="square" rtlCol="0">
            <a:spAutoFit/>
          </a:bodyPr>
          <a:lstStyle/>
          <a:p>
            <a:pPr marL="342900" indent="-342900">
              <a:buFont typeface="Wingdings" panose="05000000000000000000" pitchFamily="2" charset="2"/>
              <a:buChar char="§"/>
            </a:pPr>
            <a:r>
              <a:rPr lang="en-US" sz="2400">
                <a:latin typeface="IBM Plex Sans Light" panose="020B0403050203000203" pitchFamily="34" charset="0"/>
              </a:rPr>
              <a:t>Cells of Intrinsic conduction system (ICS) generate their own electrical impulses</a:t>
            </a:r>
          </a:p>
          <a:p>
            <a:pPr marL="342900" indent="-342900">
              <a:buFont typeface="Wingdings" panose="05000000000000000000" pitchFamily="2" charset="2"/>
              <a:buChar char="§"/>
            </a:pPr>
            <a:r>
              <a:rPr lang="en-US" sz="2400" b="1">
                <a:latin typeface="IBM Plex Sans Light" panose="020B0403050203000203" pitchFamily="34" charset="0"/>
              </a:rPr>
              <a:t>Sinoatrial node (SA node)</a:t>
            </a:r>
            <a:r>
              <a:rPr lang="en-US" sz="2400">
                <a:latin typeface="IBM Plex Sans Light" panose="020B0403050203000203" pitchFamily="34" charset="0"/>
              </a:rPr>
              <a:t> - the pacemaker – it generates  electrical impulses the fastest and sets the rhythm for the rest of ICS</a:t>
            </a:r>
          </a:p>
          <a:p>
            <a:pPr marL="342900" indent="-342900">
              <a:buFont typeface="Wingdings" panose="05000000000000000000" pitchFamily="2" charset="2"/>
              <a:buChar char="§"/>
            </a:pPr>
            <a:r>
              <a:rPr lang="en-US" sz="2400" b="1">
                <a:latin typeface="IBM Plex Sans Light" panose="020B0403050203000203" pitchFamily="34" charset="0"/>
              </a:rPr>
              <a:t>Atrioventricular node (AV node)</a:t>
            </a:r>
          </a:p>
          <a:p>
            <a:pPr marL="342900" indent="-342900">
              <a:buFont typeface="Wingdings" panose="05000000000000000000" pitchFamily="2" charset="2"/>
              <a:buChar char="§"/>
            </a:pPr>
            <a:r>
              <a:rPr lang="en-US" sz="2400" b="1">
                <a:latin typeface="IBM Plex Sans Light" panose="020B0403050203000203" pitchFamily="34" charset="0"/>
              </a:rPr>
              <a:t>AV bundle</a:t>
            </a:r>
          </a:p>
          <a:p>
            <a:pPr marL="342900" indent="-342900">
              <a:buFont typeface="Wingdings" panose="05000000000000000000" pitchFamily="2" charset="2"/>
              <a:buChar char="§"/>
            </a:pPr>
            <a:r>
              <a:rPr lang="en-US" sz="2400" b="1">
                <a:latin typeface="IBM Plex Sans Light" panose="020B0403050203000203" pitchFamily="34" charset="0"/>
              </a:rPr>
              <a:t>Bundle branches</a:t>
            </a:r>
          </a:p>
          <a:p>
            <a:pPr marL="342900" indent="-342900">
              <a:buFont typeface="Wingdings" panose="05000000000000000000" pitchFamily="2" charset="2"/>
              <a:buChar char="§"/>
            </a:pPr>
            <a:r>
              <a:rPr lang="en-US" sz="2400" b="1">
                <a:latin typeface="IBM Plex Sans Light" panose="020B0403050203000203" pitchFamily="34" charset="0"/>
              </a:rPr>
              <a:t>Purkinje fibers </a:t>
            </a:r>
            <a:r>
              <a:rPr lang="en-US" sz="2400">
                <a:latin typeface="IBM Plex Sans Light" panose="020B0403050203000203" pitchFamily="34" charset="0"/>
              </a:rPr>
              <a:t>(subendocardial conducting network) – contractions of the ventricles</a:t>
            </a:r>
          </a:p>
          <a:p>
            <a:endParaRPr lang="en-US"/>
          </a:p>
        </p:txBody>
      </p:sp>
      <p:pic>
        <p:nvPicPr>
          <p:cNvPr id="10" name="Picture 9" descr="Diagram&#10;&#10;Description automatically generated">
            <a:extLst>
              <a:ext uri="{FF2B5EF4-FFF2-40B4-BE49-F238E27FC236}">
                <a16:creationId xmlns:a16="http://schemas.microsoft.com/office/drawing/2014/main" id="{AF576D7C-9474-F2A0-C680-5B50BEBD5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126" y="1537856"/>
            <a:ext cx="4607786" cy="3782287"/>
          </a:xfrm>
          <a:prstGeom prst="rect">
            <a:avLst/>
          </a:prstGeom>
        </p:spPr>
      </p:pic>
      <p:sp>
        <p:nvSpPr>
          <p:cNvPr id="11" name="Rectangle 10">
            <a:extLst>
              <a:ext uri="{FF2B5EF4-FFF2-40B4-BE49-F238E27FC236}">
                <a16:creationId xmlns:a16="http://schemas.microsoft.com/office/drawing/2014/main" id="{C449EDB2-6A20-3B8E-97D3-670A33A7D72F}"/>
              </a:ext>
            </a:extLst>
          </p:cNvPr>
          <p:cNvSpPr/>
          <p:nvPr/>
        </p:nvSpPr>
        <p:spPr>
          <a:xfrm>
            <a:off x="689811" y="1643822"/>
            <a:ext cx="6448926" cy="459655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768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8F9-E992-76BF-4E56-5E7C3061B50D}"/>
              </a:ext>
            </a:extLst>
          </p:cNvPr>
          <p:cNvSpPr>
            <a:spLocks noGrp="1"/>
          </p:cNvSpPr>
          <p:nvPr>
            <p:ph type="title"/>
          </p:nvPr>
        </p:nvSpPr>
        <p:spPr/>
        <p:txBody>
          <a:bodyPr>
            <a:normAutofit/>
          </a:bodyPr>
          <a:lstStyle/>
          <a:p>
            <a:r>
              <a:rPr lang="en-US" sz="3200" b="1">
                <a:latin typeface="IBM Plex Mono Light" panose="020B0409050203000203" pitchFamily="49" charset="0"/>
              </a:rPr>
              <a:t>Intrinsic Conduction System</a:t>
            </a:r>
          </a:p>
        </p:txBody>
      </p:sp>
      <p:sp>
        <p:nvSpPr>
          <p:cNvPr id="6" name="TextBox 5">
            <a:extLst>
              <a:ext uri="{FF2B5EF4-FFF2-40B4-BE49-F238E27FC236}">
                <a16:creationId xmlns:a16="http://schemas.microsoft.com/office/drawing/2014/main" id="{6FD4578D-A08B-BF47-7004-A017CC395910}"/>
              </a:ext>
            </a:extLst>
          </p:cNvPr>
          <p:cNvSpPr txBox="1"/>
          <p:nvPr/>
        </p:nvSpPr>
        <p:spPr>
          <a:xfrm>
            <a:off x="838200" y="1690686"/>
            <a:ext cx="6300537" cy="4431983"/>
          </a:xfrm>
          <a:prstGeom prst="rect">
            <a:avLst/>
          </a:prstGeom>
          <a:noFill/>
        </p:spPr>
        <p:txBody>
          <a:bodyPr wrap="square" rtlCol="0">
            <a:spAutoFit/>
          </a:bodyPr>
          <a:lstStyle/>
          <a:p>
            <a:pPr marL="342900" indent="-342900">
              <a:buFont typeface="Wingdings" panose="05000000000000000000" pitchFamily="2" charset="2"/>
              <a:buChar char="§"/>
            </a:pPr>
            <a:r>
              <a:rPr lang="en-US" sz="2400">
                <a:latin typeface="IBM Plex Sans Light" panose="020B0403050203000203" pitchFamily="34" charset="0"/>
              </a:rPr>
              <a:t>Cells of Intrinsic conduction system (ICS) generate their own electrical impulses</a:t>
            </a:r>
          </a:p>
          <a:p>
            <a:pPr marL="342900" indent="-342900">
              <a:buFont typeface="Wingdings" panose="05000000000000000000" pitchFamily="2" charset="2"/>
              <a:buChar char="§"/>
            </a:pPr>
            <a:r>
              <a:rPr lang="en-US" sz="2400" b="1">
                <a:latin typeface="IBM Plex Sans Light" panose="020B0403050203000203" pitchFamily="34" charset="0"/>
              </a:rPr>
              <a:t>Sinoatrial node (SA node)</a:t>
            </a:r>
            <a:r>
              <a:rPr lang="en-US" sz="2400">
                <a:latin typeface="IBM Plex Sans Light" panose="020B0403050203000203" pitchFamily="34" charset="0"/>
              </a:rPr>
              <a:t> - the pacemaker – it generates  electrical impulses the fastest and sets the rhythm for the rest of ICS; heavily controlled</a:t>
            </a:r>
          </a:p>
          <a:p>
            <a:pPr marL="342900" indent="-342900">
              <a:buFont typeface="Wingdings" panose="05000000000000000000" pitchFamily="2" charset="2"/>
              <a:buChar char="§"/>
            </a:pPr>
            <a:r>
              <a:rPr lang="en-US" sz="2400" b="1">
                <a:latin typeface="IBM Plex Sans Light" panose="020B0403050203000203" pitchFamily="34" charset="0"/>
              </a:rPr>
              <a:t>Atrioventricular node (AV node)</a:t>
            </a:r>
          </a:p>
          <a:p>
            <a:pPr marL="342900" indent="-342900">
              <a:buFont typeface="Wingdings" panose="05000000000000000000" pitchFamily="2" charset="2"/>
              <a:buChar char="§"/>
            </a:pPr>
            <a:r>
              <a:rPr lang="en-US" sz="2400" b="1">
                <a:latin typeface="IBM Plex Sans Light" panose="020B0403050203000203" pitchFamily="34" charset="0"/>
              </a:rPr>
              <a:t>AV bundle</a:t>
            </a:r>
          </a:p>
          <a:p>
            <a:pPr marL="342900" indent="-342900">
              <a:buFont typeface="Wingdings" panose="05000000000000000000" pitchFamily="2" charset="2"/>
              <a:buChar char="§"/>
            </a:pPr>
            <a:r>
              <a:rPr lang="en-US" sz="2400" b="1">
                <a:latin typeface="IBM Plex Sans Light" panose="020B0403050203000203" pitchFamily="34" charset="0"/>
              </a:rPr>
              <a:t>Bundle branches</a:t>
            </a:r>
          </a:p>
          <a:p>
            <a:pPr marL="342900" indent="-342900">
              <a:buFont typeface="Wingdings" panose="05000000000000000000" pitchFamily="2" charset="2"/>
              <a:buChar char="§"/>
            </a:pPr>
            <a:r>
              <a:rPr lang="en-US" sz="2400" b="1">
                <a:latin typeface="IBM Plex Sans Light" panose="020B0403050203000203" pitchFamily="34" charset="0"/>
              </a:rPr>
              <a:t>Purkinje fibers </a:t>
            </a:r>
            <a:r>
              <a:rPr lang="en-US" sz="2400">
                <a:latin typeface="IBM Plex Sans Light" panose="020B0403050203000203" pitchFamily="34" charset="0"/>
              </a:rPr>
              <a:t>(subendocardial conducting network) – contractions of the ventricles</a:t>
            </a:r>
          </a:p>
          <a:p>
            <a:endParaRPr lang="en-US"/>
          </a:p>
        </p:txBody>
      </p:sp>
      <p:pic>
        <p:nvPicPr>
          <p:cNvPr id="3" name="Picture 2" descr="Diagram&#10;&#10;Description automatically generated">
            <a:extLst>
              <a:ext uri="{FF2B5EF4-FFF2-40B4-BE49-F238E27FC236}">
                <a16:creationId xmlns:a16="http://schemas.microsoft.com/office/drawing/2014/main" id="{2A18BBB3-8D29-75A0-9694-317E7D9D9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126" y="1537856"/>
            <a:ext cx="4607786" cy="3782287"/>
          </a:xfrm>
          <a:prstGeom prst="rect">
            <a:avLst/>
          </a:prstGeom>
        </p:spPr>
      </p:pic>
    </p:spTree>
    <p:extLst>
      <p:ext uri="{BB962C8B-B14F-4D97-AF65-F5344CB8AC3E}">
        <p14:creationId xmlns:p14="http://schemas.microsoft.com/office/powerpoint/2010/main" val="4023596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8F9-E992-76BF-4E56-5E7C3061B50D}"/>
              </a:ext>
            </a:extLst>
          </p:cNvPr>
          <p:cNvSpPr>
            <a:spLocks noGrp="1"/>
          </p:cNvSpPr>
          <p:nvPr>
            <p:ph type="title"/>
          </p:nvPr>
        </p:nvSpPr>
        <p:spPr/>
        <p:txBody>
          <a:bodyPr>
            <a:normAutofit/>
          </a:bodyPr>
          <a:lstStyle/>
          <a:p>
            <a:r>
              <a:rPr lang="en-US" sz="3200" b="1">
                <a:latin typeface="IBM Plex Mono Light" panose="020B0409050203000203" pitchFamily="49" charset="0"/>
              </a:rPr>
              <a:t>Intrinsic Conduction System</a:t>
            </a:r>
          </a:p>
        </p:txBody>
      </p:sp>
      <p:pic>
        <p:nvPicPr>
          <p:cNvPr id="3" name="Content Placeholder 4" descr="A pair of black and yellow shoes&#10;&#10;Description automatically generated with medium confidence">
            <a:extLst>
              <a:ext uri="{FF2B5EF4-FFF2-40B4-BE49-F238E27FC236}">
                <a16:creationId xmlns:a16="http://schemas.microsoft.com/office/drawing/2014/main" id="{CD2FED16-367E-1044-1B87-F9BF8D38746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051"/>
          <a:stretch/>
        </p:blipFill>
        <p:spPr>
          <a:xfrm>
            <a:off x="5143500" y="2228452"/>
            <a:ext cx="1904999" cy="2401095"/>
          </a:xfrm>
        </p:spPr>
      </p:pic>
    </p:spTree>
    <p:extLst>
      <p:ext uri="{BB962C8B-B14F-4D97-AF65-F5344CB8AC3E}">
        <p14:creationId xmlns:p14="http://schemas.microsoft.com/office/powerpoint/2010/main" val="3759868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8F9-E992-76BF-4E56-5E7C3061B50D}"/>
              </a:ext>
            </a:extLst>
          </p:cNvPr>
          <p:cNvSpPr>
            <a:spLocks noGrp="1"/>
          </p:cNvSpPr>
          <p:nvPr>
            <p:ph type="title"/>
          </p:nvPr>
        </p:nvSpPr>
        <p:spPr/>
        <p:txBody>
          <a:bodyPr>
            <a:normAutofit/>
          </a:bodyPr>
          <a:lstStyle/>
          <a:p>
            <a:r>
              <a:rPr lang="en-US" sz="3200" b="1">
                <a:latin typeface="IBM Plex Mono Light" panose="020B0409050203000203" pitchFamily="49" charset="0"/>
              </a:rPr>
              <a:t>Electrocardiogram (ECG)</a:t>
            </a:r>
          </a:p>
        </p:txBody>
      </p:sp>
      <p:sp>
        <p:nvSpPr>
          <p:cNvPr id="6" name="TextBox 5">
            <a:extLst>
              <a:ext uri="{FF2B5EF4-FFF2-40B4-BE49-F238E27FC236}">
                <a16:creationId xmlns:a16="http://schemas.microsoft.com/office/drawing/2014/main" id="{6FD4578D-A08B-BF47-7004-A017CC395910}"/>
              </a:ext>
            </a:extLst>
          </p:cNvPr>
          <p:cNvSpPr txBox="1"/>
          <p:nvPr/>
        </p:nvSpPr>
        <p:spPr>
          <a:xfrm>
            <a:off x="838199" y="1690686"/>
            <a:ext cx="4985085" cy="4524315"/>
          </a:xfrm>
          <a:prstGeom prst="rect">
            <a:avLst/>
          </a:prstGeom>
          <a:noFill/>
        </p:spPr>
        <p:txBody>
          <a:bodyPr wrap="square" rtlCol="0">
            <a:spAutoFit/>
          </a:bodyPr>
          <a:lstStyle/>
          <a:p>
            <a:pPr marL="342900" indent="-342900">
              <a:buFont typeface="Wingdings" panose="05000000000000000000" pitchFamily="2" charset="2"/>
              <a:buChar char="§"/>
            </a:pPr>
            <a:r>
              <a:rPr lang="en-US" sz="2400">
                <a:latin typeface="IBM Plex Sans Light" panose="020B0403050203000203" pitchFamily="34" charset="0"/>
              </a:rPr>
              <a:t>Printout shows the heart's electrical activity – can be used to monitor cardiac changes</a:t>
            </a:r>
          </a:p>
          <a:p>
            <a:pPr marL="342900" indent="-342900">
              <a:buFont typeface="Wingdings" panose="05000000000000000000" pitchFamily="2" charset="2"/>
              <a:buChar char="§"/>
            </a:pPr>
            <a:r>
              <a:rPr lang="en-US" altLang="en-US" sz="2400">
                <a:latin typeface="IBM Plex Sans Light" panose="020B0403050203000203" pitchFamily="34" charset="0"/>
              </a:rPr>
              <a:t>The </a:t>
            </a:r>
            <a:r>
              <a:rPr lang="en-US" altLang="en-US" sz="2400" b="1">
                <a:latin typeface="IBM Plex Sans Light" panose="020B0403050203000203" pitchFamily="34" charset="0"/>
              </a:rPr>
              <a:t>P wave </a:t>
            </a:r>
            <a:r>
              <a:rPr lang="en-US" altLang="en-US" sz="2400">
                <a:latin typeface="IBM Plex Sans Light" panose="020B0403050203000203" pitchFamily="34" charset="0"/>
              </a:rPr>
              <a:t>– atrial depolarization</a:t>
            </a:r>
          </a:p>
          <a:p>
            <a:pPr marL="342900" indent="-342900">
              <a:buFont typeface="Wingdings" panose="05000000000000000000" pitchFamily="2" charset="2"/>
              <a:buChar char="§"/>
            </a:pPr>
            <a:r>
              <a:rPr lang="en-US" altLang="en-US" sz="2400">
                <a:latin typeface="IBM Plex Sans Light" panose="020B0403050203000203" pitchFamily="34" charset="0"/>
              </a:rPr>
              <a:t>The </a:t>
            </a:r>
            <a:r>
              <a:rPr lang="en-US" altLang="en-US" sz="2400" b="1">
                <a:latin typeface="IBM Plex Sans Light" panose="020B0403050203000203" pitchFamily="34" charset="0"/>
              </a:rPr>
              <a:t>QRS complex </a:t>
            </a:r>
            <a:r>
              <a:rPr lang="en-US" altLang="en-US" sz="2400">
                <a:latin typeface="IBM Plex Sans Light" panose="020B0403050203000203" pitchFamily="34" charset="0"/>
              </a:rPr>
              <a:t>– ventricular depolarization and </a:t>
            </a:r>
            <a:br>
              <a:rPr lang="en-US" altLang="en-US" sz="2400">
                <a:latin typeface="IBM Plex Sans Light" panose="020B0403050203000203" pitchFamily="34" charset="0"/>
              </a:rPr>
            </a:br>
            <a:r>
              <a:rPr lang="en-US" altLang="en-US" sz="2400">
                <a:latin typeface="IBM Plex Sans Light" panose="020B0403050203000203" pitchFamily="34" charset="0"/>
              </a:rPr>
              <a:t>atrial repolarization</a:t>
            </a:r>
          </a:p>
          <a:p>
            <a:pPr marL="342900" indent="-342900">
              <a:buFont typeface="Wingdings" panose="05000000000000000000" pitchFamily="2" charset="2"/>
              <a:buChar char="§"/>
            </a:pPr>
            <a:r>
              <a:rPr lang="en-US" altLang="en-US" sz="2400">
                <a:latin typeface="IBM Plex Sans Light" panose="020B0403050203000203" pitchFamily="34" charset="0"/>
              </a:rPr>
              <a:t>ST segment – plateau of action potential, ventricles pump blood </a:t>
            </a:r>
          </a:p>
          <a:p>
            <a:pPr marL="342900" indent="-342900">
              <a:buFont typeface="Wingdings" panose="05000000000000000000" pitchFamily="2" charset="2"/>
              <a:buChar char="§"/>
            </a:pPr>
            <a:r>
              <a:rPr lang="en-US" altLang="en-US" sz="2400">
                <a:latin typeface="IBM Plex Sans Light" panose="020B0403050203000203" pitchFamily="34" charset="0"/>
              </a:rPr>
              <a:t>The </a:t>
            </a:r>
            <a:r>
              <a:rPr lang="en-US" altLang="en-US" sz="2400" b="1">
                <a:latin typeface="IBM Plex Sans Light" panose="020B0403050203000203" pitchFamily="34" charset="0"/>
              </a:rPr>
              <a:t>T wave </a:t>
            </a:r>
            <a:r>
              <a:rPr lang="en-US" altLang="en-US" sz="2400">
                <a:latin typeface="IBM Plex Sans Light" panose="020B0403050203000203" pitchFamily="34" charset="0"/>
              </a:rPr>
              <a:t>–</a:t>
            </a:r>
            <a:r>
              <a:rPr lang="en-US" altLang="en-US" sz="2400" b="1">
                <a:latin typeface="IBM Plex Sans Light" panose="020B0403050203000203" pitchFamily="34" charset="0"/>
              </a:rPr>
              <a:t> </a:t>
            </a:r>
            <a:r>
              <a:rPr lang="en-US" altLang="en-US" sz="2400">
                <a:latin typeface="IBM Plex Sans Light" panose="020B0403050203000203" pitchFamily="34" charset="0"/>
              </a:rPr>
              <a:t>ventricular repolarization (diastole)</a:t>
            </a:r>
          </a:p>
        </p:txBody>
      </p:sp>
      <p:pic>
        <p:nvPicPr>
          <p:cNvPr id="3" name="Picture 4">
            <a:extLst>
              <a:ext uri="{FF2B5EF4-FFF2-40B4-BE49-F238E27FC236}">
                <a16:creationId xmlns:a16="http://schemas.microsoft.com/office/drawing/2014/main" id="{46047028-D4D1-F0CB-D991-4AED94A74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285" y="1690686"/>
            <a:ext cx="5800725" cy="333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461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8F9-E992-76BF-4E56-5E7C3061B50D}"/>
              </a:ext>
            </a:extLst>
          </p:cNvPr>
          <p:cNvSpPr>
            <a:spLocks noGrp="1"/>
          </p:cNvSpPr>
          <p:nvPr>
            <p:ph type="title"/>
          </p:nvPr>
        </p:nvSpPr>
        <p:spPr/>
        <p:txBody>
          <a:bodyPr>
            <a:normAutofit/>
          </a:bodyPr>
          <a:lstStyle/>
          <a:p>
            <a:r>
              <a:rPr lang="en-US" sz="3200" b="1">
                <a:latin typeface="IBM Plex Mono Light" panose="020B0409050203000203" pitchFamily="49" charset="0"/>
              </a:rPr>
              <a:t>KEY POINTS – Cardiovascular system</a:t>
            </a:r>
          </a:p>
        </p:txBody>
      </p:sp>
      <p:sp>
        <p:nvSpPr>
          <p:cNvPr id="6" name="TextBox 5">
            <a:extLst>
              <a:ext uri="{FF2B5EF4-FFF2-40B4-BE49-F238E27FC236}">
                <a16:creationId xmlns:a16="http://schemas.microsoft.com/office/drawing/2014/main" id="{6FD4578D-A08B-BF47-7004-A017CC395910}"/>
              </a:ext>
            </a:extLst>
          </p:cNvPr>
          <p:cNvSpPr txBox="1"/>
          <p:nvPr/>
        </p:nvSpPr>
        <p:spPr>
          <a:xfrm>
            <a:off x="838201" y="1690686"/>
            <a:ext cx="6448926" cy="3416320"/>
          </a:xfrm>
          <a:prstGeom prst="rect">
            <a:avLst/>
          </a:prstGeom>
          <a:noFill/>
        </p:spPr>
        <p:txBody>
          <a:bodyPr wrap="square" rtlCol="0">
            <a:spAutoFit/>
          </a:bodyPr>
          <a:lstStyle/>
          <a:p>
            <a:pPr marL="342900" indent="-342900">
              <a:buFont typeface="Wingdings" panose="05000000000000000000" pitchFamily="2" charset="2"/>
              <a:buChar char="§"/>
            </a:pPr>
            <a:r>
              <a:rPr lang="en-US" sz="2400" b="1">
                <a:latin typeface="IBM Plex Sans Light" panose="020B0403050203000203" pitchFamily="34" charset="0"/>
              </a:rPr>
              <a:t>The pacemaker </a:t>
            </a:r>
            <a:r>
              <a:rPr lang="en-US" sz="2400">
                <a:latin typeface="IBM Plex Sans Light" panose="020B0403050203000203" pitchFamily="34" charset="0"/>
              </a:rPr>
              <a:t>of the heart is the SA node; it establishes heart rate and coordinates conduction</a:t>
            </a:r>
            <a:endParaRPr lang="en-US" sz="2400">
              <a:highlight>
                <a:srgbClr val="FF0000"/>
              </a:highlight>
              <a:latin typeface="IBM Plex Sans Light" panose="020B0403050203000203" pitchFamily="34" charset="0"/>
            </a:endParaRPr>
          </a:p>
          <a:p>
            <a:pPr marL="342900" indent="-342900">
              <a:buFont typeface="Wingdings" panose="05000000000000000000" pitchFamily="2" charset="2"/>
              <a:buChar char="§"/>
            </a:pPr>
            <a:r>
              <a:rPr lang="en-US" sz="2400">
                <a:latin typeface="IBM Plex Sans Light" panose="020B0403050203000203" pitchFamily="34" charset="0"/>
              </a:rPr>
              <a:t>The autonomic nervous system or the endocrine system can alter heart rate </a:t>
            </a:r>
            <a:br>
              <a:rPr lang="en-US" sz="2400">
                <a:latin typeface="IBM Plex Sans Light" panose="020B0403050203000203" pitchFamily="34" charset="0"/>
              </a:rPr>
            </a:br>
            <a:r>
              <a:rPr lang="en-US" sz="2400">
                <a:latin typeface="IBM Plex Sans Light" panose="020B0403050203000203" pitchFamily="34" charset="0"/>
              </a:rPr>
              <a:t>and contraction strength</a:t>
            </a:r>
          </a:p>
          <a:p>
            <a:pPr marL="342900" indent="-342900">
              <a:buFont typeface="Wingdings" panose="05000000000000000000" pitchFamily="2" charset="2"/>
              <a:buChar char="§"/>
            </a:pPr>
            <a:r>
              <a:rPr lang="en-US" sz="2400" b="1">
                <a:latin typeface="IBM Plex Sans Light" panose="020B0403050203000203" pitchFamily="34" charset="0"/>
              </a:rPr>
              <a:t>An ECG</a:t>
            </a:r>
            <a:r>
              <a:rPr lang="en-US" sz="2400">
                <a:latin typeface="IBM Plex Sans Light" panose="020B0403050203000203" pitchFamily="34" charset="0"/>
              </a:rPr>
              <a:t> records the heart's electrical function and can be used to detect cardiac disorders</a:t>
            </a:r>
          </a:p>
        </p:txBody>
      </p:sp>
    </p:spTree>
    <p:extLst>
      <p:ext uri="{BB962C8B-B14F-4D97-AF65-F5344CB8AC3E}">
        <p14:creationId xmlns:p14="http://schemas.microsoft.com/office/powerpoint/2010/main" val="3308038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8F9-E992-76BF-4E56-5E7C3061B50D}"/>
              </a:ext>
            </a:extLst>
          </p:cNvPr>
          <p:cNvSpPr>
            <a:spLocks noGrp="1"/>
          </p:cNvSpPr>
          <p:nvPr>
            <p:ph type="title"/>
          </p:nvPr>
        </p:nvSpPr>
        <p:spPr/>
        <p:txBody>
          <a:bodyPr>
            <a:normAutofit/>
          </a:bodyPr>
          <a:lstStyle/>
          <a:p>
            <a:r>
              <a:rPr lang="en-US" sz="3200" b="1">
                <a:latin typeface="IBM Plex Mono Light" panose="020B0409050203000203" pitchFamily="49" charset="0"/>
              </a:rPr>
              <a:t>Vascular system</a:t>
            </a:r>
          </a:p>
        </p:txBody>
      </p:sp>
      <p:sp>
        <p:nvSpPr>
          <p:cNvPr id="6" name="TextBox 5">
            <a:extLst>
              <a:ext uri="{FF2B5EF4-FFF2-40B4-BE49-F238E27FC236}">
                <a16:creationId xmlns:a16="http://schemas.microsoft.com/office/drawing/2014/main" id="{6FD4578D-A08B-BF47-7004-A017CC395910}"/>
              </a:ext>
            </a:extLst>
          </p:cNvPr>
          <p:cNvSpPr txBox="1"/>
          <p:nvPr/>
        </p:nvSpPr>
        <p:spPr>
          <a:xfrm>
            <a:off x="838202" y="1690686"/>
            <a:ext cx="2626894" cy="2862322"/>
          </a:xfrm>
          <a:prstGeom prst="rect">
            <a:avLst/>
          </a:prstGeom>
          <a:noFill/>
        </p:spPr>
        <p:txBody>
          <a:bodyPr wrap="square" rtlCol="0">
            <a:spAutoFit/>
          </a:bodyPr>
          <a:lstStyle/>
          <a:p>
            <a:pPr marL="342900" indent="-342900">
              <a:spcBef>
                <a:spcPts val="1800"/>
              </a:spcBef>
              <a:buFont typeface="Wingdings" panose="05000000000000000000" pitchFamily="2" charset="2"/>
              <a:buChar char="§"/>
            </a:pPr>
            <a:r>
              <a:rPr lang="en-US" sz="2400" b="1">
                <a:solidFill>
                  <a:srgbClr val="C00000"/>
                </a:solidFill>
                <a:latin typeface="IBM Plex Sans Light" panose="020B0403050203000203" pitchFamily="34" charset="0"/>
              </a:rPr>
              <a:t>Arteries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Arterioles</a:t>
            </a:r>
          </a:p>
          <a:p>
            <a:pPr marL="342900" indent="-342900">
              <a:spcBef>
                <a:spcPts val="1800"/>
              </a:spcBef>
              <a:buFont typeface="Wingdings" panose="05000000000000000000" pitchFamily="2" charset="2"/>
              <a:buChar char="§"/>
            </a:pPr>
            <a:r>
              <a:rPr lang="en-US" sz="2400" b="1">
                <a:solidFill>
                  <a:srgbClr val="7030A0"/>
                </a:solidFill>
                <a:latin typeface="IBM Plex Sans Light" panose="020B0403050203000203" pitchFamily="34" charset="0"/>
              </a:rPr>
              <a:t>Capillaries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Venules</a:t>
            </a:r>
          </a:p>
          <a:p>
            <a:pPr marL="342900" indent="-342900">
              <a:spcBef>
                <a:spcPts val="1800"/>
              </a:spcBef>
              <a:buFont typeface="Wingdings" panose="05000000000000000000" pitchFamily="2" charset="2"/>
              <a:buChar char="§"/>
            </a:pPr>
            <a:r>
              <a:rPr lang="en-US" sz="2400" b="1">
                <a:solidFill>
                  <a:srgbClr val="0070C0"/>
                </a:solidFill>
                <a:latin typeface="IBM Plex Sans Light" panose="020B0403050203000203" pitchFamily="34" charset="0"/>
              </a:rPr>
              <a:t>Veins</a:t>
            </a:r>
          </a:p>
        </p:txBody>
      </p:sp>
      <p:sp>
        <p:nvSpPr>
          <p:cNvPr id="3" name="TextBox 2">
            <a:extLst>
              <a:ext uri="{FF2B5EF4-FFF2-40B4-BE49-F238E27FC236}">
                <a16:creationId xmlns:a16="http://schemas.microsoft.com/office/drawing/2014/main" id="{46536C12-B806-1410-6A91-FA8868A87889}"/>
              </a:ext>
            </a:extLst>
          </p:cNvPr>
          <p:cNvSpPr txBox="1"/>
          <p:nvPr/>
        </p:nvSpPr>
        <p:spPr>
          <a:xfrm>
            <a:off x="6096000" y="2521682"/>
            <a:ext cx="4636168" cy="1200329"/>
          </a:xfrm>
          <a:prstGeom prst="rect">
            <a:avLst/>
          </a:prstGeom>
          <a:noFill/>
        </p:spPr>
        <p:txBody>
          <a:bodyPr wrap="square" rtlCol="0">
            <a:spAutoFit/>
          </a:bodyPr>
          <a:lstStyle/>
          <a:p>
            <a:r>
              <a:rPr lang="en-US" sz="2400">
                <a:solidFill>
                  <a:srgbClr val="C00000"/>
                </a:solidFill>
                <a:latin typeface="IBM Plex Sans Light" panose="020B0403050203000203" pitchFamily="34" charset="0"/>
              </a:rPr>
              <a:t>Carry blood away from the heart</a:t>
            </a:r>
          </a:p>
          <a:p>
            <a:endParaRPr lang="en-US" sz="2400">
              <a:latin typeface="IBM Plex Sans Light" panose="020B0403050203000203" pitchFamily="34" charset="0"/>
            </a:endParaRPr>
          </a:p>
          <a:p>
            <a:r>
              <a:rPr lang="en-US" sz="2400">
                <a:solidFill>
                  <a:srgbClr val="0070C0"/>
                </a:solidFill>
                <a:latin typeface="IBM Plex Sans Light" panose="020B0403050203000203" pitchFamily="34" charset="0"/>
              </a:rPr>
              <a:t>Carry blood back to the heart</a:t>
            </a:r>
          </a:p>
        </p:txBody>
      </p:sp>
      <p:sp>
        <p:nvSpPr>
          <p:cNvPr id="8" name="Arc 7">
            <a:extLst>
              <a:ext uri="{FF2B5EF4-FFF2-40B4-BE49-F238E27FC236}">
                <a16:creationId xmlns:a16="http://schemas.microsoft.com/office/drawing/2014/main" id="{D6300FF3-C397-8D79-339B-9DF75D6070A7}"/>
              </a:ext>
            </a:extLst>
          </p:cNvPr>
          <p:cNvSpPr/>
          <p:nvPr/>
        </p:nvSpPr>
        <p:spPr>
          <a:xfrm>
            <a:off x="-561476" y="1864199"/>
            <a:ext cx="6801855" cy="2688809"/>
          </a:xfrm>
          <a:prstGeom prst="arc">
            <a:avLst>
              <a:gd name="adj1" fmla="val 15474588"/>
              <a:gd name="adj2" fmla="val 21066162"/>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690F5514-F834-B1AE-EA7E-8E1566A3CB7A}"/>
              </a:ext>
            </a:extLst>
          </p:cNvPr>
          <p:cNvSpPr/>
          <p:nvPr/>
        </p:nvSpPr>
        <p:spPr>
          <a:xfrm flipV="1">
            <a:off x="-2903621" y="1954336"/>
            <a:ext cx="9256295" cy="2335020"/>
          </a:xfrm>
          <a:prstGeom prst="arc">
            <a:avLst>
              <a:gd name="adj1" fmla="val 17690147"/>
              <a:gd name="adj2" fmla="val 21281847"/>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6F5C17FF-090F-E8B7-2F54-BB7B3A369B4A}"/>
              </a:ext>
            </a:extLst>
          </p:cNvPr>
          <p:cNvSpPr txBox="1"/>
          <p:nvPr/>
        </p:nvSpPr>
        <p:spPr>
          <a:xfrm>
            <a:off x="6096000" y="4236516"/>
            <a:ext cx="5257798" cy="1938992"/>
          </a:xfrm>
          <a:prstGeom prst="rect">
            <a:avLst/>
          </a:prstGeom>
          <a:noFill/>
        </p:spPr>
        <p:txBody>
          <a:bodyPr wrap="square" rtlCol="0">
            <a:spAutoFit/>
          </a:bodyPr>
          <a:lstStyle/>
          <a:p>
            <a:r>
              <a:rPr lang="en-US" sz="2400">
                <a:solidFill>
                  <a:srgbClr val="C00000"/>
                </a:solidFill>
                <a:latin typeface="IBM Plex Sans Light" panose="020B0403050203000203" pitchFamily="34" charset="0"/>
              </a:rPr>
              <a:t>Pulmonary VEINS carry oxygenated blood from the lungs to the heart</a:t>
            </a:r>
          </a:p>
          <a:p>
            <a:endParaRPr lang="en-US" sz="2400">
              <a:latin typeface="IBM Plex Sans Light" panose="020B0403050203000203" pitchFamily="34" charset="0"/>
            </a:endParaRPr>
          </a:p>
          <a:p>
            <a:r>
              <a:rPr lang="en-US" sz="2400">
                <a:solidFill>
                  <a:srgbClr val="0070C0"/>
                </a:solidFill>
                <a:latin typeface="IBM Plex Sans Light" panose="020B0403050203000203" pitchFamily="34" charset="0"/>
              </a:rPr>
              <a:t>Pulmonary ARTERIES carry blood with lower oxygen levels to the lungs</a:t>
            </a:r>
          </a:p>
        </p:txBody>
      </p:sp>
      <p:sp>
        <p:nvSpPr>
          <p:cNvPr id="11" name="Rectangle 10">
            <a:extLst>
              <a:ext uri="{FF2B5EF4-FFF2-40B4-BE49-F238E27FC236}">
                <a16:creationId xmlns:a16="http://schemas.microsoft.com/office/drawing/2014/main" id="{0A7477C1-321D-42AB-FCF8-336026D261BD}"/>
              </a:ext>
            </a:extLst>
          </p:cNvPr>
          <p:cNvSpPr/>
          <p:nvPr/>
        </p:nvSpPr>
        <p:spPr>
          <a:xfrm>
            <a:off x="5971677" y="4236516"/>
            <a:ext cx="5257798" cy="193899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5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8F9-E992-76BF-4E56-5E7C3061B50D}"/>
              </a:ext>
            </a:extLst>
          </p:cNvPr>
          <p:cNvSpPr>
            <a:spLocks noGrp="1"/>
          </p:cNvSpPr>
          <p:nvPr>
            <p:ph type="title"/>
          </p:nvPr>
        </p:nvSpPr>
        <p:spPr/>
        <p:txBody>
          <a:bodyPr>
            <a:normAutofit/>
          </a:bodyPr>
          <a:lstStyle/>
          <a:p>
            <a:r>
              <a:rPr lang="en-US" sz="3200" b="1">
                <a:latin typeface="IBM Plex Mono Light" panose="020B0409050203000203" pitchFamily="49" charset="0"/>
              </a:rPr>
              <a:t>Vascular system</a:t>
            </a:r>
          </a:p>
        </p:txBody>
      </p:sp>
      <p:sp>
        <p:nvSpPr>
          <p:cNvPr id="6" name="TextBox 5">
            <a:extLst>
              <a:ext uri="{FF2B5EF4-FFF2-40B4-BE49-F238E27FC236}">
                <a16:creationId xmlns:a16="http://schemas.microsoft.com/office/drawing/2014/main" id="{6FD4578D-A08B-BF47-7004-A017CC395910}"/>
              </a:ext>
            </a:extLst>
          </p:cNvPr>
          <p:cNvSpPr txBox="1"/>
          <p:nvPr/>
        </p:nvSpPr>
        <p:spPr>
          <a:xfrm>
            <a:off x="838202" y="1690686"/>
            <a:ext cx="2626894" cy="2862322"/>
          </a:xfrm>
          <a:prstGeom prst="rect">
            <a:avLst/>
          </a:prstGeom>
          <a:noFill/>
        </p:spPr>
        <p:txBody>
          <a:bodyPr wrap="square" rtlCol="0">
            <a:spAutoFit/>
          </a:bodyPr>
          <a:lstStyle/>
          <a:p>
            <a:pPr marL="342900" indent="-342900">
              <a:spcBef>
                <a:spcPts val="1800"/>
              </a:spcBef>
              <a:buFont typeface="Wingdings" panose="05000000000000000000" pitchFamily="2" charset="2"/>
              <a:buChar char="§"/>
            </a:pPr>
            <a:r>
              <a:rPr lang="en-US" sz="2400" b="1">
                <a:solidFill>
                  <a:srgbClr val="C00000"/>
                </a:solidFill>
                <a:latin typeface="IBM Plex Sans Light" panose="020B0403050203000203" pitchFamily="34" charset="0"/>
              </a:rPr>
              <a:t>Arteries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Arterioles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Capillaries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Venules</a:t>
            </a:r>
          </a:p>
          <a:p>
            <a:pPr marL="342900" indent="-342900">
              <a:spcBef>
                <a:spcPts val="1800"/>
              </a:spcBef>
              <a:buFont typeface="Wingdings" panose="05000000000000000000" pitchFamily="2" charset="2"/>
              <a:buChar char="§"/>
            </a:pPr>
            <a:r>
              <a:rPr lang="en-US" sz="2400" b="1">
                <a:solidFill>
                  <a:srgbClr val="0070C0"/>
                </a:solidFill>
                <a:latin typeface="IBM Plex Sans Light" panose="020B0403050203000203" pitchFamily="34" charset="0"/>
              </a:rPr>
              <a:t>Veins</a:t>
            </a:r>
          </a:p>
        </p:txBody>
      </p:sp>
      <p:sp>
        <p:nvSpPr>
          <p:cNvPr id="9" name="Arc 8">
            <a:extLst>
              <a:ext uri="{FF2B5EF4-FFF2-40B4-BE49-F238E27FC236}">
                <a16:creationId xmlns:a16="http://schemas.microsoft.com/office/drawing/2014/main" id="{690F5514-F834-B1AE-EA7E-8E1566A3CB7A}"/>
              </a:ext>
            </a:extLst>
          </p:cNvPr>
          <p:cNvSpPr/>
          <p:nvPr/>
        </p:nvSpPr>
        <p:spPr>
          <a:xfrm rot="11792598" flipV="1">
            <a:off x="1923047" y="2423010"/>
            <a:ext cx="10138610" cy="2335020"/>
          </a:xfrm>
          <a:prstGeom prst="arc">
            <a:avLst>
              <a:gd name="adj1" fmla="val 17690147"/>
              <a:gd name="adj2" fmla="val 21281847"/>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40C4425F-F494-050F-5CD4-295A1F013D33}"/>
              </a:ext>
            </a:extLst>
          </p:cNvPr>
          <p:cNvSpPr/>
          <p:nvPr/>
        </p:nvSpPr>
        <p:spPr>
          <a:xfrm>
            <a:off x="641685" y="2349814"/>
            <a:ext cx="2406315" cy="23350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92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F9A85D-FF0A-C064-61B4-54A5235C2C34}"/>
              </a:ext>
            </a:extLst>
          </p:cNvPr>
          <p:cNvSpPr>
            <a:spLocks noGrp="1"/>
          </p:cNvSpPr>
          <p:nvPr>
            <p:ph idx="1"/>
          </p:nvPr>
        </p:nvSpPr>
        <p:spPr/>
        <p:txBody>
          <a:bodyPr/>
          <a:lstStyle/>
          <a:p>
            <a:endParaRPr lang="en-US"/>
          </a:p>
        </p:txBody>
      </p:sp>
      <p:pic>
        <p:nvPicPr>
          <p:cNvPr id="4" name="Picture 10">
            <a:extLst>
              <a:ext uri="{FF2B5EF4-FFF2-40B4-BE49-F238E27FC236}">
                <a16:creationId xmlns:a16="http://schemas.microsoft.com/office/drawing/2014/main" id="{4FD79221-E48A-6655-DD90-D70CA4E59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256" y="1027906"/>
            <a:ext cx="6567487" cy="51800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53EDE3F-A44E-6E1C-F2AB-60362289D5CD}"/>
              </a:ext>
            </a:extLst>
          </p:cNvPr>
          <p:cNvSpPr>
            <a:spLocks noGrp="1"/>
          </p:cNvSpPr>
          <p:nvPr>
            <p:ph type="title"/>
          </p:nvPr>
        </p:nvSpPr>
        <p:spPr>
          <a:xfrm>
            <a:off x="838200" y="365125"/>
            <a:ext cx="10515600" cy="1325563"/>
          </a:xfrm>
        </p:spPr>
        <p:txBody>
          <a:bodyPr>
            <a:normAutofit/>
          </a:bodyPr>
          <a:lstStyle/>
          <a:p>
            <a:r>
              <a:rPr lang="cs-CZ" sz="3200" b="1" err="1">
                <a:latin typeface="IBM Plex Mono Light" panose="020B0409050203000203" pitchFamily="49" charset="0"/>
              </a:rPr>
              <a:t>Heart</a:t>
            </a:r>
            <a:r>
              <a:rPr lang="cs-CZ" sz="3200" b="1">
                <a:latin typeface="IBM Plex Mono Light" panose="020B0409050203000203" pitchFamily="49" charset="0"/>
              </a:rPr>
              <a:t> anatomy</a:t>
            </a:r>
            <a:endParaRPr lang="en-US" sz="3200" b="1">
              <a:latin typeface="IBM Plex Mono Light" panose="020B0409050203000203" pitchFamily="49" charset="0"/>
            </a:endParaRPr>
          </a:p>
        </p:txBody>
      </p:sp>
    </p:spTree>
    <p:extLst>
      <p:ext uri="{BB962C8B-B14F-4D97-AF65-F5344CB8AC3E}">
        <p14:creationId xmlns:p14="http://schemas.microsoft.com/office/powerpoint/2010/main" val="333272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8F9-E992-76BF-4E56-5E7C3061B50D}"/>
              </a:ext>
            </a:extLst>
          </p:cNvPr>
          <p:cNvSpPr>
            <a:spLocks noGrp="1"/>
          </p:cNvSpPr>
          <p:nvPr>
            <p:ph type="title"/>
          </p:nvPr>
        </p:nvSpPr>
        <p:spPr/>
        <p:txBody>
          <a:bodyPr>
            <a:normAutofit/>
          </a:bodyPr>
          <a:lstStyle/>
          <a:p>
            <a:r>
              <a:rPr lang="en-US" sz="3200" b="1">
                <a:latin typeface="IBM Plex Mono Light" panose="020B0409050203000203" pitchFamily="49" charset="0"/>
              </a:rPr>
              <a:t>Vascular system</a:t>
            </a:r>
          </a:p>
        </p:txBody>
      </p:sp>
      <p:sp>
        <p:nvSpPr>
          <p:cNvPr id="6" name="TextBox 5">
            <a:extLst>
              <a:ext uri="{FF2B5EF4-FFF2-40B4-BE49-F238E27FC236}">
                <a16:creationId xmlns:a16="http://schemas.microsoft.com/office/drawing/2014/main" id="{6FD4578D-A08B-BF47-7004-A017CC395910}"/>
              </a:ext>
            </a:extLst>
          </p:cNvPr>
          <p:cNvSpPr txBox="1"/>
          <p:nvPr/>
        </p:nvSpPr>
        <p:spPr>
          <a:xfrm>
            <a:off x="838202" y="1690686"/>
            <a:ext cx="2626894" cy="2862322"/>
          </a:xfrm>
          <a:prstGeom prst="rect">
            <a:avLst/>
          </a:prstGeom>
          <a:noFill/>
        </p:spPr>
        <p:txBody>
          <a:bodyPr wrap="square" rtlCol="0">
            <a:spAutoFit/>
          </a:bodyPr>
          <a:lstStyle/>
          <a:p>
            <a:pPr marL="342900" indent="-342900">
              <a:spcBef>
                <a:spcPts val="1800"/>
              </a:spcBef>
              <a:buFont typeface="Wingdings" panose="05000000000000000000" pitchFamily="2" charset="2"/>
              <a:buChar char="§"/>
            </a:pPr>
            <a:r>
              <a:rPr lang="en-US" sz="2400" b="1">
                <a:solidFill>
                  <a:srgbClr val="C00000"/>
                </a:solidFill>
                <a:latin typeface="IBM Plex Sans Light" panose="020B0403050203000203" pitchFamily="34" charset="0"/>
              </a:rPr>
              <a:t>Arteries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Arterioles</a:t>
            </a:r>
          </a:p>
          <a:p>
            <a:pPr marL="342900" indent="-342900">
              <a:spcBef>
                <a:spcPts val="1800"/>
              </a:spcBef>
              <a:buFont typeface="Wingdings" panose="05000000000000000000" pitchFamily="2" charset="2"/>
              <a:buChar char="§"/>
            </a:pPr>
            <a:r>
              <a:rPr lang="en-US" sz="2400" b="1">
                <a:solidFill>
                  <a:srgbClr val="7030A0"/>
                </a:solidFill>
                <a:latin typeface="IBM Plex Sans Light" panose="020B0403050203000203" pitchFamily="34" charset="0"/>
              </a:rPr>
              <a:t>Capillaries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Venules</a:t>
            </a:r>
          </a:p>
          <a:p>
            <a:pPr marL="342900" indent="-342900">
              <a:spcBef>
                <a:spcPts val="1800"/>
              </a:spcBef>
              <a:buFont typeface="Wingdings" panose="05000000000000000000" pitchFamily="2" charset="2"/>
              <a:buChar char="§"/>
            </a:pPr>
            <a:r>
              <a:rPr lang="en-US" sz="2400" b="1">
                <a:solidFill>
                  <a:srgbClr val="0070C0"/>
                </a:solidFill>
                <a:latin typeface="IBM Plex Sans Light" panose="020B0403050203000203" pitchFamily="34" charset="0"/>
              </a:rPr>
              <a:t>Veins</a:t>
            </a:r>
          </a:p>
        </p:txBody>
      </p:sp>
      <p:sp>
        <p:nvSpPr>
          <p:cNvPr id="9" name="Arc 8">
            <a:extLst>
              <a:ext uri="{FF2B5EF4-FFF2-40B4-BE49-F238E27FC236}">
                <a16:creationId xmlns:a16="http://schemas.microsoft.com/office/drawing/2014/main" id="{690F5514-F834-B1AE-EA7E-8E1566A3CB7A}"/>
              </a:ext>
            </a:extLst>
          </p:cNvPr>
          <p:cNvSpPr/>
          <p:nvPr/>
        </p:nvSpPr>
        <p:spPr>
          <a:xfrm rot="11160773" flipV="1">
            <a:off x="2616539" y="3323428"/>
            <a:ext cx="8921414" cy="704571"/>
          </a:xfrm>
          <a:prstGeom prst="arc">
            <a:avLst>
              <a:gd name="adj1" fmla="val 17690147"/>
              <a:gd name="adj2" fmla="val 21516064"/>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40C4425F-F494-050F-5CD4-295A1F013D33}"/>
              </a:ext>
            </a:extLst>
          </p:cNvPr>
          <p:cNvSpPr/>
          <p:nvPr/>
        </p:nvSpPr>
        <p:spPr>
          <a:xfrm>
            <a:off x="838200" y="3429000"/>
            <a:ext cx="2406315" cy="12558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2ACF894-94E6-B93E-B98C-DA652D7E1B68}"/>
              </a:ext>
            </a:extLst>
          </p:cNvPr>
          <p:cNvSpPr/>
          <p:nvPr/>
        </p:nvSpPr>
        <p:spPr>
          <a:xfrm>
            <a:off x="641685" y="1602265"/>
            <a:ext cx="2406315" cy="12558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132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8F9-E992-76BF-4E56-5E7C3061B50D}"/>
              </a:ext>
            </a:extLst>
          </p:cNvPr>
          <p:cNvSpPr>
            <a:spLocks noGrp="1"/>
          </p:cNvSpPr>
          <p:nvPr>
            <p:ph type="title"/>
          </p:nvPr>
        </p:nvSpPr>
        <p:spPr/>
        <p:txBody>
          <a:bodyPr>
            <a:normAutofit/>
          </a:bodyPr>
          <a:lstStyle/>
          <a:p>
            <a:r>
              <a:rPr lang="en-US" sz="3200" b="1">
                <a:latin typeface="IBM Plex Mono Light" panose="020B0409050203000203" pitchFamily="49" charset="0"/>
              </a:rPr>
              <a:t>Vascular system</a:t>
            </a:r>
          </a:p>
        </p:txBody>
      </p:sp>
      <p:sp>
        <p:nvSpPr>
          <p:cNvPr id="6" name="TextBox 5">
            <a:extLst>
              <a:ext uri="{FF2B5EF4-FFF2-40B4-BE49-F238E27FC236}">
                <a16:creationId xmlns:a16="http://schemas.microsoft.com/office/drawing/2014/main" id="{6FD4578D-A08B-BF47-7004-A017CC395910}"/>
              </a:ext>
            </a:extLst>
          </p:cNvPr>
          <p:cNvSpPr txBox="1"/>
          <p:nvPr/>
        </p:nvSpPr>
        <p:spPr>
          <a:xfrm>
            <a:off x="838202" y="1690686"/>
            <a:ext cx="2626894" cy="2862322"/>
          </a:xfrm>
          <a:prstGeom prst="rect">
            <a:avLst/>
          </a:prstGeom>
          <a:noFill/>
        </p:spPr>
        <p:txBody>
          <a:bodyPr wrap="square" rtlCol="0">
            <a:spAutoFit/>
          </a:bodyPr>
          <a:lstStyle/>
          <a:p>
            <a:pPr marL="342900" indent="-342900">
              <a:spcBef>
                <a:spcPts val="1800"/>
              </a:spcBef>
              <a:buFont typeface="Wingdings" panose="05000000000000000000" pitchFamily="2" charset="2"/>
              <a:buChar char="§"/>
            </a:pPr>
            <a:r>
              <a:rPr lang="en-US" sz="2400" b="1">
                <a:solidFill>
                  <a:srgbClr val="C00000"/>
                </a:solidFill>
                <a:latin typeface="IBM Plex Sans Light" panose="020B0403050203000203" pitchFamily="34" charset="0"/>
              </a:rPr>
              <a:t>Arteries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Arterioles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Capillaries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Venules</a:t>
            </a:r>
          </a:p>
          <a:p>
            <a:pPr marL="342900" indent="-342900">
              <a:spcBef>
                <a:spcPts val="1800"/>
              </a:spcBef>
              <a:buFont typeface="Wingdings" panose="05000000000000000000" pitchFamily="2" charset="2"/>
              <a:buChar char="§"/>
            </a:pPr>
            <a:r>
              <a:rPr lang="en-US" sz="2400" b="1">
                <a:solidFill>
                  <a:srgbClr val="0070C0"/>
                </a:solidFill>
                <a:latin typeface="IBM Plex Sans Light" panose="020B0403050203000203" pitchFamily="34" charset="0"/>
              </a:rPr>
              <a:t>Veins</a:t>
            </a:r>
          </a:p>
        </p:txBody>
      </p:sp>
      <p:sp>
        <p:nvSpPr>
          <p:cNvPr id="9" name="Arc 8">
            <a:extLst>
              <a:ext uri="{FF2B5EF4-FFF2-40B4-BE49-F238E27FC236}">
                <a16:creationId xmlns:a16="http://schemas.microsoft.com/office/drawing/2014/main" id="{690F5514-F834-B1AE-EA7E-8E1566A3CB7A}"/>
              </a:ext>
            </a:extLst>
          </p:cNvPr>
          <p:cNvSpPr/>
          <p:nvPr/>
        </p:nvSpPr>
        <p:spPr>
          <a:xfrm flipV="1">
            <a:off x="-3096125" y="1954336"/>
            <a:ext cx="10138610" cy="2335020"/>
          </a:xfrm>
          <a:prstGeom prst="arc">
            <a:avLst>
              <a:gd name="adj1" fmla="val 17690147"/>
              <a:gd name="adj2" fmla="val 21281847"/>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71614A9E-BA78-6660-E972-8D66F536E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485" y="610394"/>
            <a:ext cx="295275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0C4425F-F494-050F-5CD4-295A1F013D33}"/>
              </a:ext>
            </a:extLst>
          </p:cNvPr>
          <p:cNvSpPr/>
          <p:nvPr/>
        </p:nvSpPr>
        <p:spPr>
          <a:xfrm>
            <a:off x="689811" y="1643822"/>
            <a:ext cx="2406315" cy="23350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459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D8F9-E992-76BF-4E56-5E7C3061B50D}"/>
              </a:ext>
            </a:extLst>
          </p:cNvPr>
          <p:cNvSpPr>
            <a:spLocks noGrp="1"/>
          </p:cNvSpPr>
          <p:nvPr>
            <p:ph type="title"/>
          </p:nvPr>
        </p:nvSpPr>
        <p:spPr/>
        <p:txBody>
          <a:bodyPr>
            <a:normAutofit/>
          </a:bodyPr>
          <a:lstStyle/>
          <a:p>
            <a:r>
              <a:rPr lang="en-US" sz="3200" b="1">
                <a:latin typeface="IBM Plex Mono Light" panose="020B0409050203000203" pitchFamily="49" charset="0"/>
              </a:rPr>
              <a:t>Vascular system</a:t>
            </a:r>
          </a:p>
        </p:txBody>
      </p:sp>
      <p:sp>
        <p:nvSpPr>
          <p:cNvPr id="6" name="TextBox 5">
            <a:extLst>
              <a:ext uri="{FF2B5EF4-FFF2-40B4-BE49-F238E27FC236}">
                <a16:creationId xmlns:a16="http://schemas.microsoft.com/office/drawing/2014/main" id="{6FD4578D-A08B-BF47-7004-A017CC395910}"/>
              </a:ext>
            </a:extLst>
          </p:cNvPr>
          <p:cNvSpPr txBox="1"/>
          <p:nvPr/>
        </p:nvSpPr>
        <p:spPr>
          <a:xfrm>
            <a:off x="838202" y="1690686"/>
            <a:ext cx="2626894" cy="2862322"/>
          </a:xfrm>
          <a:prstGeom prst="rect">
            <a:avLst/>
          </a:prstGeom>
          <a:noFill/>
        </p:spPr>
        <p:txBody>
          <a:bodyPr wrap="square" rtlCol="0">
            <a:spAutoFit/>
          </a:bodyPr>
          <a:lstStyle/>
          <a:p>
            <a:pPr marL="342900" indent="-342900">
              <a:spcBef>
                <a:spcPts val="1800"/>
              </a:spcBef>
              <a:buFont typeface="Wingdings" panose="05000000000000000000" pitchFamily="2" charset="2"/>
              <a:buChar char="§"/>
            </a:pPr>
            <a:r>
              <a:rPr lang="en-US" sz="2400" b="1">
                <a:solidFill>
                  <a:srgbClr val="C00000"/>
                </a:solidFill>
                <a:latin typeface="IBM Plex Sans Light" panose="020B0403050203000203" pitchFamily="34" charset="0"/>
              </a:rPr>
              <a:t>Arteries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Arterioles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Capillaries</a:t>
            </a:r>
          </a:p>
          <a:p>
            <a:pPr marL="342900" indent="-342900">
              <a:spcBef>
                <a:spcPts val="1800"/>
              </a:spcBef>
              <a:buFont typeface="Wingdings" panose="05000000000000000000" pitchFamily="2" charset="2"/>
              <a:buChar char="§"/>
            </a:pPr>
            <a:r>
              <a:rPr lang="en-US" sz="2400">
                <a:latin typeface="IBM Plex Sans Light" panose="020B0403050203000203" pitchFamily="34" charset="0"/>
              </a:rPr>
              <a:t>Venules</a:t>
            </a:r>
          </a:p>
          <a:p>
            <a:pPr marL="342900" indent="-342900">
              <a:spcBef>
                <a:spcPts val="1800"/>
              </a:spcBef>
              <a:buFont typeface="Wingdings" panose="05000000000000000000" pitchFamily="2" charset="2"/>
              <a:buChar char="§"/>
            </a:pPr>
            <a:r>
              <a:rPr lang="en-US" sz="2400" b="1">
                <a:solidFill>
                  <a:srgbClr val="0070C0"/>
                </a:solidFill>
                <a:latin typeface="IBM Plex Sans Light" panose="020B0403050203000203" pitchFamily="34" charset="0"/>
              </a:rPr>
              <a:t>Veins</a:t>
            </a:r>
          </a:p>
        </p:txBody>
      </p:sp>
      <p:sp>
        <p:nvSpPr>
          <p:cNvPr id="9" name="Arc 8">
            <a:extLst>
              <a:ext uri="{FF2B5EF4-FFF2-40B4-BE49-F238E27FC236}">
                <a16:creationId xmlns:a16="http://schemas.microsoft.com/office/drawing/2014/main" id="{690F5514-F834-B1AE-EA7E-8E1566A3CB7A}"/>
              </a:ext>
            </a:extLst>
          </p:cNvPr>
          <p:cNvSpPr/>
          <p:nvPr/>
        </p:nvSpPr>
        <p:spPr>
          <a:xfrm flipV="1">
            <a:off x="-3096125" y="1954336"/>
            <a:ext cx="10138610" cy="2335020"/>
          </a:xfrm>
          <a:prstGeom prst="arc">
            <a:avLst>
              <a:gd name="adj1" fmla="val 17690147"/>
              <a:gd name="adj2" fmla="val 21281847"/>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71614A9E-BA78-6660-E972-8D66F536E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485" y="610394"/>
            <a:ext cx="295275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660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Blood distribution</a:t>
            </a:r>
          </a:p>
        </p:txBody>
      </p:sp>
      <p:sp>
        <p:nvSpPr>
          <p:cNvPr id="3" name="Content Placeholder 2">
            <a:extLst>
              <a:ext uri="{FF2B5EF4-FFF2-40B4-BE49-F238E27FC236}">
                <a16:creationId xmlns:a16="http://schemas.microsoft.com/office/drawing/2014/main" id="{824C6A03-B22E-F9C6-FC55-6999324C6543}"/>
              </a:ext>
            </a:extLst>
          </p:cNvPr>
          <p:cNvSpPr>
            <a:spLocks noGrp="1"/>
          </p:cNvSpPr>
          <p:nvPr>
            <p:ph idx="1"/>
          </p:nvPr>
        </p:nvSpPr>
        <p:spPr>
          <a:xfrm>
            <a:off x="838200" y="1825625"/>
            <a:ext cx="6111240" cy="4351338"/>
          </a:xfrm>
        </p:spPr>
        <p:txBody>
          <a:bodyPr>
            <a:normAutofit/>
          </a:bodyPr>
          <a:lstStyle/>
          <a:p>
            <a:pPr>
              <a:buFont typeface="Wingdings" panose="05000000000000000000" pitchFamily="2" charset="2"/>
              <a:buChar char="§"/>
            </a:pPr>
            <a:r>
              <a:rPr lang="en-US" sz="2200">
                <a:latin typeface="IBM Plex Sans Light" panose="020B0403050203000203" pitchFamily="34" charset="0"/>
              </a:rPr>
              <a:t>Matched to overall metabolic demands</a:t>
            </a:r>
          </a:p>
          <a:p>
            <a:pPr>
              <a:buFont typeface="Wingdings" panose="05000000000000000000" pitchFamily="2" charset="2"/>
              <a:buChar char="§"/>
            </a:pPr>
            <a:r>
              <a:rPr lang="en-US" sz="2200">
                <a:latin typeface="IBM Plex Sans Light" panose="020B0403050203000203" pitchFamily="34" charset="0"/>
              </a:rPr>
              <a:t>Autoregulation—arterioles within organs or tissues dilate or constrict in response to the local chemical environment</a:t>
            </a:r>
          </a:p>
          <a:p>
            <a:pPr>
              <a:buFont typeface="Wingdings" panose="05000000000000000000" pitchFamily="2" charset="2"/>
              <a:buChar char="§"/>
            </a:pPr>
            <a:r>
              <a:rPr lang="en-US" sz="2200">
                <a:latin typeface="IBM Plex Sans Light" panose="020B0403050203000203" pitchFamily="34" charset="0"/>
              </a:rPr>
              <a:t>Extrinsic neural control—sympathetic nerves within walls of vessels are stimulated causing vessels to constrict</a:t>
            </a:r>
          </a:p>
          <a:p>
            <a:pPr>
              <a:buFont typeface="Wingdings" panose="05000000000000000000" pitchFamily="2" charset="2"/>
              <a:buChar char="§"/>
            </a:pPr>
            <a:r>
              <a:rPr lang="en-US" sz="2200">
                <a:latin typeface="IBM Plex Sans Light" panose="020B0403050203000203" pitchFamily="34" charset="0"/>
              </a:rPr>
              <a:t>Determined by the balance between mean arterial pressure and total peripheral resistance</a:t>
            </a:r>
          </a:p>
        </p:txBody>
      </p:sp>
      <p:pic>
        <p:nvPicPr>
          <p:cNvPr id="4" name="Picture 3">
            <a:extLst>
              <a:ext uri="{FF2B5EF4-FFF2-40B4-BE49-F238E27FC236}">
                <a16:creationId xmlns:a16="http://schemas.microsoft.com/office/drawing/2014/main" id="{34160D8A-80F2-5938-DCD8-4213EA55E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728" y="365125"/>
            <a:ext cx="4191072"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507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Blood Flow Increases with Training</a:t>
            </a:r>
          </a:p>
        </p:txBody>
      </p:sp>
      <p:sp>
        <p:nvSpPr>
          <p:cNvPr id="3" name="Content Placeholder 2">
            <a:extLst>
              <a:ext uri="{FF2B5EF4-FFF2-40B4-BE49-F238E27FC236}">
                <a16:creationId xmlns:a16="http://schemas.microsoft.com/office/drawing/2014/main" id="{824C6A03-B22E-F9C6-FC55-6999324C6543}"/>
              </a:ext>
            </a:extLst>
          </p:cNvPr>
          <p:cNvSpPr>
            <a:spLocks noGrp="1"/>
          </p:cNvSpPr>
          <p:nvPr>
            <p:ph idx="1"/>
          </p:nvPr>
        </p:nvSpPr>
        <p:spPr>
          <a:xfrm>
            <a:off x="838200" y="1825625"/>
            <a:ext cx="6111240" cy="4351338"/>
          </a:xfrm>
        </p:spPr>
        <p:txBody>
          <a:bodyPr>
            <a:normAutofit/>
          </a:bodyPr>
          <a:lstStyle/>
          <a:p>
            <a:pPr>
              <a:buFont typeface="Wingdings" panose="05000000000000000000" pitchFamily="2" charset="2"/>
              <a:buChar char="§"/>
            </a:pPr>
            <a:r>
              <a:rPr lang="en-US" sz="2200" b="1">
                <a:latin typeface="IBM Plex Sans Light" panose="020B0403050203000203" pitchFamily="34" charset="0"/>
              </a:rPr>
              <a:t>Increased capillarization </a:t>
            </a:r>
            <a:r>
              <a:rPr lang="en-US" sz="2200">
                <a:latin typeface="IBM Plex Sans Light" panose="020B0403050203000203" pitchFamily="34" charset="0"/>
              </a:rPr>
              <a:t>of trained muscles (higher capillary-to-fiber ratio)</a:t>
            </a:r>
          </a:p>
          <a:p>
            <a:pPr>
              <a:buFont typeface="Wingdings" panose="05000000000000000000" pitchFamily="2" charset="2"/>
              <a:buChar char="§"/>
            </a:pPr>
            <a:r>
              <a:rPr lang="en-US" sz="2200" b="1">
                <a:latin typeface="IBM Plex Sans Light" panose="020B0403050203000203" pitchFamily="34" charset="0"/>
              </a:rPr>
              <a:t>Greater opening </a:t>
            </a:r>
            <a:r>
              <a:rPr lang="en-US" sz="2200">
                <a:latin typeface="IBM Plex Sans Light" panose="020B0403050203000203" pitchFamily="34" charset="0"/>
              </a:rPr>
              <a:t>of existing capillaries </a:t>
            </a:r>
            <a:br>
              <a:rPr lang="en-US" sz="2200">
                <a:latin typeface="IBM Plex Sans Light" panose="020B0403050203000203" pitchFamily="34" charset="0"/>
              </a:rPr>
            </a:br>
            <a:r>
              <a:rPr lang="en-US" sz="2200">
                <a:latin typeface="IBM Plex Sans Light" panose="020B0403050203000203" pitchFamily="34" charset="0"/>
              </a:rPr>
              <a:t>in trained muscles</a:t>
            </a:r>
          </a:p>
          <a:p>
            <a:pPr>
              <a:buFont typeface="Wingdings" panose="05000000000000000000" pitchFamily="2" charset="2"/>
              <a:buChar char="§"/>
            </a:pPr>
            <a:r>
              <a:rPr lang="en-US" sz="2200">
                <a:latin typeface="IBM Plex Sans Light" panose="020B0403050203000203" pitchFamily="34" charset="0"/>
              </a:rPr>
              <a:t>More effective </a:t>
            </a:r>
            <a:r>
              <a:rPr lang="en-US" sz="2200" b="1">
                <a:latin typeface="IBM Plex Sans Light" panose="020B0403050203000203" pitchFamily="34" charset="0"/>
              </a:rPr>
              <a:t>blood redistribution</a:t>
            </a:r>
            <a:r>
              <a:rPr lang="en-US" sz="2200">
                <a:latin typeface="IBM Plex Sans Light" panose="020B0403050203000203" pitchFamily="34" charset="0"/>
              </a:rPr>
              <a:t>—blood goes where it is needed</a:t>
            </a:r>
          </a:p>
          <a:p>
            <a:pPr>
              <a:buFont typeface="Wingdings" panose="05000000000000000000" pitchFamily="2" charset="2"/>
              <a:buChar char="§"/>
            </a:pPr>
            <a:r>
              <a:rPr lang="en-US" sz="2200" b="1">
                <a:latin typeface="IBM Plex Sans Light" panose="020B0403050203000203" pitchFamily="34" charset="0"/>
              </a:rPr>
              <a:t>Blood volume increases</a:t>
            </a:r>
          </a:p>
        </p:txBody>
      </p:sp>
    </p:spTree>
    <p:extLst>
      <p:ext uri="{BB962C8B-B14F-4D97-AF65-F5344CB8AC3E}">
        <p14:creationId xmlns:p14="http://schemas.microsoft.com/office/powerpoint/2010/main" val="47745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Blood Volume and Training</a:t>
            </a:r>
          </a:p>
        </p:txBody>
      </p:sp>
      <p:sp>
        <p:nvSpPr>
          <p:cNvPr id="3" name="Content Placeholder 2">
            <a:extLst>
              <a:ext uri="{FF2B5EF4-FFF2-40B4-BE49-F238E27FC236}">
                <a16:creationId xmlns:a16="http://schemas.microsoft.com/office/drawing/2014/main" id="{824C6A03-B22E-F9C6-FC55-6999324C6543}"/>
              </a:ext>
            </a:extLst>
          </p:cNvPr>
          <p:cNvSpPr>
            <a:spLocks noGrp="1"/>
          </p:cNvSpPr>
          <p:nvPr>
            <p:ph idx="1"/>
          </p:nvPr>
        </p:nvSpPr>
        <p:spPr>
          <a:xfrm>
            <a:off x="838200" y="1825625"/>
            <a:ext cx="9589168" cy="4351338"/>
          </a:xfrm>
        </p:spPr>
        <p:txBody>
          <a:bodyPr>
            <a:normAutofit/>
          </a:bodyPr>
          <a:lstStyle/>
          <a:p>
            <a:pPr>
              <a:buFont typeface="Wingdings" panose="05000000000000000000" pitchFamily="2" charset="2"/>
              <a:buChar char="§"/>
            </a:pPr>
            <a:r>
              <a:rPr lang="en-US" sz="2200">
                <a:latin typeface="IBM Plex Sans Light" panose="020B0403050203000203" pitchFamily="34" charset="0"/>
              </a:rPr>
              <a:t>Endurance training, especially intense training, </a:t>
            </a:r>
            <a:r>
              <a:rPr lang="en-US" sz="2200" b="1">
                <a:solidFill>
                  <a:srgbClr val="43A2A7"/>
                </a:solidFill>
                <a:latin typeface="IBM Plex Sans Light" panose="020B0403050203000203" pitchFamily="34" charset="0"/>
              </a:rPr>
              <a:t>increases blood volume</a:t>
            </a:r>
          </a:p>
          <a:p>
            <a:pPr>
              <a:buFont typeface="Wingdings" panose="05000000000000000000" pitchFamily="2" charset="2"/>
              <a:buChar char="§"/>
            </a:pPr>
            <a:r>
              <a:rPr lang="en-US" sz="2200">
                <a:latin typeface="IBM Plex Sans Light" panose="020B0403050203000203" pitchFamily="34" charset="0"/>
              </a:rPr>
              <a:t>Blood volume increases due primarily to an increase in </a:t>
            </a:r>
            <a:r>
              <a:rPr lang="en-US" sz="2200" b="1">
                <a:solidFill>
                  <a:srgbClr val="43A2A7"/>
                </a:solidFill>
                <a:latin typeface="IBM Plex Sans Light" panose="020B0403050203000203" pitchFamily="34" charset="0"/>
              </a:rPr>
              <a:t>plasma volume </a:t>
            </a:r>
            <a:r>
              <a:rPr lang="en-US" sz="2200">
                <a:latin typeface="IBM Plex Sans Light" panose="020B0403050203000203" pitchFamily="34" charset="0"/>
              </a:rPr>
              <a:t>(increases in ADH, aldosterone, and plasma proteins cause more fluid </a:t>
            </a:r>
            <a:br>
              <a:rPr lang="en-US" sz="2200">
                <a:latin typeface="IBM Plex Sans Light" panose="020B0403050203000203" pitchFamily="34" charset="0"/>
              </a:rPr>
            </a:br>
            <a:r>
              <a:rPr lang="en-US" sz="2200">
                <a:latin typeface="IBM Plex Sans Light" panose="020B0403050203000203" pitchFamily="34" charset="0"/>
              </a:rPr>
              <a:t>to be retained in the blood)</a:t>
            </a:r>
          </a:p>
          <a:p>
            <a:pPr>
              <a:buFont typeface="Wingdings" panose="05000000000000000000" pitchFamily="2" charset="2"/>
              <a:buChar char="§"/>
            </a:pPr>
            <a:r>
              <a:rPr lang="en-US" sz="2200">
                <a:latin typeface="IBM Plex Sans Light" panose="020B0403050203000203" pitchFamily="34" charset="0"/>
              </a:rPr>
              <a:t>Red blood cell volume increases, but increase in plasma volume is higher; thus, </a:t>
            </a:r>
            <a:r>
              <a:rPr lang="en-US" sz="2200" b="1">
                <a:solidFill>
                  <a:srgbClr val="43A2A7"/>
                </a:solidFill>
                <a:latin typeface="IBM Plex Sans Light" panose="020B0403050203000203" pitchFamily="34" charset="0"/>
              </a:rPr>
              <a:t>hematocrit decreases</a:t>
            </a:r>
          </a:p>
          <a:p>
            <a:pPr>
              <a:buFont typeface="Wingdings" panose="05000000000000000000" pitchFamily="2" charset="2"/>
              <a:buChar char="§"/>
            </a:pPr>
            <a:r>
              <a:rPr lang="en-US" sz="2200" b="1">
                <a:solidFill>
                  <a:srgbClr val="43A2A7"/>
                </a:solidFill>
                <a:latin typeface="IBM Plex Sans Light" panose="020B0403050203000203" pitchFamily="34" charset="0"/>
              </a:rPr>
              <a:t>Blood viscosity decreases</a:t>
            </a:r>
            <a:r>
              <a:rPr lang="en-US" sz="2200">
                <a:latin typeface="IBM Plex Sans Light" panose="020B0403050203000203" pitchFamily="34" charset="0"/>
              </a:rPr>
              <a:t>, thus improving circulation and enhancing oxygen delivery</a:t>
            </a:r>
          </a:p>
          <a:p>
            <a:pPr>
              <a:buFont typeface="Wingdings" panose="05000000000000000000" pitchFamily="2" charset="2"/>
              <a:buChar char="§"/>
            </a:pPr>
            <a:r>
              <a:rPr lang="en-US" sz="2200">
                <a:latin typeface="IBM Plex Sans Light" panose="020B0403050203000203" pitchFamily="34" charset="0"/>
              </a:rPr>
              <a:t>Changes in plasma volume are highly correlated with changes </a:t>
            </a:r>
            <a:br>
              <a:rPr lang="en-US" sz="2200">
                <a:latin typeface="IBM Plex Sans Light" panose="020B0403050203000203" pitchFamily="34" charset="0"/>
              </a:rPr>
            </a:br>
            <a:r>
              <a:rPr lang="en-US" sz="2200">
                <a:latin typeface="IBM Plex Sans Light" panose="020B0403050203000203" pitchFamily="34" charset="0"/>
              </a:rPr>
              <a:t>in </a:t>
            </a:r>
            <a:r>
              <a:rPr lang="en-US" sz="2200" b="1">
                <a:solidFill>
                  <a:srgbClr val="43A2A7"/>
                </a:solidFill>
                <a:latin typeface="IBM Plex Sans Light" panose="020B0403050203000203" pitchFamily="34" charset="0"/>
              </a:rPr>
              <a:t>SV and VO</a:t>
            </a:r>
            <a:r>
              <a:rPr lang="en-US" sz="2200" b="1" baseline="-25000">
                <a:solidFill>
                  <a:srgbClr val="43A2A7"/>
                </a:solidFill>
                <a:latin typeface="IBM Plex Sans Light" panose="020B0403050203000203" pitchFamily="34" charset="0"/>
              </a:rPr>
              <a:t>2</a:t>
            </a:r>
            <a:r>
              <a:rPr lang="en-US" sz="2200" b="1">
                <a:solidFill>
                  <a:srgbClr val="43A2A7"/>
                </a:solidFill>
                <a:latin typeface="IBM Plex Sans Light" panose="020B0403050203000203" pitchFamily="34" charset="0"/>
              </a:rPr>
              <a:t>max</a:t>
            </a:r>
            <a:r>
              <a:rPr lang="en-US" sz="2200">
                <a:latin typeface="IBM Plex Sans Light" panose="020B0403050203000203" pitchFamily="34" charset="0"/>
              </a:rPr>
              <a:t>.</a:t>
            </a:r>
          </a:p>
        </p:txBody>
      </p:sp>
    </p:spTree>
    <p:extLst>
      <p:ext uri="{BB962C8B-B14F-4D97-AF65-F5344CB8AC3E}">
        <p14:creationId xmlns:p14="http://schemas.microsoft.com/office/powerpoint/2010/main" val="605302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Blood and Plasma Volume and Training</a:t>
            </a:r>
          </a:p>
        </p:txBody>
      </p:sp>
      <p:pic>
        <p:nvPicPr>
          <p:cNvPr id="6" name="Picture 3">
            <a:extLst>
              <a:ext uri="{FF2B5EF4-FFF2-40B4-BE49-F238E27FC236}">
                <a16:creationId xmlns:a16="http://schemas.microsoft.com/office/drawing/2014/main" id="{1C6F8946-64A5-FAF3-9CAF-E2732047F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795" y="1690688"/>
            <a:ext cx="4094410" cy="476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954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Cardiovascular Adaptations to Training</a:t>
            </a:r>
          </a:p>
        </p:txBody>
      </p:sp>
      <p:sp>
        <p:nvSpPr>
          <p:cNvPr id="5" name="Content Placeholder 4">
            <a:extLst>
              <a:ext uri="{FF2B5EF4-FFF2-40B4-BE49-F238E27FC236}">
                <a16:creationId xmlns:a16="http://schemas.microsoft.com/office/drawing/2014/main" id="{44C6F556-3BFB-7D43-3F23-A91843C25E28}"/>
              </a:ext>
            </a:extLst>
          </p:cNvPr>
          <p:cNvSpPr>
            <a:spLocks noGrp="1"/>
          </p:cNvSpPr>
          <p:nvPr>
            <p:ph idx="1"/>
          </p:nvPr>
        </p:nvSpPr>
        <p:spPr>
          <a:xfrm>
            <a:off x="838200" y="1825625"/>
            <a:ext cx="7599947" cy="4351338"/>
          </a:xfrm>
        </p:spPr>
        <p:txBody>
          <a:bodyPr>
            <a:normAutofit/>
          </a:bodyPr>
          <a:lstStyle/>
          <a:p>
            <a:r>
              <a:rPr lang="en-US" sz="2200" b="1">
                <a:latin typeface="IBM Plex Sans Light" panose="020B0403050203000203" pitchFamily="34" charset="0"/>
              </a:rPr>
              <a:t>Left ventricle</a:t>
            </a:r>
            <a:r>
              <a:rPr lang="en-US" sz="2200">
                <a:latin typeface="IBM Plex Sans Light" panose="020B0403050203000203" pitchFamily="34" charset="0"/>
              </a:rPr>
              <a:t> size and wall thickness increase</a:t>
            </a:r>
          </a:p>
          <a:p>
            <a:r>
              <a:rPr lang="en-US" altLang="en-US" sz="2200">
                <a:latin typeface="IBM Plex Sans Light" panose="020B0403050203000203" pitchFamily="34" charset="0"/>
              </a:rPr>
              <a:t>Resting, submaximal, and maximal </a:t>
            </a:r>
            <a:r>
              <a:rPr lang="en-US" altLang="en-US" sz="2200" b="1">
                <a:latin typeface="IBM Plex Sans Light" panose="020B0403050203000203" pitchFamily="34" charset="0"/>
              </a:rPr>
              <a:t>stroke volume increases</a:t>
            </a:r>
          </a:p>
          <a:p>
            <a:r>
              <a:rPr lang="en-US" altLang="en-US" sz="2200" b="1">
                <a:latin typeface="IBM Plex Sans Light" panose="020B0403050203000203" pitchFamily="34" charset="0"/>
              </a:rPr>
              <a:t>Maximal heart rate </a:t>
            </a:r>
            <a:r>
              <a:rPr lang="en-US" altLang="en-US" sz="2200">
                <a:latin typeface="IBM Plex Sans Light" panose="020B0403050203000203" pitchFamily="34" charset="0"/>
              </a:rPr>
              <a:t>stays the same or decreases</a:t>
            </a:r>
          </a:p>
          <a:p>
            <a:r>
              <a:rPr lang="en-US" altLang="en-US" sz="2200" b="1">
                <a:latin typeface="IBM Plex Sans Light" panose="020B0403050203000203" pitchFamily="34" charset="0"/>
              </a:rPr>
              <a:t>Cardiac output </a:t>
            </a:r>
            <a:r>
              <a:rPr lang="en-US" altLang="en-US" sz="2200">
                <a:latin typeface="IBM Plex Sans Light" panose="020B0403050203000203" pitchFamily="34" charset="0"/>
              </a:rPr>
              <a:t>is better distributed to active muscles </a:t>
            </a:r>
            <a:br>
              <a:rPr lang="en-US" altLang="en-US" sz="2200">
                <a:latin typeface="IBM Plex Sans Light" panose="020B0403050203000203" pitchFamily="34" charset="0"/>
              </a:rPr>
            </a:br>
            <a:r>
              <a:rPr lang="en-US" altLang="en-US" sz="2200">
                <a:latin typeface="IBM Plex Sans Light" panose="020B0403050203000203" pitchFamily="34" charset="0"/>
              </a:rPr>
              <a:t>and maximal cardiac output increases</a:t>
            </a:r>
          </a:p>
          <a:p>
            <a:r>
              <a:rPr lang="en-US" altLang="en-US" sz="2200" b="1">
                <a:latin typeface="IBM Plex Sans Light" panose="020B0403050203000203" pitchFamily="34" charset="0"/>
              </a:rPr>
              <a:t>Blood volume </a:t>
            </a:r>
            <a:r>
              <a:rPr lang="en-US" altLang="en-US" sz="2200">
                <a:latin typeface="IBM Plex Sans Light" panose="020B0403050203000203" pitchFamily="34" charset="0"/>
              </a:rPr>
              <a:t>increases, as does red cell volume, </a:t>
            </a:r>
            <a:br>
              <a:rPr lang="en-US" altLang="en-US" sz="2200">
                <a:latin typeface="IBM Plex Sans Light" panose="020B0403050203000203" pitchFamily="34" charset="0"/>
              </a:rPr>
            </a:br>
            <a:r>
              <a:rPr lang="en-US" altLang="en-US" sz="2200">
                <a:latin typeface="IBM Plex Sans Light" panose="020B0403050203000203" pitchFamily="34" charset="0"/>
              </a:rPr>
              <a:t>but to a lesser extent</a:t>
            </a:r>
          </a:p>
          <a:p>
            <a:r>
              <a:rPr lang="en-US" altLang="en-US" sz="2200" b="1">
                <a:latin typeface="IBM Plex Sans Light" panose="020B0403050203000203" pitchFamily="34" charset="0"/>
              </a:rPr>
              <a:t>Resting blood pressure </a:t>
            </a:r>
            <a:r>
              <a:rPr lang="en-US" altLang="en-US" sz="2200">
                <a:latin typeface="IBM Plex Sans Light" panose="020B0403050203000203" pitchFamily="34" charset="0"/>
              </a:rPr>
              <a:t>does not change or decreases slightly, while </a:t>
            </a:r>
            <a:r>
              <a:rPr lang="en-US" altLang="en-US" sz="2200" b="1">
                <a:latin typeface="IBM Plex Sans Light" panose="020B0403050203000203" pitchFamily="34" charset="0"/>
              </a:rPr>
              <a:t>blood pressure </a:t>
            </a:r>
            <a:r>
              <a:rPr lang="en-US" altLang="en-US" sz="2200">
                <a:latin typeface="IBM Plex Sans Light" panose="020B0403050203000203" pitchFamily="34" charset="0"/>
              </a:rPr>
              <a:t>during submaximal exercise decreases</a:t>
            </a:r>
            <a:endParaRPr lang="en-US" sz="2200">
              <a:latin typeface="IBM Plex Sans Light" panose="020B0403050203000203" pitchFamily="34" charset="0"/>
            </a:endParaRPr>
          </a:p>
        </p:txBody>
      </p:sp>
    </p:spTree>
    <p:extLst>
      <p:ext uri="{BB962C8B-B14F-4D97-AF65-F5344CB8AC3E}">
        <p14:creationId xmlns:p14="http://schemas.microsoft.com/office/powerpoint/2010/main" val="857319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AA16-216B-DDA0-0C67-C8DBFF0A7395}"/>
              </a:ext>
            </a:extLst>
          </p:cNvPr>
          <p:cNvSpPr>
            <a:spLocks noGrp="1"/>
          </p:cNvSpPr>
          <p:nvPr>
            <p:ph type="ctrTitle"/>
          </p:nvPr>
        </p:nvSpPr>
        <p:spPr>
          <a:xfrm>
            <a:off x="829112" y="1041400"/>
            <a:ext cx="10533776" cy="2387600"/>
          </a:xfrm>
        </p:spPr>
        <p:txBody>
          <a:bodyPr>
            <a:normAutofit/>
          </a:bodyPr>
          <a:lstStyle/>
          <a:p>
            <a:r>
              <a:rPr lang="en-US" sz="4800" b="1" spc="300">
                <a:latin typeface="IBM Plex Mono Light" panose="020B0409050203000203" pitchFamily="49" charset="0"/>
              </a:rPr>
              <a:t>Respiratory system</a:t>
            </a:r>
          </a:p>
        </p:txBody>
      </p:sp>
      <p:sp>
        <p:nvSpPr>
          <p:cNvPr id="3" name="Subtitle 2">
            <a:extLst>
              <a:ext uri="{FF2B5EF4-FFF2-40B4-BE49-F238E27FC236}">
                <a16:creationId xmlns:a16="http://schemas.microsoft.com/office/drawing/2014/main" id="{66BECF66-525F-6CCB-2C18-D6CDC17B23BB}"/>
              </a:ext>
            </a:extLst>
          </p:cNvPr>
          <p:cNvSpPr>
            <a:spLocks noGrp="1"/>
          </p:cNvSpPr>
          <p:nvPr>
            <p:ph type="subTitle" idx="1"/>
          </p:nvPr>
        </p:nvSpPr>
        <p:spPr>
          <a:xfrm>
            <a:off x="1524000" y="3867326"/>
            <a:ext cx="9144000" cy="1340140"/>
          </a:xfrm>
        </p:spPr>
        <p:txBody>
          <a:bodyPr/>
          <a:lstStyle/>
          <a:p>
            <a:r>
              <a:rPr lang="en-US" altLang="en-US" sz="2800" b="1">
                <a:solidFill>
                  <a:schemeClr val="accent2">
                    <a:lumMod val="60000"/>
                    <a:lumOff val="40000"/>
                  </a:schemeClr>
                </a:solidFill>
                <a:latin typeface="IBM Plex Mono Light" panose="020B0409050203000203" pitchFamily="49" charset="0"/>
              </a:rPr>
              <a:t>Respiratory regulation during exercise</a:t>
            </a:r>
          </a:p>
          <a:p>
            <a:endParaRPr lang="en-US" b="1"/>
          </a:p>
        </p:txBody>
      </p:sp>
    </p:spTree>
    <p:extLst>
      <p:ext uri="{BB962C8B-B14F-4D97-AF65-F5344CB8AC3E}">
        <p14:creationId xmlns:p14="http://schemas.microsoft.com/office/powerpoint/2010/main" val="1494974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Respiration</a:t>
            </a:r>
          </a:p>
        </p:txBody>
      </p:sp>
      <p:sp>
        <p:nvSpPr>
          <p:cNvPr id="5" name="Content Placeholder 4">
            <a:extLst>
              <a:ext uri="{FF2B5EF4-FFF2-40B4-BE49-F238E27FC236}">
                <a16:creationId xmlns:a16="http://schemas.microsoft.com/office/drawing/2014/main" id="{44C6F556-3BFB-7D43-3F23-A91843C25E28}"/>
              </a:ext>
            </a:extLst>
          </p:cNvPr>
          <p:cNvSpPr>
            <a:spLocks noGrp="1"/>
          </p:cNvSpPr>
          <p:nvPr>
            <p:ph idx="1"/>
          </p:nvPr>
        </p:nvSpPr>
        <p:spPr>
          <a:xfrm>
            <a:off x="838200" y="1825625"/>
            <a:ext cx="7599947" cy="4351338"/>
          </a:xfrm>
        </p:spPr>
        <p:txBody>
          <a:bodyPr>
            <a:normAutofit/>
          </a:bodyPr>
          <a:lstStyle/>
          <a:p>
            <a:r>
              <a:rPr lang="en-US" sz="2200" b="1">
                <a:latin typeface="IBM Plex Sans Light" panose="020B0403050203000203" pitchFamily="34" charset="0"/>
              </a:rPr>
              <a:t>Respiration - </a:t>
            </a:r>
            <a:r>
              <a:rPr lang="en-GB" sz="2200" b="1">
                <a:latin typeface="IBM Plex Sans Light" panose="020B0403050203000203" pitchFamily="34" charset="0"/>
              </a:rPr>
              <a:t>delivery of oxygen to and removal of carbon dioxide from the tissue</a:t>
            </a:r>
          </a:p>
          <a:p>
            <a:r>
              <a:rPr lang="en-GB" sz="2200" b="1">
                <a:solidFill>
                  <a:srgbClr val="43A2A7"/>
                </a:solidFill>
                <a:latin typeface="IBM Plex Sans Light" panose="020B0403050203000203" pitchFamily="34" charset="0"/>
              </a:rPr>
              <a:t>External respiration</a:t>
            </a:r>
            <a:r>
              <a:rPr lang="en-GB" sz="2200">
                <a:latin typeface="IBM Plex Sans Light" panose="020B0403050203000203" pitchFamily="34" charset="0"/>
              </a:rPr>
              <a:t>—ventilation and exchange of gases in the lung</a:t>
            </a:r>
          </a:p>
          <a:p>
            <a:pPr lvl="1"/>
            <a:r>
              <a:rPr lang="en-GB" sz="1800" b="1">
                <a:latin typeface="IBM Plex Sans Light" panose="020B0403050203000203" pitchFamily="34" charset="0"/>
              </a:rPr>
              <a:t>Pulmonary ventilation </a:t>
            </a:r>
            <a:r>
              <a:rPr lang="en-GB" sz="1800">
                <a:latin typeface="IBM Plex Sans Light" panose="020B0403050203000203" pitchFamily="34" charset="0"/>
              </a:rPr>
              <a:t>–</a:t>
            </a:r>
            <a:r>
              <a:rPr lang="en-GB" sz="1800" b="1">
                <a:latin typeface="IBM Plex Sans Light" panose="020B0403050203000203" pitchFamily="34" charset="0"/>
              </a:rPr>
              <a:t> </a:t>
            </a:r>
            <a:r>
              <a:rPr lang="en-GB" sz="1800">
                <a:latin typeface="IBM Plex Sans Light" panose="020B0403050203000203" pitchFamily="34" charset="0"/>
              </a:rPr>
              <a:t>movement of air into and out of the lungs—inspiration and expiration</a:t>
            </a:r>
          </a:p>
          <a:p>
            <a:pPr lvl="1"/>
            <a:r>
              <a:rPr lang="en-GB" sz="1800" b="1">
                <a:latin typeface="IBM Plex Sans Light" panose="020B0403050203000203" pitchFamily="34" charset="0"/>
              </a:rPr>
              <a:t>Pulmonary diffusion </a:t>
            </a:r>
            <a:r>
              <a:rPr lang="en-GB" sz="1800">
                <a:latin typeface="IBM Plex Sans Light" panose="020B0403050203000203" pitchFamily="34" charset="0"/>
              </a:rPr>
              <a:t>– exchange of oxygen and carbon dioxide between the lungs and blood</a:t>
            </a:r>
          </a:p>
          <a:p>
            <a:r>
              <a:rPr lang="en-GB" sz="2200" b="1">
                <a:solidFill>
                  <a:srgbClr val="43A2A7"/>
                </a:solidFill>
                <a:latin typeface="IBM Plex Sans Light" panose="020B0403050203000203" pitchFamily="34" charset="0"/>
              </a:rPr>
              <a:t>Internal respiration</a:t>
            </a:r>
            <a:r>
              <a:rPr lang="en-GB" sz="2200">
                <a:latin typeface="IBM Plex Sans Light" panose="020B0403050203000203" pitchFamily="34" charset="0"/>
              </a:rPr>
              <a:t>—exchange of gases at the tissue level (between blood and tissues)</a:t>
            </a:r>
          </a:p>
          <a:p>
            <a:pPr marL="0" indent="0">
              <a:buNone/>
            </a:pPr>
            <a:endParaRPr lang="en-US" sz="2200">
              <a:latin typeface="IBM Plex Sans Light" panose="020B0403050203000203" pitchFamily="34" charset="0"/>
            </a:endParaRPr>
          </a:p>
        </p:txBody>
      </p:sp>
    </p:spTree>
    <p:extLst>
      <p:ext uri="{BB962C8B-B14F-4D97-AF65-F5344CB8AC3E}">
        <p14:creationId xmlns:p14="http://schemas.microsoft.com/office/powerpoint/2010/main" val="1670696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6FA7-E27B-8915-F52B-77B442967013}"/>
              </a:ext>
            </a:extLst>
          </p:cNvPr>
          <p:cNvSpPr>
            <a:spLocks noGrp="1"/>
          </p:cNvSpPr>
          <p:nvPr>
            <p:ph type="title"/>
          </p:nvPr>
        </p:nvSpPr>
        <p:spPr/>
        <p:txBody>
          <a:bodyPr>
            <a:normAutofit/>
          </a:bodyPr>
          <a:lstStyle/>
          <a:p>
            <a:r>
              <a:rPr lang="cs-CZ" sz="3200" b="1" err="1">
                <a:latin typeface="IBM Plex Mono Light" panose="020B0409050203000203" pitchFamily="49" charset="0"/>
              </a:rPr>
              <a:t>Key</a:t>
            </a:r>
            <a:r>
              <a:rPr lang="cs-CZ" sz="3200" b="1">
                <a:latin typeface="IBM Plex Mono Light" panose="020B0409050203000203" pitchFamily="49" charset="0"/>
              </a:rPr>
              <a:t> </a:t>
            </a:r>
            <a:r>
              <a:rPr lang="cs-CZ" sz="3200" b="1" err="1">
                <a:latin typeface="IBM Plex Mono Light" panose="020B0409050203000203" pitchFamily="49" charset="0"/>
              </a:rPr>
              <a:t>points</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6BD9C9D9-6EAE-52E3-E7B8-AFFAD35CE580}"/>
              </a:ext>
            </a:extLst>
          </p:cNvPr>
          <p:cNvSpPr>
            <a:spLocks noGrp="1"/>
          </p:cNvSpPr>
          <p:nvPr>
            <p:ph idx="1"/>
          </p:nvPr>
        </p:nvSpPr>
        <p:spPr/>
        <p:txBody>
          <a:bodyPr>
            <a:normAutofit/>
          </a:bodyPr>
          <a:lstStyle/>
          <a:p>
            <a:pPr>
              <a:buFont typeface="Wingdings" panose="05000000000000000000" pitchFamily="2" charset="2"/>
              <a:buChar char="§"/>
            </a:pPr>
            <a:r>
              <a:rPr lang="en-US" altLang="en-US" sz="2400">
                <a:latin typeface="IBM Plex Sans Light" panose="020B0403050203000203" pitchFamily="34" charset="0"/>
              </a:rPr>
              <a:t>The two atria receive blood into the heart; the two ventricles send blood from the heart to the rest of the body. </a:t>
            </a:r>
          </a:p>
          <a:p>
            <a:pPr>
              <a:buFont typeface="Wingdings" panose="05000000000000000000" pitchFamily="2" charset="2"/>
              <a:buChar char="§"/>
            </a:pPr>
            <a:r>
              <a:rPr lang="en-US" altLang="en-US" sz="2400">
                <a:latin typeface="IBM Plex Sans Light" panose="020B0403050203000203" pitchFamily="34" charset="0"/>
              </a:rPr>
              <a:t>The left ventricle has a thicker myocardium due to hypertrophy resulting from the resistance against which it must contract.</a:t>
            </a:r>
            <a:endParaRPr lang="en-US" sz="2400">
              <a:latin typeface="IBM Plex Sans Light" panose="020B0403050203000203" pitchFamily="34" charset="0"/>
            </a:endParaRPr>
          </a:p>
        </p:txBody>
      </p:sp>
    </p:spTree>
    <p:extLst>
      <p:ext uri="{BB962C8B-B14F-4D97-AF65-F5344CB8AC3E}">
        <p14:creationId xmlns:p14="http://schemas.microsoft.com/office/powerpoint/2010/main" val="887069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External respiration</a:t>
            </a:r>
          </a:p>
        </p:txBody>
      </p:sp>
      <p:grpSp>
        <p:nvGrpSpPr>
          <p:cNvPr id="3" name="Group 4">
            <a:extLst>
              <a:ext uri="{FF2B5EF4-FFF2-40B4-BE49-F238E27FC236}">
                <a16:creationId xmlns:a16="http://schemas.microsoft.com/office/drawing/2014/main" id="{EF8A4A93-5C65-96F5-E1E8-7027A6175145}"/>
              </a:ext>
            </a:extLst>
          </p:cNvPr>
          <p:cNvGrpSpPr>
            <a:grpSpLocks/>
          </p:cNvGrpSpPr>
          <p:nvPr/>
        </p:nvGrpSpPr>
        <p:grpSpPr bwMode="auto">
          <a:xfrm>
            <a:off x="1699138" y="1690688"/>
            <a:ext cx="8683625" cy="2954337"/>
            <a:chOff x="142" y="1431"/>
            <a:chExt cx="5470" cy="1861"/>
          </a:xfrm>
        </p:grpSpPr>
        <p:pic>
          <p:nvPicPr>
            <p:cNvPr id="5" name="Picture 5">
              <a:extLst>
                <a:ext uri="{FF2B5EF4-FFF2-40B4-BE49-F238E27FC236}">
                  <a16:creationId xmlns:a16="http://schemas.microsoft.com/office/drawing/2014/main" id="{1A964392-8400-5B7D-F540-B1AD59833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 y="1431"/>
              <a:ext cx="5470" cy="162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a:extLst>
                <a:ext uri="{FF2B5EF4-FFF2-40B4-BE49-F238E27FC236}">
                  <a16:creationId xmlns:a16="http://schemas.microsoft.com/office/drawing/2014/main" id="{B7B55F5A-7CAA-5B1C-800C-EFADEC75D34D}"/>
                </a:ext>
              </a:extLst>
            </p:cNvPr>
            <p:cNvSpPr txBox="1">
              <a:spLocks noChangeArrowheads="1"/>
            </p:cNvSpPr>
            <p:nvPr/>
          </p:nvSpPr>
          <p:spPr bwMode="auto">
            <a:xfrm>
              <a:off x="598" y="3061"/>
              <a:ext cx="4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0188" indent="-230188">
                <a:defRPr>
                  <a:solidFill>
                    <a:schemeClr val="tx1"/>
                  </a:solidFill>
                  <a:latin typeface="Arial" panose="020B0604020202020204" pitchFamily="34" charset="0"/>
                </a:defRPr>
              </a:lvl1pPr>
              <a:lvl2pPr marL="6921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lnSpc>
                  <a:spcPct val="90000"/>
                </a:lnSpc>
              </a:pPr>
              <a:r>
                <a:rPr lang="en-US" altLang="en-US" sz="2000"/>
                <a:t>Rest</a:t>
              </a:r>
              <a:endParaRPr lang="en-US" altLang="en-US" sz="2400"/>
            </a:p>
          </p:txBody>
        </p:sp>
        <p:sp>
          <p:nvSpPr>
            <p:cNvPr id="8" name="Text Box 7">
              <a:extLst>
                <a:ext uri="{FF2B5EF4-FFF2-40B4-BE49-F238E27FC236}">
                  <a16:creationId xmlns:a16="http://schemas.microsoft.com/office/drawing/2014/main" id="{41ED3D80-EF7C-234D-8B3E-CB326DD9B82F}"/>
                </a:ext>
              </a:extLst>
            </p:cNvPr>
            <p:cNvSpPr txBox="1">
              <a:spLocks noChangeArrowheads="1"/>
            </p:cNvSpPr>
            <p:nvPr/>
          </p:nvSpPr>
          <p:spPr bwMode="auto">
            <a:xfrm>
              <a:off x="2431" y="3060"/>
              <a:ext cx="8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0188" indent="-230188">
                <a:defRPr>
                  <a:solidFill>
                    <a:schemeClr val="tx1"/>
                  </a:solidFill>
                  <a:latin typeface="Arial" panose="020B0604020202020204" pitchFamily="34" charset="0"/>
                </a:defRPr>
              </a:lvl1pPr>
              <a:lvl2pPr marL="6921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lnSpc>
                  <a:spcPct val="90000"/>
                </a:lnSpc>
              </a:pPr>
              <a:r>
                <a:rPr lang="en-US" altLang="en-US" sz="2000"/>
                <a:t>Inspiration</a:t>
              </a:r>
              <a:endParaRPr lang="en-US" altLang="en-US" sz="2400"/>
            </a:p>
          </p:txBody>
        </p:sp>
        <p:sp>
          <p:nvSpPr>
            <p:cNvPr id="9" name="Text Box 8">
              <a:extLst>
                <a:ext uri="{FF2B5EF4-FFF2-40B4-BE49-F238E27FC236}">
                  <a16:creationId xmlns:a16="http://schemas.microsoft.com/office/drawing/2014/main" id="{206EB567-EC7A-FA3E-B0B8-9251B289DF65}"/>
                </a:ext>
              </a:extLst>
            </p:cNvPr>
            <p:cNvSpPr txBox="1">
              <a:spLocks noChangeArrowheads="1"/>
            </p:cNvSpPr>
            <p:nvPr/>
          </p:nvSpPr>
          <p:spPr bwMode="auto">
            <a:xfrm>
              <a:off x="4383" y="3061"/>
              <a:ext cx="103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0188" indent="-230188">
                <a:defRPr>
                  <a:solidFill>
                    <a:schemeClr val="tx1"/>
                  </a:solidFill>
                  <a:latin typeface="Arial" panose="020B0604020202020204" pitchFamily="34" charset="0"/>
                </a:defRPr>
              </a:lvl1pPr>
              <a:lvl2pPr marL="6921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lnSpc>
                  <a:spcPct val="90000"/>
                </a:lnSpc>
              </a:pPr>
              <a:r>
                <a:rPr lang="en-US" altLang="en-US" sz="2000"/>
                <a:t>Expiration</a:t>
              </a:r>
              <a:endParaRPr lang="en-US" altLang="en-US" sz="2400"/>
            </a:p>
          </p:txBody>
        </p:sp>
      </p:grpSp>
      <p:grpSp>
        <p:nvGrpSpPr>
          <p:cNvPr id="16" name="Group 15">
            <a:extLst>
              <a:ext uri="{FF2B5EF4-FFF2-40B4-BE49-F238E27FC236}">
                <a16:creationId xmlns:a16="http://schemas.microsoft.com/office/drawing/2014/main" id="{7337E979-AFA0-644E-3274-EB1E4C196DC7}"/>
              </a:ext>
            </a:extLst>
          </p:cNvPr>
          <p:cNvGrpSpPr/>
          <p:nvPr/>
        </p:nvGrpSpPr>
        <p:grpSpPr>
          <a:xfrm>
            <a:off x="-8079202" y="2137760"/>
            <a:ext cx="7679180" cy="2582479"/>
            <a:chOff x="3937317" y="419444"/>
            <a:chExt cx="7679180" cy="2582479"/>
          </a:xfrm>
        </p:grpSpPr>
        <p:pic>
          <p:nvPicPr>
            <p:cNvPr id="11" name="Picture 10" descr="Diagram&#10;&#10;Description automatically generated">
              <a:extLst>
                <a:ext uri="{FF2B5EF4-FFF2-40B4-BE49-F238E27FC236}">
                  <a16:creationId xmlns:a16="http://schemas.microsoft.com/office/drawing/2014/main" id="{681F368B-E1A1-02E7-CFF5-7EC800830557}"/>
                </a:ext>
              </a:extLst>
            </p:cNvPr>
            <p:cNvPicPr>
              <a:picLocks noChangeAspect="1"/>
            </p:cNvPicPr>
            <p:nvPr/>
          </p:nvPicPr>
          <p:blipFill rotWithShape="1">
            <a:blip r:embed="rId4">
              <a:extLst>
                <a:ext uri="{28A0092B-C50C-407E-A947-70E740481C1C}">
                  <a14:useLocalDpi xmlns:a14="http://schemas.microsoft.com/office/drawing/2010/main" val="0"/>
                </a:ext>
              </a:extLst>
            </a:blip>
            <a:srcRect l="3850" r="9498"/>
            <a:stretch/>
          </p:blipFill>
          <p:spPr>
            <a:xfrm>
              <a:off x="3937317" y="428586"/>
              <a:ext cx="3974465" cy="2573337"/>
            </a:xfrm>
            <a:prstGeom prst="rect">
              <a:avLst/>
            </a:prstGeom>
          </p:spPr>
        </p:pic>
        <p:pic>
          <p:nvPicPr>
            <p:cNvPr id="13" name="Picture 12" descr="Whiteboard&#10;&#10;Description automatically generated with medium confidence">
              <a:extLst>
                <a:ext uri="{FF2B5EF4-FFF2-40B4-BE49-F238E27FC236}">
                  <a16:creationId xmlns:a16="http://schemas.microsoft.com/office/drawing/2014/main" id="{11EDABA9-F0D6-B570-5BFE-60C9CEE197EA}"/>
                </a:ext>
              </a:extLst>
            </p:cNvPr>
            <p:cNvPicPr>
              <a:picLocks noChangeAspect="1"/>
            </p:cNvPicPr>
            <p:nvPr/>
          </p:nvPicPr>
          <p:blipFill rotWithShape="1">
            <a:blip r:embed="rId5">
              <a:extLst>
                <a:ext uri="{28A0092B-C50C-407E-A947-70E740481C1C}">
                  <a14:useLocalDpi xmlns:a14="http://schemas.microsoft.com/office/drawing/2010/main" val="0"/>
                </a:ext>
              </a:extLst>
            </a:blip>
            <a:srcRect l="30159" r="33987"/>
            <a:stretch/>
          </p:blipFill>
          <p:spPr>
            <a:xfrm>
              <a:off x="8080959" y="428586"/>
              <a:ext cx="1638229" cy="2573337"/>
            </a:xfrm>
            <a:prstGeom prst="rect">
              <a:avLst/>
            </a:prstGeom>
          </p:spPr>
        </p:pic>
        <p:pic>
          <p:nvPicPr>
            <p:cNvPr id="15" name="Picture 14" descr="Diagram&#10;&#10;Description automatically generated with medium confidence">
              <a:extLst>
                <a:ext uri="{FF2B5EF4-FFF2-40B4-BE49-F238E27FC236}">
                  <a16:creationId xmlns:a16="http://schemas.microsoft.com/office/drawing/2014/main" id="{095B11EB-64FD-2041-BFBD-BE3F48D509B6}"/>
                </a:ext>
              </a:extLst>
            </p:cNvPr>
            <p:cNvPicPr>
              <a:picLocks noChangeAspect="1"/>
            </p:cNvPicPr>
            <p:nvPr/>
          </p:nvPicPr>
          <p:blipFill rotWithShape="1">
            <a:blip r:embed="rId6">
              <a:extLst>
                <a:ext uri="{28A0092B-C50C-407E-A947-70E740481C1C}">
                  <a14:useLocalDpi xmlns:a14="http://schemas.microsoft.com/office/drawing/2010/main" val="0"/>
                </a:ext>
              </a:extLst>
            </a:blip>
            <a:srcRect l="29765" r="34307"/>
            <a:stretch/>
          </p:blipFill>
          <p:spPr>
            <a:xfrm>
              <a:off x="9978268" y="419444"/>
              <a:ext cx="1638229" cy="2561143"/>
            </a:xfrm>
            <a:prstGeom prst="rect">
              <a:avLst/>
            </a:prstGeom>
          </p:spPr>
        </p:pic>
      </p:grpSp>
      <p:sp>
        <p:nvSpPr>
          <p:cNvPr id="17" name="TextBox 16">
            <a:extLst>
              <a:ext uri="{FF2B5EF4-FFF2-40B4-BE49-F238E27FC236}">
                <a16:creationId xmlns:a16="http://schemas.microsoft.com/office/drawing/2014/main" id="{84EF7DF9-04A8-F24C-4EBE-36CFD97A7C4B}"/>
              </a:ext>
            </a:extLst>
          </p:cNvPr>
          <p:cNvSpPr txBox="1"/>
          <p:nvPr/>
        </p:nvSpPr>
        <p:spPr>
          <a:xfrm>
            <a:off x="4523830" y="4641524"/>
            <a:ext cx="3035209" cy="1323439"/>
          </a:xfrm>
          <a:prstGeom prst="rect">
            <a:avLst/>
          </a:prstGeom>
          <a:noFill/>
        </p:spPr>
        <p:txBody>
          <a:bodyPr wrap="square" rtlCol="0">
            <a:spAutoFit/>
          </a:bodyPr>
          <a:lstStyle/>
          <a:p>
            <a:pPr algn="just"/>
            <a:r>
              <a:rPr lang="en-US" sz="2000">
                <a:latin typeface="IBM Plex Sans Light" panose="020B0403050203000203" pitchFamily="34" charset="0"/>
              </a:rPr>
              <a:t>The diaphragm contracts to pull downwards and chest muscles contract to pull open the chest</a:t>
            </a:r>
            <a:endParaRPr lang="en-GB" sz="2000">
              <a:latin typeface="IBM Plex Sans Light" panose="020B0403050203000203" pitchFamily="34" charset="0"/>
            </a:endParaRPr>
          </a:p>
        </p:txBody>
      </p:sp>
      <p:sp>
        <p:nvSpPr>
          <p:cNvPr id="18" name="TextBox 17">
            <a:extLst>
              <a:ext uri="{FF2B5EF4-FFF2-40B4-BE49-F238E27FC236}">
                <a16:creationId xmlns:a16="http://schemas.microsoft.com/office/drawing/2014/main" id="{B853602B-F715-CF85-E1C8-7B830C7634F2}"/>
              </a:ext>
            </a:extLst>
          </p:cNvPr>
          <p:cNvSpPr txBox="1"/>
          <p:nvPr/>
        </p:nvSpPr>
        <p:spPr>
          <a:xfrm>
            <a:off x="7737240" y="4641524"/>
            <a:ext cx="3035209" cy="1938992"/>
          </a:xfrm>
          <a:prstGeom prst="rect">
            <a:avLst/>
          </a:prstGeom>
          <a:noFill/>
        </p:spPr>
        <p:txBody>
          <a:bodyPr wrap="square" rtlCol="0">
            <a:spAutoFit/>
          </a:bodyPr>
          <a:lstStyle/>
          <a:p>
            <a:pPr algn="just"/>
            <a:r>
              <a:rPr lang="en-US" sz="2000">
                <a:latin typeface="IBM Plex Sans Light" panose="020B0403050203000203" pitchFamily="34" charset="0"/>
              </a:rPr>
              <a:t>The diaphragm and the chest muscles relax allowing the lungs to spring back to normal relaxed size – this pushes the air out</a:t>
            </a:r>
            <a:endParaRPr lang="en-GB" sz="2000">
              <a:latin typeface="IBM Plex Sans Light" panose="020B0403050203000203" pitchFamily="34" charset="0"/>
            </a:endParaRPr>
          </a:p>
        </p:txBody>
      </p:sp>
    </p:spTree>
    <p:extLst>
      <p:ext uri="{BB962C8B-B14F-4D97-AF65-F5344CB8AC3E}">
        <p14:creationId xmlns:p14="http://schemas.microsoft.com/office/powerpoint/2010/main" val="957069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Pulmonary ventilation</a:t>
            </a:r>
          </a:p>
        </p:txBody>
      </p:sp>
      <p:pic>
        <p:nvPicPr>
          <p:cNvPr id="6" name="Picture 4">
            <a:extLst>
              <a:ext uri="{FF2B5EF4-FFF2-40B4-BE49-F238E27FC236}">
                <a16:creationId xmlns:a16="http://schemas.microsoft.com/office/drawing/2014/main" id="{813EB2C1-01A5-33A2-39B7-BA621BBDB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2" y="1304828"/>
            <a:ext cx="6598920" cy="49488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4C7DB7C-C1A7-F100-21B7-1909CCB0B2B0}"/>
              </a:ext>
            </a:extLst>
          </p:cNvPr>
          <p:cNvSpPr txBox="1"/>
          <p:nvPr/>
        </p:nvSpPr>
        <p:spPr>
          <a:xfrm>
            <a:off x="838199" y="1690688"/>
            <a:ext cx="3779521" cy="4431983"/>
          </a:xfrm>
          <a:prstGeom prst="rect">
            <a:avLst/>
          </a:prstGeom>
          <a:noFill/>
        </p:spPr>
        <p:txBody>
          <a:bodyPr wrap="square" rtlCol="0">
            <a:spAutoFit/>
          </a:bodyPr>
          <a:lstStyle/>
          <a:p>
            <a:pPr marL="342900" indent="-342900">
              <a:buFont typeface="Wingdings" panose="05000000000000000000" pitchFamily="2" charset="2"/>
              <a:buChar char="§"/>
            </a:pPr>
            <a:r>
              <a:rPr lang="en-US" sz="2200">
                <a:latin typeface="IBM Plex Sans Light" panose="020B0403050203000203" pitchFamily="34" charset="0"/>
              </a:rPr>
              <a:t>Nasal cavity – lined by cells that release mucus</a:t>
            </a:r>
          </a:p>
          <a:p>
            <a:pPr marL="342900" indent="-342900">
              <a:buFont typeface="Wingdings" panose="05000000000000000000" pitchFamily="2" charset="2"/>
              <a:buChar char="§"/>
            </a:pPr>
            <a:r>
              <a:rPr lang="en-US" sz="2200" b="1">
                <a:latin typeface="IBM Plex Sans Light" panose="020B0403050203000203" pitchFamily="34" charset="0"/>
              </a:rPr>
              <a:t>Mucus</a:t>
            </a:r>
            <a:r>
              <a:rPr lang="en-US" sz="2200">
                <a:latin typeface="IBM Plex Sans Light" panose="020B0403050203000203" pitchFamily="34" charset="0"/>
              </a:rPr>
              <a:t> – sticky and salty, contains lysozymes </a:t>
            </a:r>
          </a:p>
          <a:p>
            <a:pPr marL="342900" indent="-342900">
              <a:buFont typeface="Wingdings" panose="05000000000000000000" pitchFamily="2" charset="2"/>
              <a:buChar char="§"/>
            </a:pPr>
            <a:r>
              <a:rPr lang="en-US" sz="2200">
                <a:latin typeface="IBM Plex Sans Light" panose="020B0403050203000203" pitchFamily="34" charset="0"/>
              </a:rPr>
              <a:t>Nasal hair covered in mucus catch large particles, dust, pollen etc.</a:t>
            </a:r>
          </a:p>
          <a:p>
            <a:pPr marL="342900" indent="-342900">
              <a:buFont typeface="Wingdings" panose="05000000000000000000" pitchFamily="2" charset="2"/>
              <a:buChar char="§"/>
            </a:pPr>
            <a:r>
              <a:rPr lang="en-US" sz="2200" b="1">
                <a:latin typeface="IBM Plex Sans Light" panose="020B0403050203000203" pitchFamily="34" charset="0"/>
              </a:rPr>
              <a:t>Paranasal sinuses </a:t>
            </a:r>
            <a:r>
              <a:rPr lang="en-US" sz="2200">
                <a:latin typeface="IBM Plex Sans Light" panose="020B0403050203000203" pitchFamily="34" charset="0"/>
              </a:rPr>
              <a:t>– help the air to circulate to get warm and moist</a:t>
            </a:r>
          </a:p>
          <a:p>
            <a:pPr marL="342900" indent="-342900">
              <a:buFont typeface="Wingdings" panose="05000000000000000000" pitchFamily="2" charset="2"/>
              <a:buChar char="§"/>
            </a:pPr>
            <a:r>
              <a:rPr lang="en-US" sz="2200">
                <a:latin typeface="IBM Plex Sans Light" panose="020B0403050203000203" pitchFamily="34" charset="0"/>
              </a:rPr>
              <a:t>Air flow</a:t>
            </a:r>
          </a:p>
          <a:p>
            <a:pPr marL="342900" indent="-342900">
              <a:buFont typeface="Wingdings" panose="05000000000000000000" pitchFamily="2" charset="2"/>
              <a:buChar char="§"/>
            </a:pPr>
            <a:endParaRPr lang="en-US" sz="2200">
              <a:latin typeface="IBM Plex Sans Light" panose="020B0403050203000203" pitchFamily="34" charset="0"/>
            </a:endParaRPr>
          </a:p>
          <a:p>
            <a:pPr marL="285750" indent="-285750">
              <a:buFontTx/>
              <a:buChar char="-"/>
            </a:pPr>
            <a:endParaRPr lang="en-GB"/>
          </a:p>
        </p:txBody>
      </p:sp>
    </p:spTree>
    <p:extLst>
      <p:ext uri="{BB962C8B-B14F-4D97-AF65-F5344CB8AC3E}">
        <p14:creationId xmlns:p14="http://schemas.microsoft.com/office/powerpoint/2010/main" val="32518876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Pulmonary ventilation</a:t>
            </a:r>
          </a:p>
        </p:txBody>
      </p:sp>
      <p:pic>
        <p:nvPicPr>
          <p:cNvPr id="7" name="Picture 6" descr="Diagram&#10;&#10;Description automatically generated">
            <a:extLst>
              <a:ext uri="{FF2B5EF4-FFF2-40B4-BE49-F238E27FC236}">
                <a16:creationId xmlns:a16="http://schemas.microsoft.com/office/drawing/2014/main" id="{5414E643-FFDD-BA4A-E7BE-988C323C6BCA}"/>
              </a:ext>
            </a:extLst>
          </p:cNvPr>
          <p:cNvPicPr>
            <a:picLocks noChangeAspect="1"/>
          </p:cNvPicPr>
          <p:nvPr/>
        </p:nvPicPr>
        <p:blipFill rotWithShape="1">
          <a:blip r:embed="rId3">
            <a:extLst>
              <a:ext uri="{28A0092B-C50C-407E-A947-70E740481C1C}">
                <a14:useLocalDpi xmlns:a14="http://schemas.microsoft.com/office/drawing/2010/main" val="0"/>
              </a:ext>
            </a:extLst>
          </a:blip>
          <a:srcRect t="2508" r="3123"/>
          <a:stretch/>
        </p:blipFill>
        <p:spPr>
          <a:xfrm>
            <a:off x="4907259" y="1690688"/>
            <a:ext cx="7081708" cy="4011791"/>
          </a:xfrm>
          <a:prstGeom prst="rect">
            <a:avLst/>
          </a:prstGeom>
        </p:spPr>
      </p:pic>
      <p:sp>
        <p:nvSpPr>
          <p:cNvPr id="8" name="TextBox 7">
            <a:extLst>
              <a:ext uri="{FF2B5EF4-FFF2-40B4-BE49-F238E27FC236}">
                <a16:creationId xmlns:a16="http://schemas.microsoft.com/office/drawing/2014/main" id="{9C4810F0-C4CE-0E8A-CD7A-307FAF05220B}"/>
              </a:ext>
            </a:extLst>
          </p:cNvPr>
          <p:cNvSpPr txBox="1"/>
          <p:nvPr/>
        </p:nvSpPr>
        <p:spPr>
          <a:xfrm>
            <a:off x="838200" y="1690688"/>
            <a:ext cx="5730240" cy="3077766"/>
          </a:xfrm>
          <a:prstGeom prst="rect">
            <a:avLst/>
          </a:prstGeom>
          <a:noFill/>
        </p:spPr>
        <p:txBody>
          <a:bodyPr wrap="square" rtlCol="0">
            <a:spAutoFit/>
          </a:bodyPr>
          <a:lstStyle/>
          <a:p>
            <a:pPr marL="342900" indent="-342900">
              <a:buFont typeface="Wingdings" panose="05000000000000000000" pitchFamily="2" charset="2"/>
              <a:buChar char="§"/>
            </a:pPr>
            <a:r>
              <a:rPr lang="en-US" sz="2200" b="1">
                <a:latin typeface="IBM Plex Sans Light" panose="020B0403050203000203" pitchFamily="34" charset="0"/>
              </a:rPr>
              <a:t>Lungs' lobes</a:t>
            </a:r>
          </a:p>
          <a:p>
            <a:pPr marL="342900" indent="-342900">
              <a:buFont typeface="Wingdings" panose="05000000000000000000" pitchFamily="2" charset="2"/>
              <a:buChar char="§"/>
            </a:pPr>
            <a:r>
              <a:rPr lang="en-US" sz="2200" b="1">
                <a:latin typeface="IBM Plex Sans Light" panose="020B0403050203000203" pitchFamily="34" charset="0"/>
              </a:rPr>
              <a:t>Trachea</a:t>
            </a:r>
            <a:r>
              <a:rPr lang="en-US" sz="2200">
                <a:latin typeface="IBM Plex Sans Light" panose="020B0403050203000203" pitchFamily="34" charset="0"/>
              </a:rPr>
              <a:t> and the first </a:t>
            </a:r>
            <a:br>
              <a:rPr lang="en-US" sz="2200">
                <a:latin typeface="IBM Plex Sans Light" panose="020B0403050203000203" pitchFamily="34" charset="0"/>
              </a:rPr>
            </a:br>
            <a:r>
              <a:rPr lang="en-US" sz="2200">
                <a:latin typeface="IBM Plex Sans Light" panose="020B0403050203000203" pitchFamily="34" charset="0"/>
              </a:rPr>
              <a:t>three generations of </a:t>
            </a:r>
            <a:br>
              <a:rPr lang="en-US" sz="2200">
                <a:latin typeface="IBM Plex Sans Light" panose="020B0403050203000203" pitchFamily="34" charset="0"/>
              </a:rPr>
            </a:br>
            <a:r>
              <a:rPr lang="en-US" sz="2200" b="1">
                <a:latin typeface="IBM Plex Sans Light" panose="020B0403050203000203" pitchFamily="34" charset="0"/>
              </a:rPr>
              <a:t>bronchi</a:t>
            </a:r>
            <a:r>
              <a:rPr lang="en-US" sz="2200">
                <a:latin typeface="IBM Plex Sans Light" panose="020B0403050203000203" pitchFamily="34" charset="0"/>
              </a:rPr>
              <a:t> use </a:t>
            </a:r>
            <a:r>
              <a:rPr lang="en-US" sz="2200" b="1">
                <a:latin typeface="IBM Plex Sans Light" panose="020B0403050203000203" pitchFamily="34" charset="0"/>
              </a:rPr>
              <a:t>cartilage rings </a:t>
            </a:r>
            <a:br>
              <a:rPr lang="en-US" sz="2200" b="1">
                <a:latin typeface="IBM Plex Sans Light" panose="020B0403050203000203" pitchFamily="34" charset="0"/>
              </a:rPr>
            </a:br>
            <a:r>
              <a:rPr lang="en-US" sz="2200">
                <a:latin typeface="IBM Plex Sans Light" panose="020B0403050203000203" pitchFamily="34" charset="0"/>
              </a:rPr>
              <a:t>for support</a:t>
            </a:r>
          </a:p>
          <a:p>
            <a:pPr marL="342900" indent="-342900">
              <a:buFont typeface="Wingdings" panose="05000000000000000000" pitchFamily="2" charset="2"/>
              <a:buChar char="§"/>
            </a:pPr>
            <a:r>
              <a:rPr lang="en-US" sz="2200">
                <a:latin typeface="IBM Plex Sans Light" panose="020B0403050203000203" pitchFamily="34" charset="0"/>
              </a:rPr>
              <a:t>Then the bronchi narrow </a:t>
            </a:r>
            <a:br>
              <a:rPr lang="en-US" sz="2200">
                <a:latin typeface="IBM Plex Sans Light" panose="020B0403050203000203" pitchFamily="34" charset="0"/>
              </a:rPr>
            </a:br>
            <a:r>
              <a:rPr lang="en-US" sz="2200">
                <a:latin typeface="IBM Plex Sans Light" panose="020B0403050203000203" pitchFamily="34" charset="0"/>
              </a:rPr>
              <a:t>down to </a:t>
            </a:r>
            <a:r>
              <a:rPr lang="en-US" sz="2200" b="1">
                <a:latin typeface="IBM Plex Sans Light" panose="020B0403050203000203" pitchFamily="34" charset="0"/>
              </a:rPr>
              <a:t>bronchioles</a:t>
            </a:r>
            <a:r>
              <a:rPr lang="en-US" sz="2200">
                <a:latin typeface="IBM Plex Sans Light" panose="020B0403050203000203" pitchFamily="34" charset="0"/>
              </a:rPr>
              <a:t> </a:t>
            </a:r>
          </a:p>
          <a:p>
            <a:pPr marL="800100" lvl="1" indent="-342900">
              <a:buFont typeface="Wingdings" panose="05000000000000000000" pitchFamily="2" charset="2"/>
              <a:buChar char="§"/>
            </a:pPr>
            <a:r>
              <a:rPr lang="en-US" sz="2000">
                <a:latin typeface="IBM Plex Sans Light" panose="020B0403050203000203" pitchFamily="34" charset="0"/>
              </a:rPr>
              <a:t>No cartilage</a:t>
            </a:r>
          </a:p>
          <a:p>
            <a:pPr marL="800100" lvl="1" indent="-342900">
              <a:buFont typeface="Wingdings" panose="05000000000000000000" pitchFamily="2" charset="2"/>
              <a:buChar char="§"/>
            </a:pPr>
            <a:r>
              <a:rPr lang="en-US" sz="2000">
                <a:latin typeface="IBM Plex Sans Light" panose="020B0403050203000203" pitchFamily="34" charset="0"/>
              </a:rPr>
              <a:t>15-20 generations</a:t>
            </a:r>
          </a:p>
        </p:txBody>
      </p:sp>
    </p:spTree>
    <p:extLst>
      <p:ext uri="{BB962C8B-B14F-4D97-AF65-F5344CB8AC3E}">
        <p14:creationId xmlns:p14="http://schemas.microsoft.com/office/powerpoint/2010/main" val="3077624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Respiration</a:t>
            </a:r>
          </a:p>
        </p:txBody>
      </p:sp>
      <p:pic>
        <p:nvPicPr>
          <p:cNvPr id="4" name="Picture 3" descr="Diagram&#10;&#10;Description automatically generated">
            <a:extLst>
              <a:ext uri="{FF2B5EF4-FFF2-40B4-BE49-F238E27FC236}">
                <a16:creationId xmlns:a16="http://schemas.microsoft.com/office/drawing/2014/main" id="{C8841EF0-1375-7147-3347-A8F46FA6BA26}"/>
              </a:ext>
            </a:extLst>
          </p:cNvPr>
          <p:cNvPicPr>
            <a:picLocks noChangeAspect="1"/>
          </p:cNvPicPr>
          <p:nvPr/>
        </p:nvPicPr>
        <p:blipFill rotWithShape="1">
          <a:blip r:embed="rId3">
            <a:extLst>
              <a:ext uri="{28A0092B-C50C-407E-A947-70E740481C1C}">
                <a14:useLocalDpi xmlns:a14="http://schemas.microsoft.com/office/drawing/2010/main" val="0"/>
              </a:ext>
            </a:extLst>
          </a:blip>
          <a:srcRect l="8989"/>
          <a:stretch/>
        </p:blipFill>
        <p:spPr>
          <a:xfrm>
            <a:off x="2282190" y="1553105"/>
            <a:ext cx="7627620" cy="4710182"/>
          </a:xfrm>
          <a:prstGeom prst="rect">
            <a:avLst/>
          </a:prstGeom>
        </p:spPr>
      </p:pic>
    </p:spTree>
    <p:extLst>
      <p:ext uri="{BB962C8B-B14F-4D97-AF65-F5344CB8AC3E}">
        <p14:creationId xmlns:p14="http://schemas.microsoft.com/office/powerpoint/2010/main" val="18383806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Pulmonary ventilation</a:t>
            </a:r>
          </a:p>
        </p:txBody>
      </p:sp>
      <p:sp>
        <p:nvSpPr>
          <p:cNvPr id="12" name="TextBox 11">
            <a:extLst>
              <a:ext uri="{FF2B5EF4-FFF2-40B4-BE49-F238E27FC236}">
                <a16:creationId xmlns:a16="http://schemas.microsoft.com/office/drawing/2014/main" id="{C1CF44F6-DCEE-1226-AA0C-D3C1D0990C02}"/>
              </a:ext>
            </a:extLst>
          </p:cNvPr>
          <p:cNvSpPr txBox="1"/>
          <p:nvPr/>
        </p:nvSpPr>
        <p:spPr>
          <a:xfrm>
            <a:off x="838200" y="1690688"/>
            <a:ext cx="4876800" cy="3385542"/>
          </a:xfrm>
          <a:prstGeom prst="rect">
            <a:avLst/>
          </a:prstGeom>
          <a:noFill/>
        </p:spPr>
        <p:txBody>
          <a:bodyPr wrap="square" rtlCol="0">
            <a:spAutoFit/>
          </a:bodyPr>
          <a:lstStyle/>
          <a:p>
            <a:pPr marL="342900" indent="-342900">
              <a:buFont typeface="Wingdings" panose="05000000000000000000" pitchFamily="2" charset="2"/>
              <a:buChar char="§"/>
            </a:pPr>
            <a:r>
              <a:rPr lang="en-US" sz="2200" b="1">
                <a:latin typeface="IBM Plex Sans Light" panose="020B0403050203000203" pitchFamily="34" charset="0"/>
              </a:rPr>
              <a:t>Terminal bronchioles</a:t>
            </a:r>
          </a:p>
          <a:p>
            <a:pPr marL="342900" indent="-342900">
              <a:buFont typeface="Wingdings" panose="05000000000000000000" pitchFamily="2" charset="2"/>
              <a:buChar char="§"/>
            </a:pPr>
            <a:r>
              <a:rPr lang="en-US" sz="2200" b="1">
                <a:latin typeface="IBM Plex Sans Light" panose="020B0403050203000203" pitchFamily="34" charset="0"/>
              </a:rPr>
              <a:t>Respiratory bronchioles</a:t>
            </a:r>
          </a:p>
          <a:p>
            <a:pPr marL="342900" indent="-342900">
              <a:buFont typeface="Wingdings" panose="05000000000000000000" pitchFamily="2" charset="2"/>
              <a:buChar char="§"/>
            </a:pPr>
            <a:r>
              <a:rPr lang="en-US" sz="2200" b="1">
                <a:latin typeface="IBM Plex Sans Light" panose="020B0403050203000203" pitchFamily="34" charset="0"/>
              </a:rPr>
              <a:t>Alveoli </a:t>
            </a:r>
            <a:r>
              <a:rPr lang="en-US" sz="2200">
                <a:latin typeface="IBM Plex Sans Light" panose="020B0403050203000203" pitchFamily="34" charset="0"/>
              </a:rPr>
              <a:t>– a</a:t>
            </a:r>
            <a:r>
              <a:rPr lang="en-US" sz="2000">
                <a:latin typeface="IBM Plex Sans Light" panose="020B0403050203000203" pitchFamily="34" charset="0"/>
              </a:rPr>
              <a:t>bout 500 000 000 </a:t>
            </a:r>
            <a:br>
              <a:rPr lang="en-US" sz="2000">
                <a:latin typeface="IBM Plex Sans Light" panose="020B0403050203000203" pitchFamily="34" charset="0"/>
              </a:rPr>
            </a:br>
            <a:r>
              <a:rPr lang="en-US" sz="2000">
                <a:latin typeface="IBM Plex Sans Light" panose="020B0403050203000203" pitchFamily="34" charset="0"/>
              </a:rPr>
              <a:t>in the lungs</a:t>
            </a:r>
          </a:p>
          <a:p>
            <a:pPr marL="342900" indent="-342900">
              <a:buFont typeface="Wingdings" panose="05000000000000000000" pitchFamily="2" charset="2"/>
              <a:buChar char="§"/>
            </a:pPr>
            <a:r>
              <a:rPr lang="en-US" sz="2200" b="1">
                <a:latin typeface="IBM Plex Sans Light" panose="020B0403050203000203" pitchFamily="34" charset="0"/>
              </a:rPr>
              <a:t>Alveolar duct </a:t>
            </a:r>
            <a:r>
              <a:rPr lang="en-US" sz="2200">
                <a:latin typeface="IBM Plex Sans Light" panose="020B0403050203000203" pitchFamily="34" charset="0"/>
              </a:rPr>
              <a:t>– t</a:t>
            </a:r>
            <a:r>
              <a:rPr lang="en-US" sz="2000">
                <a:latin typeface="IBM Plex Sans Light" panose="020B0403050203000203" pitchFamily="34" charset="0"/>
              </a:rPr>
              <a:t>he destination </a:t>
            </a:r>
            <a:br>
              <a:rPr lang="en-US" sz="2000">
                <a:latin typeface="IBM Plex Sans Light" panose="020B0403050203000203" pitchFamily="34" charset="0"/>
              </a:rPr>
            </a:br>
            <a:r>
              <a:rPr lang="en-US" sz="2000">
                <a:latin typeface="IBM Plex Sans Light" panose="020B0403050203000203" pitchFamily="34" charset="0"/>
              </a:rPr>
              <a:t>of the inhaled air</a:t>
            </a:r>
          </a:p>
          <a:p>
            <a:pPr marL="342900" indent="-342900">
              <a:buFont typeface="Wingdings" panose="05000000000000000000" pitchFamily="2" charset="2"/>
              <a:buChar char="§"/>
            </a:pPr>
            <a:r>
              <a:rPr lang="en-US" sz="2000" b="1">
                <a:latin typeface="IBM Plex Sans Light" panose="020B0403050203000203" pitchFamily="34" charset="0"/>
              </a:rPr>
              <a:t>Pneumocytes</a:t>
            </a:r>
          </a:p>
          <a:p>
            <a:pPr marL="800100" lvl="1" indent="-342900">
              <a:buFont typeface="Wingdings" panose="05000000000000000000" pitchFamily="2" charset="2"/>
              <a:buChar char="§"/>
            </a:pPr>
            <a:r>
              <a:rPr lang="en-US" sz="2200">
                <a:latin typeface="IBM Plex Sans Light" panose="020B0403050203000203" pitchFamily="34" charset="0"/>
              </a:rPr>
              <a:t>Type I</a:t>
            </a:r>
          </a:p>
          <a:p>
            <a:pPr marL="800100" lvl="1" indent="-342900">
              <a:buFont typeface="Wingdings" panose="05000000000000000000" pitchFamily="2" charset="2"/>
              <a:buChar char="§"/>
            </a:pPr>
            <a:r>
              <a:rPr lang="en-US" sz="2200">
                <a:latin typeface="IBM Plex Sans Light" panose="020B0403050203000203" pitchFamily="34" charset="0"/>
              </a:rPr>
              <a:t>Type II - surfactant</a:t>
            </a:r>
          </a:p>
          <a:p>
            <a:pPr marL="342900" indent="-342900">
              <a:buFont typeface="Wingdings" panose="05000000000000000000" pitchFamily="2" charset="2"/>
              <a:buChar char="§"/>
            </a:pPr>
            <a:endParaRPr lang="en-GB" sz="2200">
              <a:latin typeface="IBM Plex Sans Light" panose="020B0403050203000203" pitchFamily="34" charset="0"/>
            </a:endParaRPr>
          </a:p>
        </p:txBody>
      </p:sp>
      <p:pic>
        <p:nvPicPr>
          <p:cNvPr id="15" name="Picture 14" descr="Diagram&#10;&#10;Description automatically generated">
            <a:extLst>
              <a:ext uri="{FF2B5EF4-FFF2-40B4-BE49-F238E27FC236}">
                <a16:creationId xmlns:a16="http://schemas.microsoft.com/office/drawing/2014/main" id="{EA45E079-CA15-1BC4-96C2-BF6D6D3C6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364" y="1635162"/>
            <a:ext cx="6380316" cy="3587675"/>
          </a:xfrm>
          <a:prstGeom prst="rect">
            <a:avLst/>
          </a:prstGeom>
        </p:spPr>
      </p:pic>
    </p:spTree>
    <p:extLst>
      <p:ext uri="{BB962C8B-B14F-4D97-AF65-F5344CB8AC3E}">
        <p14:creationId xmlns:p14="http://schemas.microsoft.com/office/powerpoint/2010/main" val="576548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Pulmonary diffusion</a:t>
            </a:r>
          </a:p>
        </p:txBody>
      </p:sp>
      <p:pic>
        <p:nvPicPr>
          <p:cNvPr id="6" name="Picture 5" descr="Diagram&#10;&#10;Description automatically generated">
            <a:extLst>
              <a:ext uri="{FF2B5EF4-FFF2-40B4-BE49-F238E27FC236}">
                <a16:creationId xmlns:a16="http://schemas.microsoft.com/office/drawing/2014/main" id="{173E3EB6-7E5F-D5FB-9A81-B70085A6D5D1}"/>
              </a:ext>
            </a:extLst>
          </p:cNvPr>
          <p:cNvPicPr>
            <a:picLocks noChangeAspect="1"/>
          </p:cNvPicPr>
          <p:nvPr/>
        </p:nvPicPr>
        <p:blipFill rotWithShape="1">
          <a:blip r:embed="rId3">
            <a:extLst>
              <a:ext uri="{28A0092B-C50C-407E-A947-70E740481C1C}">
                <a14:useLocalDpi xmlns:a14="http://schemas.microsoft.com/office/drawing/2010/main" val="0"/>
              </a:ext>
            </a:extLst>
          </a:blip>
          <a:srcRect l="2749" r="-1499"/>
          <a:stretch/>
        </p:blipFill>
        <p:spPr>
          <a:xfrm>
            <a:off x="5928360" y="1690688"/>
            <a:ext cx="6148090" cy="3498400"/>
          </a:xfrm>
          <a:prstGeom prst="rect">
            <a:avLst/>
          </a:prstGeom>
        </p:spPr>
      </p:pic>
      <p:sp>
        <p:nvSpPr>
          <p:cNvPr id="3" name="TextBox 2">
            <a:extLst>
              <a:ext uri="{FF2B5EF4-FFF2-40B4-BE49-F238E27FC236}">
                <a16:creationId xmlns:a16="http://schemas.microsoft.com/office/drawing/2014/main" id="{FCE1932C-5EB6-A598-D338-45AECBD7922E}"/>
              </a:ext>
            </a:extLst>
          </p:cNvPr>
          <p:cNvSpPr txBox="1"/>
          <p:nvPr/>
        </p:nvSpPr>
        <p:spPr>
          <a:xfrm>
            <a:off x="838200" y="1690688"/>
            <a:ext cx="4876800" cy="4493538"/>
          </a:xfrm>
          <a:prstGeom prst="rect">
            <a:avLst/>
          </a:prstGeom>
          <a:noFill/>
        </p:spPr>
        <p:txBody>
          <a:bodyPr wrap="square" rtlCol="0">
            <a:spAutoFit/>
          </a:bodyPr>
          <a:lstStyle/>
          <a:p>
            <a:pPr marL="342900" indent="-342900">
              <a:buFont typeface="Wingdings" panose="05000000000000000000" pitchFamily="2" charset="2"/>
              <a:buChar char="§"/>
            </a:pPr>
            <a:endParaRPr lang="en-GB" sz="2200">
              <a:latin typeface="IBM Plex Sans Light" panose="020B0403050203000203" pitchFamily="34" charset="0"/>
            </a:endParaRPr>
          </a:p>
          <a:p>
            <a:pPr marL="342900" indent="-342900">
              <a:buFont typeface="Wingdings" panose="05000000000000000000" pitchFamily="2" charset="2"/>
              <a:buChar char="§"/>
            </a:pPr>
            <a:r>
              <a:rPr lang="en-GB" sz="2200" b="1">
                <a:latin typeface="IBM Plex Sans Light" panose="020B0403050203000203" pitchFamily="34" charset="0"/>
              </a:rPr>
              <a:t>BLOOD-GAS barrier</a:t>
            </a:r>
            <a:r>
              <a:rPr lang="en-GB" sz="2200">
                <a:latin typeface="IBM Plex Sans Light" panose="020B0403050203000203" pitchFamily="34" charset="0"/>
              </a:rPr>
              <a:t>: pneumocytes, endothelial cells and basement membrane (proteins) </a:t>
            </a:r>
          </a:p>
          <a:p>
            <a:pPr marL="342900" indent="-342900">
              <a:buFont typeface="Wingdings" panose="05000000000000000000" pitchFamily="2" charset="2"/>
              <a:buChar char="§"/>
            </a:pPr>
            <a:r>
              <a:rPr lang="en-GB" sz="2200" b="1">
                <a:latin typeface="IBM Plex Sans Light" panose="020B0403050203000203" pitchFamily="34" charset="0"/>
              </a:rPr>
              <a:t>Deoxygenated blood</a:t>
            </a:r>
            <a:r>
              <a:rPr lang="en-GB" sz="2200">
                <a:latin typeface="IBM Plex Sans Light" panose="020B0403050203000203" pitchFamily="34" charset="0"/>
              </a:rPr>
              <a:t> arrives via pulmonary arteries</a:t>
            </a:r>
          </a:p>
          <a:p>
            <a:pPr marL="342900" indent="-342900">
              <a:buFont typeface="Wingdings" panose="05000000000000000000" pitchFamily="2" charset="2"/>
              <a:buChar char="§"/>
            </a:pPr>
            <a:r>
              <a:rPr lang="en-GB" sz="2200">
                <a:latin typeface="IBM Plex Sans Light" panose="020B0403050203000203" pitchFamily="34" charset="0"/>
              </a:rPr>
              <a:t>Replenishes blood's </a:t>
            </a:r>
            <a:r>
              <a:rPr lang="en-GB" sz="2200" b="1">
                <a:latin typeface="IBM Plex Sans Light" panose="020B0403050203000203" pitchFamily="34" charset="0"/>
              </a:rPr>
              <a:t>oxygen supply </a:t>
            </a:r>
            <a:r>
              <a:rPr lang="en-GB" sz="2200">
                <a:latin typeface="IBM Plex Sans Light" panose="020B0403050203000203" pitchFamily="34" charset="0"/>
              </a:rPr>
              <a:t>that has been depleted for oxidative energy production</a:t>
            </a:r>
          </a:p>
          <a:p>
            <a:pPr marL="342900" indent="-342900">
              <a:buFont typeface="Wingdings" panose="05000000000000000000" pitchFamily="2" charset="2"/>
              <a:buChar char="§"/>
            </a:pPr>
            <a:r>
              <a:rPr lang="en-GB" sz="2200" b="1">
                <a:latin typeface="IBM Plex Sans Light" panose="020B0403050203000203" pitchFamily="34" charset="0"/>
              </a:rPr>
              <a:t>Carbon dioxide</a:t>
            </a:r>
            <a:r>
              <a:rPr lang="en-GB" sz="2200">
                <a:latin typeface="IBM Plex Sans Light" panose="020B0403050203000203" pitchFamily="34" charset="0"/>
              </a:rPr>
              <a:t> is removed and breathed out</a:t>
            </a:r>
          </a:p>
          <a:p>
            <a:pPr marL="342900" indent="-342900">
              <a:buFont typeface="Wingdings" panose="05000000000000000000" pitchFamily="2" charset="2"/>
              <a:buChar char="§"/>
            </a:pPr>
            <a:r>
              <a:rPr lang="en-GB" sz="2200" b="1">
                <a:latin typeface="IBM Plex Sans Light" panose="020B0403050203000203" pitchFamily="34" charset="0"/>
              </a:rPr>
              <a:t>Oxygenated blood </a:t>
            </a:r>
            <a:r>
              <a:rPr lang="en-GB" sz="2200">
                <a:latin typeface="IBM Plex Sans Light" panose="020B0403050203000203" pitchFamily="34" charset="0"/>
              </a:rPr>
              <a:t>via pulmonary veins – to the heart – to the body</a:t>
            </a:r>
          </a:p>
        </p:txBody>
      </p:sp>
    </p:spTree>
    <p:extLst>
      <p:ext uri="{BB962C8B-B14F-4D97-AF65-F5344CB8AC3E}">
        <p14:creationId xmlns:p14="http://schemas.microsoft.com/office/powerpoint/2010/main" val="2994610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Did you know?</a:t>
            </a:r>
          </a:p>
        </p:txBody>
      </p:sp>
      <p:sp>
        <p:nvSpPr>
          <p:cNvPr id="3" name="TextBox 2">
            <a:extLst>
              <a:ext uri="{FF2B5EF4-FFF2-40B4-BE49-F238E27FC236}">
                <a16:creationId xmlns:a16="http://schemas.microsoft.com/office/drawing/2014/main" id="{FCE1932C-5EB6-A598-D338-45AECBD7922E}"/>
              </a:ext>
            </a:extLst>
          </p:cNvPr>
          <p:cNvSpPr txBox="1"/>
          <p:nvPr/>
        </p:nvSpPr>
        <p:spPr>
          <a:xfrm>
            <a:off x="838200" y="1690688"/>
            <a:ext cx="8488680" cy="2646878"/>
          </a:xfrm>
          <a:prstGeom prst="rect">
            <a:avLst/>
          </a:prstGeom>
          <a:noFill/>
        </p:spPr>
        <p:txBody>
          <a:bodyPr wrap="square" rtlCol="0">
            <a:spAutoFit/>
          </a:bodyPr>
          <a:lstStyle/>
          <a:p>
            <a:pPr marL="342900" indent="-342900">
              <a:buFont typeface="Wingdings" panose="05000000000000000000" pitchFamily="2" charset="2"/>
              <a:buChar char="§"/>
            </a:pPr>
            <a:r>
              <a:rPr lang="en-GB" sz="2400">
                <a:latin typeface="IBM Plex Sans Light" panose="020B0403050203000203" pitchFamily="34" charset="0"/>
              </a:rPr>
              <a:t>Differences in the partial pressures of gases in the alveoli and in the blood create a pressure gradient across the respiratory membrane. This difference in pressures leads to diffusion of gases across the respiratory membrane. </a:t>
            </a:r>
            <a:br>
              <a:rPr lang="en-GB" sz="2400">
                <a:latin typeface="IBM Plex Sans Light" panose="020B0403050203000203" pitchFamily="34" charset="0"/>
              </a:rPr>
            </a:br>
            <a:r>
              <a:rPr lang="en-GB" sz="2400">
                <a:latin typeface="IBM Plex Sans Light" panose="020B0403050203000203" pitchFamily="34" charset="0"/>
              </a:rPr>
              <a:t>The greater the pressure gradient, the more rapidly oxygen diffuses across it.</a:t>
            </a:r>
          </a:p>
          <a:p>
            <a:endParaRPr lang="en-GB" sz="2200">
              <a:latin typeface="IBM Plex Sans Light" panose="020B0403050203000203" pitchFamily="34" charset="0"/>
            </a:endParaRPr>
          </a:p>
        </p:txBody>
      </p:sp>
    </p:spTree>
    <p:extLst>
      <p:ext uri="{BB962C8B-B14F-4D97-AF65-F5344CB8AC3E}">
        <p14:creationId xmlns:p14="http://schemas.microsoft.com/office/powerpoint/2010/main" val="4251436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Gases – partial pressure and exchange</a:t>
            </a:r>
          </a:p>
        </p:txBody>
      </p:sp>
      <p:sp>
        <p:nvSpPr>
          <p:cNvPr id="6" name="TextBox 5">
            <a:extLst>
              <a:ext uri="{FF2B5EF4-FFF2-40B4-BE49-F238E27FC236}">
                <a16:creationId xmlns:a16="http://schemas.microsoft.com/office/drawing/2014/main" id="{0E050562-4FBC-F2E6-8992-89957A0AFDBF}"/>
              </a:ext>
            </a:extLst>
          </p:cNvPr>
          <p:cNvSpPr txBox="1"/>
          <p:nvPr/>
        </p:nvSpPr>
        <p:spPr>
          <a:xfrm>
            <a:off x="838198" y="1696955"/>
            <a:ext cx="9408697" cy="4493538"/>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200" b="1">
                <a:latin typeface="IBM Plex Sans Light" panose="020B0403050203000203" pitchFamily="34" charset="0"/>
              </a:rPr>
              <a:t>Atmospheric air </a:t>
            </a:r>
            <a:r>
              <a:rPr lang="en-GB" sz="2200">
                <a:latin typeface="IBM Plex Sans Light" panose="020B0403050203000203" pitchFamily="34" charset="0"/>
              </a:rPr>
              <a:t>is a mixture of gases – each with its own </a:t>
            </a:r>
            <a:r>
              <a:rPr lang="en-GB" sz="2200" b="1">
                <a:latin typeface="IBM Plex Sans Light" panose="020B0403050203000203" pitchFamily="34" charset="0"/>
              </a:rPr>
              <a:t>partial pressure</a:t>
            </a:r>
            <a:r>
              <a:rPr lang="en-GB" sz="2200">
                <a:latin typeface="IBM Plex Sans Light" panose="020B0403050203000203" pitchFamily="34" charset="0"/>
              </a:rPr>
              <a:t> contributes to the total atmospheric pressure</a:t>
            </a:r>
          </a:p>
          <a:p>
            <a:pPr marL="342900" indent="-342900">
              <a:spcBef>
                <a:spcPts val="600"/>
              </a:spcBef>
              <a:buFont typeface="Wingdings" panose="05000000000000000000" pitchFamily="2" charset="2"/>
              <a:buChar char="§"/>
            </a:pPr>
            <a:r>
              <a:rPr lang="en-GB" sz="2200" b="1">
                <a:latin typeface="IBM Plex Sans Light" panose="020B0403050203000203" pitchFamily="34" charset="0"/>
              </a:rPr>
              <a:t>Alveolar air </a:t>
            </a:r>
            <a:r>
              <a:rPr lang="en-GB" sz="2200">
                <a:latin typeface="IBM Plex Sans Light" panose="020B0403050203000203" pitchFamily="34" charset="0"/>
              </a:rPr>
              <a:t>differs from atmospheric air</a:t>
            </a:r>
          </a:p>
          <a:p>
            <a:pPr marL="342900" indent="-342900">
              <a:spcBef>
                <a:spcPts val="600"/>
              </a:spcBef>
              <a:buFont typeface="Wingdings" panose="05000000000000000000" pitchFamily="2" charset="2"/>
              <a:buChar char="§"/>
            </a:pPr>
            <a:r>
              <a:rPr lang="en-GB" sz="2200">
                <a:latin typeface="IBM Plex Sans Light" panose="020B0403050203000203" pitchFamily="34" charset="0"/>
              </a:rPr>
              <a:t>The </a:t>
            </a:r>
            <a:r>
              <a:rPr lang="en-GB" sz="2200" b="1">
                <a:latin typeface="IBM Plex Sans Light" panose="020B0403050203000203" pitchFamily="34" charset="0"/>
              </a:rPr>
              <a:t>gas exchange </a:t>
            </a:r>
            <a:r>
              <a:rPr lang="en-GB" sz="2200">
                <a:latin typeface="IBM Plex Sans Light" panose="020B0403050203000203" pitchFamily="34" charset="0"/>
              </a:rPr>
              <a:t>occurs between the alveolar air and the blood in capillaries by </a:t>
            </a:r>
            <a:r>
              <a:rPr lang="en-GB" sz="2200" b="1">
                <a:latin typeface="IBM Plex Sans Light" panose="020B0403050203000203" pitchFamily="34" charset="0"/>
              </a:rPr>
              <a:t>diffusion</a:t>
            </a:r>
            <a:r>
              <a:rPr lang="en-GB" sz="2200">
                <a:latin typeface="IBM Plex Sans Light" panose="020B0403050203000203" pitchFamily="34" charset="0"/>
              </a:rPr>
              <a:t> – the flow down their </a:t>
            </a:r>
            <a:r>
              <a:rPr lang="en-GB" sz="2200" b="1">
                <a:latin typeface="IBM Plex Sans Light" panose="020B0403050203000203" pitchFamily="34" charset="0"/>
              </a:rPr>
              <a:t>concentration gradient </a:t>
            </a:r>
            <a:r>
              <a:rPr lang="en-GB" sz="2200">
                <a:latin typeface="IBM Plex Sans Light" panose="020B0403050203000203" pitchFamily="34" charset="0"/>
              </a:rPr>
              <a:t>or </a:t>
            </a:r>
            <a:r>
              <a:rPr lang="en-GB" sz="2200" b="1">
                <a:latin typeface="IBM Plex Sans Light" panose="020B0403050203000203" pitchFamily="34" charset="0"/>
              </a:rPr>
              <a:t>partial pressure gradient</a:t>
            </a:r>
            <a:endParaRPr lang="en-GB" sz="2200">
              <a:latin typeface="IBM Plex Sans Light" panose="020B0403050203000203" pitchFamily="34" charset="0"/>
            </a:endParaRPr>
          </a:p>
          <a:p>
            <a:pPr marL="342900" indent="-342900">
              <a:spcBef>
                <a:spcPts val="600"/>
              </a:spcBef>
              <a:buFont typeface="Wingdings" panose="05000000000000000000" pitchFamily="2" charset="2"/>
              <a:buChar char="§"/>
            </a:pPr>
            <a:r>
              <a:rPr lang="en-GB" sz="2200">
                <a:latin typeface="IBM Plex Sans Light" panose="020B0403050203000203" pitchFamily="34" charset="0"/>
              </a:rPr>
              <a:t>The composition of alveolar air is closely monitored </a:t>
            </a:r>
          </a:p>
          <a:p>
            <a:pPr marL="342900" indent="-342900">
              <a:spcBef>
                <a:spcPts val="600"/>
              </a:spcBef>
              <a:buFont typeface="Wingdings" panose="05000000000000000000" pitchFamily="2" charset="2"/>
              <a:buChar char="§"/>
            </a:pPr>
            <a:r>
              <a:rPr lang="en-GB" sz="2200">
                <a:latin typeface="IBM Plex Sans Light" panose="020B0403050203000203" pitchFamily="34" charset="0"/>
              </a:rPr>
              <a:t>Gas exchange depends on: </a:t>
            </a:r>
          </a:p>
          <a:p>
            <a:pPr marL="800100" lvl="1" indent="-342900">
              <a:spcBef>
                <a:spcPts val="1200"/>
              </a:spcBef>
              <a:buFont typeface="Wingdings" panose="05000000000000000000" pitchFamily="2" charset="2"/>
              <a:buChar char="§"/>
            </a:pPr>
            <a:r>
              <a:rPr lang="en-GB" sz="2000" b="1">
                <a:latin typeface="IBM Plex Sans Light" panose="020B0403050203000203" pitchFamily="34" charset="0"/>
              </a:rPr>
              <a:t>The magnitude of partial pressure gradient </a:t>
            </a:r>
            <a:r>
              <a:rPr lang="en-GB" sz="2000">
                <a:latin typeface="IBM Plex Sans Light" panose="020B0403050203000203" pitchFamily="34" charset="0"/>
              </a:rPr>
              <a:t>(influenced also by altitude)</a:t>
            </a:r>
          </a:p>
          <a:p>
            <a:pPr marL="800100" lvl="1" indent="-342900">
              <a:spcBef>
                <a:spcPts val="1200"/>
              </a:spcBef>
              <a:buFont typeface="Wingdings" panose="05000000000000000000" pitchFamily="2" charset="2"/>
              <a:buChar char="§"/>
            </a:pPr>
            <a:r>
              <a:rPr lang="en-GB" sz="2000" b="1">
                <a:latin typeface="IBM Plex Sans Light" panose="020B0403050203000203" pitchFamily="34" charset="0"/>
              </a:rPr>
              <a:t>Solubility </a:t>
            </a:r>
            <a:r>
              <a:rPr lang="en-GB" sz="2000">
                <a:latin typeface="IBM Plex Sans Light" panose="020B0403050203000203" pitchFamily="34" charset="0"/>
              </a:rPr>
              <a:t>(nitrogen is plentiful in the air but does not diffuse into the blood)</a:t>
            </a:r>
          </a:p>
          <a:p>
            <a:pPr marL="800100" lvl="1" indent="-342900">
              <a:spcBef>
                <a:spcPts val="1200"/>
              </a:spcBef>
              <a:buFont typeface="Wingdings" panose="05000000000000000000" pitchFamily="2" charset="2"/>
              <a:buChar char="§"/>
            </a:pPr>
            <a:r>
              <a:rPr lang="en-GB" sz="2000" b="1">
                <a:latin typeface="IBM Plex Sans Light" panose="020B0403050203000203" pitchFamily="34" charset="0"/>
              </a:rPr>
              <a:t>Thickness</a:t>
            </a:r>
            <a:r>
              <a:rPr lang="en-GB" sz="2000">
                <a:latin typeface="IBM Plex Sans Light" panose="020B0403050203000203" pitchFamily="34" charset="0"/>
              </a:rPr>
              <a:t> of the pulmonary membrane</a:t>
            </a:r>
          </a:p>
        </p:txBody>
      </p:sp>
      <p:sp>
        <p:nvSpPr>
          <p:cNvPr id="7" name="TextBox 6">
            <a:extLst>
              <a:ext uri="{FF2B5EF4-FFF2-40B4-BE49-F238E27FC236}">
                <a16:creationId xmlns:a16="http://schemas.microsoft.com/office/drawing/2014/main" id="{F913BB3D-C27B-DB7A-8516-446A3DB89DF7}"/>
              </a:ext>
            </a:extLst>
          </p:cNvPr>
          <p:cNvSpPr txBox="1"/>
          <p:nvPr/>
        </p:nvSpPr>
        <p:spPr>
          <a:xfrm>
            <a:off x="10246895" y="-759322"/>
            <a:ext cx="1572127" cy="461665"/>
          </a:xfrm>
          <a:prstGeom prst="rect">
            <a:avLst/>
          </a:prstGeom>
          <a:noFill/>
        </p:spPr>
        <p:txBody>
          <a:bodyPr wrap="square" rtlCol="0">
            <a:spAutoFit/>
          </a:bodyPr>
          <a:lstStyle/>
          <a:p>
            <a:pPr algn="ctr"/>
            <a:r>
              <a:rPr lang="en-GB" sz="2400" b="0" i="0" spc="300">
                <a:solidFill>
                  <a:srgbClr val="21242C"/>
                </a:solidFill>
                <a:effectLst/>
                <a:latin typeface="IBM Plex Mono" panose="020B0604020202020204" pitchFamily="49" charset="-18"/>
              </a:rPr>
              <a:t>PV=</a:t>
            </a:r>
            <a:r>
              <a:rPr lang="en-GB" sz="2400" spc="300" err="1">
                <a:solidFill>
                  <a:srgbClr val="21242C"/>
                </a:solidFill>
                <a:latin typeface="IBM Plex Mono" panose="020B0604020202020204" pitchFamily="49" charset="-18"/>
              </a:rPr>
              <a:t>n</a:t>
            </a:r>
            <a:r>
              <a:rPr lang="en-GB" sz="2400" b="0" i="0" spc="300" err="1">
                <a:solidFill>
                  <a:srgbClr val="21242C"/>
                </a:solidFill>
                <a:effectLst/>
                <a:latin typeface="IBM Plex Mono" panose="020B0604020202020204" pitchFamily="49" charset="-18"/>
              </a:rPr>
              <a:t>RT</a:t>
            </a:r>
            <a:endParaRPr lang="en-GB" sz="2400" spc="300">
              <a:latin typeface="IBM Plex Mono" panose="020B0604020202020204" pitchFamily="49" charset="-18"/>
            </a:endParaRPr>
          </a:p>
        </p:txBody>
      </p:sp>
    </p:spTree>
    <p:extLst>
      <p:ext uri="{BB962C8B-B14F-4D97-AF65-F5344CB8AC3E}">
        <p14:creationId xmlns:p14="http://schemas.microsoft.com/office/powerpoint/2010/main" val="48554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PO</a:t>
            </a:r>
            <a:r>
              <a:rPr lang="en-US" sz="3200" b="1" baseline="-25000">
                <a:latin typeface="IBM Plex Mono Light" panose="020B0409050203000203" pitchFamily="49" charset="0"/>
              </a:rPr>
              <a:t>2</a:t>
            </a:r>
            <a:r>
              <a:rPr lang="en-US" sz="3200" b="1">
                <a:latin typeface="IBM Plex Mono Light" panose="020B0409050203000203" pitchFamily="49" charset="0"/>
              </a:rPr>
              <a:t> AND PCO</a:t>
            </a:r>
            <a:r>
              <a:rPr lang="en-US" sz="3200" b="1" baseline="-25000">
                <a:latin typeface="IBM Plex Mono Light" panose="020B0409050203000203" pitchFamily="49" charset="0"/>
              </a:rPr>
              <a:t>2</a:t>
            </a:r>
            <a:r>
              <a:rPr lang="en-US" sz="3200" b="1">
                <a:latin typeface="IBM Plex Mono Light" panose="020B0409050203000203" pitchFamily="49" charset="0"/>
              </a:rPr>
              <a:t> IN BLOOD</a:t>
            </a:r>
          </a:p>
        </p:txBody>
      </p:sp>
      <p:pic>
        <p:nvPicPr>
          <p:cNvPr id="4" name="Picture 3">
            <a:extLst>
              <a:ext uri="{FF2B5EF4-FFF2-40B4-BE49-F238E27FC236}">
                <a16:creationId xmlns:a16="http://schemas.microsoft.com/office/drawing/2014/main" id="{6E46878D-3E2A-D6C1-8F5B-3E6916F5D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47" y="1748853"/>
            <a:ext cx="6924233" cy="411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60075641-ADED-8816-5445-F9345317B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948" y="1111272"/>
            <a:ext cx="4949825" cy="4875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68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GB" sz="3200" b="1">
                <a:solidFill>
                  <a:srgbClr val="0070C0"/>
                </a:solidFill>
                <a:latin typeface="IBM Plex Mono Light" panose="020B0409050203000203" pitchFamily="49" charset="0"/>
              </a:rPr>
              <a:t>Partial Pressures of Respiratory Gases </a:t>
            </a:r>
            <a:br>
              <a:rPr lang="en-GB" sz="3200" b="1">
                <a:solidFill>
                  <a:srgbClr val="0070C0"/>
                </a:solidFill>
                <a:latin typeface="IBM Plex Mono Light" panose="020B0409050203000203" pitchFamily="49" charset="0"/>
              </a:rPr>
            </a:br>
            <a:r>
              <a:rPr lang="en-GB" sz="3200" b="1">
                <a:solidFill>
                  <a:srgbClr val="0070C0"/>
                </a:solidFill>
                <a:latin typeface="IBM Plex Mono Light" panose="020B0409050203000203" pitchFamily="49" charset="0"/>
              </a:rPr>
              <a:t>at Sea Level</a:t>
            </a:r>
          </a:p>
        </p:txBody>
      </p:sp>
      <p:grpSp>
        <p:nvGrpSpPr>
          <p:cNvPr id="5" name="Group 4">
            <a:extLst>
              <a:ext uri="{FF2B5EF4-FFF2-40B4-BE49-F238E27FC236}">
                <a16:creationId xmlns:a16="http://schemas.microsoft.com/office/drawing/2014/main" id="{9BFF12B3-E073-BE94-43CB-51FFF144251A}"/>
              </a:ext>
            </a:extLst>
          </p:cNvPr>
          <p:cNvGrpSpPr>
            <a:grpSpLocks/>
          </p:cNvGrpSpPr>
          <p:nvPr/>
        </p:nvGrpSpPr>
        <p:grpSpPr bwMode="auto">
          <a:xfrm>
            <a:off x="1950243" y="1690688"/>
            <a:ext cx="8291513" cy="3708400"/>
            <a:chOff x="456" y="1140"/>
            <a:chExt cx="5223" cy="2336"/>
          </a:xfrm>
        </p:grpSpPr>
        <p:sp>
          <p:nvSpPr>
            <p:cNvPr id="6" name="Text Box 5">
              <a:extLst>
                <a:ext uri="{FF2B5EF4-FFF2-40B4-BE49-F238E27FC236}">
                  <a16:creationId xmlns:a16="http://schemas.microsoft.com/office/drawing/2014/main" id="{FF89E2BB-BC94-3789-050D-3E1E93687FA2}"/>
                </a:ext>
              </a:extLst>
            </p:cNvPr>
            <p:cNvSpPr txBox="1">
              <a:spLocks noChangeArrowheads="1"/>
            </p:cNvSpPr>
            <p:nvPr/>
          </p:nvSpPr>
          <p:spPr bwMode="auto">
            <a:xfrm>
              <a:off x="459" y="1882"/>
              <a:ext cx="5220" cy="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773238" algn="r"/>
                  <a:tab pos="2827338" algn="r"/>
                  <a:tab pos="3810000" algn="r"/>
                  <a:tab pos="5080000" algn="r"/>
                  <a:tab pos="6265863" algn="r"/>
                  <a:tab pos="7643813" algn="r"/>
                </a:tabLst>
                <a:defRPr>
                  <a:solidFill>
                    <a:schemeClr val="tx1"/>
                  </a:solidFill>
                  <a:latin typeface="Arial" panose="020B0604020202020204" pitchFamily="34" charset="0"/>
                </a:defRPr>
              </a:lvl1pPr>
              <a:lvl2pPr>
                <a:tabLst>
                  <a:tab pos="1773238" algn="r"/>
                  <a:tab pos="2827338" algn="r"/>
                  <a:tab pos="3810000" algn="r"/>
                  <a:tab pos="5080000" algn="r"/>
                  <a:tab pos="6265863" algn="r"/>
                  <a:tab pos="7643813" algn="r"/>
                </a:tabLst>
                <a:defRPr>
                  <a:solidFill>
                    <a:schemeClr val="tx1"/>
                  </a:solidFill>
                  <a:latin typeface="Arial" panose="020B0604020202020204" pitchFamily="34" charset="0"/>
                </a:defRPr>
              </a:lvl2pPr>
              <a:lvl3pPr>
                <a:tabLst>
                  <a:tab pos="1773238" algn="r"/>
                  <a:tab pos="2827338" algn="r"/>
                  <a:tab pos="3810000" algn="r"/>
                  <a:tab pos="5080000" algn="r"/>
                  <a:tab pos="6265863" algn="r"/>
                  <a:tab pos="7643813" algn="r"/>
                </a:tabLst>
                <a:defRPr>
                  <a:solidFill>
                    <a:schemeClr val="tx1"/>
                  </a:solidFill>
                  <a:latin typeface="Arial" panose="020B0604020202020204" pitchFamily="34" charset="0"/>
                </a:defRPr>
              </a:lvl3pPr>
              <a:lvl4pPr>
                <a:tabLst>
                  <a:tab pos="1773238" algn="r"/>
                  <a:tab pos="2827338" algn="r"/>
                  <a:tab pos="3810000" algn="r"/>
                  <a:tab pos="5080000" algn="r"/>
                  <a:tab pos="6265863" algn="r"/>
                  <a:tab pos="7643813" algn="r"/>
                </a:tabLst>
                <a:defRPr>
                  <a:solidFill>
                    <a:schemeClr val="tx1"/>
                  </a:solidFill>
                  <a:latin typeface="Arial" panose="020B0604020202020204" pitchFamily="34" charset="0"/>
                </a:defRPr>
              </a:lvl4pPr>
              <a:lvl5pPr>
                <a:tabLst>
                  <a:tab pos="1773238" algn="r"/>
                  <a:tab pos="2827338" algn="r"/>
                  <a:tab pos="3810000" algn="r"/>
                  <a:tab pos="5080000" algn="r"/>
                  <a:tab pos="6265863" algn="r"/>
                  <a:tab pos="7643813" algn="r"/>
                </a:tabLst>
                <a:defRPr>
                  <a:solidFill>
                    <a:schemeClr val="tx1"/>
                  </a:solidFill>
                  <a:latin typeface="Arial" panose="020B0604020202020204" pitchFamily="34" charset="0"/>
                </a:defRPr>
              </a:lvl5pPr>
              <a:lvl6pPr fontAlgn="base">
                <a:spcBef>
                  <a:spcPct val="0"/>
                </a:spcBef>
                <a:spcAft>
                  <a:spcPct val="0"/>
                </a:spcAft>
                <a:tabLst>
                  <a:tab pos="1773238" algn="r"/>
                  <a:tab pos="2827338" algn="r"/>
                  <a:tab pos="3810000" algn="r"/>
                  <a:tab pos="5080000" algn="r"/>
                  <a:tab pos="6265863" algn="r"/>
                  <a:tab pos="7643813" algn="r"/>
                </a:tabLst>
                <a:defRPr>
                  <a:solidFill>
                    <a:schemeClr val="tx1"/>
                  </a:solidFill>
                  <a:latin typeface="Arial" panose="020B0604020202020204" pitchFamily="34" charset="0"/>
                </a:defRPr>
              </a:lvl6pPr>
              <a:lvl7pPr fontAlgn="base">
                <a:spcBef>
                  <a:spcPct val="0"/>
                </a:spcBef>
                <a:spcAft>
                  <a:spcPct val="0"/>
                </a:spcAft>
                <a:tabLst>
                  <a:tab pos="1773238" algn="r"/>
                  <a:tab pos="2827338" algn="r"/>
                  <a:tab pos="3810000" algn="r"/>
                  <a:tab pos="5080000" algn="r"/>
                  <a:tab pos="6265863" algn="r"/>
                  <a:tab pos="7643813" algn="r"/>
                </a:tabLst>
                <a:defRPr>
                  <a:solidFill>
                    <a:schemeClr val="tx1"/>
                  </a:solidFill>
                  <a:latin typeface="Arial" panose="020B0604020202020204" pitchFamily="34" charset="0"/>
                </a:defRPr>
              </a:lvl7pPr>
              <a:lvl8pPr fontAlgn="base">
                <a:spcBef>
                  <a:spcPct val="0"/>
                </a:spcBef>
                <a:spcAft>
                  <a:spcPct val="0"/>
                </a:spcAft>
                <a:tabLst>
                  <a:tab pos="1773238" algn="r"/>
                  <a:tab pos="2827338" algn="r"/>
                  <a:tab pos="3810000" algn="r"/>
                  <a:tab pos="5080000" algn="r"/>
                  <a:tab pos="6265863" algn="r"/>
                  <a:tab pos="7643813" algn="r"/>
                </a:tabLst>
                <a:defRPr>
                  <a:solidFill>
                    <a:schemeClr val="tx1"/>
                  </a:solidFill>
                  <a:latin typeface="Arial" panose="020B0604020202020204" pitchFamily="34" charset="0"/>
                </a:defRPr>
              </a:lvl8pPr>
              <a:lvl9pPr fontAlgn="base">
                <a:spcBef>
                  <a:spcPct val="0"/>
                </a:spcBef>
                <a:spcAft>
                  <a:spcPct val="0"/>
                </a:spcAft>
                <a:tabLst>
                  <a:tab pos="1773238" algn="r"/>
                  <a:tab pos="2827338" algn="r"/>
                  <a:tab pos="3810000" algn="r"/>
                  <a:tab pos="5080000" algn="r"/>
                  <a:tab pos="6265863" algn="r"/>
                  <a:tab pos="7643813" algn="r"/>
                </a:tabLst>
                <a:defRPr>
                  <a:solidFill>
                    <a:schemeClr val="tx1"/>
                  </a:solidFill>
                  <a:latin typeface="Arial" panose="020B0604020202020204" pitchFamily="34" charset="0"/>
                </a:defRPr>
              </a:lvl9pPr>
            </a:lstStyle>
            <a:p>
              <a:pPr eaLnBrk="0" hangingPunct="0">
                <a:lnSpc>
                  <a:spcPct val="200000"/>
                </a:lnSpc>
                <a:spcBef>
                  <a:spcPct val="50000"/>
                </a:spcBef>
              </a:pPr>
              <a:r>
                <a:rPr lang="en-US" altLang="en-US" sz="2000"/>
                <a:t>Total	100.00	760.0	760	760	706	0</a:t>
              </a:r>
            </a:p>
            <a:p>
              <a:pPr eaLnBrk="0" hangingPunct="0">
                <a:spcBef>
                  <a:spcPct val="50000"/>
                </a:spcBef>
              </a:pPr>
              <a:r>
                <a:rPr lang="en-US" altLang="en-US" sz="2000"/>
                <a:t>H</a:t>
              </a:r>
              <a:r>
                <a:rPr lang="en-US" altLang="en-US" sz="2000" baseline="-25000"/>
                <a:t>2</a:t>
              </a:r>
              <a:r>
                <a:rPr lang="en-US" altLang="en-US" sz="2000"/>
                <a:t>O	0.00	0.0	47	47	47	0</a:t>
              </a:r>
            </a:p>
            <a:p>
              <a:pPr eaLnBrk="0" hangingPunct="0">
                <a:spcBef>
                  <a:spcPct val="50000"/>
                </a:spcBef>
              </a:pPr>
              <a:r>
                <a:rPr lang="en-US" altLang="en-US" sz="2000"/>
                <a:t>O</a:t>
              </a:r>
              <a:r>
                <a:rPr lang="en-US" altLang="en-US" sz="2000" baseline="-25000"/>
                <a:t>2</a:t>
              </a:r>
              <a:r>
                <a:rPr lang="en-US" altLang="en-US" sz="2000"/>
                <a:t>	20.93	159.1	105	100	40	60</a:t>
              </a:r>
            </a:p>
            <a:p>
              <a:pPr eaLnBrk="0" hangingPunct="0">
                <a:spcBef>
                  <a:spcPct val="50000"/>
                </a:spcBef>
              </a:pPr>
              <a:r>
                <a:rPr lang="en-US" altLang="en-US" sz="2000"/>
                <a:t>CO</a:t>
              </a:r>
              <a:r>
                <a:rPr lang="en-US" altLang="en-US" sz="2000" baseline="-25000"/>
                <a:t>2</a:t>
              </a:r>
              <a:r>
                <a:rPr lang="en-US" altLang="en-US" sz="2000"/>
                <a:t>	0.03	0.2	40	40	46	6</a:t>
              </a:r>
            </a:p>
            <a:p>
              <a:pPr eaLnBrk="0" hangingPunct="0">
                <a:spcBef>
                  <a:spcPct val="50000"/>
                </a:spcBef>
              </a:pPr>
              <a:r>
                <a:rPr lang="en-US" altLang="en-US" sz="2000"/>
                <a:t>N</a:t>
              </a:r>
              <a:r>
                <a:rPr lang="en-US" altLang="en-US" sz="2000" baseline="-25000"/>
                <a:t>2</a:t>
              </a:r>
              <a:r>
                <a:rPr lang="en-US" altLang="en-US" sz="2000"/>
                <a:t>	79.04	600.7	568	573	573	0</a:t>
              </a:r>
              <a:endParaRPr lang="en-US" altLang="en-US" sz="2400"/>
            </a:p>
          </p:txBody>
        </p:sp>
        <p:sp>
          <p:nvSpPr>
            <p:cNvPr id="7" name="Line 6">
              <a:extLst>
                <a:ext uri="{FF2B5EF4-FFF2-40B4-BE49-F238E27FC236}">
                  <a16:creationId xmlns:a16="http://schemas.microsoft.com/office/drawing/2014/main" id="{907D1291-BEE8-807E-4FF6-E6D6513C33BC}"/>
                </a:ext>
              </a:extLst>
            </p:cNvPr>
            <p:cNvSpPr>
              <a:spLocks noChangeShapeType="1"/>
            </p:cNvSpPr>
            <p:nvPr/>
          </p:nvSpPr>
          <p:spPr bwMode="auto">
            <a:xfrm>
              <a:off x="2047" y="1445"/>
              <a:ext cx="34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Line 7">
              <a:extLst>
                <a:ext uri="{FF2B5EF4-FFF2-40B4-BE49-F238E27FC236}">
                  <a16:creationId xmlns:a16="http://schemas.microsoft.com/office/drawing/2014/main" id="{A8C47EA8-CC32-FD6D-94AA-A0D1815777F6}"/>
                </a:ext>
              </a:extLst>
            </p:cNvPr>
            <p:cNvSpPr>
              <a:spLocks noChangeShapeType="1"/>
            </p:cNvSpPr>
            <p:nvPr/>
          </p:nvSpPr>
          <p:spPr bwMode="auto">
            <a:xfrm>
              <a:off x="499" y="1981"/>
              <a:ext cx="502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Text Box 8">
              <a:extLst>
                <a:ext uri="{FF2B5EF4-FFF2-40B4-BE49-F238E27FC236}">
                  <a16:creationId xmlns:a16="http://schemas.microsoft.com/office/drawing/2014/main" id="{03FB9D52-056A-EB89-7CB9-C62AC3CFBE29}"/>
                </a:ext>
              </a:extLst>
            </p:cNvPr>
            <p:cNvSpPr txBox="1">
              <a:spLocks noChangeArrowheads="1"/>
            </p:cNvSpPr>
            <p:nvPr/>
          </p:nvSpPr>
          <p:spPr bwMode="auto">
            <a:xfrm>
              <a:off x="456" y="1140"/>
              <a:ext cx="5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143500" algn="ctr"/>
                </a:tabLst>
                <a:defRPr>
                  <a:solidFill>
                    <a:schemeClr val="tx1"/>
                  </a:solidFill>
                  <a:latin typeface="Arial" panose="020B0604020202020204" pitchFamily="34" charset="0"/>
                </a:defRPr>
              </a:lvl1pPr>
              <a:lvl2pPr>
                <a:tabLst>
                  <a:tab pos="5143500" algn="ctr"/>
                </a:tabLst>
                <a:defRPr>
                  <a:solidFill>
                    <a:schemeClr val="tx1"/>
                  </a:solidFill>
                  <a:latin typeface="Arial" panose="020B0604020202020204" pitchFamily="34" charset="0"/>
                </a:defRPr>
              </a:lvl2pPr>
              <a:lvl3pPr>
                <a:tabLst>
                  <a:tab pos="5143500" algn="ctr"/>
                </a:tabLst>
                <a:defRPr>
                  <a:solidFill>
                    <a:schemeClr val="tx1"/>
                  </a:solidFill>
                  <a:latin typeface="Arial" panose="020B0604020202020204" pitchFamily="34" charset="0"/>
                </a:defRPr>
              </a:lvl3pPr>
              <a:lvl4pPr>
                <a:tabLst>
                  <a:tab pos="5143500" algn="ctr"/>
                </a:tabLst>
                <a:defRPr>
                  <a:solidFill>
                    <a:schemeClr val="tx1"/>
                  </a:solidFill>
                  <a:latin typeface="Arial" panose="020B0604020202020204" pitchFamily="34" charset="0"/>
                </a:defRPr>
              </a:lvl4pPr>
              <a:lvl5pPr>
                <a:tabLst>
                  <a:tab pos="5143500" algn="ctr"/>
                </a:tabLst>
                <a:defRPr>
                  <a:solidFill>
                    <a:schemeClr val="tx1"/>
                  </a:solidFill>
                  <a:latin typeface="Arial" panose="020B0604020202020204" pitchFamily="34" charset="0"/>
                </a:defRPr>
              </a:lvl5pPr>
              <a:lvl6pPr fontAlgn="base">
                <a:spcBef>
                  <a:spcPct val="0"/>
                </a:spcBef>
                <a:spcAft>
                  <a:spcPct val="0"/>
                </a:spcAft>
                <a:tabLst>
                  <a:tab pos="5143500" algn="ctr"/>
                </a:tabLst>
                <a:defRPr>
                  <a:solidFill>
                    <a:schemeClr val="tx1"/>
                  </a:solidFill>
                  <a:latin typeface="Arial" panose="020B0604020202020204" pitchFamily="34" charset="0"/>
                </a:defRPr>
              </a:lvl6pPr>
              <a:lvl7pPr fontAlgn="base">
                <a:spcBef>
                  <a:spcPct val="0"/>
                </a:spcBef>
                <a:spcAft>
                  <a:spcPct val="0"/>
                </a:spcAft>
                <a:tabLst>
                  <a:tab pos="5143500" algn="ctr"/>
                </a:tabLst>
                <a:defRPr>
                  <a:solidFill>
                    <a:schemeClr val="tx1"/>
                  </a:solidFill>
                  <a:latin typeface="Arial" panose="020B0604020202020204" pitchFamily="34" charset="0"/>
                </a:defRPr>
              </a:lvl7pPr>
              <a:lvl8pPr fontAlgn="base">
                <a:spcBef>
                  <a:spcPct val="0"/>
                </a:spcBef>
                <a:spcAft>
                  <a:spcPct val="0"/>
                </a:spcAft>
                <a:tabLst>
                  <a:tab pos="5143500" algn="ctr"/>
                </a:tabLst>
                <a:defRPr>
                  <a:solidFill>
                    <a:schemeClr val="tx1"/>
                  </a:solidFill>
                  <a:latin typeface="Arial" panose="020B0604020202020204" pitchFamily="34" charset="0"/>
                </a:defRPr>
              </a:lvl8pPr>
              <a:lvl9pPr fontAlgn="base">
                <a:spcBef>
                  <a:spcPct val="0"/>
                </a:spcBef>
                <a:spcAft>
                  <a:spcPct val="0"/>
                </a:spcAft>
                <a:tabLst>
                  <a:tab pos="5143500" algn="ctr"/>
                </a:tabLst>
                <a:defRPr>
                  <a:solidFill>
                    <a:schemeClr val="tx1"/>
                  </a:solidFill>
                  <a:latin typeface="Arial" panose="020B0604020202020204" pitchFamily="34" charset="0"/>
                </a:defRPr>
              </a:lvl9pPr>
            </a:lstStyle>
            <a:p>
              <a:pPr eaLnBrk="0" hangingPunct="0">
                <a:spcBef>
                  <a:spcPct val="50000"/>
                </a:spcBef>
              </a:pPr>
              <a:r>
                <a:rPr lang="en-US" altLang="en-US" sz="2400" b="1"/>
                <a:t>	</a:t>
              </a:r>
              <a:r>
                <a:rPr lang="en-US" altLang="en-US" sz="2000" b="1"/>
                <a:t>Partial pressure (mmHg)</a:t>
              </a:r>
              <a:endParaRPr lang="en-US" altLang="en-US" sz="2400">
                <a:latin typeface="Times New Roman" panose="02020603050405020304" pitchFamily="18" charset="0"/>
              </a:endParaRPr>
            </a:p>
          </p:txBody>
        </p:sp>
        <p:sp>
          <p:nvSpPr>
            <p:cNvPr id="10" name="Text Box 9">
              <a:extLst>
                <a:ext uri="{FF2B5EF4-FFF2-40B4-BE49-F238E27FC236}">
                  <a16:creationId xmlns:a16="http://schemas.microsoft.com/office/drawing/2014/main" id="{A108C0FD-2E75-DA41-B906-2686511AEDCF}"/>
                </a:ext>
              </a:extLst>
            </p:cNvPr>
            <p:cNvSpPr txBox="1">
              <a:spLocks noChangeArrowheads="1"/>
            </p:cNvSpPr>
            <p:nvPr/>
          </p:nvSpPr>
          <p:spPr bwMode="auto">
            <a:xfrm>
              <a:off x="456" y="1486"/>
              <a:ext cx="522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401763" algn="ctr"/>
                  <a:tab pos="2527300" algn="ctr"/>
                  <a:tab pos="3606800" algn="ctr"/>
                  <a:tab pos="4876800" algn="ctr"/>
                  <a:tab pos="6099175" algn="ctr"/>
                  <a:tab pos="7404100" algn="ctr"/>
                </a:tabLst>
                <a:defRPr>
                  <a:solidFill>
                    <a:schemeClr val="tx1"/>
                  </a:solidFill>
                  <a:latin typeface="Arial" panose="020B0604020202020204" pitchFamily="34" charset="0"/>
                </a:defRPr>
              </a:lvl1pPr>
              <a:lvl2pPr>
                <a:tabLst>
                  <a:tab pos="1401763" algn="ctr"/>
                  <a:tab pos="2527300" algn="ctr"/>
                  <a:tab pos="3606800" algn="ctr"/>
                  <a:tab pos="4876800" algn="ctr"/>
                  <a:tab pos="6099175" algn="ctr"/>
                  <a:tab pos="7404100" algn="ctr"/>
                </a:tabLst>
                <a:defRPr>
                  <a:solidFill>
                    <a:schemeClr val="tx1"/>
                  </a:solidFill>
                  <a:latin typeface="Arial" panose="020B0604020202020204" pitchFamily="34" charset="0"/>
                </a:defRPr>
              </a:lvl2pPr>
              <a:lvl3pPr>
                <a:tabLst>
                  <a:tab pos="1401763" algn="ctr"/>
                  <a:tab pos="2527300" algn="ctr"/>
                  <a:tab pos="3606800" algn="ctr"/>
                  <a:tab pos="4876800" algn="ctr"/>
                  <a:tab pos="6099175" algn="ctr"/>
                  <a:tab pos="7404100" algn="ctr"/>
                </a:tabLst>
                <a:defRPr>
                  <a:solidFill>
                    <a:schemeClr val="tx1"/>
                  </a:solidFill>
                  <a:latin typeface="Arial" panose="020B0604020202020204" pitchFamily="34" charset="0"/>
                </a:defRPr>
              </a:lvl3pPr>
              <a:lvl4pPr>
                <a:tabLst>
                  <a:tab pos="1401763" algn="ctr"/>
                  <a:tab pos="2527300" algn="ctr"/>
                  <a:tab pos="3606800" algn="ctr"/>
                  <a:tab pos="4876800" algn="ctr"/>
                  <a:tab pos="6099175" algn="ctr"/>
                  <a:tab pos="7404100" algn="ctr"/>
                </a:tabLst>
                <a:defRPr>
                  <a:solidFill>
                    <a:schemeClr val="tx1"/>
                  </a:solidFill>
                  <a:latin typeface="Arial" panose="020B0604020202020204" pitchFamily="34" charset="0"/>
                </a:defRPr>
              </a:lvl4pPr>
              <a:lvl5pPr>
                <a:tabLst>
                  <a:tab pos="1401763" algn="ctr"/>
                  <a:tab pos="2527300" algn="ctr"/>
                  <a:tab pos="3606800" algn="ctr"/>
                  <a:tab pos="4876800" algn="ctr"/>
                  <a:tab pos="6099175" algn="ctr"/>
                  <a:tab pos="7404100" algn="ctr"/>
                </a:tabLst>
                <a:defRPr>
                  <a:solidFill>
                    <a:schemeClr val="tx1"/>
                  </a:solidFill>
                  <a:latin typeface="Arial" panose="020B0604020202020204" pitchFamily="34" charset="0"/>
                </a:defRPr>
              </a:lvl5pPr>
              <a:lvl6pPr fontAlgn="base">
                <a:spcBef>
                  <a:spcPct val="0"/>
                </a:spcBef>
                <a:spcAft>
                  <a:spcPct val="0"/>
                </a:spcAft>
                <a:tabLst>
                  <a:tab pos="1401763" algn="ctr"/>
                  <a:tab pos="2527300" algn="ctr"/>
                  <a:tab pos="3606800" algn="ctr"/>
                  <a:tab pos="4876800" algn="ctr"/>
                  <a:tab pos="6099175" algn="ctr"/>
                  <a:tab pos="7404100" algn="ctr"/>
                </a:tabLst>
                <a:defRPr>
                  <a:solidFill>
                    <a:schemeClr val="tx1"/>
                  </a:solidFill>
                  <a:latin typeface="Arial" panose="020B0604020202020204" pitchFamily="34" charset="0"/>
                </a:defRPr>
              </a:lvl6pPr>
              <a:lvl7pPr fontAlgn="base">
                <a:spcBef>
                  <a:spcPct val="0"/>
                </a:spcBef>
                <a:spcAft>
                  <a:spcPct val="0"/>
                </a:spcAft>
                <a:tabLst>
                  <a:tab pos="1401763" algn="ctr"/>
                  <a:tab pos="2527300" algn="ctr"/>
                  <a:tab pos="3606800" algn="ctr"/>
                  <a:tab pos="4876800" algn="ctr"/>
                  <a:tab pos="6099175" algn="ctr"/>
                  <a:tab pos="7404100" algn="ctr"/>
                </a:tabLst>
                <a:defRPr>
                  <a:solidFill>
                    <a:schemeClr val="tx1"/>
                  </a:solidFill>
                  <a:latin typeface="Arial" panose="020B0604020202020204" pitchFamily="34" charset="0"/>
                </a:defRPr>
              </a:lvl7pPr>
              <a:lvl8pPr fontAlgn="base">
                <a:spcBef>
                  <a:spcPct val="0"/>
                </a:spcBef>
                <a:spcAft>
                  <a:spcPct val="0"/>
                </a:spcAft>
                <a:tabLst>
                  <a:tab pos="1401763" algn="ctr"/>
                  <a:tab pos="2527300" algn="ctr"/>
                  <a:tab pos="3606800" algn="ctr"/>
                  <a:tab pos="4876800" algn="ctr"/>
                  <a:tab pos="6099175" algn="ctr"/>
                  <a:tab pos="7404100" algn="ctr"/>
                </a:tabLst>
                <a:defRPr>
                  <a:solidFill>
                    <a:schemeClr val="tx1"/>
                  </a:solidFill>
                  <a:latin typeface="Arial" panose="020B0604020202020204" pitchFamily="34" charset="0"/>
                </a:defRPr>
              </a:lvl8pPr>
              <a:lvl9pPr fontAlgn="base">
                <a:spcBef>
                  <a:spcPct val="0"/>
                </a:spcBef>
                <a:spcAft>
                  <a:spcPct val="0"/>
                </a:spcAft>
                <a:tabLst>
                  <a:tab pos="1401763" algn="ctr"/>
                  <a:tab pos="2527300" algn="ctr"/>
                  <a:tab pos="3606800" algn="ctr"/>
                  <a:tab pos="4876800" algn="ctr"/>
                  <a:tab pos="6099175" algn="ctr"/>
                  <a:tab pos="7404100" algn="ctr"/>
                </a:tabLst>
                <a:defRPr>
                  <a:solidFill>
                    <a:schemeClr val="tx1"/>
                  </a:solidFill>
                  <a:latin typeface="Arial" panose="020B0604020202020204" pitchFamily="34" charset="0"/>
                </a:defRPr>
              </a:lvl9pPr>
            </a:lstStyle>
            <a:p>
              <a:pPr eaLnBrk="0" hangingPunct="0">
                <a:spcBef>
                  <a:spcPct val="50000"/>
                </a:spcBef>
              </a:pPr>
              <a:r>
                <a:rPr lang="en-US" altLang="en-US" sz="2000" b="1"/>
                <a:t>	% in	Dry	Alveolar	Arterial	Venous	Diffusion</a:t>
              </a:r>
              <a:br>
                <a:rPr lang="en-US" altLang="en-US" sz="2000" b="1"/>
              </a:br>
              <a:r>
                <a:rPr lang="en-US" altLang="en-US" sz="2000" b="1"/>
                <a:t>Gas	dry air	air	air	blood	blood	gradient</a:t>
              </a:r>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2044634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6B8C-2ECC-A240-983F-713086DC739D}"/>
              </a:ext>
            </a:extLst>
          </p:cNvPr>
          <p:cNvSpPr>
            <a:spLocks noGrp="1"/>
          </p:cNvSpPr>
          <p:nvPr>
            <p:ph type="title"/>
          </p:nvPr>
        </p:nvSpPr>
        <p:spPr/>
        <p:txBody>
          <a:bodyPr>
            <a:normAutofit/>
          </a:bodyPr>
          <a:lstStyle/>
          <a:p>
            <a:r>
              <a:rPr lang="en-GB" sz="3200" b="1">
                <a:latin typeface="IBM Plex Mono Light" panose="020B0409050203000203" pitchFamily="49" charset="0"/>
              </a:rPr>
              <a:t>Heart Rate </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1FB62219-2998-8A9F-70AD-86C630F8AC59}"/>
              </a:ext>
            </a:extLst>
          </p:cNvPr>
          <p:cNvSpPr>
            <a:spLocks noGrp="1"/>
          </p:cNvSpPr>
          <p:nvPr>
            <p:ph idx="1"/>
          </p:nvPr>
        </p:nvSpPr>
        <p:spPr/>
        <p:txBody>
          <a:bodyPr/>
          <a:lstStyle/>
          <a:p>
            <a:r>
              <a:rPr lang="en-US" altLang="en-US" sz="2400" b="1">
                <a:latin typeface="IBM Plex Sans Light" panose="020B0403050203000203" pitchFamily="34" charset="0"/>
              </a:rPr>
              <a:t>Resting heart rates </a:t>
            </a:r>
            <a:r>
              <a:rPr lang="en-US" altLang="en-US" sz="2400">
                <a:latin typeface="IBM Plex Sans Light" panose="020B0403050203000203" pitchFamily="34" charset="0"/>
              </a:rPr>
              <a:t>in adults tend to be between </a:t>
            </a:r>
            <a:r>
              <a:rPr lang="en-US" altLang="en-US" sz="2400" b="1">
                <a:latin typeface="IBM Plex Sans Light" panose="020B0403050203000203" pitchFamily="34" charset="0"/>
              </a:rPr>
              <a:t>60 and 85 beats/min</a:t>
            </a:r>
            <a:r>
              <a:rPr lang="en-US" altLang="en-US" sz="2400">
                <a:latin typeface="IBM Plex Sans Light" panose="020B0403050203000203" pitchFamily="34" charset="0"/>
              </a:rPr>
              <a:t>. However, extended endurance training can lower resting heart rate to </a:t>
            </a:r>
            <a:r>
              <a:rPr lang="en-US" altLang="en-US" sz="2400" b="1">
                <a:latin typeface="IBM Plex Sans Light" panose="020B0403050203000203" pitchFamily="34" charset="0"/>
              </a:rPr>
              <a:t>35 beats/min or less</a:t>
            </a:r>
            <a:r>
              <a:rPr lang="en-US" altLang="en-US" sz="2400">
                <a:latin typeface="IBM Plex Sans Light" panose="020B0403050203000203" pitchFamily="34" charset="0"/>
              </a:rPr>
              <a:t>. This lower heart rate is thought to be due to decreased intrinsic heart rate and increased parasympathetic stimulation.</a:t>
            </a:r>
          </a:p>
          <a:p>
            <a:endParaRPr lang="en-US"/>
          </a:p>
        </p:txBody>
      </p:sp>
      <p:sp>
        <p:nvSpPr>
          <p:cNvPr id="4" name="Rectangle 3">
            <a:extLst>
              <a:ext uri="{FF2B5EF4-FFF2-40B4-BE49-F238E27FC236}">
                <a16:creationId xmlns:a16="http://schemas.microsoft.com/office/drawing/2014/main" id="{A41E5497-2185-73AB-C82D-0C7742DAAFF6}"/>
              </a:ext>
            </a:extLst>
          </p:cNvPr>
          <p:cNvSpPr/>
          <p:nvPr/>
        </p:nvSpPr>
        <p:spPr>
          <a:xfrm>
            <a:off x="838200" y="1537398"/>
            <a:ext cx="10626969" cy="1891602"/>
          </a:xfrm>
          <a:prstGeom prst="rect">
            <a:avLst/>
          </a:prstGeom>
          <a:solidFill>
            <a:schemeClr val="bg1">
              <a:lumMod val="9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F79D405-1923-8A4C-B3DB-18BCCE6EE560}"/>
              </a:ext>
            </a:extLst>
          </p:cNvPr>
          <p:cNvSpPr txBox="1"/>
          <p:nvPr/>
        </p:nvSpPr>
        <p:spPr>
          <a:xfrm>
            <a:off x="2595824" y="2298533"/>
            <a:ext cx="7000352" cy="369332"/>
          </a:xfrm>
          <a:prstGeom prst="rect">
            <a:avLst/>
          </a:prstGeom>
          <a:noFill/>
        </p:spPr>
        <p:txBody>
          <a:bodyPr wrap="square" rtlCol="0">
            <a:spAutoFit/>
          </a:bodyPr>
          <a:lstStyle/>
          <a:p>
            <a:r>
              <a:rPr lang="en-GB">
                <a:latin typeface="IBM Plex Mono" panose="020B0509050203000203" pitchFamily="49" charset="-18"/>
              </a:rPr>
              <a:t>What is the average resting heart rate frequency?</a:t>
            </a:r>
          </a:p>
        </p:txBody>
      </p:sp>
    </p:spTree>
    <p:extLst>
      <p:ext uri="{BB962C8B-B14F-4D97-AF65-F5344CB8AC3E}">
        <p14:creationId xmlns:p14="http://schemas.microsoft.com/office/powerpoint/2010/main" val="2282122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KEY POINTS – Pulmonary diffusion</a:t>
            </a:r>
          </a:p>
        </p:txBody>
      </p:sp>
      <p:sp>
        <p:nvSpPr>
          <p:cNvPr id="6" name="TextBox 5">
            <a:extLst>
              <a:ext uri="{FF2B5EF4-FFF2-40B4-BE49-F238E27FC236}">
                <a16:creationId xmlns:a16="http://schemas.microsoft.com/office/drawing/2014/main" id="{0E050562-4FBC-F2E6-8992-89957A0AFDBF}"/>
              </a:ext>
            </a:extLst>
          </p:cNvPr>
          <p:cNvSpPr txBox="1"/>
          <p:nvPr/>
        </p:nvSpPr>
        <p:spPr>
          <a:xfrm>
            <a:off x="838198" y="1696955"/>
            <a:ext cx="9910013" cy="3785652"/>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200" b="1">
                <a:latin typeface="IBM Plex Sans Light" panose="020B0403050203000203" pitchFamily="34" charset="0"/>
              </a:rPr>
              <a:t>Pulmonary diffusion </a:t>
            </a:r>
            <a:r>
              <a:rPr lang="en-GB" sz="2200">
                <a:latin typeface="IBM Plex Sans Light" panose="020B0403050203000203" pitchFamily="34" charset="0"/>
              </a:rPr>
              <a:t>is the process by which </a:t>
            </a:r>
            <a:r>
              <a:rPr lang="en-GB" sz="2200" b="1">
                <a:latin typeface="IBM Plex Sans Light" panose="020B0403050203000203" pitchFamily="34" charset="0"/>
              </a:rPr>
              <a:t>gases are exchanged </a:t>
            </a:r>
            <a:r>
              <a:rPr lang="en-GB" sz="2200">
                <a:latin typeface="IBM Plex Sans Light" panose="020B0403050203000203" pitchFamily="34" charset="0"/>
              </a:rPr>
              <a:t>across the respiratory membrane in the alveoli to the blood and vice versa</a:t>
            </a:r>
          </a:p>
          <a:p>
            <a:pPr marL="342900" indent="-342900">
              <a:spcBef>
                <a:spcPts val="600"/>
              </a:spcBef>
              <a:buFont typeface="Wingdings" panose="05000000000000000000" pitchFamily="2" charset="2"/>
              <a:buChar char="§"/>
            </a:pPr>
            <a:r>
              <a:rPr lang="en-GB" sz="2200">
                <a:latin typeface="IBM Plex Sans Light" panose="020B0403050203000203" pitchFamily="34" charset="0"/>
              </a:rPr>
              <a:t>The amount of gas exchange depends on </a:t>
            </a:r>
            <a:r>
              <a:rPr lang="en-GB" sz="2200" b="1">
                <a:latin typeface="IBM Plex Sans Light" panose="020B0403050203000203" pitchFamily="34" charset="0"/>
              </a:rPr>
              <a:t>the partial pressure </a:t>
            </a:r>
            <a:r>
              <a:rPr lang="en-GB" sz="2200">
                <a:latin typeface="IBM Plex Sans Light" panose="020B0403050203000203" pitchFamily="34" charset="0"/>
              </a:rPr>
              <a:t>of each gas, its </a:t>
            </a:r>
            <a:r>
              <a:rPr lang="en-GB" sz="2200" b="1">
                <a:latin typeface="IBM Plex Sans Light" panose="020B0403050203000203" pitchFamily="34" charset="0"/>
              </a:rPr>
              <a:t>solubility</a:t>
            </a:r>
            <a:r>
              <a:rPr lang="en-GB" sz="2200">
                <a:latin typeface="IBM Plex Sans Light" panose="020B0403050203000203" pitchFamily="34" charset="0"/>
              </a:rPr>
              <a:t>, and </a:t>
            </a:r>
            <a:r>
              <a:rPr lang="en-GB" sz="2200" b="1">
                <a:latin typeface="IBM Plex Sans Light" panose="020B0403050203000203" pitchFamily="34" charset="0"/>
              </a:rPr>
              <a:t>temperature</a:t>
            </a:r>
          </a:p>
          <a:p>
            <a:pPr marL="342900" indent="-342900">
              <a:spcBef>
                <a:spcPts val="600"/>
              </a:spcBef>
              <a:buFont typeface="Wingdings" panose="05000000000000000000" pitchFamily="2" charset="2"/>
              <a:buChar char="§"/>
            </a:pPr>
            <a:r>
              <a:rPr lang="en-GB" sz="2200">
                <a:latin typeface="IBM Plex Sans Light" panose="020B0403050203000203" pitchFamily="34" charset="0"/>
              </a:rPr>
              <a:t>Gases diffuse along a pressure gradient, moving from an area of higher pressure to lower pressure</a:t>
            </a:r>
          </a:p>
          <a:p>
            <a:pPr marL="342900" indent="-342900">
              <a:spcBef>
                <a:spcPts val="600"/>
              </a:spcBef>
              <a:buFont typeface="Wingdings" panose="05000000000000000000" pitchFamily="2" charset="2"/>
              <a:buChar char="§"/>
            </a:pPr>
            <a:r>
              <a:rPr lang="en-GB" sz="2200" b="1">
                <a:latin typeface="IBM Plex Sans Light" panose="020B0403050203000203" pitchFamily="34" charset="0"/>
              </a:rPr>
              <a:t>Oxygen diffusion capacity increases as you move from rest to exercise</a:t>
            </a:r>
          </a:p>
          <a:p>
            <a:pPr marL="342900" indent="-342900">
              <a:spcBef>
                <a:spcPts val="600"/>
              </a:spcBef>
              <a:buFont typeface="Wingdings" panose="05000000000000000000" pitchFamily="2" charset="2"/>
              <a:buChar char="§"/>
            </a:pPr>
            <a:r>
              <a:rPr lang="en-GB" sz="2200">
                <a:latin typeface="IBM Plex Sans Light" panose="020B0403050203000203" pitchFamily="34" charset="0"/>
              </a:rPr>
              <a:t>The pressure gradient for CO2 exchange is less than for O2 exchange, but carbon dioxide’s diffusion coefficient is 20 times greater than that of oxygen’s, so CO2 crosses the membrane easily</a:t>
            </a:r>
          </a:p>
        </p:txBody>
      </p:sp>
    </p:spTree>
    <p:extLst>
      <p:ext uri="{BB962C8B-B14F-4D97-AF65-F5344CB8AC3E}">
        <p14:creationId xmlns:p14="http://schemas.microsoft.com/office/powerpoint/2010/main" val="3619037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Oxygen Transport</a:t>
            </a:r>
          </a:p>
        </p:txBody>
      </p:sp>
      <p:sp>
        <p:nvSpPr>
          <p:cNvPr id="6" name="TextBox 5">
            <a:extLst>
              <a:ext uri="{FF2B5EF4-FFF2-40B4-BE49-F238E27FC236}">
                <a16:creationId xmlns:a16="http://schemas.microsoft.com/office/drawing/2014/main" id="{0E050562-4FBC-F2E6-8992-89957A0AFDBF}"/>
              </a:ext>
            </a:extLst>
          </p:cNvPr>
          <p:cNvSpPr txBox="1"/>
          <p:nvPr/>
        </p:nvSpPr>
        <p:spPr>
          <a:xfrm>
            <a:off x="838198" y="1696955"/>
            <a:ext cx="9910013" cy="2769989"/>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200" err="1">
                <a:latin typeface="IBM Plex Sans Light" panose="020B0403050203000203" pitchFamily="34" charset="0"/>
              </a:rPr>
              <a:t>Hemoglobin</a:t>
            </a:r>
            <a:r>
              <a:rPr lang="en-GB" sz="2200">
                <a:latin typeface="IBM Plex Sans Light" panose="020B0403050203000203" pitchFamily="34" charset="0"/>
              </a:rPr>
              <a:t> concentration largely determines the oxygen-carrying capacity of blood (&gt;98% of oxygen transported)</a:t>
            </a:r>
          </a:p>
          <a:p>
            <a:pPr marL="342900" indent="-342900">
              <a:spcBef>
                <a:spcPts val="600"/>
              </a:spcBef>
              <a:buFont typeface="Wingdings" panose="05000000000000000000" pitchFamily="2" charset="2"/>
              <a:buChar char="§"/>
            </a:pPr>
            <a:endParaRPr lang="en-GB" sz="2200">
              <a:latin typeface="IBM Plex Sans Light" panose="020B0403050203000203" pitchFamily="34" charset="0"/>
            </a:endParaRPr>
          </a:p>
          <a:p>
            <a:pPr marL="342900" indent="-342900">
              <a:spcBef>
                <a:spcPts val="600"/>
              </a:spcBef>
              <a:buFont typeface="Wingdings" panose="05000000000000000000" pitchFamily="2" charset="2"/>
              <a:buChar char="§"/>
            </a:pPr>
            <a:r>
              <a:rPr lang="en-GB" sz="2200">
                <a:latin typeface="IBM Plex Sans Light" panose="020B0403050203000203" pitchFamily="34" charset="0"/>
              </a:rPr>
              <a:t>Increased H+ (acidity) and temperature of a muscle allows more oxygen to be unloaded there</a:t>
            </a:r>
          </a:p>
          <a:p>
            <a:pPr marL="342900" indent="-342900">
              <a:spcBef>
                <a:spcPts val="600"/>
              </a:spcBef>
              <a:buFont typeface="Wingdings" panose="05000000000000000000" pitchFamily="2" charset="2"/>
              <a:buChar char="§"/>
            </a:pPr>
            <a:endParaRPr lang="en-GB" sz="2200">
              <a:latin typeface="IBM Plex Sans Light" panose="020B0403050203000203" pitchFamily="34" charset="0"/>
            </a:endParaRPr>
          </a:p>
          <a:p>
            <a:pPr marL="342900" indent="-342900">
              <a:spcBef>
                <a:spcPts val="600"/>
              </a:spcBef>
              <a:buFont typeface="Wingdings" panose="05000000000000000000" pitchFamily="2" charset="2"/>
              <a:buChar char="§"/>
            </a:pPr>
            <a:r>
              <a:rPr lang="en-GB" sz="2200">
                <a:latin typeface="IBM Plex Sans Light" panose="020B0403050203000203" pitchFamily="34" charset="0"/>
              </a:rPr>
              <a:t>Training affects oxygen transport in muscle</a:t>
            </a:r>
          </a:p>
        </p:txBody>
      </p:sp>
    </p:spTree>
    <p:extLst>
      <p:ext uri="{BB962C8B-B14F-4D97-AF65-F5344CB8AC3E}">
        <p14:creationId xmlns:p14="http://schemas.microsoft.com/office/powerpoint/2010/main" val="712339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Carbon Dioxide Transport</a:t>
            </a:r>
          </a:p>
        </p:txBody>
      </p:sp>
      <p:sp>
        <p:nvSpPr>
          <p:cNvPr id="6" name="TextBox 5">
            <a:extLst>
              <a:ext uri="{FF2B5EF4-FFF2-40B4-BE49-F238E27FC236}">
                <a16:creationId xmlns:a16="http://schemas.microsoft.com/office/drawing/2014/main" id="{0E050562-4FBC-F2E6-8992-89957A0AFDBF}"/>
              </a:ext>
            </a:extLst>
          </p:cNvPr>
          <p:cNvSpPr txBox="1"/>
          <p:nvPr/>
        </p:nvSpPr>
        <p:spPr>
          <a:xfrm>
            <a:off x="838198" y="1696955"/>
            <a:ext cx="10680034" cy="2508379"/>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200">
                <a:latin typeface="IBM Plex Sans Light" panose="020B0403050203000203" pitchFamily="34" charset="0"/>
              </a:rPr>
              <a:t>Dissolved in blood plasma (7% to 10%)</a:t>
            </a:r>
          </a:p>
          <a:p>
            <a:pPr marL="342900" indent="-342900">
              <a:spcBef>
                <a:spcPts val="600"/>
              </a:spcBef>
              <a:buFont typeface="Wingdings" panose="05000000000000000000" pitchFamily="2" charset="2"/>
              <a:buChar char="§"/>
            </a:pPr>
            <a:endParaRPr lang="en-GB" sz="2200">
              <a:latin typeface="IBM Plex Sans Light" panose="020B0403050203000203" pitchFamily="34" charset="0"/>
            </a:endParaRPr>
          </a:p>
          <a:p>
            <a:pPr marL="342900" indent="-342900">
              <a:spcBef>
                <a:spcPts val="600"/>
              </a:spcBef>
              <a:buFont typeface="Wingdings" panose="05000000000000000000" pitchFamily="2" charset="2"/>
              <a:buChar char="§"/>
            </a:pPr>
            <a:r>
              <a:rPr lang="en-GB" sz="2200">
                <a:latin typeface="IBM Plex Sans Light" panose="020B0403050203000203" pitchFamily="34" charset="0"/>
              </a:rPr>
              <a:t>As bicarbonate ions resulting from the dissociation of carbonic acid (60% to 70%)</a:t>
            </a:r>
          </a:p>
          <a:p>
            <a:pPr marL="342900" indent="-342900">
              <a:spcBef>
                <a:spcPts val="600"/>
              </a:spcBef>
              <a:buFont typeface="Wingdings" panose="05000000000000000000" pitchFamily="2" charset="2"/>
              <a:buChar char="§"/>
            </a:pPr>
            <a:endParaRPr lang="en-GB" sz="2200">
              <a:latin typeface="IBM Plex Sans Light" panose="020B0403050203000203" pitchFamily="34" charset="0"/>
            </a:endParaRPr>
          </a:p>
          <a:p>
            <a:pPr marL="342900" indent="-342900">
              <a:spcBef>
                <a:spcPts val="600"/>
              </a:spcBef>
              <a:buFont typeface="Wingdings" panose="05000000000000000000" pitchFamily="2" charset="2"/>
              <a:buChar char="§"/>
            </a:pPr>
            <a:r>
              <a:rPr lang="en-GB" sz="2200">
                <a:latin typeface="IBM Plex Sans Light" panose="020B0403050203000203" pitchFamily="34" charset="0"/>
              </a:rPr>
              <a:t>Bound to </a:t>
            </a:r>
            <a:r>
              <a:rPr lang="en-GB" sz="2200" err="1">
                <a:latin typeface="IBM Plex Sans Light" panose="020B0403050203000203" pitchFamily="34" charset="0"/>
              </a:rPr>
              <a:t>hemoglobin</a:t>
            </a:r>
            <a:r>
              <a:rPr lang="en-GB" sz="2200">
                <a:latin typeface="IBM Plex Sans Light" panose="020B0403050203000203" pitchFamily="34" charset="0"/>
              </a:rPr>
              <a:t> (</a:t>
            </a:r>
            <a:r>
              <a:rPr lang="en-GB" sz="2200" err="1">
                <a:latin typeface="IBM Plex Sans Light" panose="020B0403050203000203" pitchFamily="34" charset="0"/>
              </a:rPr>
              <a:t>carbaminohemoglobin</a:t>
            </a:r>
            <a:r>
              <a:rPr lang="en-GB" sz="2200">
                <a:latin typeface="IBM Plex Sans Light" panose="020B0403050203000203" pitchFamily="34" charset="0"/>
              </a:rPr>
              <a:t>) (20% to 33%)</a:t>
            </a:r>
          </a:p>
          <a:p>
            <a:pPr marL="342900" indent="-342900">
              <a:spcBef>
                <a:spcPts val="600"/>
              </a:spcBef>
              <a:buFont typeface="Wingdings" panose="05000000000000000000" pitchFamily="2" charset="2"/>
              <a:buChar char="§"/>
            </a:pPr>
            <a:endParaRPr lang="en-GB" sz="2200">
              <a:latin typeface="IBM Plex Sans Light" panose="020B0403050203000203" pitchFamily="34" charset="0"/>
            </a:endParaRPr>
          </a:p>
        </p:txBody>
      </p:sp>
    </p:spTree>
    <p:extLst>
      <p:ext uri="{BB962C8B-B14F-4D97-AF65-F5344CB8AC3E}">
        <p14:creationId xmlns:p14="http://schemas.microsoft.com/office/powerpoint/2010/main" val="21688910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p:txBody>
          <a:bodyPr>
            <a:normAutofit/>
          </a:bodyPr>
          <a:lstStyle/>
          <a:p>
            <a:r>
              <a:rPr lang="en-US" sz="3200" b="1">
                <a:latin typeface="IBM Plex Mono Light" panose="020B0409050203000203" pitchFamily="49" charset="0"/>
              </a:rPr>
              <a:t>Factors of Oxygen Uptake and Delivery</a:t>
            </a:r>
          </a:p>
        </p:txBody>
      </p:sp>
      <p:sp>
        <p:nvSpPr>
          <p:cNvPr id="6" name="TextBox 5">
            <a:extLst>
              <a:ext uri="{FF2B5EF4-FFF2-40B4-BE49-F238E27FC236}">
                <a16:creationId xmlns:a16="http://schemas.microsoft.com/office/drawing/2014/main" id="{0E050562-4FBC-F2E6-8992-89957A0AFDBF}"/>
              </a:ext>
            </a:extLst>
          </p:cNvPr>
          <p:cNvSpPr txBox="1"/>
          <p:nvPr/>
        </p:nvSpPr>
        <p:spPr>
          <a:xfrm>
            <a:off x="838198" y="1696955"/>
            <a:ext cx="10680034" cy="1677382"/>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200">
                <a:latin typeface="IBM Plex Sans Light" panose="020B0403050203000203" pitchFamily="34" charset="0"/>
              </a:rPr>
              <a:t>Oxygen content of blood</a:t>
            </a:r>
          </a:p>
          <a:p>
            <a:pPr marL="342900" indent="-342900">
              <a:spcBef>
                <a:spcPts val="600"/>
              </a:spcBef>
              <a:buFont typeface="Wingdings" panose="05000000000000000000" pitchFamily="2" charset="2"/>
              <a:buChar char="§"/>
            </a:pPr>
            <a:r>
              <a:rPr lang="en-GB" sz="2200">
                <a:latin typeface="IBM Plex Sans Light" panose="020B0403050203000203" pitchFamily="34" charset="0"/>
              </a:rPr>
              <a:t>Amount of blood flow</a:t>
            </a:r>
          </a:p>
          <a:p>
            <a:pPr marL="342900" indent="-342900">
              <a:spcBef>
                <a:spcPts val="600"/>
              </a:spcBef>
              <a:buFont typeface="Wingdings" panose="05000000000000000000" pitchFamily="2" charset="2"/>
              <a:buChar char="§"/>
            </a:pPr>
            <a:r>
              <a:rPr lang="en-GB" sz="2200">
                <a:latin typeface="IBM Plex Sans Light" panose="020B0403050203000203" pitchFamily="34" charset="0"/>
              </a:rPr>
              <a:t>Local conditions within the muscle</a:t>
            </a:r>
          </a:p>
          <a:p>
            <a:pPr marL="342900" indent="-342900">
              <a:spcBef>
                <a:spcPts val="600"/>
              </a:spcBef>
              <a:buFont typeface="Wingdings" panose="05000000000000000000" pitchFamily="2" charset="2"/>
              <a:buChar char="§"/>
            </a:pPr>
            <a:endParaRPr lang="en-GB" sz="2200">
              <a:latin typeface="IBM Plex Sans Light" panose="020B0403050203000203" pitchFamily="34" charset="0"/>
            </a:endParaRPr>
          </a:p>
        </p:txBody>
      </p:sp>
    </p:spTree>
    <p:extLst>
      <p:ext uri="{BB962C8B-B14F-4D97-AF65-F5344CB8AC3E}">
        <p14:creationId xmlns:p14="http://schemas.microsoft.com/office/powerpoint/2010/main" val="26662528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KEY POINTS – External an Internal Respiration</a:t>
            </a:r>
          </a:p>
        </p:txBody>
      </p:sp>
      <p:sp>
        <p:nvSpPr>
          <p:cNvPr id="6" name="TextBox 5">
            <a:extLst>
              <a:ext uri="{FF2B5EF4-FFF2-40B4-BE49-F238E27FC236}">
                <a16:creationId xmlns:a16="http://schemas.microsoft.com/office/drawing/2014/main" id="{0E050562-4FBC-F2E6-8992-89957A0AFDBF}"/>
              </a:ext>
            </a:extLst>
          </p:cNvPr>
          <p:cNvSpPr txBox="1"/>
          <p:nvPr/>
        </p:nvSpPr>
        <p:spPr>
          <a:xfrm>
            <a:off x="637672" y="1696955"/>
            <a:ext cx="11081086" cy="4539704"/>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200" b="1">
                <a:latin typeface="IBM Plex Sans Light" panose="020B0403050203000203" pitchFamily="34" charset="0"/>
              </a:rPr>
              <a:t>Oxygen</a:t>
            </a:r>
            <a:r>
              <a:rPr lang="en-GB" sz="2200">
                <a:latin typeface="IBM Plex Sans Light" panose="020B0403050203000203" pitchFamily="34" charset="0"/>
              </a:rPr>
              <a:t> is largely transported in the blood </a:t>
            </a:r>
            <a:r>
              <a:rPr lang="en-GB" sz="2200" b="1">
                <a:latin typeface="IBM Plex Sans Light" panose="020B0403050203000203" pitchFamily="34" charset="0"/>
              </a:rPr>
              <a:t>bound to </a:t>
            </a:r>
            <a:r>
              <a:rPr lang="en-GB" sz="2200" b="1" err="1">
                <a:latin typeface="IBM Plex Sans Light" panose="020B0403050203000203" pitchFamily="34" charset="0"/>
              </a:rPr>
              <a:t>hemoglobin</a:t>
            </a:r>
            <a:r>
              <a:rPr lang="en-GB" sz="2200" b="1">
                <a:latin typeface="IBM Plex Sans Light" panose="020B0403050203000203" pitchFamily="34" charset="0"/>
              </a:rPr>
              <a:t> </a:t>
            </a:r>
            <a:r>
              <a:rPr lang="en-GB" sz="2200">
                <a:latin typeface="IBM Plex Sans Light" panose="020B0403050203000203" pitchFamily="34" charset="0"/>
              </a:rPr>
              <a:t>and small amounts are transported dissolved in the blood plasma</a:t>
            </a:r>
          </a:p>
          <a:p>
            <a:pPr marL="342900" indent="-342900">
              <a:spcBef>
                <a:spcPts val="600"/>
              </a:spcBef>
              <a:buFont typeface="Wingdings" panose="05000000000000000000" pitchFamily="2" charset="2"/>
              <a:buChar char="§"/>
            </a:pPr>
            <a:r>
              <a:rPr lang="en-GB" sz="2200" b="1" err="1">
                <a:latin typeface="IBM Plex Sans Light" panose="020B0403050203000203" pitchFamily="34" charset="0"/>
              </a:rPr>
              <a:t>Hemoglobin</a:t>
            </a:r>
            <a:r>
              <a:rPr lang="en-GB" sz="2200" b="1">
                <a:latin typeface="IBM Plex Sans Light" panose="020B0403050203000203" pitchFamily="34" charset="0"/>
              </a:rPr>
              <a:t> saturation </a:t>
            </a:r>
            <a:r>
              <a:rPr lang="en-GB" sz="2200">
                <a:latin typeface="IBM Plex Sans Light" panose="020B0403050203000203" pitchFamily="34" charset="0"/>
              </a:rPr>
              <a:t>decreases when PO2 or pH decreases, or if temperature increases. These factors increase oxygen unloading in a tissue that needs it</a:t>
            </a:r>
          </a:p>
          <a:p>
            <a:pPr marL="342900" indent="-342900">
              <a:spcBef>
                <a:spcPts val="600"/>
              </a:spcBef>
              <a:buFont typeface="Wingdings" panose="05000000000000000000" pitchFamily="2" charset="2"/>
              <a:buChar char="§"/>
            </a:pPr>
            <a:r>
              <a:rPr lang="en-GB" sz="2200" err="1">
                <a:latin typeface="IBM Plex Sans Light" panose="020B0403050203000203" pitchFamily="34" charset="0"/>
              </a:rPr>
              <a:t>Hemoglobin</a:t>
            </a:r>
            <a:r>
              <a:rPr lang="en-GB" sz="2200">
                <a:latin typeface="IBM Plex Sans Light" panose="020B0403050203000203" pitchFamily="34" charset="0"/>
              </a:rPr>
              <a:t> is usually 98% saturated with oxygen which is higher than what our bodies require, so the blood's oxygen-carrying capacity seldom limits performance</a:t>
            </a:r>
          </a:p>
          <a:p>
            <a:pPr marL="342900" indent="-342900">
              <a:spcBef>
                <a:spcPts val="600"/>
              </a:spcBef>
              <a:buFont typeface="Wingdings" panose="05000000000000000000" pitchFamily="2" charset="2"/>
              <a:buChar char="§"/>
            </a:pPr>
            <a:r>
              <a:rPr lang="en-GB" sz="2200">
                <a:latin typeface="IBM Plex Sans Light" panose="020B0403050203000203" pitchFamily="34" charset="0"/>
              </a:rPr>
              <a:t>Carbon dioxide is transported in the blood as bicarbonate ion, in blood plasma </a:t>
            </a:r>
            <a:br>
              <a:rPr lang="en-GB" sz="2200">
                <a:latin typeface="IBM Plex Sans Light" panose="020B0403050203000203" pitchFamily="34" charset="0"/>
              </a:rPr>
            </a:br>
            <a:r>
              <a:rPr lang="en-GB" sz="2200">
                <a:latin typeface="IBM Plex Sans Light" panose="020B0403050203000203" pitchFamily="34" charset="0"/>
              </a:rPr>
              <a:t>or bound to </a:t>
            </a:r>
            <a:r>
              <a:rPr lang="en-GB" sz="2200" err="1">
                <a:latin typeface="IBM Plex Sans Light" panose="020B0403050203000203" pitchFamily="34" charset="0"/>
              </a:rPr>
              <a:t>hemoglobin</a:t>
            </a:r>
            <a:endParaRPr lang="en-GB" sz="2200">
              <a:latin typeface="IBM Plex Sans Light" panose="020B0403050203000203" pitchFamily="34" charset="0"/>
            </a:endParaRPr>
          </a:p>
          <a:p>
            <a:pPr marL="342900" indent="-342900">
              <a:spcBef>
                <a:spcPts val="600"/>
              </a:spcBef>
              <a:buFont typeface="Wingdings" panose="05000000000000000000" pitchFamily="2" charset="2"/>
              <a:buChar char="§"/>
            </a:pPr>
            <a:r>
              <a:rPr lang="en-GB" sz="2200">
                <a:latin typeface="IBM Plex Sans Light" panose="020B0403050203000203" pitchFamily="34" charset="0"/>
              </a:rPr>
              <a:t>The difference in the oxygen content of arterial and mixed venous blood—reflects </a:t>
            </a:r>
            <a:br>
              <a:rPr lang="en-GB" sz="2200">
                <a:latin typeface="IBM Plex Sans Light" panose="020B0403050203000203" pitchFamily="34" charset="0"/>
              </a:rPr>
            </a:br>
            <a:r>
              <a:rPr lang="en-GB" sz="2200">
                <a:latin typeface="IBM Plex Sans Light" panose="020B0403050203000203" pitchFamily="34" charset="0"/>
              </a:rPr>
              <a:t>the amount of oxygen taken up by the tissues</a:t>
            </a:r>
          </a:p>
          <a:p>
            <a:pPr marL="342900" indent="-342900">
              <a:spcBef>
                <a:spcPts val="600"/>
              </a:spcBef>
              <a:buFont typeface="Wingdings" panose="05000000000000000000" pitchFamily="2" charset="2"/>
              <a:buChar char="§"/>
            </a:pPr>
            <a:r>
              <a:rPr lang="en-GB" sz="2200">
                <a:latin typeface="IBM Plex Sans Light" panose="020B0403050203000203" pitchFamily="34" charset="0"/>
              </a:rPr>
              <a:t>Carbon dioxide exchange at the tissues is similar to oxygen exchange except that it leaves the muscles and enters the blood to be transported to the lungs for clearance</a:t>
            </a:r>
          </a:p>
        </p:txBody>
      </p:sp>
    </p:spTree>
    <p:extLst>
      <p:ext uri="{BB962C8B-B14F-4D97-AF65-F5344CB8AC3E}">
        <p14:creationId xmlns:p14="http://schemas.microsoft.com/office/powerpoint/2010/main" val="17710186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Breathing frequency (BF)</a:t>
            </a:r>
          </a:p>
        </p:txBody>
      </p:sp>
      <p:sp>
        <p:nvSpPr>
          <p:cNvPr id="6" name="TextBox 5">
            <a:extLst>
              <a:ext uri="{FF2B5EF4-FFF2-40B4-BE49-F238E27FC236}">
                <a16:creationId xmlns:a16="http://schemas.microsoft.com/office/drawing/2014/main" id="{0E050562-4FBC-F2E6-8992-89957A0AFDBF}"/>
              </a:ext>
            </a:extLst>
          </p:cNvPr>
          <p:cNvSpPr txBox="1"/>
          <p:nvPr/>
        </p:nvSpPr>
        <p:spPr>
          <a:xfrm>
            <a:off x="637672" y="1696955"/>
            <a:ext cx="11081086" cy="3988784"/>
          </a:xfrm>
          <a:prstGeom prst="rect">
            <a:avLst/>
          </a:prstGeom>
          <a:noFill/>
        </p:spPr>
        <p:txBody>
          <a:bodyPr wrap="square" rtlCol="0">
            <a:spAutoFit/>
          </a:bodyPr>
          <a:lstStyle/>
          <a:p>
            <a:pPr>
              <a:spcBef>
                <a:spcPts val="600"/>
              </a:spcBef>
            </a:pPr>
            <a:r>
              <a:rPr lang="en-GB" sz="2400" b="1">
                <a:latin typeface="IBM Plex Sans Light" panose="020B0403050203000203" pitchFamily="34" charset="0"/>
              </a:rPr>
              <a:t>Breathing frequency is the number of breaths taken within a set </a:t>
            </a:r>
            <a:br>
              <a:rPr lang="en-GB" sz="2400" b="1">
                <a:latin typeface="IBM Plex Sans Light" panose="020B0403050203000203" pitchFamily="34" charset="0"/>
              </a:rPr>
            </a:br>
            <a:r>
              <a:rPr lang="en-GB" sz="2400" b="1">
                <a:latin typeface="IBM Plex Sans Light" panose="020B0403050203000203" pitchFamily="34" charset="0"/>
              </a:rPr>
              <a:t>amount of minute:</a:t>
            </a:r>
          </a:p>
          <a:p>
            <a:pPr marL="342900" indent="-342900">
              <a:spcBef>
                <a:spcPts val="600"/>
              </a:spcBef>
              <a:buFont typeface="Wingdings" panose="05000000000000000000" pitchFamily="2" charset="2"/>
              <a:buChar char="§"/>
            </a:pPr>
            <a:endParaRPr lang="en-GB" sz="2200" b="1">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BF rest </a:t>
            </a:r>
            <a:r>
              <a:rPr lang="en-US" altLang="en-US" sz="2400">
                <a:latin typeface="IBM Plex Sans Light" panose="020B0403050203000203" pitchFamily="34" charset="0"/>
              </a:rPr>
              <a:t>= </a:t>
            </a:r>
            <a:r>
              <a:rPr lang="cs-CZ" altLang="en-US" sz="2400">
                <a:latin typeface="IBM Plex Sans Light" panose="020B0403050203000203" pitchFamily="34" charset="0"/>
              </a:rPr>
              <a:t>16 (</a:t>
            </a:r>
            <a:r>
              <a:rPr lang="cs-CZ" altLang="en-US" sz="2400" err="1">
                <a:latin typeface="IBM Plex Sans Light" panose="020B0403050203000203" pitchFamily="34" charset="0"/>
              </a:rPr>
              <a:t>breaths</a:t>
            </a:r>
            <a:r>
              <a:rPr lang="cs-CZ" altLang="en-US" sz="2400">
                <a:latin typeface="IBM Plex Sans Light" panose="020B0403050203000203" pitchFamily="34" charset="0"/>
              </a:rPr>
              <a:t> per </a:t>
            </a:r>
            <a:r>
              <a:rPr lang="cs-CZ" altLang="en-US" sz="2400" err="1">
                <a:latin typeface="IBM Plex Sans Light" panose="020B0403050203000203" pitchFamily="34" charset="0"/>
              </a:rPr>
              <a:t>minute</a:t>
            </a:r>
            <a:r>
              <a:rPr lang="cs-CZ" altLang="en-US" sz="2400">
                <a:latin typeface="IBM Plex Sans Light" panose="020B0403050203000203" pitchFamily="34" charset="0"/>
              </a:rPr>
              <a:t>)             (10 in </a:t>
            </a:r>
            <a:r>
              <a:rPr lang="cs-CZ" altLang="en-US" sz="2400" err="1">
                <a:latin typeface="IBM Plex Sans Light" panose="020B0403050203000203" pitchFamily="34" charset="0"/>
              </a:rPr>
              <a:t>endurance</a:t>
            </a:r>
            <a:r>
              <a:rPr lang="cs-CZ" altLang="en-US" sz="2400">
                <a:latin typeface="IBM Plex Sans Light" panose="020B0403050203000203" pitchFamily="34" charset="0"/>
              </a:rPr>
              <a:t>)</a:t>
            </a:r>
          </a:p>
          <a:p>
            <a:pPr eaLnBrk="0" hangingPunct="0">
              <a:lnSpc>
                <a:spcPct val="90000"/>
              </a:lnSpc>
            </a:pPr>
            <a:endParaRPr lang="cs-CZ" altLang="en-US" sz="2400">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BF (light </a:t>
            </a:r>
            <a:r>
              <a:rPr lang="cs-CZ" altLang="en-US" sz="2400" err="1">
                <a:latin typeface="IBM Plex Sans Light" panose="020B0403050203000203" pitchFamily="34" charset="0"/>
              </a:rPr>
              <a:t>exercise</a:t>
            </a:r>
            <a:r>
              <a:rPr lang="cs-CZ" altLang="en-US" sz="2400">
                <a:latin typeface="IBM Plex Sans Light" panose="020B0403050203000203" pitchFamily="34" charset="0"/>
              </a:rPr>
              <a:t>) = 20-30</a:t>
            </a:r>
          </a:p>
          <a:p>
            <a:pPr eaLnBrk="0" hangingPunct="0">
              <a:lnSpc>
                <a:spcPct val="90000"/>
              </a:lnSpc>
            </a:pPr>
            <a:endParaRPr lang="cs-CZ" altLang="en-US" sz="2400">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BF (</a:t>
            </a:r>
            <a:r>
              <a:rPr lang="cs-CZ" altLang="en-US" sz="2400" err="1">
                <a:latin typeface="IBM Plex Sans Light" panose="020B0403050203000203" pitchFamily="34" charset="0"/>
              </a:rPr>
              <a:t>moderate</a:t>
            </a:r>
            <a:r>
              <a:rPr lang="cs-CZ" altLang="en-US" sz="2400">
                <a:latin typeface="IBM Plex Sans Light" panose="020B0403050203000203" pitchFamily="34" charset="0"/>
              </a:rPr>
              <a:t> </a:t>
            </a:r>
            <a:r>
              <a:rPr lang="cs-CZ" altLang="en-US" sz="2400" err="1">
                <a:latin typeface="IBM Plex Sans Light" panose="020B0403050203000203" pitchFamily="34" charset="0"/>
              </a:rPr>
              <a:t>exercise</a:t>
            </a:r>
            <a:r>
              <a:rPr lang="cs-CZ" altLang="en-US" sz="2400">
                <a:latin typeface="IBM Plex Sans Light" panose="020B0403050203000203" pitchFamily="34" charset="0"/>
              </a:rPr>
              <a:t>) = 30-40</a:t>
            </a:r>
          </a:p>
          <a:p>
            <a:pPr eaLnBrk="0" hangingPunct="0">
              <a:lnSpc>
                <a:spcPct val="90000"/>
              </a:lnSpc>
            </a:pPr>
            <a:endParaRPr lang="cs-CZ" altLang="en-US" sz="2400">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BF (</a:t>
            </a:r>
            <a:r>
              <a:rPr lang="cs-CZ" altLang="en-US" sz="2400" err="1">
                <a:latin typeface="IBM Plex Sans Light" panose="020B0403050203000203" pitchFamily="34" charset="0"/>
              </a:rPr>
              <a:t>heavy</a:t>
            </a:r>
            <a:r>
              <a:rPr lang="cs-CZ" altLang="en-US" sz="2400">
                <a:latin typeface="IBM Plex Sans Light" panose="020B0403050203000203" pitchFamily="34" charset="0"/>
              </a:rPr>
              <a:t> </a:t>
            </a:r>
            <a:r>
              <a:rPr lang="cs-CZ" altLang="en-US" sz="2400" err="1">
                <a:latin typeface="IBM Plex Sans Light" panose="020B0403050203000203" pitchFamily="34" charset="0"/>
              </a:rPr>
              <a:t>exercise</a:t>
            </a:r>
            <a:r>
              <a:rPr lang="cs-CZ" altLang="en-US" sz="2400">
                <a:latin typeface="IBM Plex Sans Light" panose="020B0403050203000203" pitchFamily="34" charset="0"/>
              </a:rPr>
              <a:t>) = 50-60</a:t>
            </a:r>
            <a:endParaRPr lang="en-US" altLang="en-US" sz="2400">
              <a:latin typeface="IBM Plex Sans Light" panose="020B0403050203000203" pitchFamily="34" charset="0"/>
            </a:endParaRPr>
          </a:p>
          <a:p>
            <a:pPr marL="342900" indent="-342900">
              <a:spcBef>
                <a:spcPts val="600"/>
              </a:spcBef>
              <a:buFont typeface="Wingdings" panose="05000000000000000000" pitchFamily="2" charset="2"/>
              <a:buChar char="§"/>
            </a:pPr>
            <a:endParaRPr lang="en-GB" sz="2200" b="1">
              <a:latin typeface="IBM Plex Sans Light" panose="020B0403050203000203" pitchFamily="34" charset="0"/>
            </a:endParaRPr>
          </a:p>
        </p:txBody>
      </p:sp>
    </p:spTree>
    <p:extLst>
      <p:ext uri="{BB962C8B-B14F-4D97-AF65-F5344CB8AC3E}">
        <p14:creationId xmlns:p14="http://schemas.microsoft.com/office/powerpoint/2010/main" val="34424020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Tidal volume (VT)</a:t>
            </a:r>
          </a:p>
        </p:txBody>
      </p:sp>
      <p:sp>
        <p:nvSpPr>
          <p:cNvPr id="6" name="TextBox 5">
            <a:extLst>
              <a:ext uri="{FF2B5EF4-FFF2-40B4-BE49-F238E27FC236}">
                <a16:creationId xmlns:a16="http://schemas.microsoft.com/office/drawing/2014/main" id="{0E050562-4FBC-F2E6-8992-89957A0AFDBF}"/>
              </a:ext>
            </a:extLst>
          </p:cNvPr>
          <p:cNvSpPr txBox="1"/>
          <p:nvPr/>
        </p:nvSpPr>
        <p:spPr>
          <a:xfrm>
            <a:off x="637672" y="1696955"/>
            <a:ext cx="11081086" cy="3850285"/>
          </a:xfrm>
          <a:prstGeom prst="rect">
            <a:avLst/>
          </a:prstGeom>
          <a:noFill/>
        </p:spPr>
        <p:txBody>
          <a:bodyPr wrap="square" rtlCol="0">
            <a:spAutoFit/>
          </a:bodyPr>
          <a:lstStyle/>
          <a:p>
            <a:pPr>
              <a:spcBef>
                <a:spcPts val="600"/>
              </a:spcBef>
            </a:pPr>
            <a:r>
              <a:rPr lang="en-GB" sz="2400" b="1">
                <a:latin typeface="IBM Plex Sans Light" panose="020B0403050203000203" pitchFamily="34" charset="0"/>
              </a:rPr>
              <a:t>Tidal volume (l) is the amount of air inspired or expired during normal quiet respiration.</a:t>
            </a:r>
          </a:p>
          <a:p>
            <a:pPr eaLnBrk="0" hangingPunct="0">
              <a:lnSpc>
                <a:spcPct val="90000"/>
              </a:lnSpc>
            </a:pPr>
            <a:endParaRPr lang="en-GB" altLang="en-US" sz="2400">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V</a:t>
            </a:r>
            <a:r>
              <a:rPr lang="cs-CZ" altLang="en-US" sz="2400" baseline="-25000">
                <a:latin typeface="IBM Plex Sans Light" panose="020B0403050203000203" pitchFamily="34" charset="0"/>
              </a:rPr>
              <a:t>T</a:t>
            </a:r>
            <a:r>
              <a:rPr lang="cs-CZ" altLang="en-US" sz="2400">
                <a:latin typeface="IBM Plex Sans Light" panose="020B0403050203000203" pitchFamily="34" charset="0"/>
              </a:rPr>
              <a:t> rest = 0,5 l                                         (1 l in </a:t>
            </a:r>
            <a:r>
              <a:rPr lang="cs-CZ" altLang="en-US" sz="2400" err="1">
                <a:latin typeface="IBM Plex Sans Light" panose="020B0403050203000203" pitchFamily="34" charset="0"/>
              </a:rPr>
              <a:t>endurance</a:t>
            </a:r>
            <a:r>
              <a:rPr lang="cs-CZ" altLang="en-US" sz="2400">
                <a:latin typeface="IBM Plex Sans Light" panose="020B0403050203000203" pitchFamily="34" charset="0"/>
              </a:rPr>
              <a:t>)</a:t>
            </a:r>
          </a:p>
          <a:p>
            <a:pPr eaLnBrk="0" hangingPunct="0">
              <a:lnSpc>
                <a:spcPct val="90000"/>
              </a:lnSpc>
            </a:pPr>
            <a:endParaRPr lang="cs-CZ" altLang="en-US" sz="2400">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V</a:t>
            </a:r>
            <a:r>
              <a:rPr lang="cs-CZ" altLang="en-US" sz="2400" baseline="-25000">
                <a:latin typeface="IBM Plex Sans Light" panose="020B0403050203000203" pitchFamily="34" charset="0"/>
              </a:rPr>
              <a:t>T</a:t>
            </a:r>
            <a:r>
              <a:rPr lang="cs-CZ" altLang="en-US" sz="2400">
                <a:latin typeface="IBM Plex Sans Light" panose="020B0403050203000203" pitchFamily="34" charset="0"/>
              </a:rPr>
              <a:t> (light </a:t>
            </a:r>
            <a:r>
              <a:rPr lang="cs-CZ" altLang="en-US" sz="2400" err="1">
                <a:latin typeface="IBM Plex Sans Light" panose="020B0403050203000203" pitchFamily="34" charset="0"/>
              </a:rPr>
              <a:t>exercise</a:t>
            </a:r>
            <a:r>
              <a:rPr lang="cs-CZ" altLang="en-US" sz="2400">
                <a:latin typeface="IBM Plex Sans Light" panose="020B0403050203000203" pitchFamily="34" charset="0"/>
              </a:rPr>
              <a:t>) = 1-1,5 l</a:t>
            </a:r>
          </a:p>
          <a:p>
            <a:pPr eaLnBrk="0" hangingPunct="0">
              <a:lnSpc>
                <a:spcPct val="90000"/>
              </a:lnSpc>
            </a:pPr>
            <a:endParaRPr lang="cs-CZ" altLang="en-US" sz="2400">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V</a:t>
            </a:r>
            <a:r>
              <a:rPr lang="cs-CZ" altLang="en-US" sz="2400" baseline="-25000">
                <a:latin typeface="IBM Plex Sans Light" panose="020B0403050203000203" pitchFamily="34" charset="0"/>
              </a:rPr>
              <a:t>T</a:t>
            </a:r>
            <a:r>
              <a:rPr lang="cs-CZ" altLang="en-US" sz="2400">
                <a:latin typeface="IBM Plex Sans Light" panose="020B0403050203000203" pitchFamily="34" charset="0"/>
              </a:rPr>
              <a:t> (</a:t>
            </a:r>
            <a:r>
              <a:rPr lang="cs-CZ" altLang="en-US" sz="2400" err="1">
                <a:latin typeface="IBM Plex Sans Light" panose="020B0403050203000203" pitchFamily="34" charset="0"/>
              </a:rPr>
              <a:t>moderate</a:t>
            </a:r>
            <a:r>
              <a:rPr lang="cs-CZ" altLang="en-US" sz="2400">
                <a:latin typeface="IBM Plex Sans Light" panose="020B0403050203000203" pitchFamily="34" charset="0"/>
              </a:rPr>
              <a:t> </a:t>
            </a:r>
            <a:r>
              <a:rPr lang="cs-CZ" altLang="en-US" sz="2400" err="1">
                <a:latin typeface="IBM Plex Sans Light" panose="020B0403050203000203" pitchFamily="34" charset="0"/>
              </a:rPr>
              <a:t>exercise</a:t>
            </a:r>
            <a:r>
              <a:rPr lang="cs-CZ" altLang="en-US" sz="2400">
                <a:latin typeface="IBM Plex Sans Light" panose="020B0403050203000203" pitchFamily="34" charset="0"/>
              </a:rPr>
              <a:t>) = 1,5-2 l</a:t>
            </a:r>
          </a:p>
          <a:p>
            <a:pPr eaLnBrk="0" hangingPunct="0">
              <a:lnSpc>
                <a:spcPct val="90000"/>
              </a:lnSpc>
            </a:pPr>
            <a:endParaRPr lang="cs-CZ" altLang="en-US" sz="2200">
              <a:latin typeface="IBM Plex Sans Light" panose="020B0403050203000203" pitchFamily="34" charset="0"/>
            </a:endParaRPr>
          </a:p>
          <a:p>
            <a:pPr eaLnBrk="0" hangingPunct="0">
              <a:lnSpc>
                <a:spcPct val="90000"/>
              </a:lnSpc>
            </a:pPr>
            <a:r>
              <a:rPr lang="cs-CZ" altLang="en-US" sz="2200">
                <a:latin typeface="IBM Plex Sans Light" panose="020B0403050203000203" pitchFamily="34" charset="0"/>
              </a:rPr>
              <a:t>V</a:t>
            </a:r>
            <a:r>
              <a:rPr lang="cs-CZ" altLang="en-US" sz="2200" baseline="-25000">
                <a:latin typeface="IBM Plex Sans Light" panose="020B0403050203000203" pitchFamily="34" charset="0"/>
              </a:rPr>
              <a:t>T</a:t>
            </a:r>
            <a:r>
              <a:rPr lang="cs-CZ" altLang="en-US" sz="2200">
                <a:latin typeface="IBM Plex Sans Light" panose="020B0403050203000203" pitchFamily="34" charset="0"/>
              </a:rPr>
              <a:t> (</a:t>
            </a:r>
            <a:r>
              <a:rPr lang="cs-CZ" altLang="en-US" sz="2200" err="1">
                <a:latin typeface="IBM Plex Sans Light" panose="020B0403050203000203" pitchFamily="34" charset="0"/>
              </a:rPr>
              <a:t>heavy</a:t>
            </a:r>
            <a:r>
              <a:rPr lang="cs-CZ" altLang="en-US" sz="2200">
                <a:latin typeface="IBM Plex Sans Light" panose="020B0403050203000203" pitchFamily="34" charset="0"/>
              </a:rPr>
              <a:t> </a:t>
            </a:r>
            <a:r>
              <a:rPr lang="cs-CZ" altLang="en-US" sz="2200" err="1">
                <a:latin typeface="IBM Plex Sans Light" panose="020B0403050203000203" pitchFamily="34" charset="0"/>
              </a:rPr>
              <a:t>exercise</a:t>
            </a:r>
            <a:r>
              <a:rPr lang="cs-CZ" altLang="en-US" sz="2200">
                <a:latin typeface="IBM Plex Sans Light" panose="020B0403050203000203" pitchFamily="34" charset="0"/>
              </a:rPr>
              <a:t>) = 2-3 l</a:t>
            </a:r>
            <a:endParaRPr lang="en-US" altLang="en-US" sz="2200">
              <a:latin typeface="IBM Plex Sans Light" panose="020B0403050203000203" pitchFamily="34" charset="0"/>
            </a:endParaRPr>
          </a:p>
          <a:p>
            <a:pPr>
              <a:spcBef>
                <a:spcPts val="600"/>
              </a:spcBef>
            </a:pPr>
            <a:endParaRPr lang="en-GB" sz="2200" b="1">
              <a:latin typeface="IBM Plex Sans Light" panose="020B0403050203000203" pitchFamily="34" charset="0"/>
            </a:endParaRPr>
          </a:p>
        </p:txBody>
      </p:sp>
    </p:spTree>
    <p:extLst>
      <p:ext uri="{BB962C8B-B14F-4D97-AF65-F5344CB8AC3E}">
        <p14:creationId xmlns:p14="http://schemas.microsoft.com/office/powerpoint/2010/main" val="3326641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Pulmonary ventilation</a:t>
            </a:r>
          </a:p>
        </p:txBody>
      </p:sp>
      <p:sp>
        <p:nvSpPr>
          <p:cNvPr id="6" name="TextBox 5">
            <a:extLst>
              <a:ext uri="{FF2B5EF4-FFF2-40B4-BE49-F238E27FC236}">
                <a16:creationId xmlns:a16="http://schemas.microsoft.com/office/drawing/2014/main" id="{0E050562-4FBC-F2E6-8992-89957A0AFDBF}"/>
              </a:ext>
            </a:extLst>
          </p:cNvPr>
          <p:cNvSpPr txBox="1"/>
          <p:nvPr/>
        </p:nvSpPr>
        <p:spPr>
          <a:xfrm>
            <a:off x="637672" y="1696955"/>
            <a:ext cx="11081086" cy="3650230"/>
          </a:xfrm>
          <a:prstGeom prst="rect">
            <a:avLst/>
          </a:prstGeom>
          <a:noFill/>
        </p:spPr>
        <p:txBody>
          <a:bodyPr wrap="square" rtlCol="0">
            <a:spAutoFit/>
          </a:bodyPr>
          <a:lstStyle/>
          <a:p>
            <a:pPr>
              <a:spcBef>
                <a:spcPts val="600"/>
              </a:spcBef>
            </a:pPr>
            <a:r>
              <a:rPr lang="en-GB" sz="2400" b="1">
                <a:latin typeface="IBM Plex Sans Light" panose="020B0403050203000203" pitchFamily="34" charset="0"/>
              </a:rPr>
              <a:t>Ventilation (VE) is the product of tidal volume (TV) and breathing frequency (f):</a:t>
            </a:r>
          </a:p>
          <a:p>
            <a:pPr>
              <a:spcBef>
                <a:spcPts val="600"/>
              </a:spcBef>
            </a:pPr>
            <a:endParaRPr lang="en-GB" sz="2400" b="1">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V</a:t>
            </a:r>
            <a:r>
              <a:rPr lang="cs-CZ" altLang="en-US" sz="2400" baseline="-25000">
                <a:latin typeface="IBM Plex Sans Light" panose="020B0403050203000203" pitchFamily="34" charset="0"/>
              </a:rPr>
              <a:t>E</a:t>
            </a:r>
            <a:r>
              <a:rPr lang="en-US" altLang="en-US" sz="2400">
                <a:latin typeface="IBM Plex Sans Light" panose="020B0403050203000203" pitchFamily="34" charset="0"/>
              </a:rPr>
              <a:t> </a:t>
            </a:r>
            <a:r>
              <a:rPr lang="cs-CZ" altLang="en-US" sz="2400">
                <a:latin typeface="IBM Plex Sans Light" panose="020B0403050203000203" pitchFamily="34" charset="0"/>
              </a:rPr>
              <a:t>rest </a:t>
            </a:r>
            <a:r>
              <a:rPr lang="en-US" altLang="en-US" sz="2400">
                <a:latin typeface="IBM Plex Sans Light" panose="020B0403050203000203" pitchFamily="34" charset="0"/>
              </a:rPr>
              <a:t>= </a:t>
            </a:r>
            <a:r>
              <a:rPr lang="cs-CZ" altLang="en-US" sz="2400">
                <a:latin typeface="IBM Plex Sans Light" panose="020B0403050203000203" pitchFamily="34" charset="0"/>
              </a:rPr>
              <a:t>8 l</a:t>
            </a:r>
          </a:p>
          <a:p>
            <a:pPr eaLnBrk="0" hangingPunct="0">
              <a:lnSpc>
                <a:spcPct val="90000"/>
              </a:lnSpc>
            </a:pPr>
            <a:endParaRPr lang="cs-CZ" altLang="en-US" sz="2400">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V</a:t>
            </a:r>
            <a:r>
              <a:rPr lang="cs-CZ" altLang="en-US" sz="2400" baseline="-25000">
                <a:latin typeface="IBM Plex Sans Light" panose="020B0403050203000203" pitchFamily="34" charset="0"/>
              </a:rPr>
              <a:t>E</a:t>
            </a:r>
            <a:r>
              <a:rPr lang="cs-CZ" altLang="en-US" sz="2400">
                <a:latin typeface="IBM Plex Sans Light" panose="020B0403050203000203" pitchFamily="34" charset="0"/>
              </a:rPr>
              <a:t> (light </a:t>
            </a:r>
            <a:r>
              <a:rPr lang="cs-CZ" altLang="en-US" sz="2400" err="1">
                <a:latin typeface="IBM Plex Sans Light" panose="020B0403050203000203" pitchFamily="34" charset="0"/>
              </a:rPr>
              <a:t>exercise</a:t>
            </a:r>
            <a:r>
              <a:rPr lang="cs-CZ" altLang="en-US" sz="2400">
                <a:latin typeface="IBM Plex Sans Light" panose="020B0403050203000203" pitchFamily="34" charset="0"/>
              </a:rPr>
              <a:t>) = 40 l</a:t>
            </a:r>
          </a:p>
          <a:p>
            <a:pPr eaLnBrk="0" hangingPunct="0">
              <a:lnSpc>
                <a:spcPct val="90000"/>
              </a:lnSpc>
            </a:pPr>
            <a:endParaRPr lang="cs-CZ" altLang="en-US" sz="2400">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V</a:t>
            </a:r>
            <a:r>
              <a:rPr lang="cs-CZ" altLang="en-US" sz="2400" baseline="-25000">
                <a:latin typeface="IBM Plex Sans Light" panose="020B0403050203000203" pitchFamily="34" charset="0"/>
              </a:rPr>
              <a:t>E</a:t>
            </a:r>
            <a:r>
              <a:rPr lang="cs-CZ" altLang="en-US" sz="2400">
                <a:latin typeface="IBM Plex Sans Light" panose="020B0403050203000203" pitchFamily="34" charset="0"/>
              </a:rPr>
              <a:t> (</a:t>
            </a:r>
            <a:r>
              <a:rPr lang="cs-CZ" altLang="en-US" sz="2400" err="1">
                <a:latin typeface="IBM Plex Sans Light" panose="020B0403050203000203" pitchFamily="34" charset="0"/>
              </a:rPr>
              <a:t>moderate</a:t>
            </a:r>
            <a:r>
              <a:rPr lang="cs-CZ" altLang="en-US" sz="2400">
                <a:latin typeface="IBM Plex Sans Light" panose="020B0403050203000203" pitchFamily="34" charset="0"/>
              </a:rPr>
              <a:t> </a:t>
            </a:r>
            <a:r>
              <a:rPr lang="cs-CZ" altLang="en-US" sz="2400" err="1">
                <a:latin typeface="IBM Plex Sans Light" panose="020B0403050203000203" pitchFamily="34" charset="0"/>
              </a:rPr>
              <a:t>exercise</a:t>
            </a:r>
            <a:r>
              <a:rPr lang="cs-CZ" altLang="en-US" sz="2400">
                <a:latin typeface="IBM Plex Sans Light" panose="020B0403050203000203" pitchFamily="34" charset="0"/>
              </a:rPr>
              <a:t>) = 80 l</a:t>
            </a:r>
          </a:p>
          <a:p>
            <a:pPr eaLnBrk="0" hangingPunct="0">
              <a:lnSpc>
                <a:spcPct val="90000"/>
              </a:lnSpc>
            </a:pPr>
            <a:endParaRPr lang="cs-CZ" altLang="en-US" sz="2400">
              <a:latin typeface="IBM Plex Sans Light" panose="020B0403050203000203" pitchFamily="34" charset="0"/>
            </a:endParaRPr>
          </a:p>
          <a:p>
            <a:pPr eaLnBrk="0" hangingPunct="0">
              <a:lnSpc>
                <a:spcPct val="90000"/>
              </a:lnSpc>
            </a:pPr>
            <a:r>
              <a:rPr lang="cs-CZ" altLang="en-US" sz="2400">
                <a:latin typeface="IBM Plex Sans Light" panose="020B0403050203000203" pitchFamily="34" charset="0"/>
              </a:rPr>
              <a:t>V</a:t>
            </a:r>
            <a:r>
              <a:rPr lang="cs-CZ" altLang="en-US" sz="2400" baseline="-25000">
                <a:latin typeface="IBM Plex Sans Light" panose="020B0403050203000203" pitchFamily="34" charset="0"/>
              </a:rPr>
              <a:t>E</a:t>
            </a:r>
            <a:r>
              <a:rPr lang="cs-CZ" altLang="en-US" sz="2400">
                <a:latin typeface="IBM Plex Sans Light" panose="020B0403050203000203" pitchFamily="34" charset="0"/>
              </a:rPr>
              <a:t> (</a:t>
            </a:r>
            <a:r>
              <a:rPr lang="cs-CZ" altLang="en-US" sz="2400" err="1">
                <a:latin typeface="IBM Plex Sans Light" panose="020B0403050203000203" pitchFamily="34" charset="0"/>
              </a:rPr>
              <a:t>heavy</a:t>
            </a:r>
            <a:r>
              <a:rPr lang="cs-CZ" altLang="en-US" sz="2400">
                <a:latin typeface="IBM Plex Sans Light" panose="020B0403050203000203" pitchFamily="34" charset="0"/>
              </a:rPr>
              <a:t> </a:t>
            </a:r>
            <a:r>
              <a:rPr lang="cs-CZ" altLang="en-US" sz="2400" err="1">
                <a:latin typeface="IBM Plex Sans Light" panose="020B0403050203000203" pitchFamily="34" charset="0"/>
              </a:rPr>
              <a:t>exercise</a:t>
            </a:r>
            <a:r>
              <a:rPr lang="cs-CZ" altLang="en-US" sz="2400">
                <a:latin typeface="IBM Plex Sans Light" panose="020B0403050203000203" pitchFamily="34" charset="0"/>
              </a:rPr>
              <a:t>) = 120l     (180l in </a:t>
            </a:r>
            <a:r>
              <a:rPr lang="cs-CZ" altLang="en-US" sz="2400" err="1">
                <a:latin typeface="IBM Plex Sans Light" panose="020B0403050203000203" pitchFamily="34" charset="0"/>
              </a:rPr>
              <a:t>endurance</a:t>
            </a:r>
            <a:r>
              <a:rPr lang="cs-CZ" altLang="en-US" sz="2400">
                <a:latin typeface="IBM Plex Sans Light" panose="020B0403050203000203" pitchFamily="34" charset="0"/>
              </a:rPr>
              <a:t>)</a:t>
            </a:r>
            <a:endParaRPr lang="en-US" altLang="en-US" sz="2400">
              <a:latin typeface="IBM Plex Sans Light" panose="020B0403050203000203" pitchFamily="34" charset="0"/>
            </a:endParaRPr>
          </a:p>
          <a:p>
            <a:pPr>
              <a:spcBef>
                <a:spcPts val="600"/>
              </a:spcBef>
            </a:pPr>
            <a:endParaRPr lang="en-GB" sz="2200" b="1">
              <a:latin typeface="IBM Plex Sans Light" panose="020B0403050203000203" pitchFamily="34" charset="0"/>
            </a:endParaRPr>
          </a:p>
        </p:txBody>
      </p:sp>
    </p:spTree>
    <p:extLst>
      <p:ext uri="{BB962C8B-B14F-4D97-AF65-F5344CB8AC3E}">
        <p14:creationId xmlns:p14="http://schemas.microsoft.com/office/powerpoint/2010/main" val="40534269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Ventilatory Response to Exercise</a:t>
            </a:r>
          </a:p>
        </p:txBody>
      </p:sp>
      <p:pic>
        <p:nvPicPr>
          <p:cNvPr id="3" name="Picture 4">
            <a:extLst>
              <a:ext uri="{FF2B5EF4-FFF2-40B4-BE49-F238E27FC236}">
                <a16:creationId xmlns:a16="http://schemas.microsoft.com/office/drawing/2014/main" id="{4C9F0E80-C7E4-C0D8-A0E9-93D0AEBA5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7" y="1690688"/>
            <a:ext cx="4918705" cy="433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326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Breathing Terminology</a:t>
            </a:r>
          </a:p>
        </p:txBody>
      </p:sp>
      <p:sp>
        <p:nvSpPr>
          <p:cNvPr id="6" name="TextBox 5">
            <a:extLst>
              <a:ext uri="{FF2B5EF4-FFF2-40B4-BE49-F238E27FC236}">
                <a16:creationId xmlns:a16="http://schemas.microsoft.com/office/drawing/2014/main" id="{0E050562-4FBC-F2E6-8992-89957A0AFDBF}"/>
              </a:ext>
            </a:extLst>
          </p:cNvPr>
          <p:cNvSpPr txBox="1"/>
          <p:nvPr/>
        </p:nvSpPr>
        <p:spPr>
          <a:xfrm>
            <a:off x="637672" y="1696955"/>
            <a:ext cx="10287002" cy="2508379"/>
          </a:xfrm>
          <a:prstGeom prst="rect">
            <a:avLst/>
          </a:prstGeom>
          <a:noFill/>
        </p:spPr>
        <p:txBody>
          <a:bodyPr wrap="square" rtlCol="0">
            <a:spAutoFit/>
          </a:bodyPr>
          <a:lstStyle/>
          <a:p>
            <a:pPr>
              <a:spcBef>
                <a:spcPts val="600"/>
              </a:spcBef>
            </a:pPr>
            <a:r>
              <a:rPr lang="en-GB" sz="2400" b="1" err="1">
                <a:solidFill>
                  <a:srgbClr val="43A2A7"/>
                </a:solidFill>
                <a:latin typeface="IBM Plex Sans Light" panose="020B0403050203000203" pitchFamily="34" charset="0"/>
              </a:rPr>
              <a:t>Dyspnea</a:t>
            </a:r>
            <a:r>
              <a:rPr lang="en-GB" sz="2400">
                <a:latin typeface="IBM Plex Sans Light" panose="020B0403050203000203" pitchFamily="34" charset="0"/>
              </a:rPr>
              <a:t> = shortness of breath</a:t>
            </a:r>
          </a:p>
          <a:p>
            <a:pPr>
              <a:spcBef>
                <a:spcPts val="600"/>
              </a:spcBef>
            </a:pPr>
            <a:endParaRPr lang="en-GB" altLang="en-US" sz="2400">
              <a:latin typeface="IBM Plex Sans Light" panose="020B0403050203000203" pitchFamily="34" charset="0"/>
            </a:endParaRPr>
          </a:p>
          <a:p>
            <a:pPr>
              <a:spcBef>
                <a:spcPts val="600"/>
              </a:spcBef>
            </a:pPr>
            <a:r>
              <a:rPr lang="en-GB" altLang="en-US" sz="2400" b="1" err="1">
                <a:solidFill>
                  <a:srgbClr val="43A2A7"/>
                </a:solidFill>
                <a:latin typeface="IBM Plex Sans Light" panose="020B0403050203000203" pitchFamily="34" charset="0"/>
              </a:rPr>
              <a:t>Hypervetilation</a:t>
            </a:r>
            <a:r>
              <a:rPr lang="en-GB" altLang="en-US" sz="2400">
                <a:latin typeface="IBM Plex Sans Light" panose="020B0403050203000203" pitchFamily="34" charset="0"/>
              </a:rPr>
              <a:t> = increase in ventilation that exceeds the metabolic need for oxygen. Voluntary hyperventilation, as is often done before underwater swimming, reduces the ventilatory drive by increasing blood pH</a:t>
            </a:r>
            <a:endParaRPr lang="en-US" altLang="en-US" sz="2400">
              <a:latin typeface="IBM Plex Sans Light" panose="020B0403050203000203" pitchFamily="34" charset="0"/>
            </a:endParaRPr>
          </a:p>
          <a:p>
            <a:pPr>
              <a:spcBef>
                <a:spcPts val="600"/>
              </a:spcBef>
            </a:pPr>
            <a:endParaRPr lang="en-GB" sz="2200" b="1">
              <a:latin typeface="IBM Plex Sans Light" panose="020B0403050203000203" pitchFamily="34" charset="0"/>
            </a:endParaRPr>
          </a:p>
        </p:txBody>
      </p:sp>
    </p:spTree>
    <p:extLst>
      <p:ext uri="{BB962C8B-B14F-4D97-AF65-F5344CB8AC3E}">
        <p14:creationId xmlns:p14="http://schemas.microsoft.com/office/powerpoint/2010/main" val="2980619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6B8C-2ECC-A240-983F-713086DC739D}"/>
              </a:ext>
            </a:extLst>
          </p:cNvPr>
          <p:cNvSpPr>
            <a:spLocks noGrp="1"/>
          </p:cNvSpPr>
          <p:nvPr>
            <p:ph type="title"/>
          </p:nvPr>
        </p:nvSpPr>
        <p:spPr/>
        <p:txBody>
          <a:bodyPr>
            <a:normAutofit/>
          </a:bodyPr>
          <a:lstStyle/>
          <a:p>
            <a:r>
              <a:rPr lang="en-GB" sz="3200" b="1">
                <a:latin typeface="IBM Plex Mono Light" panose="020B0409050203000203" pitchFamily="49" charset="0"/>
              </a:rPr>
              <a:t>Heart Rate</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1FB62219-2998-8A9F-70AD-86C630F8AC59}"/>
              </a:ext>
            </a:extLst>
          </p:cNvPr>
          <p:cNvSpPr>
            <a:spLocks noGrp="1"/>
          </p:cNvSpPr>
          <p:nvPr>
            <p:ph idx="1"/>
          </p:nvPr>
        </p:nvSpPr>
        <p:spPr/>
        <p:txBody>
          <a:bodyPr/>
          <a:lstStyle/>
          <a:p>
            <a:r>
              <a:rPr lang="en-US" altLang="en-US" sz="2400" b="1">
                <a:latin typeface="IBM Plex Sans Light" panose="020B0403050203000203" pitchFamily="34" charset="0"/>
              </a:rPr>
              <a:t>Resting heart rates </a:t>
            </a:r>
            <a:r>
              <a:rPr lang="en-US" altLang="en-US" sz="2400">
                <a:latin typeface="IBM Plex Sans Light" panose="020B0403050203000203" pitchFamily="34" charset="0"/>
              </a:rPr>
              <a:t>in adults tend to be between </a:t>
            </a:r>
            <a:r>
              <a:rPr lang="en-US" altLang="en-US" sz="2400" b="1">
                <a:solidFill>
                  <a:srgbClr val="F19B61"/>
                </a:solidFill>
                <a:latin typeface="IBM Plex Sans Light" panose="020B0403050203000203" pitchFamily="34" charset="0"/>
              </a:rPr>
              <a:t>60 and 80 beats/min</a:t>
            </a:r>
            <a:r>
              <a:rPr lang="en-US" altLang="en-US" sz="2400">
                <a:latin typeface="IBM Plex Sans Light" panose="020B0403050203000203" pitchFamily="34" charset="0"/>
              </a:rPr>
              <a:t>. However, extended endurance training can lower resting heart rate to </a:t>
            </a:r>
            <a:br>
              <a:rPr lang="en-US" altLang="en-US" sz="2400">
                <a:latin typeface="IBM Plex Sans Light" panose="020B0403050203000203" pitchFamily="34" charset="0"/>
              </a:rPr>
            </a:br>
            <a:r>
              <a:rPr lang="en-US" altLang="en-US" sz="2400" b="1">
                <a:latin typeface="IBM Plex Sans Light" panose="020B0403050203000203" pitchFamily="34" charset="0"/>
              </a:rPr>
              <a:t>40 beats/min or less</a:t>
            </a:r>
            <a:r>
              <a:rPr lang="en-US" altLang="en-US" sz="2400">
                <a:latin typeface="IBM Plex Sans Light" panose="020B0403050203000203" pitchFamily="34" charset="0"/>
              </a:rPr>
              <a:t>. This lower heart rate is thought to be due to decreased intrinsic heart rate and increased parasympathetic stimulation.</a:t>
            </a:r>
          </a:p>
          <a:p>
            <a:endParaRPr lang="en-US"/>
          </a:p>
        </p:txBody>
      </p:sp>
    </p:spTree>
    <p:extLst>
      <p:ext uri="{BB962C8B-B14F-4D97-AF65-F5344CB8AC3E}">
        <p14:creationId xmlns:p14="http://schemas.microsoft.com/office/powerpoint/2010/main" val="39232596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Ventilatory Equivalent for Oxygen</a:t>
            </a:r>
          </a:p>
        </p:txBody>
      </p:sp>
      <p:sp>
        <p:nvSpPr>
          <p:cNvPr id="4" name="TextBox 3">
            <a:extLst>
              <a:ext uri="{FF2B5EF4-FFF2-40B4-BE49-F238E27FC236}">
                <a16:creationId xmlns:a16="http://schemas.microsoft.com/office/drawing/2014/main" id="{84F2A8BA-7326-58E6-C2CE-1C2C3A4B8E84}"/>
              </a:ext>
            </a:extLst>
          </p:cNvPr>
          <p:cNvSpPr txBox="1"/>
          <p:nvPr/>
        </p:nvSpPr>
        <p:spPr>
          <a:xfrm>
            <a:off x="637672" y="1696955"/>
            <a:ext cx="11081086" cy="3077766"/>
          </a:xfrm>
          <a:prstGeom prst="rect">
            <a:avLst/>
          </a:prstGeom>
          <a:noFill/>
        </p:spPr>
        <p:txBody>
          <a:bodyPr wrap="square" rtlCol="0">
            <a:spAutoFit/>
          </a:bodyPr>
          <a:lstStyle/>
          <a:p>
            <a:pPr marL="342900" indent="-342900">
              <a:spcBef>
                <a:spcPts val="1200"/>
              </a:spcBef>
              <a:buFont typeface="Wingdings" panose="05000000000000000000" pitchFamily="2" charset="2"/>
              <a:buChar char="§"/>
            </a:pPr>
            <a:r>
              <a:rPr lang="en-GB" sz="2200">
                <a:latin typeface="IBM Plex Sans Light" panose="020B0403050203000203" pitchFamily="34" charset="0"/>
              </a:rPr>
              <a:t>The ratio between V</a:t>
            </a:r>
            <a:r>
              <a:rPr lang="en-GB" sz="2200" baseline="-25000">
                <a:latin typeface="IBM Plex Sans Light" panose="020B0403050203000203" pitchFamily="34" charset="0"/>
              </a:rPr>
              <a:t>E</a:t>
            </a:r>
            <a:r>
              <a:rPr lang="en-GB" sz="2200">
                <a:latin typeface="IBM Plex Sans Light" panose="020B0403050203000203" pitchFamily="34" charset="0"/>
              </a:rPr>
              <a:t> and VO</a:t>
            </a:r>
            <a:r>
              <a:rPr lang="en-GB" sz="2200" baseline="-25000">
                <a:latin typeface="IBM Plex Sans Light" panose="020B0403050203000203" pitchFamily="34" charset="0"/>
              </a:rPr>
              <a:t>2</a:t>
            </a:r>
            <a:r>
              <a:rPr lang="en-GB" sz="2200">
                <a:latin typeface="IBM Plex Sans Light" panose="020B0403050203000203" pitchFamily="34" charset="0"/>
              </a:rPr>
              <a:t> in a given time frame</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Indicates breathing economy</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At rest—V</a:t>
            </a:r>
            <a:r>
              <a:rPr lang="en-GB" sz="2200" baseline="-25000">
                <a:latin typeface="IBM Plex Sans Light" panose="020B0403050203000203" pitchFamily="34" charset="0"/>
              </a:rPr>
              <a:t>E</a:t>
            </a:r>
            <a:r>
              <a:rPr lang="en-GB" sz="2200">
                <a:latin typeface="IBM Plex Sans Light" panose="020B0403050203000203" pitchFamily="34" charset="0"/>
              </a:rPr>
              <a:t>/VO</a:t>
            </a:r>
            <a:r>
              <a:rPr lang="en-GB" sz="2200" baseline="-25000">
                <a:latin typeface="IBM Plex Sans Light" panose="020B0403050203000203" pitchFamily="34" charset="0"/>
              </a:rPr>
              <a:t>2</a:t>
            </a:r>
            <a:r>
              <a:rPr lang="en-GB" sz="2200">
                <a:latin typeface="IBM Plex Sans Light" panose="020B0403050203000203" pitchFamily="34" charset="0"/>
              </a:rPr>
              <a:t> = 23 to 28 L of air breathed per L VO</a:t>
            </a:r>
            <a:r>
              <a:rPr lang="en-GB" sz="2200" baseline="-25000">
                <a:latin typeface="IBM Plex Sans Light" panose="020B0403050203000203" pitchFamily="34" charset="0"/>
              </a:rPr>
              <a:t>2</a:t>
            </a:r>
            <a:r>
              <a:rPr lang="en-GB" sz="2200">
                <a:latin typeface="IBM Plex Sans Light" panose="020B0403050203000203" pitchFamily="34" charset="0"/>
              </a:rPr>
              <a:t> </a:t>
            </a:r>
            <a:br>
              <a:rPr lang="en-GB" sz="2200">
                <a:latin typeface="IBM Plex Sans Light" panose="020B0403050203000203" pitchFamily="34" charset="0"/>
              </a:rPr>
            </a:br>
            <a:r>
              <a:rPr lang="en-GB" sz="2200">
                <a:latin typeface="IBM Plex Sans Light" panose="020B0403050203000203" pitchFamily="34" charset="0"/>
              </a:rPr>
              <a:t>per minute</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At max exercise—V</a:t>
            </a:r>
            <a:r>
              <a:rPr lang="en-GB" sz="2200" baseline="-25000">
                <a:latin typeface="IBM Plex Sans Light" panose="020B0403050203000203" pitchFamily="34" charset="0"/>
              </a:rPr>
              <a:t>E</a:t>
            </a:r>
            <a:r>
              <a:rPr lang="en-GB" sz="2200">
                <a:latin typeface="IBM Plex Sans Light" panose="020B0403050203000203" pitchFamily="34" charset="0"/>
              </a:rPr>
              <a:t>/VO</a:t>
            </a:r>
            <a:r>
              <a:rPr lang="en-GB" sz="2200" baseline="-25000">
                <a:latin typeface="IBM Plex Sans Light" panose="020B0403050203000203" pitchFamily="34" charset="0"/>
              </a:rPr>
              <a:t>2</a:t>
            </a:r>
            <a:r>
              <a:rPr lang="en-GB" sz="2200">
                <a:latin typeface="IBM Plex Sans Light" panose="020B0403050203000203" pitchFamily="34" charset="0"/>
              </a:rPr>
              <a:t> = 30 L of air per L VO</a:t>
            </a:r>
            <a:r>
              <a:rPr lang="en-GB" sz="2200" baseline="-25000">
                <a:latin typeface="IBM Plex Sans Light" panose="020B0403050203000203" pitchFamily="34" charset="0"/>
              </a:rPr>
              <a:t>2</a:t>
            </a:r>
            <a:r>
              <a:rPr lang="en-GB" sz="2200">
                <a:latin typeface="IBM Plex Sans Light" panose="020B0403050203000203" pitchFamily="34" charset="0"/>
              </a:rPr>
              <a:t> </a:t>
            </a:r>
            <a:br>
              <a:rPr lang="en-GB" sz="2200">
                <a:latin typeface="IBM Plex Sans Light" panose="020B0403050203000203" pitchFamily="34" charset="0"/>
              </a:rPr>
            </a:br>
            <a:r>
              <a:rPr lang="en-GB" sz="2200">
                <a:latin typeface="IBM Plex Sans Light" panose="020B0403050203000203" pitchFamily="34" charset="0"/>
              </a:rPr>
              <a:t>per minute</a:t>
            </a:r>
          </a:p>
          <a:p>
            <a:pPr marL="342900" indent="-342900">
              <a:spcBef>
                <a:spcPts val="1200"/>
              </a:spcBef>
              <a:buFont typeface="Wingdings" panose="05000000000000000000" pitchFamily="2" charset="2"/>
              <a:buChar char="§"/>
            </a:pPr>
            <a:r>
              <a:rPr lang="en-GB" sz="2200" b="1">
                <a:latin typeface="IBM Plex Sans Light" panose="020B0403050203000203" pitchFamily="34" charset="0"/>
              </a:rPr>
              <a:t>Generally V</a:t>
            </a:r>
            <a:r>
              <a:rPr lang="en-GB" sz="2200" b="1" baseline="-25000">
                <a:latin typeface="IBM Plex Sans Light" panose="020B0403050203000203" pitchFamily="34" charset="0"/>
              </a:rPr>
              <a:t>E</a:t>
            </a:r>
            <a:r>
              <a:rPr lang="en-GB" sz="2200" b="1">
                <a:latin typeface="IBM Plex Sans Light" panose="020B0403050203000203" pitchFamily="34" charset="0"/>
              </a:rPr>
              <a:t>/VO</a:t>
            </a:r>
            <a:r>
              <a:rPr lang="en-GB" sz="2200" b="1" baseline="-25000">
                <a:latin typeface="IBM Plex Sans Light" panose="020B0403050203000203" pitchFamily="34" charset="0"/>
              </a:rPr>
              <a:t>2</a:t>
            </a:r>
            <a:r>
              <a:rPr lang="en-GB" sz="2200" b="1">
                <a:latin typeface="IBM Plex Sans Light" panose="020B0403050203000203" pitchFamily="34" charset="0"/>
              </a:rPr>
              <a:t> remains relatively constant over a wide range of exercise levels</a:t>
            </a:r>
          </a:p>
        </p:txBody>
      </p:sp>
    </p:spTree>
    <p:extLst>
      <p:ext uri="{BB962C8B-B14F-4D97-AF65-F5344CB8AC3E}">
        <p14:creationId xmlns:p14="http://schemas.microsoft.com/office/powerpoint/2010/main" val="2061646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Ventilatory Breakpoint</a:t>
            </a:r>
          </a:p>
        </p:txBody>
      </p:sp>
      <p:sp>
        <p:nvSpPr>
          <p:cNvPr id="4" name="TextBox 3">
            <a:extLst>
              <a:ext uri="{FF2B5EF4-FFF2-40B4-BE49-F238E27FC236}">
                <a16:creationId xmlns:a16="http://schemas.microsoft.com/office/drawing/2014/main" id="{84F2A8BA-7326-58E6-C2CE-1C2C3A4B8E84}"/>
              </a:ext>
            </a:extLst>
          </p:cNvPr>
          <p:cNvSpPr txBox="1"/>
          <p:nvPr/>
        </p:nvSpPr>
        <p:spPr>
          <a:xfrm>
            <a:off x="637672" y="1696955"/>
            <a:ext cx="6372728" cy="4124206"/>
          </a:xfrm>
          <a:prstGeom prst="rect">
            <a:avLst/>
          </a:prstGeom>
          <a:noFill/>
        </p:spPr>
        <p:txBody>
          <a:bodyPr wrap="square" rtlCol="0">
            <a:spAutoFit/>
          </a:bodyPr>
          <a:lstStyle/>
          <a:p>
            <a:pPr marL="342900" indent="-342900">
              <a:spcBef>
                <a:spcPts val="1200"/>
              </a:spcBef>
              <a:buFont typeface="Wingdings" panose="05000000000000000000" pitchFamily="2" charset="2"/>
              <a:buChar char="§"/>
            </a:pPr>
            <a:r>
              <a:rPr lang="en-GB" sz="2200">
                <a:latin typeface="IBM Plex Sans Light" panose="020B0403050203000203" pitchFamily="34" charset="0"/>
              </a:rPr>
              <a:t>The point during intense exercise at which ventilation increases disproportionately </a:t>
            </a:r>
            <a:br>
              <a:rPr lang="en-GB" sz="2200">
                <a:latin typeface="IBM Plex Sans Light" panose="020B0403050203000203" pitchFamily="34" charset="0"/>
              </a:rPr>
            </a:br>
            <a:r>
              <a:rPr lang="en-GB" sz="2200">
                <a:latin typeface="IBM Plex Sans Light" panose="020B0403050203000203" pitchFamily="34" charset="0"/>
              </a:rPr>
              <a:t>to the oxygen consumption</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When work rate exceeds 55% to 70% VO</a:t>
            </a:r>
            <a:r>
              <a:rPr lang="en-GB" sz="2200" baseline="-25000">
                <a:latin typeface="IBM Plex Sans Light" panose="020B0403050203000203" pitchFamily="34" charset="0"/>
              </a:rPr>
              <a:t>2</a:t>
            </a:r>
            <a:r>
              <a:rPr lang="en-GB" sz="2200">
                <a:latin typeface="IBM Plex Sans Light" panose="020B0403050203000203" pitchFamily="34" charset="0"/>
              </a:rPr>
              <a:t>max, oxygen delivery can no longer match the energy requirements so energy must be derived from </a:t>
            </a:r>
            <a:r>
              <a:rPr lang="en-GB" sz="2200" b="1">
                <a:latin typeface="IBM Plex Sans Light" panose="020B0403050203000203" pitchFamily="34" charset="0"/>
              </a:rPr>
              <a:t>anaerobic glycolysis</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Anaerobic glycolysis </a:t>
            </a:r>
            <a:r>
              <a:rPr lang="en-GB" sz="2200" b="1">
                <a:latin typeface="IBM Plex Sans Light" panose="020B0403050203000203" pitchFamily="34" charset="0"/>
              </a:rPr>
              <a:t>increases lactate levels</a:t>
            </a:r>
            <a:r>
              <a:rPr lang="en-GB" sz="2200">
                <a:latin typeface="IBM Plex Sans Light" panose="020B0403050203000203" pitchFamily="34" charset="0"/>
              </a:rPr>
              <a:t>, which </a:t>
            </a:r>
            <a:r>
              <a:rPr lang="en-GB" sz="2200" b="1">
                <a:latin typeface="IBM Plex Sans Light" panose="020B0403050203000203" pitchFamily="34" charset="0"/>
              </a:rPr>
              <a:t>increase CO</a:t>
            </a:r>
            <a:r>
              <a:rPr lang="en-GB" sz="2200" b="1" baseline="-25000">
                <a:latin typeface="IBM Plex Sans Light" panose="020B0403050203000203" pitchFamily="34" charset="0"/>
              </a:rPr>
              <a:t>2</a:t>
            </a:r>
            <a:r>
              <a:rPr lang="en-GB" sz="2200" b="1">
                <a:latin typeface="IBM Plex Sans Light" panose="020B0403050203000203" pitchFamily="34" charset="0"/>
              </a:rPr>
              <a:t> levels </a:t>
            </a:r>
            <a:r>
              <a:rPr lang="en-GB" sz="2200">
                <a:latin typeface="IBM Plex Sans Light" panose="020B0403050203000203" pitchFamily="34" charset="0"/>
              </a:rPr>
              <a:t>(buffering), triggering a respiratory response </a:t>
            </a:r>
            <a:br>
              <a:rPr lang="en-GB" sz="2200">
                <a:latin typeface="IBM Plex Sans Light" panose="020B0403050203000203" pitchFamily="34" charset="0"/>
              </a:rPr>
            </a:br>
            <a:r>
              <a:rPr lang="en-GB" sz="2200">
                <a:latin typeface="IBM Plex Sans Light" panose="020B0403050203000203" pitchFamily="34" charset="0"/>
              </a:rPr>
              <a:t>and </a:t>
            </a:r>
            <a:r>
              <a:rPr lang="en-GB" sz="2200" b="1">
                <a:latin typeface="IBM Plex Sans Light" panose="020B0403050203000203" pitchFamily="34" charset="0"/>
              </a:rPr>
              <a:t>increased ventilation</a:t>
            </a:r>
          </a:p>
        </p:txBody>
      </p:sp>
      <p:pic>
        <p:nvPicPr>
          <p:cNvPr id="3" name="Picture 3">
            <a:extLst>
              <a:ext uri="{FF2B5EF4-FFF2-40B4-BE49-F238E27FC236}">
                <a16:creationId xmlns:a16="http://schemas.microsoft.com/office/drawing/2014/main" id="{3B61CF81-AEEF-80EF-D737-3F9A999FD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866" y="610394"/>
            <a:ext cx="3644900" cy="5637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217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Anaerobic Threshold</a:t>
            </a:r>
          </a:p>
        </p:txBody>
      </p:sp>
      <p:sp>
        <p:nvSpPr>
          <p:cNvPr id="4" name="TextBox 3">
            <a:extLst>
              <a:ext uri="{FF2B5EF4-FFF2-40B4-BE49-F238E27FC236}">
                <a16:creationId xmlns:a16="http://schemas.microsoft.com/office/drawing/2014/main" id="{84F2A8BA-7326-58E6-C2CE-1C2C3A4B8E84}"/>
              </a:ext>
            </a:extLst>
          </p:cNvPr>
          <p:cNvSpPr txBox="1"/>
          <p:nvPr/>
        </p:nvSpPr>
        <p:spPr>
          <a:xfrm>
            <a:off x="637672" y="1696955"/>
            <a:ext cx="6372728" cy="3447098"/>
          </a:xfrm>
          <a:prstGeom prst="rect">
            <a:avLst/>
          </a:prstGeom>
          <a:noFill/>
        </p:spPr>
        <p:txBody>
          <a:bodyPr wrap="square" rtlCol="0">
            <a:spAutoFit/>
          </a:bodyPr>
          <a:lstStyle/>
          <a:p>
            <a:pPr marL="342900" indent="-342900">
              <a:spcBef>
                <a:spcPts val="1200"/>
              </a:spcBef>
              <a:buFont typeface="Wingdings" panose="05000000000000000000" pitchFamily="2" charset="2"/>
              <a:buChar char="§"/>
            </a:pPr>
            <a:r>
              <a:rPr lang="en-GB" sz="2200">
                <a:latin typeface="IBM Plex Sans Light" panose="020B0403050203000203" pitchFamily="34" charset="0"/>
              </a:rPr>
              <a:t>The point during intense exercise at which </a:t>
            </a:r>
            <a:r>
              <a:rPr lang="en-GB" sz="2200" b="1">
                <a:latin typeface="IBM Plex Sans Light" panose="020B0403050203000203" pitchFamily="34" charset="0"/>
              </a:rPr>
              <a:t>metabolism</a:t>
            </a:r>
            <a:r>
              <a:rPr lang="en-GB" sz="2200">
                <a:latin typeface="IBM Plex Sans Light" panose="020B0403050203000203" pitchFamily="34" charset="0"/>
              </a:rPr>
              <a:t> becomes </a:t>
            </a:r>
            <a:r>
              <a:rPr lang="en-GB" sz="2200" b="1">
                <a:latin typeface="IBM Plex Sans Light" panose="020B0403050203000203" pitchFamily="34" charset="0"/>
              </a:rPr>
              <a:t>increasingly more anaerobic</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Reflects the lactate threshold under most conditions, though the relationship is not always exact</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An increase in V</a:t>
            </a:r>
            <a:r>
              <a:rPr lang="en-GB" sz="2200" baseline="-25000">
                <a:latin typeface="IBM Plex Sans Light" panose="020B0403050203000203" pitchFamily="34" charset="0"/>
              </a:rPr>
              <a:t>E</a:t>
            </a:r>
            <a:r>
              <a:rPr lang="en-GB" sz="2200">
                <a:latin typeface="IBM Plex Sans Light" panose="020B0403050203000203" pitchFamily="34" charset="0"/>
              </a:rPr>
              <a:t>/VO</a:t>
            </a:r>
            <a:r>
              <a:rPr lang="en-GB" sz="2200" baseline="-25000">
                <a:latin typeface="IBM Plex Sans Light" panose="020B0403050203000203" pitchFamily="34" charset="0"/>
              </a:rPr>
              <a:t>2</a:t>
            </a:r>
            <a:r>
              <a:rPr lang="en-GB" sz="2200">
                <a:latin typeface="IBM Plex Sans Light" panose="020B0403050203000203" pitchFamily="34" charset="0"/>
              </a:rPr>
              <a:t> without an concomitant increase in the ventilatory equivalent for carbon dioxide (V</a:t>
            </a:r>
            <a:r>
              <a:rPr lang="en-GB" sz="2200" baseline="-25000">
                <a:latin typeface="IBM Plex Sans Light" panose="020B0403050203000203" pitchFamily="34" charset="0"/>
              </a:rPr>
              <a:t>E</a:t>
            </a:r>
            <a:r>
              <a:rPr lang="en-GB" sz="2200">
                <a:latin typeface="IBM Plex Sans Light" panose="020B0403050203000203" pitchFamily="34" charset="0"/>
              </a:rPr>
              <a:t>/VCO</a:t>
            </a:r>
            <a:r>
              <a:rPr lang="en-GB" sz="2200" baseline="-25000">
                <a:latin typeface="IBM Plex Sans Light" panose="020B0403050203000203" pitchFamily="34" charset="0"/>
              </a:rPr>
              <a:t>2</a:t>
            </a:r>
            <a:r>
              <a:rPr lang="en-GB" sz="2200">
                <a:latin typeface="IBM Plex Sans Light" panose="020B0403050203000203" pitchFamily="34" charset="0"/>
              </a:rPr>
              <a:t>)</a:t>
            </a:r>
          </a:p>
        </p:txBody>
      </p:sp>
      <p:pic>
        <p:nvPicPr>
          <p:cNvPr id="5" name="Picture 3">
            <a:extLst>
              <a:ext uri="{FF2B5EF4-FFF2-40B4-BE49-F238E27FC236}">
                <a16:creationId xmlns:a16="http://schemas.microsoft.com/office/drawing/2014/main" id="{10C5E072-7137-EE89-B758-7EEC649FC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869" y="1189867"/>
            <a:ext cx="4508459" cy="4478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9404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10;&#10;Description automatically generated">
            <a:extLst>
              <a:ext uri="{FF2B5EF4-FFF2-40B4-BE49-F238E27FC236}">
                <a16:creationId xmlns:a16="http://schemas.microsoft.com/office/drawing/2014/main" id="{9C9FF67E-1713-B540-753A-9F02794AB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035" y="1690688"/>
            <a:ext cx="7002881" cy="4446830"/>
          </a:xfrm>
          <a:prstGeom prst="rect">
            <a:avLst/>
          </a:prstGeom>
        </p:spPr>
      </p:pic>
      <p:sp>
        <p:nvSpPr>
          <p:cNvPr id="11" name="Title 1">
            <a:extLst>
              <a:ext uri="{FF2B5EF4-FFF2-40B4-BE49-F238E27FC236}">
                <a16:creationId xmlns:a16="http://schemas.microsoft.com/office/drawing/2014/main" id="{7ED5ED8E-450E-1EE5-0D45-D12BC8EE815D}"/>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Anaerobic Threshold</a:t>
            </a:r>
          </a:p>
        </p:txBody>
      </p:sp>
    </p:spTree>
    <p:extLst>
      <p:ext uri="{BB962C8B-B14F-4D97-AF65-F5344CB8AC3E}">
        <p14:creationId xmlns:p14="http://schemas.microsoft.com/office/powerpoint/2010/main" val="31811590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Pulmonary Ventilation</a:t>
            </a:r>
          </a:p>
        </p:txBody>
      </p:sp>
      <p:sp>
        <p:nvSpPr>
          <p:cNvPr id="4" name="TextBox 3">
            <a:extLst>
              <a:ext uri="{FF2B5EF4-FFF2-40B4-BE49-F238E27FC236}">
                <a16:creationId xmlns:a16="http://schemas.microsoft.com/office/drawing/2014/main" id="{84F2A8BA-7326-58E6-C2CE-1C2C3A4B8E84}"/>
              </a:ext>
            </a:extLst>
          </p:cNvPr>
          <p:cNvSpPr txBox="1"/>
          <p:nvPr/>
        </p:nvSpPr>
        <p:spPr>
          <a:xfrm>
            <a:off x="637671" y="1696955"/>
            <a:ext cx="9196139" cy="3600986"/>
          </a:xfrm>
          <a:prstGeom prst="rect">
            <a:avLst/>
          </a:prstGeom>
          <a:noFill/>
        </p:spPr>
        <p:txBody>
          <a:bodyPr wrap="square" rtlCol="0">
            <a:spAutoFit/>
          </a:bodyPr>
          <a:lstStyle/>
          <a:p>
            <a:pPr marL="342900" indent="-342900">
              <a:spcBef>
                <a:spcPts val="1200"/>
              </a:spcBef>
              <a:buFont typeface="Wingdings" panose="05000000000000000000" pitchFamily="2" charset="2"/>
              <a:buChar char="§"/>
            </a:pPr>
            <a:r>
              <a:rPr lang="en-GB" sz="2200">
                <a:latin typeface="IBM Plex Sans Light" panose="020B0403050203000203" pitchFamily="34" charset="0"/>
              </a:rPr>
              <a:t>The respiratory centres in the brain stem set the rate </a:t>
            </a:r>
            <a:br>
              <a:rPr lang="en-GB" sz="2200">
                <a:latin typeface="IBM Plex Sans Light" panose="020B0403050203000203" pitchFamily="34" charset="0"/>
              </a:rPr>
            </a:br>
            <a:r>
              <a:rPr lang="en-GB" sz="2200">
                <a:latin typeface="IBM Plex Sans Light" panose="020B0403050203000203" pitchFamily="34" charset="0"/>
              </a:rPr>
              <a:t>and depth of breathing</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Chemoreceptors respond to increases in CO2 and H+ concentrations or to decreases in blood oxygen levels by increasing respiration</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Ventilation increases at the initiation of exercise due to inspiratory stimulation from muscle activity. As exercise progresses, increase </a:t>
            </a:r>
            <a:br>
              <a:rPr lang="en-GB" sz="2200">
                <a:latin typeface="IBM Plex Sans Light" panose="020B0403050203000203" pitchFamily="34" charset="0"/>
              </a:rPr>
            </a:br>
            <a:r>
              <a:rPr lang="en-GB" sz="2200">
                <a:latin typeface="IBM Plex Sans Light" panose="020B0403050203000203" pitchFamily="34" charset="0"/>
              </a:rPr>
              <a:t>in muscle temperature and chemical changes in the arterial blood further increase ventilation</a:t>
            </a:r>
          </a:p>
          <a:p>
            <a:pPr marL="342900" indent="-342900">
              <a:spcBef>
                <a:spcPts val="1200"/>
              </a:spcBef>
              <a:buFont typeface="Wingdings" panose="05000000000000000000" pitchFamily="2" charset="2"/>
              <a:buChar char="§"/>
            </a:pPr>
            <a:endParaRPr lang="en-GB" sz="2200">
              <a:latin typeface="IBM Plex Sans Light" panose="020B0403050203000203" pitchFamily="34" charset="0"/>
            </a:endParaRPr>
          </a:p>
        </p:txBody>
      </p:sp>
    </p:spTree>
    <p:extLst>
      <p:ext uri="{BB962C8B-B14F-4D97-AF65-F5344CB8AC3E}">
        <p14:creationId xmlns:p14="http://schemas.microsoft.com/office/powerpoint/2010/main" val="19155813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Pulmonary Ventilation</a:t>
            </a:r>
          </a:p>
        </p:txBody>
      </p:sp>
      <p:sp>
        <p:nvSpPr>
          <p:cNvPr id="4" name="TextBox 3">
            <a:extLst>
              <a:ext uri="{FF2B5EF4-FFF2-40B4-BE49-F238E27FC236}">
                <a16:creationId xmlns:a16="http://schemas.microsoft.com/office/drawing/2014/main" id="{84F2A8BA-7326-58E6-C2CE-1C2C3A4B8E84}"/>
              </a:ext>
            </a:extLst>
          </p:cNvPr>
          <p:cNvSpPr txBox="1"/>
          <p:nvPr/>
        </p:nvSpPr>
        <p:spPr>
          <a:xfrm>
            <a:off x="637671" y="1696955"/>
            <a:ext cx="9196139" cy="3416320"/>
          </a:xfrm>
          <a:prstGeom prst="rect">
            <a:avLst/>
          </a:prstGeom>
          <a:noFill/>
        </p:spPr>
        <p:txBody>
          <a:bodyPr wrap="square" rtlCol="0">
            <a:spAutoFit/>
          </a:bodyPr>
          <a:lstStyle/>
          <a:p>
            <a:pPr marL="342900" indent="-342900">
              <a:spcBef>
                <a:spcPts val="1200"/>
              </a:spcBef>
              <a:buFont typeface="Wingdings" panose="05000000000000000000" pitchFamily="2" charset="2"/>
              <a:buChar char="§"/>
            </a:pPr>
            <a:r>
              <a:rPr lang="en-GB" sz="2200">
                <a:latin typeface="IBM Plex Sans Light" panose="020B0403050203000203" pitchFamily="34" charset="0"/>
              </a:rPr>
              <a:t>During mild, steady-state exercise, ventilation parallels oxygen uptake</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The ventilatory breakpoint is the point at which ventilation increases disproportionately to the increase in oxygen consumption</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Anaerobic threshold is identified as the point at which V</a:t>
            </a:r>
            <a:r>
              <a:rPr lang="en-GB" sz="2200" baseline="-25000">
                <a:latin typeface="IBM Plex Sans Light" panose="020B0403050203000203" pitchFamily="34" charset="0"/>
              </a:rPr>
              <a:t>E</a:t>
            </a:r>
            <a:r>
              <a:rPr lang="en-GB" sz="2200">
                <a:latin typeface="IBM Plex Sans Light" panose="020B0403050203000203" pitchFamily="34" charset="0"/>
              </a:rPr>
              <a:t>/VO</a:t>
            </a:r>
            <a:r>
              <a:rPr lang="en-GB" sz="2200" baseline="-25000">
                <a:latin typeface="IBM Plex Sans Light" panose="020B0403050203000203" pitchFamily="34" charset="0"/>
              </a:rPr>
              <a:t>2</a:t>
            </a:r>
            <a:r>
              <a:rPr lang="en-GB" sz="2200">
                <a:latin typeface="IBM Plex Sans Light" panose="020B0403050203000203" pitchFamily="34" charset="0"/>
              </a:rPr>
              <a:t> shows </a:t>
            </a:r>
            <a:br>
              <a:rPr lang="en-GB" sz="2200">
                <a:latin typeface="IBM Plex Sans Light" panose="020B0403050203000203" pitchFamily="34" charset="0"/>
              </a:rPr>
            </a:br>
            <a:r>
              <a:rPr lang="en-GB" sz="2200">
                <a:latin typeface="IBM Plex Sans Light" panose="020B0403050203000203" pitchFamily="34" charset="0"/>
              </a:rPr>
              <a:t>a sudden increase, while V</a:t>
            </a:r>
            <a:r>
              <a:rPr lang="en-GB" sz="2200" baseline="-25000">
                <a:latin typeface="IBM Plex Sans Light" panose="020B0403050203000203" pitchFamily="34" charset="0"/>
              </a:rPr>
              <a:t>E</a:t>
            </a:r>
            <a:r>
              <a:rPr lang="en-GB" sz="2200">
                <a:latin typeface="IBM Plex Sans Light" panose="020B0403050203000203" pitchFamily="34" charset="0"/>
              </a:rPr>
              <a:t>/VCO</a:t>
            </a:r>
            <a:r>
              <a:rPr lang="en-GB" sz="2200" baseline="-25000">
                <a:latin typeface="IBM Plex Sans Light" panose="020B0403050203000203" pitchFamily="34" charset="0"/>
              </a:rPr>
              <a:t>2</a:t>
            </a:r>
            <a:r>
              <a:rPr lang="en-GB" sz="2200">
                <a:latin typeface="IBM Plex Sans Light" panose="020B0403050203000203" pitchFamily="34" charset="0"/>
              </a:rPr>
              <a:t> stays stable. It generally reflects lactate threshold</a:t>
            </a:r>
          </a:p>
          <a:p>
            <a:pPr marL="342900" indent="-342900">
              <a:spcBef>
                <a:spcPts val="1200"/>
              </a:spcBef>
              <a:buFont typeface="Wingdings" panose="05000000000000000000" pitchFamily="2" charset="2"/>
              <a:buChar char="§"/>
            </a:pPr>
            <a:endParaRPr lang="en-GB" sz="2200">
              <a:latin typeface="IBM Plex Sans Light" panose="020B0403050203000203" pitchFamily="34" charset="0"/>
            </a:endParaRPr>
          </a:p>
          <a:p>
            <a:pPr marL="342900" indent="-342900">
              <a:spcBef>
                <a:spcPts val="1200"/>
              </a:spcBef>
              <a:buFont typeface="Wingdings" panose="05000000000000000000" pitchFamily="2" charset="2"/>
              <a:buChar char="§"/>
            </a:pPr>
            <a:endParaRPr lang="en-GB" sz="2200">
              <a:latin typeface="IBM Plex Sans Light" panose="020B0403050203000203" pitchFamily="34" charset="0"/>
            </a:endParaRPr>
          </a:p>
        </p:txBody>
      </p:sp>
    </p:spTree>
    <p:extLst>
      <p:ext uri="{BB962C8B-B14F-4D97-AF65-F5344CB8AC3E}">
        <p14:creationId xmlns:p14="http://schemas.microsoft.com/office/powerpoint/2010/main" val="14010131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Respiratory Limitations to Performance</a:t>
            </a:r>
          </a:p>
        </p:txBody>
      </p:sp>
      <p:sp>
        <p:nvSpPr>
          <p:cNvPr id="4" name="TextBox 3">
            <a:extLst>
              <a:ext uri="{FF2B5EF4-FFF2-40B4-BE49-F238E27FC236}">
                <a16:creationId xmlns:a16="http://schemas.microsoft.com/office/drawing/2014/main" id="{84F2A8BA-7326-58E6-C2CE-1C2C3A4B8E84}"/>
              </a:ext>
            </a:extLst>
          </p:cNvPr>
          <p:cNvSpPr txBox="1"/>
          <p:nvPr/>
        </p:nvSpPr>
        <p:spPr>
          <a:xfrm>
            <a:off x="637671" y="1696955"/>
            <a:ext cx="9196139" cy="3939540"/>
          </a:xfrm>
          <a:prstGeom prst="rect">
            <a:avLst/>
          </a:prstGeom>
          <a:noFill/>
        </p:spPr>
        <p:txBody>
          <a:bodyPr wrap="square" rtlCol="0">
            <a:spAutoFit/>
          </a:bodyPr>
          <a:lstStyle/>
          <a:p>
            <a:pPr marL="342900" indent="-342900">
              <a:spcBef>
                <a:spcPts val="1200"/>
              </a:spcBef>
              <a:buFont typeface="Wingdings" panose="05000000000000000000" pitchFamily="2" charset="2"/>
              <a:buChar char="§"/>
            </a:pPr>
            <a:r>
              <a:rPr lang="en-GB" sz="2200">
                <a:latin typeface="IBM Plex Sans Light" panose="020B0403050203000203" pitchFamily="34" charset="0"/>
              </a:rPr>
              <a:t>Respiratory muscles may use up to 11% of total oxygen consumed during heavy exercise and seem to be more resistant to fatigue during long-term activity than muscles of the extremities</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Pulmonary ventilation is usually not a limiting factor for performance, even during maximal effort, though it can limit performance in highly trained people</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Airway resistance and gas diffusion usually do not limit performance in normal healthy individuals, but abnormal or obstructive respiratory disorders can limit performance</a:t>
            </a:r>
          </a:p>
          <a:p>
            <a:pPr marL="342900" indent="-342900">
              <a:spcBef>
                <a:spcPts val="1200"/>
              </a:spcBef>
              <a:buFont typeface="Wingdings" panose="05000000000000000000" pitchFamily="2" charset="2"/>
              <a:buChar char="§"/>
            </a:pPr>
            <a:endParaRPr lang="en-GB" sz="2200">
              <a:latin typeface="IBM Plex Sans Light" panose="020B0403050203000203" pitchFamily="34" charset="0"/>
            </a:endParaRPr>
          </a:p>
        </p:txBody>
      </p:sp>
    </p:spTree>
    <p:extLst>
      <p:ext uri="{BB962C8B-B14F-4D97-AF65-F5344CB8AC3E}">
        <p14:creationId xmlns:p14="http://schemas.microsoft.com/office/powerpoint/2010/main" val="19580728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KEY POINTS – Respiratory Adaptations to Training</a:t>
            </a:r>
          </a:p>
        </p:txBody>
      </p:sp>
      <p:sp>
        <p:nvSpPr>
          <p:cNvPr id="4" name="TextBox 3">
            <a:extLst>
              <a:ext uri="{FF2B5EF4-FFF2-40B4-BE49-F238E27FC236}">
                <a16:creationId xmlns:a16="http://schemas.microsoft.com/office/drawing/2014/main" id="{84F2A8BA-7326-58E6-C2CE-1C2C3A4B8E84}"/>
              </a:ext>
            </a:extLst>
          </p:cNvPr>
          <p:cNvSpPr txBox="1"/>
          <p:nvPr/>
        </p:nvSpPr>
        <p:spPr>
          <a:xfrm>
            <a:off x="637671" y="1696955"/>
            <a:ext cx="9196139" cy="3416320"/>
          </a:xfrm>
          <a:prstGeom prst="rect">
            <a:avLst/>
          </a:prstGeom>
          <a:noFill/>
        </p:spPr>
        <p:txBody>
          <a:bodyPr wrap="square" rtlCol="0">
            <a:spAutoFit/>
          </a:bodyPr>
          <a:lstStyle/>
          <a:p>
            <a:pPr marL="342900" indent="-342900">
              <a:spcBef>
                <a:spcPts val="1200"/>
              </a:spcBef>
              <a:buFont typeface="Wingdings" panose="05000000000000000000" pitchFamily="2" charset="2"/>
              <a:buChar char="§"/>
            </a:pPr>
            <a:r>
              <a:rPr lang="en-GB" sz="2200" b="1">
                <a:latin typeface="IBM Plex Sans Light" panose="020B0403050203000203" pitchFamily="34" charset="0"/>
              </a:rPr>
              <a:t>Pulmonary ventilation increases </a:t>
            </a:r>
            <a:r>
              <a:rPr lang="en-GB" sz="2200">
                <a:latin typeface="IBM Plex Sans Light" panose="020B0403050203000203" pitchFamily="34" charset="0"/>
              </a:rPr>
              <a:t>during maximal effort after training; you can improve performance by training the inspiratory muscles</a:t>
            </a:r>
          </a:p>
          <a:p>
            <a:pPr marL="342900" indent="-342900">
              <a:spcBef>
                <a:spcPts val="1200"/>
              </a:spcBef>
              <a:buFont typeface="Wingdings" panose="05000000000000000000" pitchFamily="2" charset="2"/>
              <a:buChar char="§"/>
            </a:pPr>
            <a:r>
              <a:rPr lang="en-GB" sz="2200" b="1">
                <a:latin typeface="IBM Plex Sans Light" panose="020B0403050203000203" pitchFamily="34" charset="0"/>
              </a:rPr>
              <a:t>Pulmonary diffusion increases </a:t>
            </a:r>
            <a:r>
              <a:rPr lang="en-GB" sz="2200">
                <a:latin typeface="IBM Plex Sans Light" panose="020B0403050203000203" pitchFamily="34" charset="0"/>
              </a:rPr>
              <a:t>at maximal work rates</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The a-vO2 diff increases with training due to more oxygen being extracted by tissues</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The respiratory system is seldom a limiter of endurance performance</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All the major adaptations of the respiratory system to training are most apparent during maximal exercise</a:t>
            </a:r>
          </a:p>
        </p:txBody>
      </p:sp>
    </p:spTree>
    <p:extLst>
      <p:ext uri="{BB962C8B-B14F-4D97-AF65-F5344CB8AC3E}">
        <p14:creationId xmlns:p14="http://schemas.microsoft.com/office/powerpoint/2010/main" val="6291751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VO</a:t>
            </a:r>
            <a:r>
              <a:rPr lang="en-US" sz="3200" b="1" baseline="-25000">
                <a:latin typeface="IBM Plex Mono Light" panose="020B0409050203000203" pitchFamily="49" charset="0"/>
              </a:rPr>
              <a:t>2</a:t>
            </a:r>
            <a:r>
              <a:rPr lang="en-US" sz="3200" b="1">
                <a:latin typeface="IBM Plex Mono Light" panose="020B0409050203000203" pitchFamily="49" charset="0"/>
              </a:rPr>
              <a:t> Adaptations to Training</a:t>
            </a:r>
          </a:p>
        </p:txBody>
      </p:sp>
      <p:sp>
        <p:nvSpPr>
          <p:cNvPr id="4" name="TextBox 3">
            <a:extLst>
              <a:ext uri="{FF2B5EF4-FFF2-40B4-BE49-F238E27FC236}">
                <a16:creationId xmlns:a16="http://schemas.microsoft.com/office/drawing/2014/main" id="{84F2A8BA-7326-58E6-C2CE-1C2C3A4B8E84}"/>
              </a:ext>
            </a:extLst>
          </p:cNvPr>
          <p:cNvSpPr txBox="1"/>
          <p:nvPr/>
        </p:nvSpPr>
        <p:spPr>
          <a:xfrm>
            <a:off x="637671" y="1696955"/>
            <a:ext cx="10110540" cy="2462213"/>
          </a:xfrm>
          <a:prstGeom prst="rect">
            <a:avLst/>
          </a:prstGeom>
          <a:noFill/>
        </p:spPr>
        <p:txBody>
          <a:bodyPr wrap="square" rtlCol="0">
            <a:spAutoFit/>
          </a:bodyPr>
          <a:lstStyle/>
          <a:p>
            <a:pPr>
              <a:spcBef>
                <a:spcPts val="1200"/>
              </a:spcBef>
            </a:pPr>
            <a:endParaRPr lang="en-GB" sz="2400" b="1">
              <a:latin typeface="IBM Plex Sans Light" panose="020B0403050203000203" pitchFamily="34" charset="0"/>
            </a:endParaRPr>
          </a:p>
          <a:p>
            <a:pPr>
              <a:spcBef>
                <a:spcPts val="1200"/>
              </a:spcBef>
            </a:pPr>
            <a:r>
              <a:rPr lang="en-GB" sz="2400" b="1">
                <a:latin typeface="IBM Plex Sans Light" panose="020B0403050203000203" pitchFamily="34" charset="0"/>
              </a:rPr>
              <a:t>Oxygen consumption (VO</a:t>
            </a:r>
            <a:r>
              <a:rPr lang="en-GB" sz="2400" b="1" baseline="-25000">
                <a:latin typeface="IBM Plex Sans Light" panose="020B0403050203000203" pitchFamily="34" charset="0"/>
              </a:rPr>
              <a:t>2</a:t>
            </a:r>
            <a:r>
              <a:rPr lang="en-GB" sz="2400" b="1">
                <a:latin typeface="IBM Plex Sans Light" panose="020B0403050203000203" pitchFamily="34" charset="0"/>
              </a:rPr>
              <a:t>) is</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unaltered or slightly increased at rest</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unaltered or slighted decreased at submaximal rates of work</a:t>
            </a:r>
          </a:p>
          <a:p>
            <a:pPr marL="342900" indent="-342900">
              <a:spcBef>
                <a:spcPts val="1200"/>
              </a:spcBef>
              <a:buFont typeface="Wingdings" panose="05000000000000000000" pitchFamily="2" charset="2"/>
              <a:buChar char="§"/>
            </a:pPr>
            <a:r>
              <a:rPr lang="en-GB" sz="2200">
                <a:latin typeface="IBM Plex Sans Light" panose="020B0403050203000203" pitchFamily="34" charset="0"/>
              </a:rPr>
              <a:t>increased at maximal exertion (VO</a:t>
            </a:r>
            <a:r>
              <a:rPr lang="en-GB" sz="2200" baseline="-25000">
                <a:latin typeface="IBM Plex Sans Light" panose="020B0403050203000203" pitchFamily="34" charset="0"/>
              </a:rPr>
              <a:t>2</a:t>
            </a:r>
            <a:r>
              <a:rPr lang="en-GB" sz="2200">
                <a:latin typeface="IBM Plex Sans Light" panose="020B0403050203000203" pitchFamily="34" charset="0"/>
              </a:rPr>
              <a:t>max—increases range from 0% to 93%)</a:t>
            </a:r>
          </a:p>
        </p:txBody>
      </p:sp>
    </p:spTree>
    <p:extLst>
      <p:ext uri="{BB962C8B-B14F-4D97-AF65-F5344CB8AC3E}">
        <p14:creationId xmlns:p14="http://schemas.microsoft.com/office/powerpoint/2010/main" val="856604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A78A-F53E-F360-84BB-D74826EE4B72}"/>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Factors Affecting VO</a:t>
            </a:r>
            <a:r>
              <a:rPr lang="en-US" sz="3200" b="1" baseline="-25000">
                <a:latin typeface="IBM Plex Mono Light" panose="020B0409050203000203" pitchFamily="49" charset="0"/>
              </a:rPr>
              <a:t>2</a:t>
            </a:r>
            <a:r>
              <a:rPr lang="en-US" sz="3200" b="1">
                <a:latin typeface="IBM Plex Mono Light" panose="020B0409050203000203" pitchFamily="49" charset="0"/>
              </a:rPr>
              <a:t>max</a:t>
            </a:r>
          </a:p>
        </p:txBody>
      </p:sp>
      <p:sp>
        <p:nvSpPr>
          <p:cNvPr id="4" name="TextBox 3">
            <a:extLst>
              <a:ext uri="{FF2B5EF4-FFF2-40B4-BE49-F238E27FC236}">
                <a16:creationId xmlns:a16="http://schemas.microsoft.com/office/drawing/2014/main" id="{84F2A8BA-7326-58E6-C2CE-1C2C3A4B8E84}"/>
              </a:ext>
            </a:extLst>
          </p:cNvPr>
          <p:cNvSpPr txBox="1"/>
          <p:nvPr/>
        </p:nvSpPr>
        <p:spPr>
          <a:xfrm>
            <a:off x="637671" y="1696955"/>
            <a:ext cx="9035718" cy="4616648"/>
          </a:xfrm>
          <a:prstGeom prst="rect">
            <a:avLst/>
          </a:prstGeom>
          <a:noFill/>
        </p:spPr>
        <p:txBody>
          <a:bodyPr wrap="square" rtlCol="0">
            <a:spAutoFit/>
          </a:bodyPr>
          <a:lstStyle/>
          <a:p>
            <a:pPr>
              <a:spcBef>
                <a:spcPts val="1200"/>
              </a:spcBef>
            </a:pPr>
            <a:r>
              <a:rPr lang="en-GB" sz="2200" b="1">
                <a:solidFill>
                  <a:srgbClr val="43A2A7"/>
                </a:solidFill>
                <a:latin typeface="IBM Plex Sans Light" panose="020B0403050203000203" pitchFamily="34" charset="0"/>
              </a:rPr>
              <a:t>Level of conditioning</a:t>
            </a:r>
            <a:r>
              <a:rPr lang="en-GB" sz="2200">
                <a:latin typeface="IBM Plex Sans Light" panose="020B0403050203000203" pitchFamily="34" charset="0"/>
              </a:rPr>
              <a:t>—the greater the level of conditioning the lower </a:t>
            </a:r>
            <a:br>
              <a:rPr lang="en-GB" sz="2200">
                <a:latin typeface="IBM Plex Sans Light" panose="020B0403050203000203" pitchFamily="34" charset="0"/>
              </a:rPr>
            </a:br>
            <a:r>
              <a:rPr lang="en-GB" sz="2200">
                <a:latin typeface="IBM Plex Sans Light" panose="020B0403050203000203" pitchFamily="34" charset="0"/>
              </a:rPr>
              <a:t>the response to training</a:t>
            </a:r>
          </a:p>
          <a:p>
            <a:pPr>
              <a:spcBef>
                <a:spcPts val="1200"/>
              </a:spcBef>
            </a:pPr>
            <a:r>
              <a:rPr lang="en-GB" sz="2200" b="1">
                <a:solidFill>
                  <a:srgbClr val="43A2A7"/>
                </a:solidFill>
                <a:latin typeface="IBM Plex Sans Light" panose="020B0403050203000203" pitchFamily="34" charset="0"/>
              </a:rPr>
              <a:t>Heredity</a:t>
            </a:r>
            <a:r>
              <a:rPr lang="en-GB" sz="2200">
                <a:latin typeface="IBM Plex Sans Light" panose="020B0403050203000203" pitchFamily="34" charset="0"/>
              </a:rPr>
              <a:t>—accounts for slightly less than 50% of the variation as well </a:t>
            </a:r>
            <a:br>
              <a:rPr lang="en-GB" sz="2200">
                <a:latin typeface="IBM Plex Sans Light" panose="020B0403050203000203" pitchFamily="34" charset="0"/>
              </a:rPr>
            </a:br>
            <a:r>
              <a:rPr lang="en-GB" sz="2200">
                <a:latin typeface="IBM Plex Sans Light" panose="020B0403050203000203" pitchFamily="34" charset="0"/>
              </a:rPr>
              <a:t>as an individual’s response to training</a:t>
            </a:r>
          </a:p>
          <a:p>
            <a:pPr>
              <a:spcBef>
                <a:spcPts val="1200"/>
              </a:spcBef>
            </a:pPr>
            <a:r>
              <a:rPr lang="en-GB" sz="2200" b="1">
                <a:solidFill>
                  <a:srgbClr val="43A2A7"/>
                </a:solidFill>
                <a:latin typeface="IBM Plex Sans Light" panose="020B0403050203000203" pitchFamily="34" charset="0"/>
              </a:rPr>
              <a:t>Age</a:t>
            </a:r>
            <a:r>
              <a:rPr lang="en-GB" sz="2200">
                <a:latin typeface="IBM Plex Sans Light" panose="020B0403050203000203" pitchFamily="34" charset="0"/>
              </a:rPr>
              <a:t>—decreases with age are associated with decreases in activity levels as well as decreases in physiological function</a:t>
            </a:r>
          </a:p>
          <a:p>
            <a:pPr>
              <a:spcBef>
                <a:spcPts val="1200"/>
              </a:spcBef>
            </a:pPr>
            <a:r>
              <a:rPr lang="en-GB" sz="2200" b="1">
                <a:solidFill>
                  <a:srgbClr val="43A2A7"/>
                </a:solidFill>
                <a:latin typeface="IBM Plex Sans Light" panose="020B0403050203000203" pitchFamily="34" charset="0"/>
              </a:rPr>
              <a:t>Sex</a:t>
            </a:r>
            <a:r>
              <a:rPr lang="en-GB" sz="2200">
                <a:latin typeface="IBM Plex Sans Light" panose="020B0403050203000203" pitchFamily="34" charset="0"/>
              </a:rPr>
              <a:t>—lower in women than men (20% to 25% lower in untrained women; 10% lower in highly trained women)</a:t>
            </a:r>
          </a:p>
          <a:p>
            <a:pPr>
              <a:spcBef>
                <a:spcPts val="1200"/>
              </a:spcBef>
            </a:pPr>
            <a:r>
              <a:rPr lang="en-GB" sz="2200" b="1">
                <a:solidFill>
                  <a:srgbClr val="43A2A7"/>
                </a:solidFill>
                <a:latin typeface="IBM Plex Sans Light" panose="020B0403050203000203" pitchFamily="34" charset="0"/>
              </a:rPr>
              <a:t>Specificity of training</a:t>
            </a:r>
            <a:r>
              <a:rPr lang="en-GB" sz="2200">
                <a:latin typeface="IBM Plex Sans Light" panose="020B0403050203000203" pitchFamily="34" charset="0"/>
              </a:rPr>
              <a:t>—the closer training is to the sport to be performed, the greater the improvement and performance in that sport</a:t>
            </a:r>
          </a:p>
          <a:p>
            <a:pPr>
              <a:spcBef>
                <a:spcPts val="1200"/>
              </a:spcBef>
            </a:pPr>
            <a:endParaRPr lang="en-GB" sz="2400" b="1">
              <a:latin typeface="IBM Plex Sans Light" panose="020B0403050203000203" pitchFamily="34" charset="0"/>
            </a:endParaRPr>
          </a:p>
        </p:txBody>
      </p:sp>
    </p:spTree>
    <p:extLst>
      <p:ext uri="{BB962C8B-B14F-4D97-AF65-F5344CB8AC3E}">
        <p14:creationId xmlns:p14="http://schemas.microsoft.com/office/powerpoint/2010/main" val="1012649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9F98-81CC-40B0-FDDC-BC962F03EA55}"/>
              </a:ext>
            </a:extLst>
          </p:cNvPr>
          <p:cNvSpPr>
            <a:spLocks noGrp="1"/>
          </p:cNvSpPr>
          <p:nvPr>
            <p:ph type="title"/>
          </p:nvPr>
        </p:nvSpPr>
        <p:spPr/>
        <p:txBody>
          <a:bodyPr>
            <a:normAutofit/>
          </a:bodyPr>
          <a:lstStyle/>
          <a:p>
            <a:r>
              <a:rPr lang="cs-CZ" sz="3200" b="1" err="1">
                <a:latin typeface="IBM Plex Mono Light" panose="020B0409050203000203" pitchFamily="49" charset="0"/>
              </a:rPr>
              <a:t>Cardiac</a:t>
            </a:r>
            <a:r>
              <a:rPr lang="cs-CZ" sz="3200" b="1">
                <a:latin typeface="IBM Plex Mono Light" panose="020B0409050203000203" pitchFamily="49" charset="0"/>
              </a:rPr>
              <a:t> </a:t>
            </a:r>
            <a:r>
              <a:rPr lang="cs-CZ" sz="3200" b="1" err="1">
                <a:latin typeface="IBM Plex Mono Light" panose="020B0409050203000203" pitchFamily="49" charset="0"/>
              </a:rPr>
              <a:t>Arrhythmias</a:t>
            </a:r>
            <a:endParaRPr lang="en-US" sz="3200" b="1">
              <a:latin typeface="IBM Plex Mono Light" panose="020B0409050203000203" pitchFamily="49" charset="0"/>
            </a:endParaRPr>
          </a:p>
        </p:txBody>
      </p:sp>
      <p:sp>
        <p:nvSpPr>
          <p:cNvPr id="3" name="Content Placeholder 2">
            <a:extLst>
              <a:ext uri="{FF2B5EF4-FFF2-40B4-BE49-F238E27FC236}">
                <a16:creationId xmlns:a16="http://schemas.microsoft.com/office/drawing/2014/main" id="{DFCC2826-572C-10BF-EB76-D4D379FCC859}"/>
              </a:ext>
            </a:extLst>
          </p:cNvPr>
          <p:cNvSpPr>
            <a:spLocks noGrp="1"/>
          </p:cNvSpPr>
          <p:nvPr>
            <p:ph idx="1"/>
          </p:nvPr>
        </p:nvSpPr>
        <p:spPr/>
        <p:txBody>
          <a:bodyPr>
            <a:normAutofit/>
          </a:bodyPr>
          <a:lstStyle/>
          <a:p>
            <a:pPr>
              <a:lnSpc>
                <a:spcPct val="100000"/>
              </a:lnSpc>
              <a:spcBef>
                <a:spcPts val="1800"/>
              </a:spcBef>
            </a:pPr>
            <a:r>
              <a:rPr lang="en-US" sz="2400" b="1">
                <a:solidFill>
                  <a:srgbClr val="43A2A7"/>
                </a:solidFill>
                <a:latin typeface="IBM Plex Sans Light" panose="020B0403050203000203" pitchFamily="34" charset="0"/>
              </a:rPr>
              <a:t>BRADYCARDIA</a:t>
            </a:r>
            <a:r>
              <a:rPr lang="en-US" sz="2400">
                <a:latin typeface="IBM Plex Sans Light" panose="020B0403050203000203" pitchFamily="34" charset="0"/>
              </a:rPr>
              <a:t> – Resting heart rate </a:t>
            </a:r>
            <a:r>
              <a:rPr lang="en-US" sz="2400" b="1">
                <a:latin typeface="IBM Plex Sans Light" panose="020B0403050203000203" pitchFamily="34" charset="0"/>
              </a:rPr>
              <a:t>below 60 beats/min</a:t>
            </a:r>
          </a:p>
          <a:p>
            <a:pPr>
              <a:lnSpc>
                <a:spcPct val="100000"/>
              </a:lnSpc>
              <a:spcBef>
                <a:spcPts val="1800"/>
              </a:spcBef>
            </a:pPr>
            <a:r>
              <a:rPr lang="en-US" sz="2400" b="1">
                <a:solidFill>
                  <a:srgbClr val="43A2A7"/>
                </a:solidFill>
                <a:latin typeface="IBM Plex Sans Light" panose="020B0403050203000203" pitchFamily="34" charset="0"/>
              </a:rPr>
              <a:t>TACHYCARDIA</a:t>
            </a:r>
            <a:r>
              <a:rPr lang="en-US" sz="2400">
                <a:latin typeface="IBM Plex Sans Light" panose="020B0403050203000203" pitchFamily="34" charset="0"/>
              </a:rPr>
              <a:t> – Resting heart rate </a:t>
            </a:r>
            <a:r>
              <a:rPr lang="en-US" sz="2400" b="1">
                <a:latin typeface="IBM Plex Sans Light" panose="020B0403050203000203" pitchFamily="34" charset="0"/>
              </a:rPr>
              <a:t>above 100 beats/min</a:t>
            </a:r>
          </a:p>
          <a:p>
            <a:pPr>
              <a:lnSpc>
                <a:spcPct val="100000"/>
              </a:lnSpc>
              <a:spcBef>
                <a:spcPts val="1800"/>
              </a:spcBef>
            </a:pPr>
            <a:r>
              <a:rPr lang="en-US" sz="2400" b="1">
                <a:solidFill>
                  <a:srgbClr val="43A2A7"/>
                </a:solidFill>
                <a:latin typeface="IBM Plex Sans Light" panose="020B0403050203000203" pitchFamily="34" charset="0"/>
              </a:rPr>
              <a:t>PREMATURE VENTRICULAR CONTRACTIONS (PVCs) </a:t>
            </a:r>
            <a:br>
              <a:rPr lang="en-US" sz="2400" b="1">
                <a:solidFill>
                  <a:srgbClr val="43A2A7"/>
                </a:solidFill>
                <a:latin typeface="IBM Plex Sans Light" panose="020B0403050203000203" pitchFamily="34" charset="0"/>
              </a:rPr>
            </a:br>
            <a:r>
              <a:rPr lang="en-US" sz="2400">
                <a:latin typeface="IBM Plex Sans Light" panose="020B0403050203000203" pitchFamily="34" charset="0"/>
              </a:rPr>
              <a:t>– feels like skipped or extra beats</a:t>
            </a:r>
          </a:p>
          <a:p>
            <a:pPr>
              <a:lnSpc>
                <a:spcPct val="100000"/>
              </a:lnSpc>
              <a:spcBef>
                <a:spcPts val="1800"/>
              </a:spcBef>
            </a:pPr>
            <a:r>
              <a:rPr lang="en-US" sz="2400" b="1">
                <a:solidFill>
                  <a:srgbClr val="43A2A7"/>
                </a:solidFill>
                <a:latin typeface="IBM Plex Sans Light" panose="020B0403050203000203" pitchFamily="34" charset="0"/>
              </a:rPr>
              <a:t>VENTRICULAR TACHYCARDIA  </a:t>
            </a:r>
            <a:r>
              <a:rPr lang="en-US" altLang="en-US" sz="2400">
                <a:latin typeface="IBM Plex Sans Light" panose="020B0403050203000203" pitchFamily="34" charset="0"/>
              </a:rPr>
              <a:t>– three or more consecutive </a:t>
            </a:r>
            <a:br>
              <a:rPr lang="en-US" altLang="en-US" sz="2400">
                <a:latin typeface="IBM Plex Sans Light" panose="020B0403050203000203" pitchFamily="34" charset="0"/>
              </a:rPr>
            </a:br>
            <a:r>
              <a:rPr lang="en-US" altLang="en-US" sz="2400" b="1">
                <a:latin typeface="IBM Plex Sans Light" panose="020B0403050203000203" pitchFamily="34" charset="0"/>
              </a:rPr>
              <a:t>PVCs</a:t>
            </a:r>
            <a:r>
              <a:rPr lang="en-US" altLang="en-US" sz="2400">
                <a:latin typeface="IBM Plex Sans Light" panose="020B0403050203000203" pitchFamily="34" charset="0"/>
              </a:rPr>
              <a:t> that can lead to </a:t>
            </a:r>
            <a:r>
              <a:rPr lang="en-US" altLang="en-US" sz="2400" b="1">
                <a:latin typeface="IBM Plex Sans Light" panose="020B0403050203000203" pitchFamily="34" charset="0"/>
              </a:rPr>
              <a:t>ventricular fibrillation </a:t>
            </a:r>
            <a:r>
              <a:rPr lang="en-US" altLang="en-US" sz="2400">
                <a:latin typeface="IBM Plex Sans Light" panose="020B0403050203000203" pitchFamily="34" charset="0"/>
              </a:rPr>
              <a:t>in which contraction </a:t>
            </a:r>
            <a:br>
              <a:rPr lang="en-US" altLang="en-US" sz="2400">
                <a:latin typeface="IBM Plex Sans Light" panose="020B0403050203000203" pitchFamily="34" charset="0"/>
              </a:rPr>
            </a:br>
            <a:r>
              <a:rPr lang="en-US" altLang="en-US" sz="2400">
                <a:latin typeface="IBM Plex Sans Light" panose="020B0403050203000203" pitchFamily="34" charset="0"/>
              </a:rPr>
              <a:t>of the ventricular tissue is uncoordinated</a:t>
            </a:r>
            <a:endParaRPr lang="en-US" sz="2400" b="1">
              <a:solidFill>
                <a:srgbClr val="43A2A7"/>
              </a:solidFill>
              <a:latin typeface="IBM Plex Sans Light" panose="020B0403050203000203" pitchFamily="34" charset="0"/>
            </a:endParaRPr>
          </a:p>
        </p:txBody>
      </p:sp>
    </p:spTree>
    <p:extLst>
      <p:ext uri="{BB962C8B-B14F-4D97-AF65-F5344CB8AC3E}">
        <p14:creationId xmlns:p14="http://schemas.microsoft.com/office/powerpoint/2010/main" val="425649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46775BF4-AB20-4D93-23C0-16800BAE1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653" y="190066"/>
            <a:ext cx="6606244" cy="2777289"/>
          </a:xfrm>
          <a:prstGeom prst="rect">
            <a:avLst/>
          </a:prstGeom>
        </p:spPr>
      </p:pic>
      <p:sp>
        <p:nvSpPr>
          <p:cNvPr id="11" name="Title 1">
            <a:extLst>
              <a:ext uri="{FF2B5EF4-FFF2-40B4-BE49-F238E27FC236}">
                <a16:creationId xmlns:a16="http://schemas.microsoft.com/office/drawing/2014/main" id="{24EF4731-CA2D-9701-5486-5509B11A2EBB}"/>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Vital Capacity</a:t>
            </a:r>
          </a:p>
        </p:txBody>
      </p:sp>
      <p:sp>
        <p:nvSpPr>
          <p:cNvPr id="12" name="TextBox 11">
            <a:extLst>
              <a:ext uri="{FF2B5EF4-FFF2-40B4-BE49-F238E27FC236}">
                <a16:creationId xmlns:a16="http://schemas.microsoft.com/office/drawing/2014/main" id="{C44E3082-18C1-C4CF-3774-40105C68893B}"/>
              </a:ext>
            </a:extLst>
          </p:cNvPr>
          <p:cNvSpPr txBox="1"/>
          <p:nvPr/>
        </p:nvSpPr>
        <p:spPr>
          <a:xfrm>
            <a:off x="631657" y="1897397"/>
            <a:ext cx="9035718" cy="4770537"/>
          </a:xfrm>
          <a:prstGeom prst="rect">
            <a:avLst/>
          </a:prstGeom>
          <a:noFill/>
        </p:spPr>
        <p:txBody>
          <a:bodyPr wrap="square" rtlCol="0">
            <a:spAutoFit/>
          </a:bodyPr>
          <a:lstStyle/>
          <a:p>
            <a:pPr>
              <a:spcBef>
                <a:spcPts val="1200"/>
              </a:spcBef>
            </a:pPr>
            <a:endParaRPr lang="en-GB" sz="2200">
              <a:solidFill>
                <a:srgbClr val="43A2A7"/>
              </a:solidFill>
              <a:latin typeface="IBM Plex Sans Light" panose="020B0403050203000203" pitchFamily="34" charset="0"/>
            </a:endParaRPr>
          </a:p>
          <a:p>
            <a:pPr marL="342900" indent="-342900">
              <a:spcBef>
                <a:spcPts val="1200"/>
              </a:spcBef>
              <a:buFont typeface="Wingdings" panose="05000000000000000000" pitchFamily="2" charset="2"/>
              <a:buChar char="§"/>
            </a:pPr>
            <a:r>
              <a:rPr lang="en-GB" sz="2200">
                <a:latin typeface="IBM Plex Sans Light" panose="020B0403050203000203" pitchFamily="34" charset="0"/>
              </a:rPr>
              <a:t>Vital capacity is the maximum </a:t>
            </a:r>
            <a:br>
              <a:rPr lang="en-GB" sz="2200">
                <a:latin typeface="IBM Plex Sans Light" panose="020B0403050203000203" pitchFamily="34" charset="0"/>
              </a:rPr>
            </a:br>
            <a:r>
              <a:rPr lang="en-GB" sz="2200">
                <a:latin typeface="IBM Plex Sans Light" panose="020B0403050203000203" pitchFamily="34" charset="0"/>
              </a:rPr>
              <a:t>amount of air that can be forcefully </a:t>
            </a:r>
            <a:br>
              <a:rPr lang="en-GB" sz="2200">
                <a:latin typeface="IBM Plex Sans Light" panose="020B0403050203000203" pitchFamily="34" charset="0"/>
              </a:rPr>
            </a:br>
            <a:r>
              <a:rPr lang="en-GB" sz="2200">
                <a:latin typeface="IBM Plex Sans Light" panose="020B0403050203000203" pitchFamily="34" charset="0"/>
              </a:rPr>
              <a:t>expired after a maximum inspiration</a:t>
            </a:r>
          </a:p>
          <a:p>
            <a:pPr>
              <a:spcBef>
                <a:spcPts val="1200"/>
              </a:spcBef>
            </a:pPr>
            <a:r>
              <a:rPr lang="fr-FR" sz="2200">
                <a:latin typeface="IBM Plex Sans Light" panose="020B0403050203000203" pitchFamily="34" charset="0"/>
              </a:rPr>
              <a:t>	</a:t>
            </a:r>
            <a:r>
              <a:rPr lang="fr-FR" sz="2200" b="1">
                <a:latin typeface="IBM Plex Sans Light" panose="020B0403050203000203" pitchFamily="34" charset="0"/>
              </a:rPr>
              <a:t>VC</a:t>
            </a:r>
            <a:r>
              <a:rPr lang="fr-FR" sz="2200">
                <a:latin typeface="IBM Plex Sans Light" panose="020B0403050203000203" pitchFamily="34" charset="0"/>
              </a:rPr>
              <a:t> </a:t>
            </a:r>
            <a:r>
              <a:rPr lang="fr-FR" sz="2200" err="1">
                <a:latin typeface="IBM Plex Sans Light" panose="020B0403050203000203" pitchFamily="34" charset="0"/>
              </a:rPr>
              <a:t>females</a:t>
            </a:r>
            <a:r>
              <a:rPr lang="fr-FR" sz="2200">
                <a:latin typeface="IBM Plex Sans Light" panose="020B0403050203000203" pitchFamily="34" charset="0"/>
              </a:rPr>
              <a:t> = 3-4 l</a:t>
            </a:r>
          </a:p>
          <a:p>
            <a:pPr>
              <a:spcBef>
                <a:spcPts val="1200"/>
              </a:spcBef>
            </a:pPr>
            <a:r>
              <a:rPr lang="fr-FR" sz="2200">
                <a:latin typeface="IBM Plex Sans Light" panose="020B0403050203000203" pitchFamily="34" charset="0"/>
              </a:rPr>
              <a:t>	</a:t>
            </a:r>
            <a:r>
              <a:rPr lang="fr-FR" sz="2200" b="1">
                <a:latin typeface="IBM Plex Sans Light" panose="020B0403050203000203" pitchFamily="34" charset="0"/>
              </a:rPr>
              <a:t>VC</a:t>
            </a:r>
            <a:r>
              <a:rPr lang="fr-FR" sz="2200">
                <a:latin typeface="IBM Plex Sans Light" panose="020B0403050203000203" pitchFamily="34" charset="0"/>
              </a:rPr>
              <a:t> males = 4-5.5 l</a:t>
            </a:r>
          </a:p>
          <a:p>
            <a:pPr>
              <a:spcBef>
                <a:spcPts val="1200"/>
              </a:spcBef>
            </a:pPr>
            <a:endParaRPr lang="fr-FR" sz="2200">
              <a:latin typeface="IBM Plex Sans Light" panose="020B0403050203000203" pitchFamily="34" charset="0"/>
            </a:endParaRPr>
          </a:p>
          <a:p>
            <a:pPr marL="342900" indent="-342900">
              <a:spcBef>
                <a:spcPts val="1200"/>
              </a:spcBef>
              <a:buFont typeface="Wingdings" panose="05000000000000000000" pitchFamily="2" charset="2"/>
              <a:buChar char="§"/>
            </a:pPr>
            <a:r>
              <a:rPr lang="en-GB" sz="2200">
                <a:latin typeface="IBM Plex Sans Light" panose="020B0403050203000203" pitchFamily="34" charset="0"/>
              </a:rPr>
              <a:t>From the pulmonary function test the vital capacity testing is the most frequently used. It could be performed „slowly“ (VC) and/or as fast and forced as possible (forced vital capacity, FVC)</a:t>
            </a:r>
          </a:p>
          <a:p>
            <a:pPr>
              <a:spcBef>
                <a:spcPts val="1200"/>
              </a:spcBef>
            </a:pPr>
            <a:endParaRPr lang="en-GB" sz="2400" b="1">
              <a:latin typeface="IBM Plex Sans Light" panose="020B0403050203000203" pitchFamily="34" charset="0"/>
            </a:endParaRPr>
          </a:p>
        </p:txBody>
      </p:sp>
    </p:spTree>
    <p:extLst>
      <p:ext uri="{BB962C8B-B14F-4D97-AF65-F5344CB8AC3E}">
        <p14:creationId xmlns:p14="http://schemas.microsoft.com/office/powerpoint/2010/main" val="35048321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EF4731-CA2D-9701-5486-5509B11A2EBB}"/>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Vital Capacity</a:t>
            </a:r>
          </a:p>
        </p:txBody>
      </p:sp>
      <p:sp>
        <p:nvSpPr>
          <p:cNvPr id="12" name="TextBox 11">
            <a:extLst>
              <a:ext uri="{FF2B5EF4-FFF2-40B4-BE49-F238E27FC236}">
                <a16:creationId xmlns:a16="http://schemas.microsoft.com/office/drawing/2014/main" id="{C44E3082-18C1-C4CF-3774-40105C68893B}"/>
              </a:ext>
            </a:extLst>
          </p:cNvPr>
          <p:cNvSpPr txBox="1"/>
          <p:nvPr/>
        </p:nvSpPr>
        <p:spPr>
          <a:xfrm>
            <a:off x="631657" y="1897397"/>
            <a:ext cx="9035718" cy="4004173"/>
          </a:xfrm>
          <a:prstGeom prst="rect">
            <a:avLst/>
          </a:prstGeom>
          <a:noFill/>
        </p:spPr>
        <p:txBody>
          <a:bodyPr wrap="square" rtlCol="0">
            <a:spAutoFit/>
          </a:bodyPr>
          <a:lstStyle/>
          <a:p>
            <a:pPr>
              <a:spcBef>
                <a:spcPts val="1200"/>
              </a:spcBef>
            </a:pPr>
            <a:r>
              <a:rPr lang="en-GB" sz="2200" err="1">
                <a:latin typeface="IBM Plex Sans Light" panose="020B0403050203000203" pitchFamily="34" charset="0"/>
              </a:rPr>
              <a:t>Calcultae</a:t>
            </a:r>
            <a:r>
              <a:rPr lang="en-GB" sz="2200">
                <a:latin typeface="IBM Plex Sans Light" panose="020B0403050203000203" pitchFamily="34" charset="0"/>
              </a:rPr>
              <a:t> your predicted value of the vital capacity:</a:t>
            </a:r>
          </a:p>
          <a:p>
            <a:pPr eaLnBrk="0" hangingPunct="0">
              <a:lnSpc>
                <a:spcPct val="90000"/>
              </a:lnSpc>
            </a:pPr>
            <a:endParaRPr lang="en-GB" altLang="en-US" sz="2200">
              <a:latin typeface="IBM Plex Sans Light" panose="020B0403050203000203" pitchFamily="34" charset="0"/>
            </a:endParaRPr>
          </a:p>
          <a:p>
            <a:pPr eaLnBrk="0" hangingPunct="0">
              <a:lnSpc>
                <a:spcPct val="90000"/>
              </a:lnSpc>
            </a:pPr>
            <a:r>
              <a:rPr lang="cs-CZ" altLang="en-US" sz="2200" b="1" err="1">
                <a:latin typeface="IBM Plex Sans Light" panose="020B0403050203000203" pitchFamily="34" charset="0"/>
              </a:rPr>
              <a:t>Males</a:t>
            </a:r>
            <a:r>
              <a:rPr lang="cs-CZ" altLang="en-US" sz="2200">
                <a:latin typeface="IBM Plex Sans Light" panose="020B0403050203000203" pitchFamily="34" charset="0"/>
              </a:rPr>
              <a:t>:</a:t>
            </a:r>
          </a:p>
          <a:p>
            <a:pPr eaLnBrk="0" hangingPunct="0">
              <a:lnSpc>
                <a:spcPct val="90000"/>
              </a:lnSpc>
            </a:pPr>
            <a:endParaRPr lang="cs-CZ" altLang="en-US" sz="2200">
              <a:latin typeface="IBM Plex Sans Light" panose="020B0403050203000203" pitchFamily="34" charset="0"/>
            </a:endParaRPr>
          </a:p>
          <a:p>
            <a:pPr eaLnBrk="0" hangingPunct="0">
              <a:lnSpc>
                <a:spcPct val="90000"/>
              </a:lnSpc>
            </a:pPr>
            <a:r>
              <a:rPr lang="cs-CZ" altLang="en-US" sz="2200" err="1">
                <a:latin typeface="IBM Plex Sans Light" panose="020B0403050203000203" pitchFamily="34" charset="0"/>
              </a:rPr>
              <a:t>Predict</a:t>
            </a:r>
            <a:r>
              <a:rPr lang="cs-CZ" altLang="en-US" sz="2200">
                <a:latin typeface="IBM Plex Sans Light" panose="020B0403050203000203" pitchFamily="34" charset="0"/>
              </a:rPr>
              <a:t>. </a:t>
            </a:r>
            <a:r>
              <a:rPr lang="cs-CZ" altLang="en-US" sz="2200" b="1">
                <a:latin typeface="IBM Plex Sans Light" panose="020B0403050203000203" pitchFamily="34" charset="0"/>
              </a:rPr>
              <a:t>VC (ml) = </a:t>
            </a:r>
            <a:r>
              <a:rPr lang="en-US" altLang="en-US" sz="2200" b="1">
                <a:latin typeface="IBM Plex Sans Light" panose="020B0403050203000203" pitchFamily="34" charset="0"/>
              </a:rPr>
              <a:t>[</a:t>
            </a:r>
            <a:r>
              <a:rPr lang="cs-CZ" altLang="en-US" sz="2200" b="1">
                <a:latin typeface="IBM Plex Sans Light" panose="020B0403050203000203" pitchFamily="34" charset="0"/>
              </a:rPr>
              <a:t>27.63 – (0.112 x </a:t>
            </a:r>
            <a:r>
              <a:rPr lang="cs-CZ" altLang="en-US" sz="2200" b="1" err="1">
                <a:latin typeface="IBM Plex Sans Light" panose="020B0403050203000203" pitchFamily="34" charset="0"/>
              </a:rPr>
              <a:t>age</a:t>
            </a:r>
            <a:r>
              <a:rPr lang="cs-CZ" altLang="en-US" sz="2200" b="1">
                <a:latin typeface="IBM Plex Sans Light" panose="020B0403050203000203" pitchFamily="34" charset="0"/>
              </a:rPr>
              <a:t> (</a:t>
            </a:r>
            <a:r>
              <a:rPr lang="cs-CZ" altLang="en-US" sz="2200" b="1" err="1">
                <a:latin typeface="IBM Plex Sans Light" panose="020B0403050203000203" pitchFamily="34" charset="0"/>
              </a:rPr>
              <a:t>yrs</a:t>
            </a:r>
            <a:r>
              <a:rPr lang="cs-CZ" altLang="en-US" sz="2200" b="1">
                <a:latin typeface="IBM Plex Sans Light" panose="020B0403050203000203" pitchFamily="34" charset="0"/>
              </a:rPr>
              <a:t>)</a:t>
            </a:r>
            <a:r>
              <a:rPr lang="en-US" altLang="en-US" sz="2200" b="1">
                <a:latin typeface="IBM Plex Sans Light" panose="020B0403050203000203" pitchFamily="34" charset="0"/>
              </a:rPr>
              <a:t>]</a:t>
            </a:r>
            <a:r>
              <a:rPr lang="cs-CZ" altLang="en-US" sz="2200" b="1">
                <a:latin typeface="IBM Plex Sans Light" panose="020B0403050203000203" pitchFamily="34" charset="0"/>
              </a:rPr>
              <a:t> x </a:t>
            </a:r>
            <a:r>
              <a:rPr lang="cs-CZ" altLang="en-US" sz="2200" b="1" err="1">
                <a:latin typeface="IBM Plex Sans Light" panose="020B0403050203000203" pitchFamily="34" charset="0"/>
              </a:rPr>
              <a:t>height</a:t>
            </a:r>
            <a:r>
              <a:rPr lang="cs-CZ" altLang="en-US" sz="2200" b="1">
                <a:latin typeface="IBM Plex Sans Light" panose="020B0403050203000203" pitchFamily="34" charset="0"/>
              </a:rPr>
              <a:t> (cm)</a:t>
            </a:r>
          </a:p>
          <a:p>
            <a:pPr eaLnBrk="0" hangingPunct="0">
              <a:lnSpc>
                <a:spcPct val="90000"/>
              </a:lnSpc>
            </a:pPr>
            <a:endParaRPr lang="cs-CZ" altLang="en-US" sz="2200" b="1">
              <a:latin typeface="IBM Plex Sans Light" panose="020B0403050203000203" pitchFamily="34" charset="0"/>
            </a:endParaRPr>
          </a:p>
          <a:p>
            <a:pPr eaLnBrk="0" hangingPunct="0">
              <a:lnSpc>
                <a:spcPct val="90000"/>
              </a:lnSpc>
            </a:pPr>
            <a:endParaRPr lang="cs-CZ" altLang="en-US" sz="2200">
              <a:latin typeface="IBM Plex Sans Light" panose="020B0403050203000203" pitchFamily="34" charset="0"/>
            </a:endParaRPr>
          </a:p>
          <a:p>
            <a:pPr eaLnBrk="0" hangingPunct="0">
              <a:lnSpc>
                <a:spcPct val="90000"/>
              </a:lnSpc>
            </a:pPr>
            <a:r>
              <a:rPr lang="cs-CZ" altLang="en-US" sz="2200" b="1" err="1">
                <a:latin typeface="IBM Plex Sans Light" panose="020B0403050203000203" pitchFamily="34" charset="0"/>
              </a:rPr>
              <a:t>Females</a:t>
            </a:r>
            <a:r>
              <a:rPr lang="cs-CZ" altLang="en-US" sz="2200">
                <a:latin typeface="IBM Plex Sans Light" panose="020B0403050203000203" pitchFamily="34" charset="0"/>
              </a:rPr>
              <a:t>:</a:t>
            </a:r>
          </a:p>
          <a:p>
            <a:pPr eaLnBrk="0" hangingPunct="0">
              <a:lnSpc>
                <a:spcPct val="90000"/>
              </a:lnSpc>
            </a:pPr>
            <a:endParaRPr lang="cs-CZ" altLang="en-US" sz="2200">
              <a:latin typeface="IBM Plex Sans Light" panose="020B0403050203000203" pitchFamily="34" charset="0"/>
            </a:endParaRPr>
          </a:p>
          <a:p>
            <a:pPr eaLnBrk="0" hangingPunct="0">
              <a:lnSpc>
                <a:spcPct val="90000"/>
              </a:lnSpc>
            </a:pPr>
            <a:r>
              <a:rPr lang="cs-CZ" altLang="en-US" sz="2200" err="1">
                <a:latin typeface="IBM Plex Sans Light" panose="020B0403050203000203" pitchFamily="34" charset="0"/>
              </a:rPr>
              <a:t>Predict</a:t>
            </a:r>
            <a:r>
              <a:rPr lang="cs-CZ" altLang="en-US" sz="2200">
                <a:latin typeface="IBM Plex Sans Light" panose="020B0403050203000203" pitchFamily="34" charset="0"/>
              </a:rPr>
              <a:t>. </a:t>
            </a:r>
            <a:r>
              <a:rPr lang="cs-CZ" altLang="en-US" sz="2200" b="1">
                <a:latin typeface="IBM Plex Sans Light" panose="020B0403050203000203" pitchFamily="34" charset="0"/>
              </a:rPr>
              <a:t>VC (ml) = </a:t>
            </a:r>
            <a:r>
              <a:rPr lang="en-US" altLang="en-US" sz="2200" b="1">
                <a:latin typeface="IBM Plex Sans Light" panose="020B0403050203000203" pitchFamily="34" charset="0"/>
              </a:rPr>
              <a:t>[</a:t>
            </a:r>
            <a:r>
              <a:rPr lang="cs-CZ" altLang="en-US" sz="2200" b="1">
                <a:latin typeface="IBM Plex Sans Light" panose="020B0403050203000203" pitchFamily="34" charset="0"/>
              </a:rPr>
              <a:t>21.78 – (0.101 x </a:t>
            </a:r>
            <a:r>
              <a:rPr lang="cs-CZ" altLang="en-US" sz="2200" b="1" err="1">
                <a:latin typeface="IBM Plex Sans Light" panose="020B0403050203000203" pitchFamily="34" charset="0"/>
              </a:rPr>
              <a:t>age</a:t>
            </a:r>
            <a:r>
              <a:rPr lang="cs-CZ" altLang="en-US" sz="2200" b="1">
                <a:latin typeface="IBM Plex Sans Light" panose="020B0403050203000203" pitchFamily="34" charset="0"/>
              </a:rPr>
              <a:t> (</a:t>
            </a:r>
            <a:r>
              <a:rPr lang="cs-CZ" altLang="en-US" sz="2200" b="1" err="1">
                <a:latin typeface="IBM Plex Sans Light" panose="020B0403050203000203" pitchFamily="34" charset="0"/>
              </a:rPr>
              <a:t>yrs</a:t>
            </a:r>
            <a:r>
              <a:rPr lang="cs-CZ" altLang="en-US" sz="2200" b="1">
                <a:latin typeface="IBM Plex Sans Light" panose="020B0403050203000203" pitchFamily="34" charset="0"/>
              </a:rPr>
              <a:t>)</a:t>
            </a:r>
            <a:r>
              <a:rPr lang="en-US" altLang="en-US" sz="2200" b="1">
                <a:latin typeface="IBM Plex Sans Light" panose="020B0403050203000203" pitchFamily="34" charset="0"/>
              </a:rPr>
              <a:t>]</a:t>
            </a:r>
            <a:r>
              <a:rPr lang="cs-CZ" altLang="en-US" sz="2200" b="1">
                <a:latin typeface="IBM Plex Sans Light" panose="020B0403050203000203" pitchFamily="34" charset="0"/>
              </a:rPr>
              <a:t> x </a:t>
            </a:r>
            <a:r>
              <a:rPr lang="cs-CZ" altLang="en-US" sz="2200" b="1" err="1">
                <a:latin typeface="IBM Plex Sans Light" panose="020B0403050203000203" pitchFamily="34" charset="0"/>
              </a:rPr>
              <a:t>height</a:t>
            </a:r>
            <a:r>
              <a:rPr lang="cs-CZ" altLang="en-US" sz="2200" b="1">
                <a:latin typeface="IBM Plex Sans Light" panose="020B0403050203000203" pitchFamily="34" charset="0"/>
              </a:rPr>
              <a:t> (cm)</a:t>
            </a:r>
          </a:p>
          <a:p>
            <a:pPr>
              <a:spcBef>
                <a:spcPts val="1200"/>
              </a:spcBef>
            </a:pPr>
            <a:r>
              <a:rPr lang="en-GB" sz="2200">
                <a:latin typeface="IBM Plex Sans Light" panose="020B0403050203000203" pitchFamily="34" charset="0"/>
              </a:rPr>
              <a:t>Compare your measured values with the predicted values and express them as a percentage of the predicted values</a:t>
            </a:r>
          </a:p>
        </p:txBody>
      </p:sp>
    </p:spTree>
    <p:extLst>
      <p:ext uri="{BB962C8B-B14F-4D97-AF65-F5344CB8AC3E}">
        <p14:creationId xmlns:p14="http://schemas.microsoft.com/office/powerpoint/2010/main" val="20173358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EF4731-CA2D-9701-5486-5509B11A2EBB}"/>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Vital Capacity</a:t>
            </a:r>
          </a:p>
        </p:txBody>
      </p:sp>
      <p:sp>
        <p:nvSpPr>
          <p:cNvPr id="12" name="TextBox 11">
            <a:extLst>
              <a:ext uri="{FF2B5EF4-FFF2-40B4-BE49-F238E27FC236}">
                <a16:creationId xmlns:a16="http://schemas.microsoft.com/office/drawing/2014/main" id="{C44E3082-18C1-C4CF-3774-40105C68893B}"/>
              </a:ext>
            </a:extLst>
          </p:cNvPr>
          <p:cNvSpPr txBox="1"/>
          <p:nvPr/>
        </p:nvSpPr>
        <p:spPr>
          <a:xfrm>
            <a:off x="631657" y="1897397"/>
            <a:ext cx="9035718" cy="4004173"/>
          </a:xfrm>
          <a:prstGeom prst="rect">
            <a:avLst/>
          </a:prstGeom>
          <a:noFill/>
        </p:spPr>
        <p:txBody>
          <a:bodyPr wrap="square" rtlCol="0">
            <a:spAutoFit/>
          </a:bodyPr>
          <a:lstStyle/>
          <a:p>
            <a:pPr>
              <a:spcBef>
                <a:spcPts val="1200"/>
              </a:spcBef>
            </a:pPr>
            <a:r>
              <a:rPr lang="en-GB" sz="2200" err="1">
                <a:latin typeface="IBM Plex Sans Light" panose="020B0403050203000203" pitchFamily="34" charset="0"/>
              </a:rPr>
              <a:t>Calcultae</a:t>
            </a:r>
            <a:r>
              <a:rPr lang="en-GB" sz="2200">
                <a:latin typeface="IBM Plex Sans Light" panose="020B0403050203000203" pitchFamily="34" charset="0"/>
              </a:rPr>
              <a:t> your predicted value of the vital capacity:</a:t>
            </a:r>
          </a:p>
          <a:p>
            <a:pPr eaLnBrk="0" hangingPunct="0">
              <a:lnSpc>
                <a:spcPct val="90000"/>
              </a:lnSpc>
            </a:pPr>
            <a:endParaRPr lang="en-GB" altLang="en-US" sz="2200">
              <a:latin typeface="IBM Plex Sans Light" panose="020B0403050203000203" pitchFamily="34" charset="0"/>
            </a:endParaRPr>
          </a:p>
          <a:p>
            <a:pPr eaLnBrk="0" hangingPunct="0">
              <a:lnSpc>
                <a:spcPct val="90000"/>
              </a:lnSpc>
            </a:pPr>
            <a:r>
              <a:rPr lang="cs-CZ" altLang="en-US" sz="2200" b="1" err="1">
                <a:latin typeface="IBM Plex Sans Light" panose="020B0403050203000203" pitchFamily="34" charset="0"/>
              </a:rPr>
              <a:t>Males</a:t>
            </a:r>
            <a:r>
              <a:rPr lang="cs-CZ" altLang="en-US" sz="2200">
                <a:latin typeface="IBM Plex Sans Light" panose="020B0403050203000203" pitchFamily="34" charset="0"/>
              </a:rPr>
              <a:t>:</a:t>
            </a:r>
          </a:p>
          <a:p>
            <a:pPr eaLnBrk="0" hangingPunct="0">
              <a:lnSpc>
                <a:spcPct val="90000"/>
              </a:lnSpc>
            </a:pPr>
            <a:endParaRPr lang="cs-CZ" altLang="en-US" sz="2200">
              <a:latin typeface="IBM Plex Sans Light" panose="020B0403050203000203" pitchFamily="34" charset="0"/>
            </a:endParaRPr>
          </a:p>
          <a:p>
            <a:pPr eaLnBrk="0" hangingPunct="0">
              <a:lnSpc>
                <a:spcPct val="90000"/>
              </a:lnSpc>
            </a:pPr>
            <a:r>
              <a:rPr lang="cs-CZ" altLang="en-US" sz="2200" err="1">
                <a:latin typeface="IBM Plex Sans Light" panose="020B0403050203000203" pitchFamily="34" charset="0"/>
              </a:rPr>
              <a:t>Predict</a:t>
            </a:r>
            <a:r>
              <a:rPr lang="cs-CZ" altLang="en-US" sz="2200">
                <a:latin typeface="IBM Plex Sans Light" panose="020B0403050203000203" pitchFamily="34" charset="0"/>
              </a:rPr>
              <a:t>. </a:t>
            </a:r>
            <a:r>
              <a:rPr lang="cs-CZ" altLang="en-US" sz="2200" b="1">
                <a:latin typeface="IBM Plex Sans Light" panose="020B0403050203000203" pitchFamily="34" charset="0"/>
              </a:rPr>
              <a:t>VC (ml) = </a:t>
            </a:r>
            <a:r>
              <a:rPr lang="en-US" altLang="en-US" sz="2200" b="1">
                <a:latin typeface="IBM Plex Sans Light" panose="020B0403050203000203" pitchFamily="34" charset="0"/>
              </a:rPr>
              <a:t>[</a:t>
            </a:r>
            <a:r>
              <a:rPr lang="cs-CZ" altLang="en-US" sz="2200" b="1">
                <a:latin typeface="IBM Plex Sans Light" panose="020B0403050203000203" pitchFamily="34" charset="0"/>
              </a:rPr>
              <a:t>27.63 – (0.112 x </a:t>
            </a:r>
            <a:r>
              <a:rPr lang="cs-CZ" altLang="en-US" sz="2200" b="1" err="1">
                <a:latin typeface="IBM Plex Sans Light" panose="020B0403050203000203" pitchFamily="34" charset="0"/>
              </a:rPr>
              <a:t>age</a:t>
            </a:r>
            <a:r>
              <a:rPr lang="cs-CZ" altLang="en-US" sz="2200" b="1">
                <a:latin typeface="IBM Plex Sans Light" panose="020B0403050203000203" pitchFamily="34" charset="0"/>
              </a:rPr>
              <a:t> (</a:t>
            </a:r>
            <a:r>
              <a:rPr lang="cs-CZ" altLang="en-US" sz="2200" b="1" err="1">
                <a:latin typeface="IBM Plex Sans Light" panose="020B0403050203000203" pitchFamily="34" charset="0"/>
              </a:rPr>
              <a:t>yrs</a:t>
            </a:r>
            <a:r>
              <a:rPr lang="cs-CZ" altLang="en-US" sz="2200" b="1">
                <a:latin typeface="IBM Plex Sans Light" panose="020B0403050203000203" pitchFamily="34" charset="0"/>
              </a:rPr>
              <a:t>)</a:t>
            </a:r>
            <a:r>
              <a:rPr lang="en-US" altLang="en-US" sz="2200" b="1">
                <a:latin typeface="IBM Plex Sans Light" panose="020B0403050203000203" pitchFamily="34" charset="0"/>
              </a:rPr>
              <a:t>]</a:t>
            </a:r>
            <a:r>
              <a:rPr lang="cs-CZ" altLang="en-US" sz="2200" b="1">
                <a:latin typeface="IBM Plex Sans Light" panose="020B0403050203000203" pitchFamily="34" charset="0"/>
              </a:rPr>
              <a:t> x </a:t>
            </a:r>
            <a:r>
              <a:rPr lang="cs-CZ" altLang="en-US" sz="2200" b="1" err="1">
                <a:latin typeface="IBM Plex Sans Light" panose="020B0403050203000203" pitchFamily="34" charset="0"/>
              </a:rPr>
              <a:t>height</a:t>
            </a:r>
            <a:r>
              <a:rPr lang="cs-CZ" altLang="en-US" sz="2200" b="1">
                <a:latin typeface="IBM Plex Sans Light" panose="020B0403050203000203" pitchFamily="34" charset="0"/>
              </a:rPr>
              <a:t> (cm)</a:t>
            </a:r>
          </a:p>
          <a:p>
            <a:pPr eaLnBrk="0" hangingPunct="0">
              <a:lnSpc>
                <a:spcPct val="90000"/>
              </a:lnSpc>
            </a:pPr>
            <a:endParaRPr lang="cs-CZ" altLang="en-US" sz="2200" b="1">
              <a:latin typeface="IBM Plex Sans Light" panose="020B0403050203000203" pitchFamily="34" charset="0"/>
            </a:endParaRPr>
          </a:p>
          <a:p>
            <a:pPr eaLnBrk="0" hangingPunct="0">
              <a:lnSpc>
                <a:spcPct val="90000"/>
              </a:lnSpc>
            </a:pPr>
            <a:endParaRPr lang="cs-CZ" altLang="en-US" sz="2200">
              <a:latin typeface="IBM Plex Sans Light" panose="020B0403050203000203" pitchFamily="34" charset="0"/>
            </a:endParaRPr>
          </a:p>
          <a:p>
            <a:pPr eaLnBrk="0" hangingPunct="0">
              <a:lnSpc>
                <a:spcPct val="90000"/>
              </a:lnSpc>
            </a:pPr>
            <a:r>
              <a:rPr lang="cs-CZ" altLang="en-US" sz="2200" b="1" err="1">
                <a:latin typeface="IBM Plex Sans Light" panose="020B0403050203000203" pitchFamily="34" charset="0"/>
              </a:rPr>
              <a:t>Females</a:t>
            </a:r>
            <a:r>
              <a:rPr lang="cs-CZ" altLang="en-US" sz="2200">
                <a:latin typeface="IBM Plex Sans Light" panose="020B0403050203000203" pitchFamily="34" charset="0"/>
              </a:rPr>
              <a:t>:</a:t>
            </a:r>
          </a:p>
          <a:p>
            <a:pPr eaLnBrk="0" hangingPunct="0">
              <a:lnSpc>
                <a:spcPct val="90000"/>
              </a:lnSpc>
            </a:pPr>
            <a:endParaRPr lang="cs-CZ" altLang="en-US" sz="2200">
              <a:latin typeface="IBM Plex Sans Light" panose="020B0403050203000203" pitchFamily="34" charset="0"/>
            </a:endParaRPr>
          </a:p>
          <a:p>
            <a:pPr eaLnBrk="0" hangingPunct="0">
              <a:lnSpc>
                <a:spcPct val="90000"/>
              </a:lnSpc>
            </a:pPr>
            <a:r>
              <a:rPr lang="cs-CZ" altLang="en-US" sz="2200" err="1">
                <a:latin typeface="IBM Plex Sans Light" panose="020B0403050203000203" pitchFamily="34" charset="0"/>
              </a:rPr>
              <a:t>Predict</a:t>
            </a:r>
            <a:r>
              <a:rPr lang="cs-CZ" altLang="en-US" sz="2200">
                <a:latin typeface="IBM Plex Sans Light" panose="020B0403050203000203" pitchFamily="34" charset="0"/>
              </a:rPr>
              <a:t>. </a:t>
            </a:r>
            <a:r>
              <a:rPr lang="cs-CZ" altLang="en-US" sz="2200" b="1">
                <a:latin typeface="IBM Plex Sans Light" panose="020B0403050203000203" pitchFamily="34" charset="0"/>
              </a:rPr>
              <a:t>VC (ml) = </a:t>
            </a:r>
            <a:r>
              <a:rPr lang="en-US" altLang="en-US" sz="2200" b="1">
                <a:latin typeface="IBM Plex Sans Light" panose="020B0403050203000203" pitchFamily="34" charset="0"/>
              </a:rPr>
              <a:t>[</a:t>
            </a:r>
            <a:r>
              <a:rPr lang="cs-CZ" altLang="en-US" sz="2200" b="1">
                <a:latin typeface="IBM Plex Sans Light" panose="020B0403050203000203" pitchFamily="34" charset="0"/>
              </a:rPr>
              <a:t>21.78 – (0.101 x </a:t>
            </a:r>
            <a:r>
              <a:rPr lang="cs-CZ" altLang="en-US" sz="2200" b="1" err="1">
                <a:latin typeface="IBM Plex Sans Light" panose="020B0403050203000203" pitchFamily="34" charset="0"/>
              </a:rPr>
              <a:t>age</a:t>
            </a:r>
            <a:r>
              <a:rPr lang="cs-CZ" altLang="en-US" sz="2200" b="1">
                <a:latin typeface="IBM Plex Sans Light" panose="020B0403050203000203" pitchFamily="34" charset="0"/>
              </a:rPr>
              <a:t> (</a:t>
            </a:r>
            <a:r>
              <a:rPr lang="cs-CZ" altLang="en-US" sz="2200" b="1" err="1">
                <a:latin typeface="IBM Plex Sans Light" panose="020B0403050203000203" pitchFamily="34" charset="0"/>
              </a:rPr>
              <a:t>yrs</a:t>
            </a:r>
            <a:r>
              <a:rPr lang="cs-CZ" altLang="en-US" sz="2200" b="1">
                <a:latin typeface="IBM Plex Sans Light" panose="020B0403050203000203" pitchFamily="34" charset="0"/>
              </a:rPr>
              <a:t>)</a:t>
            </a:r>
            <a:r>
              <a:rPr lang="en-US" altLang="en-US" sz="2200" b="1">
                <a:latin typeface="IBM Plex Sans Light" panose="020B0403050203000203" pitchFamily="34" charset="0"/>
              </a:rPr>
              <a:t>]</a:t>
            </a:r>
            <a:r>
              <a:rPr lang="cs-CZ" altLang="en-US" sz="2200" b="1">
                <a:latin typeface="IBM Plex Sans Light" panose="020B0403050203000203" pitchFamily="34" charset="0"/>
              </a:rPr>
              <a:t> x </a:t>
            </a:r>
            <a:r>
              <a:rPr lang="cs-CZ" altLang="en-US" sz="2200" b="1" err="1">
                <a:latin typeface="IBM Plex Sans Light" panose="020B0403050203000203" pitchFamily="34" charset="0"/>
              </a:rPr>
              <a:t>height</a:t>
            </a:r>
            <a:r>
              <a:rPr lang="cs-CZ" altLang="en-US" sz="2200" b="1">
                <a:latin typeface="IBM Plex Sans Light" panose="020B0403050203000203" pitchFamily="34" charset="0"/>
              </a:rPr>
              <a:t> (cm)</a:t>
            </a:r>
          </a:p>
          <a:p>
            <a:pPr>
              <a:spcBef>
                <a:spcPts val="1200"/>
              </a:spcBef>
            </a:pPr>
            <a:r>
              <a:rPr lang="en-GB" sz="2200">
                <a:latin typeface="IBM Plex Sans Light" panose="020B0403050203000203" pitchFamily="34" charset="0"/>
              </a:rPr>
              <a:t>Compare your measured values with the predicted values and express them as a percentage of the predicted values</a:t>
            </a:r>
          </a:p>
        </p:txBody>
      </p:sp>
    </p:spTree>
    <p:extLst>
      <p:ext uri="{BB962C8B-B14F-4D97-AF65-F5344CB8AC3E}">
        <p14:creationId xmlns:p14="http://schemas.microsoft.com/office/powerpoint/2010/main" val="14806588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EF4731-CA2D-9701-5486-5509B11A2EBB}"/>
              </a:ext>
            </a:extLst>
          </p:cNvPr>
          <p:cNvSpPr>
            <a:spLocks noGrp="1"/>
          </p:cNvSpPr>
          <p:nvPr>
            <p:ph type="title"/>
          </p:nvPr>
        </p:nvSpPr>
        <p:spPr>
          <a:xfrm>
            <a:off x="838199" y="365125"/>
            <a:ext cx="10680033" cy="1325563"/>
          </a:xfrm>
        </p:spPr>
        <p:txBody>
          <a:bodyPr>
            <a:normAutofit/>
          </a:bodyPr>
          <a:lstStyle/>
          <a:p>
            <a:r>
              <a:rPr lang="en-US" sz="3200" b="1">
                <a:latin typeface="IBM Plex Mono Light" panose="020B0409050203000203" pitchFamily="49" charset="0"/>
              </a:rPr>
              <a:t>BTPS</a:t>
            </a:r>
          </a:p>
        </p:txBody>
      </p:sp>
      <p:sp>
        <p:nvSpPr>
          <p:cNvPr id="12" name="TextBox 11">
            <a:extLst>
              <a:ext uri="{FF2B5EF4-FFF2-40B4-BE49-F238E27FC236}">
                <a16:creationId xmlns:a16="http://schemas.microsoft.com/office/drawing/2014/main" id="{C44E3082-18C1-C4CF-3774-40105C68893B}"/>
              </a:ext>
            </a:extLst>
          </p:cNvPr>
          <p:cNvSpPr txBox="1"/>
          <p:nvPr/>
        </p:nvSpPr>
        <p:spPr>
          <a:xfrm>
            <a:off x="631657" y="1897397"/>
            <a:ext cx="9035718" cy="2431435"/>
          </a:xfrm>
          <a:prstGeom prst="rect">
            <a:avLst/>
          </a:prstGeom>
          <a:noFill/>
        </p:spPr>
        <p:txBody>
          <a:bodyPr wrap="square" rtlCol="0">
            <a:spAutoFit/>
          </a:bodyPr>
          <a:lstStyle/>
          <a:p>
            <a:pPr>
              <a:spcBef>
                <a:spcPts val="1200"/>
              </a:spcBef>
            </a:pPr>
            <a:r>
              <a:rPr lang="en-GB" sz="2200">
                <a:latin typeface="IBM Plex Sans Light" panose="020B0403050203000203" pitchFamily="34" charset="0"/>
              </a:rPr>
              <a:t>All the pulmonary volumes should be </a:t>
            </a:r>
            <a:r>
              <a:rPr lang="en-GB" sz="2200" err="1">
                <a:latin typeface="IBM Plex Sans Light" panose="020B0403050203000203" pitchFamily="34" charset="0"/>
              </a:rPr>
              <a:t>standardiesd</a:t>
            </a:r>
            <a:r>
              <a:rPr lang="en-GB" sz="2200">
                <a:latin typeface="IBM Plex Sans Light" panose="020B0403050203000203" pitchFamily="34" charset="0"/>
              </a:rPr>
              <a:t>, i.e. converted from actual conditions (ATPS) to the BTPS conditions (Body Temperature and atmospheric Pressure </a:t>
            </a:r>
            <a:r>
              <a:rPr lang="en-GB" sz="2200" err="1">
                <a:latin typeface="IBM Plex Sans Light" panose="020B0403050203000203" pitchFamily="34" charset="0"/>
              </a:rPr>
              <a:t>completly</a:t>
            </a:r>
            <a:r>
              <a:rPr lang="en-GB" sz="2200">
                <a:latin typeface="IBM Plex Sans Light" panose="020B0403050203000203" pitchFamily="34" charset="0"/>
              </a:rPr>
              <a:t> Saturated with water vapour at body temperature).</a:t>
            </a:r>
          </a:p>
          <a:p>
            <a:pPr>
              <a:spcBef>
                <a:spcPts val="1200"/>
              </a:spcBef>
            </a:pPr>
            <a:endParaRPr lang="en-GB" sz="2200">
              <a:latin typeface="IBM Plex Sans Light" panose="020B0403050203000203" pitchFamily="34" charset="0"/>
            </a:endParaRPr>
          </a:p>
          <a:p>
            <a:pPr>
              <a:spcBef>
                <a:spcPts val="1200"/>
              </a:spcBef>
            </a:pPr>
            <a:r>
              <a:rPr lang="en-GB" sz="2200">
                <a:latin typeface="IBM Plex Sans Light" panose="020B0403050203000203" pitchFamily="34" charset="0"/>
              </a:rPr>
              <a:t>BTPS for Czech Republic is 1.09</a:t>
            </a:r>
          </a:p>
        </p:txBody>
      </p:sp>
    </p:spTree>
    <p:extLst>
      <p:ext uri="{BB962C8B-B14F-4D97-AF65-F5344CB8AC3E}">
        <p14:creationId xmlns:p14="http://schemas.microsoft.com/office/powerpoint/2010/main" val="33571117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AA16-216B-DDA0-0C67-C8DBFF0A7395}"/>
              </a:ext>
            </a:extLst>
          </p:cNvPr>
          <p:cNvSpPr>
            <a:spLocks noGrp="1"/>
          </p:cNvSpPr>
          <p:nvPr>
            <p:ph type="ctrTitle"/>
          </p:nvPr>
        </p:nvSpPr>
        <p:spPr>
          <a:xfrm>
            <a:off x="829112" y="1041400"/>
            <a:ext cx="10533776" cy="2387600"/>
          </a:xfrm>
        </p:spPr>
        <p:txBody>
          <a:bodyPr>
            <a:normAutofit/>
          </a:bodyPr>
          <a:lstStyle/>
          <a:p>
            <a:endParaRPr lang="en-US" sz="4800" b="1" spc="300">
              <a:latin typeface="IBM Plex Mono Light" panose="020B0409050203000203" pitchFamily="49" charset="0"/>
            </a:endParaRPr>
          </a:p>
        </p:txBody>
      </p:sp>
      <p:sp>
        <p:nvSpPr>
          <p:cNvPr id="3" name="Subtitle 2">
            <a:extLst>
              <a:ext uri="{FF2B5EF4-FFF2-40B4-BE49-F238E27FC236}">
                <a16:creationId xmlns:a16="http://schemas.microsoft.com/office/drawing/2014/main" id="{66BECF66-525F-6CCB-2C18-D6CDC17B23BB}"/>
              </a:ext>
            </a:extLst>
          </p:cNvPr>
          <p:cNvSpPr>
            <a:spLocks noGrp="1"/>
          </p:cNvSpPr>
          <p:nvPr>
            <p:ph type="subTitle" idx="1"/>
          </p:nvPr>
        </p:nvSpPr>
        <p:spPr>
          <a:xfrm>
            <a:off x="1524000" y="3867326"/>
            <a:ext cx="9144000" cy="1340140"/>
          </a:xfrm>
        </p:spPr>
        <p:txBody>
          <a:bodyPr/>
          <a:lstStyle/>
          <a:p>
            <a:r>
              <a:rPr lang="en-US" altLang="en-US" sz="2800" b="1">
                <a:solidFill>
                  <a:schemeClr val="accent2">
                    <a:lumMod val="60000"/>
                    <a:lumOff val="40000"/>
                  </a:schemeClr>
                </a:solidFill>
                <a:latin typeface="IBM Plex Mono Light" panose="020B0409050203000203" pitchFamily="49" charset="0"/>
              </a:rPr>
              <a:t>Thank You!</a:t>
            </a:r>
          </a:p>
          <a:p>
            <a:endParaRPr lang="en-US" b="1"/>
          </a:p>
        </p:txBody>
      </p:sp>
    </p:spTree>
    <p:extLst>
      <p:ext uri="{BB962C8B-B14F-4D97-AF65-F5344CB8AC3E}">
        <p14:creationId xmlns:p14="http://schemas.microsoft.com/office/powerpoint/2010/main" val="3785871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C949801266B3749BCCD6C4CBE2AC057" ma:contentTypeVersion="13" ma:contentTypeDescription="Vytvoří nový dokument" ma:contentTypeScope="" ma:versionID="92d6d2fdc5d4760ad5a028a3d73bc874">
  <xsd:schema xmlns:xsd="http://www.w3.org/2001/XMLSchema" xmlns:xs="http://www.w3.org/2001/XMLSchema" xmlns:p="http://schemas.microsoft.com/office/2006/metadata/properties" xmlns:ns3="4f0289a4-3b82-4623-a95c-1407cf5b8323" xmlns:ns4="21083ac9-bfbf-47e4-af4e-605821655a76" targetNamespace="http://schemas.microsoft.com/office/2006/metadata/properties" ma:root="true" ma:fieldsID="668986ae52576ca5b99c125a8479b34f" ns3:_="" ns4:_="">
    <xsd:import namespace="4f0289a4-3b82-4623-a95c-1407cf5b8323"/>
    <xsd:import namespace="21083ac9-bfbf-47e4-af4e-605821655a7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289a4-3b82-4623-a95c-1407cf5b83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083ac9-bfbf-47e4-af4e-605821655a76" elementFormDefault="qualified">
    <xsd:import namespace="http://schemas.microsoft.com/office/2006/documentManagement/types"/>
    <xsd:import namespace="http://schemas.microsoft.com/office/infopath/2007/PartnerControls"/>
    <xsd:element name="SharedWithUsers" ma:index="12"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dílené s podrobnostmi" ma:internalName="SharedWithDetails" ma:readOnly="true">
      <xsd:simpleType>
        <xsd:restriction base="dms:Note">
          <xsd:maxLength value="255"/>
        </xsd:restriction>
      </xsd:simpleType>
    </xsd:element>
    <xsd:element name="SharingHintHash" ma:index="14"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500B44-3616-4C68-A4B0-7FCE94C3A738}">
  <ds:schemaRefs>
    <ds:schemaRef ds:uri="21083ac9-bfbf-47e4-af4e-605821655a76"/>
    <ds:schemaRef ds:uri="4f0289a4-3b82-4623-a95c-1407cf5b83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115F68-DC78-4CCC-9F0E-1B26A58DF9D7}">
  <ds:schemaRefs>
    <ds:schemaRef ds:uri="http://schemas.microsoft.com/sharepoint/v3/contenttype/forms"/>
  </ds:schemaRefs>
</ds:datastoreItem>
</file>

<file path=customXml/itemProps3.xml><?xml version="1.0" encoding="utf-8"?>
<ds:datastoreItem xmlns:ds="http://schemas.openxmlformats.org/officeDocument/2006/customXml" ds:itemID="{E9F2F151-FCEB-45A9-BD00-9511C7B8B1AC}">
  <ds:schemaRefs>
    <ds:schemaRef ds:uri="http://schemas.microsoft.com/office/2006/metadata/properties"/>
    <ds:schemaRef ds:uri="http://www.w3.org/XML/1998/namespace"/>
    <ds:schemaRef ds:uri="http://schemas.microsoft.com/office/2006/documentManagement/types"/>
    <ds:schemaRef ds:uri="http://purl.org/dc/elements/1.1/"/>
    <ds:schemaRef ds:uri="http://schemas.microsoft.com/office/infopath/2007/PartnerControls"/>
    <ds:schemaRef ds:uri="http://purl.org/dc/dcmitype/"/>
    <ds:schemaRef ds:uri="http://purl.org/dc/terms/"/>
    <ds:schemaRef ds:uri="http://schemas.openxmlformats.org/package/2006/metadata/core-properties"/>
    <ds:schemaRef ds:uri="21083ac9-bfbf-47e4-af4e-605821655a76"/>
    <ds:schemaRef ds:uri="4f0289a4-3b82-4623-a95c-1407cf5b8323"/>
  </ds:schemaRefs>
</ds:datastoreItem>
</file>

<file path=docProps/app.xml><?xml version="1.0" encoding="utf-8"?>
<Properties xmlns="http://schemas.openxmlformats.org/officeDocument/2006/extended-properties" xmlns:vt="http://schemas.openxmlformats.org/officeDocument/2006/docPropsVTypes">
  <TotalTime>0</TotalTime>
  <Words>5493</Words>
  <Application>Microsoft Office PowerPoint</Application>
  <PresentationFormat>Širokoúhlá obrazovka</PresentationFormat>
  <Paragraphs>601</Paragraphs>
  <Slides>94</Slides>
  <Notes>71</Notes>
  <HiddenSlides>3</HiddenSlides>
  <MMClips>0</MMClips>
  <ScaleCrop>false</ScaleCrop>
  <HeadingPairs>
    <vt:vector size="4" baseType="variant">
      <vt:variant>
        <vt:lpstr>Motiv</vt:lpstr>
      </vt:variant>
      <vt:variant>
        <vt:i4>1</vt:i4>
      </vt:variant>
      <vt:variant>
        <vt:lpstr>Nadpisy snímků</vt:lpstr>
      </vt:variant>
      <vt:variant>
        <vt:i4>94</vt:i4>
      </vt:variant>
    </vt:vector>
  </HeadingPairs>
  <TitlesOfParts>
    <vt:vector size="95" baseType="lpstr">
      <vt:lpstr>Office Theme</vt:lpstr>
      <vt:lpstr>Cardiovascular system</vt:lpstr>
      <vt:lpstr>Major cardiovascular functions</vt:lpstr>
      <vt:lpstr>Cardiovascular system</vt:lpstr>
      <vt:lpstr>Heart anatomy</vt:lpstr>
      <vt:lpstr>Heart anatomy</vt:lpstr>
      <vt:lpstr>Key points</vt:lpstr>
      <vt:lpstr>Heart Rate </vt:lpstr>
      <vt:lpstr>Heart Rate</vt:lpstr>
      <vt:lpstr>Cardiac Arrhythmias</vt:lpstr>
      <vt:lpstr>Cardiac cycle</vt:lpstr>
      <vt:lpstr>Prezentace aplikace PowerPoint</vt:lpstr>
      <vt:lpstr>Stroke Volume and Cardiac Output</vt:lpstr>
      <vt:lpstr>Blood distribution</vt:lpstr>
      <vt:lpstr>Blood pressure</vt:lpstr>
      <vt:lpstr>Parameters affected by training</vt:lpstr>
      <vt:lpstr>Cardiovascular Response to Acute Exercise</vt:lpstr>
      <vt:lpstr>Resting and Maximum Heart Rate</vt:lpstr>
      <vt:lpstr>Heart Rate and Intensity</vt:lpstr>
      <vt:lpstr>Heart Rate and Training</vt:lpstr>
      <vt:lpstr>Resting Heart Rate</vt:lpstr>
      <vt:lpstr>Heart Rate During Exercise</vt:lpstr>
      <vt:lpstr>Heart Rate Recovery Period</vt:lpstr>
      <vt:lpstr>Heart Rate Recovery Period and Training</vt:lpstr>
      <vt:lpstr>Stroke Volume</vt:lpstr>
      <vt:lpstr>Stroke Volume and Intensity</vt:lpstr>
      <vt:lpstr>Stroke Volume and Training</vt:lpstr>
      <vt:lpstr>Changes in Q and SV with Increasing  Rates of Work</vt:lpstr>
      <vt:lpstr>Cardiac Output</vt:lpstr>
      <vt:lpstr>Cardiac Output and Intensity</vt:lpstr>
      <vt:lpstr>Cardiac Output and Training</vt:lpstr>
      <vt:lpstr>Changes in HR, SV, and Q with Changes  in Position and Exercise Intensity</vt:lpstr>
      <vt:lpstr>Blood Pressure</vt:lpstr>
      <vt:lpstr>Blood Pressure Responses</vt:lpstr>
      <vt:lpstr>Cardiovascular Adaptations to Training</vt:lpstr>
      <vt:lpstr>Heart rate measurements</vt:lpstr>
      <vt:lpstr>Blood pressure measurements</vt:lpstr>
      <vt:lpstr>Blood</vt:lpstr>
      <vt:lpstr>Blood hematocrit, viscosity</vt:lpstr>
      <vt:lpstr>Blood functions</vt:lpstr>
      <vt:lpstr>Hemoglobin (Hb)</vt:lpstr>
      <vt:lpstr>Hemoglobin (Hb)</vt:lpstr>
      <vt:lpstr>Blood KEY POINTS</vt:lpstr>
      <vt:lpstr>Intrinsic Conduction System</vt:lpstr>
      <vt:lpstr>Intrinsic Conduction System</vt:lpstr>
      <vt:lpstr>Intrinsic Conduction System</vt:lpstr>
      <vt:lpstr>Electrocardiogram (ECG)</vt:lpstr>
      <vt:lpstr>KEY POINTS – Cardiovascular system</vt:lpstr>
      <vt:lpstr>Vascular system</vt:lpstr>
      <vt:lpstr>Vascular system</vt:lpstr>
      <vt:lpstr>Vascular system</vt:lpstr>
      <vt:lpstr>Vascular system</vt:lpstr>
      <vt:lpstr>Vascular system</vt:lpstr>
      <vt:lpstr>Blood distribution</vt:lpstr>
      <vt:lpstr>Blood Flow Increases with Training</vt:lpstr>
      <vt:lpstr>Blood Volume and Training</vt:lpstr>
      <vt:lpstr>Blood and Plasma Volume and Training</vt:lpstr>
      <vt:lpstr>Cardiovascular Adaptations to Training</vt:lpstr>
      <vt:lpstr>Respiratory system</vt:lpstr>
      <vt:lpstr>Respiration</vt:lpstr>
      <vt:lpstr>External respiration</vt:lpstr>
      <vt:lpstr>Pulmonary ventilation</vt:lpstr>
      <vt:lpstr>Pulmonary ventilation</vt:lpstr>
      <vt:lpstr>Respiration</vt:lpstr>
      <vt:lpstr>Pulmonary ventilation</vt:lpstr>
      <vt:lpstr>Pulmonary diffusion</vt:lpstr>
      <vt:lpstr>Did you know?</vt:lpstr>
      <vt:lpstr>Gases – partial pressure and exchange</vt:lpstr>
      <vt:lpstr>PO2 AND PCO2 IN BLOOD</vt:lpstr>
      <vt:lpstr>Partial Pressures of Respiratory Gases  at Sea Level</vt:lpstr>
      <vt:lpstr>KEY POINTS – Pulmonary diffusion</vt:lpstr>
      <vt:lpstr>Oxygen Transport</vt:lpstr>
      <vt:lpstr>Carbon Dioxide Transport</vt:lpstr>
      <vt:lpstr>Factors of Oxygen Uptake and Delivery</vt:lpstr>
      <vt:lpstr>KEY POINTS – External an Internal Respiration</vt:lpstr>
      <vt:lpstr>Breathing frequency (BF)</vt:lpstr>
      <vt:lpstr>Tidal volume (VT)</vt:lpstr>
      <vt:lpstr>Pulmonary ventilation</vt:lpstr>
      <vt:lpstr>Ventilatory Response to Exercise</vt:lpstr>
      <vt:lpstr>Breathing Terminology</vt:lpstr>
      <vt:lpstr>Ventilatory Equivalent for Oxygen</vt:lpstr>
      <vt:lpstr>Ventilatory Breakpoint</vt:lpstr>
      <vt:lpstr>Anaerobic Threshold</vt:lpstr>
      <vt:lpstr>Anaerobic Threshold</vt:lpstr>
      <vt:lpstr>Pulmonary Ventilation</vt:lpstr>
      <vt:lpstr>Pulmonary Ventilation</vt:lpstr>
      <vt:lpstr>Respiratory Limitations to Performance</vt:lpstr>
      <vt:lpstr>KEY POINTS – Respiratory Adaptations to Training</vt:lpstr>
      <vt:lpstr>VO2 Adaptations to Training</vt:lpstr>
      <vt:lpstr>Factors Affecting VO2max</vt:lpstr>
      <vt:lpstr>Vital Capacity</vt:lpstr>
      <vt:lpstr>Vital Capacity</vt:lpstr>
      <vt:lpstr>Vital Capacity</vt:lpstr>
      <vt:lpstr>BTPS</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system</dc:title>
  <dc:creator>Tereza Brůžová</dc:creator>
  <cp:lastModifiedBy>Tereza Brůžová</cp:lastModifiedBy>
  <cp:revision>3</cp:revision>
  <dcterms:created xsi:type="dcterms:W3CDTF">2022-10-27T08:47:19Z</dcterms:created>
  <dcterms:modified xsi:type="dcterms:W3CDTF">2022-11-09T07:44:06Z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0x010100BC949801266B3749BCCD6C4CBE2AC057</vt:lpwstr>
  </property>
</Properties>
</file>