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7" r:id="rId34"/>
    <p:sldId id="276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z/url?sa=i&amp;url=https%3A%2F%2Fwww.focus-on-process.com%2Fblog%2F2020%2F03%2F06%2Fattila-menyhart-2%2F&amp;psig=AOvVaw0W_VKUmSeQdTJt6nNE8hhH&amp;ust=1603733486709000&amp;source=images&amp;cd=vfe&amp;ved=0CAIQjRxqFwoTCID-q5Km0OwCFQAAAAAdAAAAABB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212935888602428720%2F&amp;psig=AOvVaw0W_VKUmSeQdTJt6nNE8hhH&amp;ust=1603733486709000&amp;source=images&amp;cd=vfe&amp;ved=0CAIQjRxqGAoTCID-q5Km0OwCFQAAAAAdAAAAABCKAQ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z/url?sa=i&amp;url=https%3A%2F%2Fwww.pinterest.com%2Fpin%2F112308584428952323%2F&amp;psig=AOvVaw0W_VKUmSeQdTJt6nNE8hhH&amp;ust=1603733486709000&amp;source=images&amp;cd=vfe&amp;ved=0CAIQjRxqFwoTCID-q5Km0OwCFQAAAAAdAAAAABB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ebMfr7n65_c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z/url?sa=i&amp;url=https%3A%2F%2Fpetra15-7x.webgarden.cz%2Ftemata%2Fstyl-motyl&amp;psig=AOvVaw0W_VKUmSeQdTJt6nNE8hhH&amp;ust=1603733486709000&amp;source=images&amp;cd=vfe&amp;ved=0CAIQjRxqFwoTCICUuoaj0OwCFQAAAAAdAAAAABAK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536209899353538049%2F&amp;psig=AOvVaw0W_VKUmSeQdTJt6nNE8hhH&amp;ust=1603733486709000&amp;source=images&amp;cd=vfe&amp;ved=0CAIQjRxqFwoTCID-q5Km0OwCFQAAAAAdAAAAABAh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z/url?sa=i&amp;url=https%3A%2F%2Fwww.pinterest.com%2Ffluffysucks%2Fphotography%2F&amp;psig=AOvVaw0W_VKUmSeQdTJt6nNE8hhH&amp;ust=1603733486709000&amp;source=images&amp;cd=vfe&amp;ved=0CAIQjRxqFwoTCID-q5Km0OwCFQAAAAAdAAAAABAQ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z/url?sa=i&amp;url=https%3A%2F%2Fm.youtube.com%2Fwatch%3Fv%3D9g9maSiKMcM&amp;psig=AOvVaw1uB3IgXKSUWqGYIoHICgmX&amp;ust=1603823315064000&amp;source=images&amp;cd=vfe&amp;ved=0CAIQjRxqFwoTCJCNkNPx0uwCFQAAAAAdAAAAAB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fZn_-lU54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s://www.youtube.com/watch?v=H16wDdWw3Cc" TargetMode="External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SRQrZAxCUA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www.google.cz/url?sa=i&amp;url=http%3A%2F%2Fwww.etriatlon.cz%2Ftechnika_plavani%2Fmotylek_delfin.html&amp;psig=AOvVaw0W_VKUmSeQdTJt6nNE8hhH&amp;ust=1603733486709000&amp;source=images&amp;cd=vfe&amp;ved=0CAIQjRxqFwoTCICUuoaj0OwCFQAAAAAdAAAAABA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watch?v=0llpJyPb7vI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z/url?sa=i&amp;url=https%3A%2F%2Fwww.pinterest.com%2Fpin%2F546272629797839764%2F&amp;psig=AOvVaw0W_VKUmSeQdTJt6nNE8hhH&amp;ust=1603733486709000&amp;source=images&amp;cd=vfe&amp;ved=0CAIQjRxqFwoTCID-q5Km0OwCFQAAAAAdAAAAABAb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 smtClean="0">
                <a:latin typeface="Algerian" panose="04020705040A02060702" pitchFamily="82" charset="0"/>
              </a:rPr>
              <a:t>motýlek</a:t>
            </a:r>
            <a:endParaRPr lang="cs-CZ" sz="9600" dirty="0"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96250"/>
            <a:ext cx="6648995" cy="27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Dolní končetiny</a:t>
            </a:r>
            <a:endParaRPr lang="cs-CZ" sz="8800" dirty="0"/>
          </a:p>
        </p:txBody>
      </p:sp>
      <p:pic>
        <p:nvPicPr>
          <p:cNvPr id="4" name="Zástupný symbol pro obsah 3" descr="VIJAY KABBOOR Product &amp; Application Manager | Focus on Proces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946367"/>
            <a:ext cx="8686799" cy="48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06084" y="6147289"/>
            <a:ext cx="1137774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motýlkových nohou na celkovém výkonu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35%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535577"/>
            <a:ext cx="5264332" cy="210311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2366" y="234277"/>
            <a:ext cx="6096000" cy="1936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Kopání nohama je podobné jako u kraulu pouze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současně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což vyvolává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 zrychlení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avšak vykoupené následným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vyšším kolísáním rychlosti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2012 US Olympians by Martin Schoeller | Swimming photography, Natalie  coughlin, Swimming pictures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6" y="2261779"/>
            <a:ext cx="5760720" cy="4179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6518366" y="2877057"/>
            <a:ext cx="5408023" cy="435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Kolena se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krčí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při kopu směrem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dolů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více než u kraulu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pohybu směrem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hladině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nohy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natažené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stejně jako u kraulu.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vně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chodidla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uvolněná </a:t>
            </a: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pičky vtočené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dovnitř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ymsc.ca/blogs/coaching/resource/MichaelPhelpsButterfly01-KickTiming-7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206" y="1631923"/>
            <a:ext cx="10881360" cy="49685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6206" y="368958"/>
            <a:ext cx="10881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solidFill>
                  <a:srgbClr val="FF0000"/>
                </a:solidFill>
                <a:latin typeface="Calibri"/>
              </a:rPr>
              <a:t>Jde o sérii vlnivý </a:t>
            </a:r>
            <a:r>
              <a:rPr lang="cs-CZ" sz="3200" dirty="0" smtClean="0">
                <a:solidFill>
                  <a:srgbClr val="FF0000"/>
                </a:solidFill>
                <a:latin typeface="Calibri"/>
              </a:rPr>
              <a:t>pohybů ve vertikální rovině, </a:t>
            </a:r>
            <a:r>
              <a:rPr lang="cs-CZ" sz="3200" dirty="0">
                <a:solidFill>
                  <a:srgbClr val="FF0000"/>
                </a:solidFill>
                <a:latin typeface="Calibri"/>
              </a:rPr>
              <a:t>které začínají v bederní oblasti zad a pokračují celými dolními </a:t>
            </a:r>
            <a:r>
              <a:rPr lang="cs-CZ" sz="3200" dirty="0" smtClean="0">
                <a:solidFill>
                  <a:srgbClr val="FF0000"/>
                </a:solidFill>
                <a:latin typeface="Calibri"/>
              </a:rPr>
              <a:t>končetinami. </a:t>
            </a:r>
            <a:endParaRPr lang="cs-CZ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2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31" y="5352648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efektivní delfínovitý záběr dolními končetinami je nezbytná nadprůměrná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pohyblivost hlezenního kloubu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600" dirty="0"/>
          </a:p>
        </p:txBody>
      </p:sp>
      <p:pic>
        <p:nvPicPr>
          <p:cNvPr id="3" name="Picture 2" descr="Butterfly Swimming Technique - Kick | Feat. Tyler Clary - YouTube">
            <a:extLst>
              <a:ext uri="{FF2B5EF4-FFF2-40B4-BE49-F238E27FC236}">
                <a16:creationId xmlns:a16="http://schemas.microsoft.com/office/drawing/2014/main" id="{71405ECB-86CF-435B-B951-B6BF3B46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69" y="436835"/>
            <a:ext cx="9823268" cy="4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4 Sochi Olympics | Michael phelps, Olympics, Summer olympic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1018902"/>
            <a:ext cx="9000309" cy="4754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515289" y="372571"/>
            <a:ext cx="9000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 </a:t>
            </a:r>
            <a:r>
              <a:rPr lang="cs-CZ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15290" y="5934670"/>
            <a:ext cx="9000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 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Dolphin Kick Technique in the Butterfly Stroke">
            <a:extLst>
              <a:ext uri="{FF2B5EF4-FFF2-40B4-BE49-F238E27FC236}">
                <a16:creationId xmlns:a16="http://schemas.microsoft.com/office/drawing/2014/main" id="{8279F51D-51E6-42EA-AE4A-DF607412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01516"/>
            <a:ext cx="9666514" cy="5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75657" y="5329646"/>
            <a:ext cx="9666514" cy="201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 – se uskutečňuje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zasouvání paží do vody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méně výrazný a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pozorovatelný – zvedá boky a vrací tělu správnou polohu pro účinný záběr </a:t>
            </a:r>
            <a:r>
              <a:rPr lang="cs-CZ" sz="280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FBD828B-0272-49B6-B175-874DF971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6" y="234197"/>
            <a:ext cx="9248503" cy="48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97725" y="5264331"/>
            <a:ext cx="9248503" cy="2496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200"/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kop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podporuje záběr paží v jeho konečné 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pomáhá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nádechu a usnadňuje přenesení paží – výraznější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2880" y="116154"/>
            <a:ext cx="5891349" cy="677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charakteristika </a:t>
            </a:r>
            <a:r>
              <a:rPr lang="cs-CZ" sz="20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kopu</a:t>
            </a:r>
            <a:endParaRPr lang="cs-CZ" sz="20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pracuje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celý trup a kopy jsou součástí delfínového vlnění plavce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vychází z kyčelního kloubu a je doprovázen pohybem pánve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vzhůru je pomalejší, než kop směrem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vytočeny vně a palce dovnitř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síla vzniká pohybem ploch nártů a dolních částí bérců směrem dolů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úhel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kolenech je na krátký okamžik až 90°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svislé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pohyby ramen vyvolávají nesouhlasné pohyby pánve a souhlasné pohyby nohou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kopy na jeden cyklus paží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531429" y="246960"/>
            <a:ext cx="5225142" cy="28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práci </a:t>
            </a:r>
            <a:r>
              <a:rPr lang="cs-CZ" sz="20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nohou</a:t>
            </a:r>
            <a:endParaRPr lang="cs-CZ" sz="20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příliš od sebe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malý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rozsah vertikálního pohybu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přílišné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žádné krčení kolen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nevychází z kyčlí, ale jen z ramen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3054845"/>
            <a:ext cx="4990011" cy="32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6103" y="6208494"/>
            <a:ext cx="863454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https://www.youtube.com/watch?v=ebMfr7n65_c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Kick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7383" y="290611"/>
            <a:ext cx="11547566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Samotné delfínové vlnění pod vodní hladinu je tak účinné, že někteří plavci byli schopni po startu a po obrátce vlnit pod vodou až 25 m a udrželi vlněním vyšší rychlost než při plavání na hladině. I proto bylo posléze zavedeno pravidlo plavání pod vodou maximálně 15m po startu a každé obrátce.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77" y="3346897"/>
            <a:ext cx="6096000" cy="2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Horní končetiny</a:t>
            </a:r>
            <a:endParaRPr lang="cs-CZ" sz="8800" dirty="0"/>
          </a:p>
        </p:txBody>
      </p:sp>
      <p:pic>
        <p:nvPicPr>
          <p:cNvPr id="6" name="Zástupný symbol pro obsah 5" descr="Le Clos guns for Phelps' fly records, Sport News &amp; Top Stories - The  Straits Time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19" y="2507751"/>
            <a:ext cx="9326880" cy="42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1431519" y="1861420"/>
            <a:ext cx="932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paží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celkovém výkonu je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65%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724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yl motýl - Plavani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4" y="1275661"/>
            <a:ext cx="7550331" cy="37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571" y="198443"/>
            <a:ext cx="11416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ruhý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nejrychlejší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díky významné hnací síle vytvořené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vlněním těla a nohou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plavce rychle posouvá vpřed. 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431074" y="5059825"/>
            <a:ext cx="11508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nejnáročnější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nejméně vytrvalecký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nejméně praktikovaný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 smtClean="0"/>
              <a:t> 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účinnost je druhá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nejmenší ze všech plaveckých 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způsobů</a:t>
            </a:r>
          </a:p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nejatraktivnější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82" y="424543"/>
            <a:ext cx="4258491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Pohyby horních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končetin jsou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současné a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ymetrické</a:t>
            </a: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endParaRPr lang="cs-CZ" sz="4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Během jednoho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 provedou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záběr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hladinou 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švihový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 bočními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blouky</a:t>
            </a: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89566" y="4950506"/>
            <a:ext cx="7075714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jednotlivých fází je určen jak individuálními parametry plavce, tak intenzitou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plavání, rychlostí vlnění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úrovní techniky plavce.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utterfly Stroke Swimming Technique - the 12 essential parts">
            <a:extLst>
              <a:ext uri="{FF2B5EF4-FFF2-40B4-BE49-F238E27FC236}">
                <a16:creationId xmlns:a16="http://schemas.microsoft.com/office/drawing/2014/main" id="{57FBF1DD-AE69-4C42-B8F2-D83597B0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11556"/>
          <a:stretch/>
        </p:blipFill>
        <p:spPr bwMode="auto">
          <a:xfrm>
            <a:off x="4689566" y="424543"/>
            <a:ext cx="7075714" cy="4525963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20036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Pohyby paží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741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 smtClean="0"/>
              <a:t> </a:t>
            </a:r>
            <a:r>
              <a:rPr lang="cs-CZ" sz="4400" dirty="0">
                <a:solidFill>
                  <a:schemeClr val="bg1"/>
                </a:solidFill>
              </a:rPr>
              <a:t>rozlišujeme 5 základních fází </a:t>
            </a:r>
            <a:r>
              <a:rPr lang="cs-CZ" sz="4400" dirty="0" smtClean="0">
                <a:solidFill>
                  <a:schemeClr val="bg1"/>
                </a:solidFill>
              </a:rPr>
              <a:t>pohybu paží</a:t>
            </a:r>
          </a:p>
          <a:p>
            <a:pPr marL="0" indent="0" algn="ctr">
              <a:buNone/>
            </a:pPr>
            <a:r>
              <a:rPr lang="cs-CZ" sz="4400" dirty="0" smtClean="0"/>
              <a:t> </a:t>
            </a:r>
            <a:r>
              <a:rPr lang="cs-CZ" sz="4400" b="1" dirty="0" smtClean="0"/>
              <a:t>přípravná </a:t>
            </a:r>
          </a:p>
          <a:p>
            <a:pPr marL="0" indent="0" algn="ctr">
              <a:buNone/>
            </a:pPr>
            <a:r>
              <a:rPr lang="cs-CZ" sz="4400" b="1" dirty="0" smtClean="0"/>
              <a:t>přechodná</a:t>
            </a:r>
          </a:p>
          <a:p>
            <a:pPr marL="0" indent="0" algn="ctr">
              <a:buNone/>
            </a:pPr>
            <a:r>
              <a:rPr lang="cs-CZ" sz="4400" b="1" dirty="0" smtClean="0"/>
              <a:t> </a:t>
            </a:r>
            <a:r>
              <a:rPr lang="cs-CZ" sz="4400" b="1" dirty="0"/>
              <a:t>záběrová </a:t>
            </a:r>
            <a:r>
              <a:rPr lang="cs-CZ" sz="4400" dirty="0" smtClean="0"/>
              <a:t>– přitahování, odtlačování</a:t>
            </a:r>
            <a:r>
              <a:rPr lang="cs-CZ" sz="4400" b="1" dirty="0" smtClean="0"/>
              <a:t> </a:t>
            </a:r>
          </a:p>
          <a:p>
            <a:pPr marL="0" indent="0" algn="ctr">
              <a:buNone/>
            </a:pPr>
            <a:r>
              <a:rPr lang="cs-CZ" sz="4400" b="1" dirty="0"/>
              <a:t>f</a:t>
            </a:r>
            <a:r>
              <a:rPr lang="cs-CZ" sz="4400" b="1" dirty="0" smtClean="0"/>
              <a:t>áze vytažení  </a:t>
            </a:r>
          </a:p>
          <a:p>
            <a:pPr marL="0" indent="0" algn="ctr">
              <a:buNone/>
            </a:pPr>
            <a:r>
              <a:rPr lang="cs-CZ" sz="4400" b="1" dirty="0"/>
              <a:t>p</a:t>
            </a:r>
            <a:r>
              <a:rPr lang="cs-CZ" sz="4400" b="1" dirty="0" smtClean="0"/>
              <a:t>řenos paže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3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7908" y="292941"/>
            <a:ext cx="9287691" cy="43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65760" y="4637315"/>
            <a:ext cx="11521440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Přípravná fáze </a:t>
            </a:r>
            <a:endParaRPr lang="cs-CZ" sz="36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začíná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zasunutím paží do vody ve vzpažení, přibližně v šíři ramen a dlaně jsou vytočeny vně. Zanoření paže by mělo optimálně probíhat v tomto pořadí – ruka, loket, rameno, a proto bývají někdy paže mírně ohnuté v 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sBG-Eung460/VO15x7xm3EI/AAAAAAAAADs/m1tbKSqatv4/s1600/MIchael%2BPhelps%2B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8003" y="783807"/>
            <a:ext cx="8424934" cy="518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7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dailymail.co.uk/i/pix/2012/08/03/article-2183335-145EADDD000005DC-637_634x3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1013" y="182839"/>
            <a:ext cx="10069798" cy="64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Pin on Swimmin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82839"/>
            <a:ext cx="5708469" cy="6472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 Clos guns for Phelps' fly records, Sport News &amp; Top Stories - The  Straits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9006"/>
            <a:ext cx="9875520" cy="48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7383" y="5172039"/>
            <a:ext cx="11586754" cy="170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Přechodná fáze </a:t>
            </a:r>
            <a:endParaRPr lang="cs-CZ" sz="36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pokračuje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pohybem paží do stran a mírně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dolů, začínají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lehce ohýbat v 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loktech - cílem 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tzv. zachycení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+ Best phOtOgraphy images | photography, photographer, phot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143691"/>
            <a:ext cx="5617028" cy="6570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WIMMER Magazine Breaststroke Arms Misstep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99" y="2351314"/>
            <a:ext cx="7106195" cy="42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40" y="251967"/>
            <a:ext cx="6497497" cy="403265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718457" y="953588"/>
            <a:ext cx="914400" cy="91440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10356296" y="2690948"/>
            <a:ext cx="9144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9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509" y="-287382"/>
            <a:ext cx="11443062" cy="699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řitahování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pohybují po obloucích nejdříve do stran a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dovnitř s „vysokou polohou“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lokte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dtlačování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ochází k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natahování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trupem až do ukončení záběru ke stehnům dlaněmi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vzad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2" y="1894114"/>
            <a:ext cx="9000309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49086" y="4780152"/>
            <a:ext cx="10319657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Fáze vytažení </a:t>
            </a:r>
            <a:endParaRPr lang="cs-CZ" sz="32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následuje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prvním kopu a ukončení záběru, kdy se ramena dostávají vpřed nad hladinu a lokty vytahují relaxovaná předloktí a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ruku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tnp.sg/sites/default/files/styles/story_big_image/public/articles/20160119/NP_20160119_SHSWIM19_1138745.jpg?itok=vznhwNJ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2777" y="209006"/>
            <a:ext cx="9980023" cy="45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3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Vývoj techniky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5" y="2011679"/>
            <a:ext cx="11639005" cy="46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/>
              <a:t>Motýlek je </a:t>
            </a:r>
            <a:r>
              <a:rPr lang="cs-CZ" sz="4800" dirty="0" smtClean="0">
                <a:solidFill>
                  <a:srgbClr val="FF0000"/>
                </a:solidFill>
              </a:rPr>
              <a:t>nejmladším </a:t>
            </a:r>
            <a:r>
              <a:rPr lang="cs-CZ" sz="4800" dirty="0">
                <a:solidFill>
                  <a:srgbClr val="FF0000"/>
                </a:solidFill>
              </a:rPr>
              <a:t>plaveckým </a:t>
            </a:r>
            <a:r>
              <a:rPr lang="cs-CZ" sz="4800" dirty="0" smtClean="0">
                <a:solidFill>
                  <a:srgbClr val="FF0000"/>
                </a:solidFill>
              </a:rPr>
              <a:t>způsobem </a:t>
            </a:r>
            <a:r>
              <a:rPr lang="cs-CZ" sz="4800" dirty="0" smtClean="0"/>
              <a:t>a vyznačuje se tedy nejkratší historií.</a:t>
            </a:r>
          </a:p>
          <a:p>
            <a:pPr marL="0" indent="0">
              <a:buNone/>
            </a:pPr>
            <a:r>
              <a:rPr lang="cs-CZ" sz="4800" dirty="0" smtClean="0"/>
              <a:t> Vznikl </a:t>
            </a:r>
            <a:r>
              <a:rPr lang="cs-CZ" sz="4800" dirty="0"/>
              <a:t>jako</a:t>
            </a:r>
            <a:r>
              <a:rPr lang="cs-CZ" sz="4800" b="1" dirty="0"/>
              <a:t> </a:t>
            </a:r>
            <a:r>
              <a:rPr lang="cs-CZ" sz="4800" dirty="0">
                <a:solidFill>
                  <a:srgbClr val="FF0000"/>
                </a:solidFill>
              </a:rPr>
              <a:t>modifikace plaveckého způsobu prsa </a:t>
            </a:r>
            <a:r>
              <a:rPr lang="cs-CZ" sz="4800" dirty="0"/>
              <a:t>a v roce </a:t>
            </a:r>
            <a:r>
              <a:rPr lang="cs-CZ" sz="4800" dirty="0">
                <a:solidFill>
                  <a:schemeClr val="bg1"/>
                </a:solidFill>
              </a:rPr>
              <a:t>1952</a:t>
            </a:r>
            <a:r>
              <a:rPr lang="cs-CZ" sz="4800" dirty="0"/>
              <a:t> </a:t>
            </a:r>
            <a:r>
              <a:rPr lang="cs-CZ" sz="4800" dirty="0" smtClean="0"/>
              <a:t>byl </a:t>
            </a:r>
            <a:r>
              <a:rPr lang="cs-CZ" sz="4800" dirty="0"/>
              <a:t>uznán jako </a:t>
            </a:r>
            <a:r>
              <a:rPr lang="cs-CZ" sz="4800" dirty="0">
                <a:solidFill>
                  <a:schemeClr val="bg1"/>
                </a:solidFill>
              </a:rPr>
              <a:t>nový plavecký způsob. </a:t>
            </a:r>
            <a:endParaRPr lang="cs-CZ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4800" dirty="0" smtClean="0"/>
              <a:t>Bývá </a:t>
            </a:r>
            <a:r>
              <a:rPr lang="cs-CZ" sz="4800" dirty="0"/>
              <a:t>nazýván také jako motýl nebo </a:t>
            </a:r>
            <a:r>
              <a:rPr lang="cs-CZ" sz="4800" dirty="0">
                <a:solidFill>
                  <a:srgbClr val="FF0000"/>
                </a:solidFill>
              </a:rPr>
              <a:t>delfín</a:t>
            </a:r>
            <a:r>
              <a:rPr lang="cs-CZ" sz="4800" b="1" dirty="0"/>
              <a:t>. </a:t>
            </a:r>
            <a:endParaRPr lang="cs-CZ" sz="4800" dirty="0"/>
          </a:p>
          <a:p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697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4" y="313509"/>
            <a:ext cx="10620102" cy="589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76058"/>
            <a:ext cx="5146767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47493" y="4236003"/>
            <a:ext cx="10283516" cy="230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Přenos paží </a:t>
            </a:r>
            <a:endParaRPr lang="cs-CZ" u="sng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prováděn švihově bočními oblouky po sklonění hlavy a ohnutí zad, těsně nad hladinou uvolněnými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pažemi - </a:t>
            </a:r>
            <a:r>
              <a:rPr 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ruce jsou obráceny dovnitř , palce směřují k hladině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blog.doheny.com/wp-content/uploads/2011/06/butterfly-stroke-swim-techniqu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326" y="418011"/>
            <a:ext cx="532964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Výsledek obrázku pro swimming world technique tips butterfl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9177" y="418011"/>
            <a:ext cx="5094514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týl plavec mrtvi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7646" y="483327"/>
            <a:ext cx="10554788" cy="5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57646" y="5839098"/>
            <a:ext cx="10554788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000" u="sng" dirty="0" smtClean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r:id="rId3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://www.youtube.com/watch?v=UffZn_-lU54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Stroke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wimspeedsecrets.files.wordpress.com/2014/11/swimspeedstrokes_butterflycurvilinearpath_600px.jpg"/>
          <p:cNvPicPr>
            <a:picLocks noChangeAspect="1"/>
          </p:cNvPicPr>
          <p:nvPr/>
        </p:nvPicPr>
        <p:blipFill>
          <a:blip r:embed="rId2"/>
          <a:srcRect l="7730" t="11664" r="9347" b="7793"/>
          <a:stretch>
            <a:fillRect/>
          </a:stretch>
        </p:blipFill>
        <p:spPr>
          <a:xfrm>
            <a:off x="431075" y="116631"/>
            <a:ext cx="5747656" cy="65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48994" y="554960"/>
            <a:ext cx="5251269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 smtClean="0">
                <a:solidFill>
                  <a:srgbClr val="000000"/>
                </a:solidFill>
                <a:latin typeface="Arial Black" pitchFamily="34"/>
              </a:rPr>
              <a:t>1 - 2 </a:t>
            </a: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přípravná </a:t>
            </a:r>
            <a:r>
              <a:rPr lang="cs-CZ" sz="2000" b="1" kern="0" dirty="0" smtClean="0">
                <a:solidFill>
                  <a:srgbClr val="000000"/>
                </a:solidFill>
                <a:latin typeface="Arial Black" pitchFamily="34"/>
              </a:rPr>
              <a:t>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3 - 4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přechodná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5 - 6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záběrová </a:t>
            </a: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fáze -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 Black" pitchFamily="34"/>
              </a:rPr>
              <a:t>přitahování </a:t>
            </a: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 smtClean="0">
                <a:solidFill>
                  <a:srgbClr val="000000"/>
                </a:solidFill>
                <a:latin typeface="Arial Black" pitchFamily="34"/>
              </a:rPr>
              <a:t>7 - záběrová fáze - odtlačování  </a:t>
            </a: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</a:t>
            </a: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8 - fáze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vytažení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 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 smtClean="0">
                <a:solidFill>
                  <a:srgbClr val="000000"/>
                </a:solidFill>
                <a:latin typeface="Arial Black" pitchFamily="34"/>
              </a:rPr>
              <a:t> </a:t>
            </a:r>
            <a:endParaRPr lang="cs-CZ" kern="0" dirty="0">
              <a:solidFill>
                <a:srgbClr val="000000"/>
              </a:solidFill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811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tvs.cvut.cz/sporty/plavani/img/motylek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577" y="404949"/>
            <a:ext cx="4472697" cy="615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DrawingButterflyPulling-242x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3497" y="404949"/>
            <a:ext cx="4598126" cy="6152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5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 smtClean="0"/>
              <a:t>Chyby horních končetin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1" y="2429691"/>
            <a:ext cx="6217918" cy="462425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zasunutí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záběr příliš vně stranou od těla – chybí oblouk dovnitř a vysoký loket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záběr nataženými pažemi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záběr </a:t>
            </a:r>
            <a:r>
              <a:rPr lang="cs-CZ" sz="3000" dirty="0"/>
              <a:t>není dotažen do úrovně boků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přenos </a:t>
            </a:r>
            <a:r>
              <a:rPr lang="cs-CZ" sz="3000" dirty="0"/>
              <a:t>je veden částečně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přenos </a:t>
            </a:r>
            <a:r>
              <a:rPr lang="cs-CZ" sz="3000" dirty="0"/>
              <a:t>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záběr </a:t>
            </a:r>
            <a:r>
              <a:rPr lang="cs-CZ" sz="3000" dirty="0"/>
              <a:t>začíná hned po zasunutí paží do vody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2011681"/>
            <a:ext cx="4532812" cy="2103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4333546"/>
            <a:ext cx="4532812" cy="2302385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10243552" y="5824372"/>
            <a:ext cx="743447" cy="628679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Minus 4"/>
          <p:cNvSpPr/>
          <p:nvPr/>
        </p:nvSpPr>
        <p:spPr>
          <a:xfrm>
            <a:off x="10243552" y="3540034"/>
            <a:ext cx="507179" cy="44413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 smtClean="0"/>
              <a:t>Souhra a dýchání</a:t>
            </a:r>
            <a:endParaRPr lang="cs-CZ" sz="8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Souhra v motýlku </a:t>
            </a:r>
            <a:r>
              <a:rPr lang="cs-CZ" sz="2400" dirty="0" smtClean="0">
                <a:solidFill>
                  <a:srgbClr val="000000"/>
                </a:solidFill>
                <a:latin typeface="Arial Black" pitchFamily="34"/>
              </a:rPr>
              <a:t>a návaznost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pohybů </a:t>
            </a:r>
            <a:r>
              <a:rPr lang="cs-CZ" sz="2400" dirty="0" smtClean="0">
                <a:solidFill>
                  <a:srgbClr val="000000"/>
                </a:solidFill>
                <a:latin typeface="Arial Black" pitchFamily="34"/>
              </a:rPr>
              <a:t>musí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být plynulá.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19" y="2468880"/>
            <a:ext cx="9404121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ciejowa-chata.com.pl/images/Plywanie/delfinszk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767" y="169816"/>
            <a:ext cx="3418896" cy="65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3840480" y="454302"/>
            <a:ext cx="79944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Plavec je po zasunutí paží do vody natažen a zahajuje záběr pažemi.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uchopení vody a ve fázi přitahování se nohy krčí v kolenou do maximální flexe a chystají se na kop.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záběru paží plavec vydechuje a na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konci záběru s podporou kopu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vysouvá hlavu z 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vody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po ukončení záběru a kopu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provádí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nádech.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Po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nádechu se hlava sklání, uvolněné paže jsou švihem přeneseny těsně nad hladinou do vzpažení a zasouvají se do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vody.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zasouvání paží do vody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následuje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druhý kop nohama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Trup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kopíruje dráhu paží a provádí delfínovou vlnu.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Na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konci této vlny plavec zanožuje, krčí nohy, zahajuje záběr pažemi a chystá se na první kop.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První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kop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je prováděn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záběru pažemi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995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MAo-qBYOP10/UqZx6eJpaLI/AAAAAAAABsY/661QOR3ZRgE/s1600/phelp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337" y="294857"/>
            <a:ext cx="4608511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www.enjoy-swimming.com/wp-content/uploads/swimming-butterfly-breathing-2.jpg"/>
          <p:cNvPicPr>
            <a:picLocks noChangeAspect="1"/>
          </p:cNvPicPr>
          <p:nvPr/>
        </p:nvPicPr>
        <p:blipFill>
          <a:blip r:embed="rId3"/>
          <a:srcRect b="5131"/>
          <a:stretch>
            <a:fillRect/>
          </a:stretch>
        </p:blipFill>
        <p:spPr>
          <a:xfrm>
            <a:off x="6570617" y="294857"/>
            <a:ext cx="4598126" cy="25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t="11863" r="50142"/>
          <a:stretch>
            <a:fillRect/>
          </a:stretch>
        </p:blipFill>
        <p:spPr>
          <a:xfrm>
            <a:off x="901337" y="4252612"/>
            <a:ext cx="4608511" cy="234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l="50692"/>
          <a:stretch>
            <a:fillRect/>
          </a:stretch>
        </p:blipFill>
        <p:spPr>
          <a:xfrm>
            <a:off x="6570617" y="4252611"/>
            <a:ext cx="4598125" cy="2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704055" y="3131224"/>
            <a:ext cx="500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Nádech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načasován do fáze vytažení paží a začátku jejich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přenosu.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6472644" y="3157744"/>
            <a:ext cx="4794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Výdech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je postupný s důrazem na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konci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záběrové fáze.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460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2646238"/>
            <a:ext cx="6560549" cy="40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Motýlek - delfín, E Triatlon - triatlonový magazín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" y="233499"/>
            <a:ext cx="6386375" cy="4077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6871063" y="529404"/>
            <a:ext cx="5110572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https://www.youtube.com/watch?v=mSRQrZAxCUA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Breathing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7106194" y="17874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hnutá šipka doleva 7"/>
          <p:cNvSpPr/>
          <p:nvPr/>
        </p:nvSpPr>
        <p:spPr>
          <a:xfrm>
            <a:off x="5773783" y="4885360"/>
            <a:ext cx="109728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759" y="5098367"/>
            <a:ext cx="5267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https://www.youtube.com/watch?v=H16wDdWw3Cc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Speedo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4355" y="1869779"/>
            <a:ext cx="1075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zakladatele je pravděpodobně považován německý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  </a:t>
            </a:r>
            <a:r>
              <a:rPr lang="cs-CZ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do plaveckého způsobu prsa přidal před každou obrátkou dotažení záběru až do oblasti kyčelních kloubů a následné jejich přenesení vzduchem. </a:t>
            </a:r>
            <a:endParaRPr lang="cs-CZ" sz="3600" dirty="0"/>
          </a:p>
        </p:txBody>
      </p:sp>
      <p:pic>
        <p:nvPicPr>
          <p:cNvPr id="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0421" y="4323149"/>
            <a:ext cx="4338736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huszadikszazad.hu/img/719/24746_erich_rademach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5462" y="4323149"/>
            <a:ext cx="3017519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1475" y="145483"/>
            <a:ext cx="9036493" cy="172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achsci.sdsu.edu/swim/champion/dv40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394" y="457200"/>
            <a:ext cx="10842172" cy="596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dirty="0" smtClean="0"/>
              <a:t>Chyby v souhře a dýchání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022" y="2080319"/>
            <a:ext cx="11403874" cy="45981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opožděný </a:t>
            </a:r>
            <a:r>
              <a:rPr lang="cs-CZ" sz="3000" dirty="0"/>
              <a:t>vdech a výdech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v</a:t>
            </a:r>
            <a:r>
              <a:rPr lang="cs-CZ" sz="3000" dirty="0"/>
              <a:t> průběhu přenosu zůstává hlava v záklonu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oddělené </a:t>
            </a:r>
            <a:r>
              <a:rPr lang="cs-CZ" sz="3000" dirty="0"/>
              <a:t>kopy a záběry </a:t>
            </a:r>
            <a:r>
              <a:rPr lang="cs-CZ" sz="3000" dirty="0" smtClean="0"/>
              <a:t>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příliš vysoký přenos paží</a:t>
            </a:r>
            <a:endParaRPr lang="cs-CZ" sz="3000" dirty="0"/>
          </a:p>
          <a:p>
            <a:endParaRPr lang="cs-CZ" sz="3000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u="sng" dirty="0" smtClean="0">
              <a:hlinkClick r:id="rId2"/>
            </a:endParaRPr>
          </a:p>
          <a:p>
            <a:pPr marL="0" indent="0" algn="ctr">
              <a:buNone/>
            </a:pPr>
            <a:r>
              <a:rPr lang="cs-CZ" sz="2600" u="sng" dirty="0" smtClean="0">
                <a:hlinkClick r:id="rId2"/>
              </a:rPr>
              <a:t>https</a:t>
            </a:r>
            <a:r>
              <a:rPr lang="cs-CZ" sz="2600" u="sng" dirty="0">
                <a:hlinkClick r:id="rId2"/>
              </a:rPr>
              <a:t>://www.youtube.com/watch?v=0llpJyPb7vI</a:t>
            </a: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- </a:t>
            </a:r>
            <a:r>
              <a:rPr lang="cs-CZ" sz="2600" dirty="0" err="1">
                <a:solidFill>
                  <a:schemeClr val="bg1"/>
                </a:solidFill>
              </a:rPr>
              <a:t>Butterfly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swimming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technique</a:t>
            </a:r>
            <a:r>
              <a:rPr lang="cs-CZ" sz="2600" dirty="0">
                <a:solidFill>
                  <a:schemeClr val="bg1"/>
                </a:solidFill>
              </a:rPr>
              <a:t> - chyby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8" y="3340885"/>
            <a:ext cx="5160965" cy="27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pravidla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421" y="2103120"/>
            <a:ext cx="11861075" cy="4950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SW 8.1 Od zahájení prvního záběru paží po startu a po každé obrátce musí tělo plavce zůstat v poloze na prsou. Kopy nohou pod vodou v poloze na boku jsou povoleny. Není povoleno přetočit se na záda kdykoliv během závodu, kromě obrátky.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8.2 Plavec musí přenášet obě paže vpřed nad vodou a vést je vzad současně po celou dobu závodů s výjimkou pravidla SW 8.5.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8.3 Všechny pohyby nohou nahoru a dolů musí být současné. Nohy nebo chodidla nemusí být ve stejné rovině, ale nejsou povoleny jejich vzájemné střídavé pohyby. </a:t>
            </a:r>
            <a:r>
              <a:rPr lang="cs-CZ" sz="2000" dirty="0">
                <a:solidFill>
                  <a:srgbClr val="FF0000"/>
                </a:solidFill>
              </a:rPr>
              <a:t>Prsařský kop nohama není dovolen.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8.4 Při každé obrátce a v cíli závodu se plavec musí dotknout stěny oběma rukama současně na hladině, nad ní nebo pod ní a ruce musí být oddělené. Ramena musí zůstat ve vodorovné poloze až do okamžiku dohmatu.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8.5 Při startu a obrátkách může plavec provést jeden nebo více kopů a jeden záběr pažemi pod vodou, musí se však jimi dostat zpět na hladinu. Plavci je dovoleno být zcela ponořen během obrátky a do vzdálenosti 15 m po startu a každé obrátce. Po dosažení této vzdálenosti musí hlava protnout hladinu vody a plavec musí zůstat nad hladinou až do další obrátky nebo dokončení závodu.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06119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 smtClean="0"/>
              <a:t>Metodika nácviku</a:t>
            </a:r>
            <a:endParaRPr lang="cs-CZ" sz="8000" dirty="0"/>
          </a:p>
        </p:txBody>
      </p:sp>
      <p:pic>
        <p:nvPicPr>
          <p:cNvPr id="4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999162"/>
            <a:ext cx="7432765" cy="301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02919" y="4794069"/>
            <a:ext cx="9991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u="sng" dirty="0" smtClean="0"/>
          </a:p>
          <a:p>
            <a:pPr algn="ctr"/>
            <a:r>
              <a:rPr lang="cs-CZ" u="sng" dirty="0" smtClean="0"/>
              <a:t>ukázka</a:t>
            </a:r>
            <a:r>
              <a:rPr lang="cs-CZ" u="sng" dirty="0"/>
              <a:t>, pozorování, vysvětlení, cvičení, korekce chyb</a:t>
            </a:r>
            <a:endParaRPr lang="cs-CZ" dirty="0"/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r>
              <a:rPr lang="cs-CZ" sz="36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3600" dirty="0">
              <a:solidFill>
                <a:schemeClr val="bg1"/>
              </a:solidFill>
            </a:endParaRPr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888120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nohy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965" y="1792936"/>
            <a:ext cx="11011988" cy="4598126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Nácvik </a:t>
            </a:r>
            <a:r>
              <a:rPr lang="cs-CZ" sz="3200" dirty="0">
                <a:solidFill>
                  <a:schemeClr val="bg1"/>
                </a:solidFill>
              </a:rPr>
              <a:t>delfínových skoků </a:t>
            </a:r>
            <a:r>
              <a:rPr lang="cs-CZ" sz="3200" dirty="0"/>
              <a:t>– nízké vodě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Přeskakování </a:t>
            </a:r>
            <a:r>
              <a:rPr lang="cs-CZ" sz="3200" dirty="0">
                <a:solidFill>
                  <a:schemeClr val="bg1"/>
                </a:solidFill>
              </a:rPr>
              <a:t>a podplavávání</a:t>
            </a:r>
            <a:r>
              <a:rPr lang="cs-CZ" sz="3200" dirty="0"/>
              <a:t> lajny nebo plavecké nudle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Nácvik </a:t>
            </a:r>
            <a:r>
              <a:rPr lang="cs-CZ" sz="3200" dirty="0">
                <a:solidFill>
                  <a:schemeClr val="bg1"/>
                </a:solidFill>
              </a:rPr>
              <a:t>delfínového vlnění </a:t>
            </a:r>
            <a:r>
              <a:rPr lang="cs-CZ" sz="3200" dirty="0"/>
              <a:t>– pod vodou, na zádech, na boku, bez desky s různou polohou paží, s deskou (je obtížné)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Nácvik </a:t>
            </a:r>
            <a:r>
              <a:rPr lang="cs-CZ" sz="3200" dirty="0">
                <a:solidFill>
                  <a:schemeClr val="bg1"/>
                </a:solidFill>
              </a:rPr>
              <a:t>delfínového vlnění </a:t>
            </a:r>
            <a:r>
              <a:rPr lang="cs-CZ" sz="3200" dirty="0"/>
              <a:t>– změny rozsahu vlny a frekvence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Nácvik </a:t>
            </a:r>
            <a:r>
              <a:rPr lang="cs-CZ" sz="3200" dirty="0"/>
              <a:t>delfínového </a:t>
            </a:r>
            <a:r>
              <a:rPr lang="cs-CZ" sz="3200" dirty="0">
                <a:solidFill>
                  <a:schemeClr val="bg1"/>
                </a:solidFill>
              </a:rPr>
              <a:t>vlnění 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>
                <a:solidFill>
                  <a:schemeClr val="bg1"/>
                </a:solidFill>
              </a:rPr>
              <a:t> Motýlkový </a:t>
            </a:r>
            <a:r>
              <a:rPr lang="cs-CZ" sz="3200" dirty="0">
                <a:solidFill>
                  <a:schemeClr val="bg1"/>
                </a:solidFill>
              </a:rPr>
              <a:t>kop </a:t>
            </a:r>
            <a:r>
              <a:rPr lang="cs-CZ" sz="3200" dirty="0"/>
              <a:t>ve vertikální poloze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313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Paže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576" y="2011680"/>
            <a:ext cx="11142617" cy="46634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Nácvik </a:t>
            </a:r>
            <a:r>
              <a:rPr lang="cs-CZ" sz="2400" dirty="0"/>
              <a:t>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na suchu </a:t>
            </a:r>
            <a:r>
              <a:rPr lang="cs-CZ" sz="2400" dirty="0"/>
              <a:t>– současná práce, záběr a přenos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Nácvik </a:t>
            </a:r>
            <a:r>
              <a:rPr lang="cs-CZ" sz="2400" dirty="0"/>
              <a:t>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ve vodě po pás </a:t>
            </a:r>
            <a:r>
              <a:rPr lang="cs-CZ" sz="2400" dirty="0"/>
              <a:t>– záběr, přenos, hlava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Nácvik </a:t>
            </a:r>
            <a:r>
              <a:rPr lang="cs-CZ" sz="2400" dirty="0"/>
              <a:t>současného pohybu horních končetin – ve vodě po pás – </a:t>
            </a:r>
            <a:r>
              <a:rPr lang="cs-CZ" sz="2400" dirty="0">
                <a:solidFill>
                  <a:schemeClr val="bg1"/>
                </a:solidFill>
              </a:rPr>
              <a:t>s 2 poskoky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Delfínové </a:t>
            </a:r>
            <a:r>
              <a:rPr lang="cs-CZ" sz="2400" dirty="0">
                <a:solidFill>
                  <a:schemeClr val="bg1"/>
                </a:solidFill>
              </a:rPr>
              <a:t>skoky  </a:t>
            </a:r>
            <a:r>
              <a:rPr lang="cs-CZ" sz="2400" dirty="0"/>
              <a:t>– ze vzpažení, s přenosem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Delfínové </a:t>
            </a:r>
            <a:r>
              <a:rPr lang="cs-CZ" sz="2400" dirty="0"/>
              <a:t>skoky </a:t>
            </a:r>
            <a:r>
              <a:rPr lang="cs-CZ" sz="2400" dirty="0">
                <a:solidFill>
                  <a:schemeClr val="bg1"/>
                </a:solidFill>
              </a:rPr>
              <a:t>s navazujícím záběrem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Nácvik </a:t>
            </a:r>
            <a:r>
              <a:rPr lang="cs-CZ" sz="2400" dirty="0">
                <a:solidFill>
                  <a:schemeClr val="bg1"/>
                </a:solidFill>
              </a:rPr>
              <a:t>záběru v horizontální poloze </a:t>
            </a:r>
            <a:r>
              <a:rPr lang="cs-CZ" sz="2400" dirty="0"/>
              <a:t>– bez </a:t>
            </a:r>
            <a:r>
              <a:rPr lang="cs-CZ" sz="2400" dirty="0" smtClean="0"/>
              <a:t>nádechu, </a:t>
            </a:r>
            <a:r>
              <a:rPr lang="cs-CZ" sz="2400" dirty="0"/>
              <a:t>s nádechem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Delfínové </a:t>
            </a:r>
            <a:r>
              <a:rPr lang="cs-CZ" sz="2400" dirty="0">
                <a:solidFill>
                  <a:schemeClr val="bg1"/>
                </a:solidFill>
              </a:rPr>
              <a:t>vlnění se záběrem </a:t>
            </a:r>
            <a:r>
              <a:rPr lang="cs-CZ" sz="2400" dirty="0"/>
              <a:t>(kraulový záběr) - jedna paže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Delfínové </a:t>
            </a:r>
            <a:r>
              <a:rPr lang="cs-CZ" sz="2400" dirty="0">
                <a:solidFill>
                  <a:schemeClr val="bg1"/>
                </a:solidFill>
              </a:rPr>
              <a:t>2 kopy se záběrem </a:t>
            </a:r>
            <a:r>
              <a:rPr lang="cs-CZ" sz="2400" dirty="0"/>
              <a:t>(kraulový záběr) - jedna paže, střídavě – tzv. </a:t>
            </a:r>
            <a:r>
              <a:rPr lang="cs-CZ" sz="2400" dirty="0">
                <a:solidFill>
                  <a:schemeClr val="bg1"/>
                </a:solidFill>
              </a:rPr>
              <a:t>delfínová </a:t>
            </a:r>
            <a:r>
              <a:rPr lang="cs-CZ" sz="2400" dirty="0" err="1">
                <a:solidFill>
                  <a:schemeClr val="bg1"/>
                </a:solidFill>
              </a:rPr>
              <a:t>dobíhačka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873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souhra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8336" y="2534194"/>
            <a:ext cx="11273245" cy="420624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Delfínové </a:t>
            </a:r>
            <a:r>
              <a:rPr lang="cs-CZ" sz="3200" dirty="0"/>
              <a:t>2 kopy – </a:t>
            </a:r>
            <a:r>
              <a:rPr lang="cs-CZ" sz="3200" dirty="0">
                <a:solidFill>
                  <a:schemeClr val="bg1"/>
                </a:solidFill>
              </a:rPr>
              <a:t>s prsovými záběry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Motýlková </a:t>
            </a:r>
            <a:r>
              <a:rPr lang="cs-CZ" sz="3200" dirty="0"/>
              <a:t>souhra – </a:t>
            </a:r>
            <a:r>
              <a:rPr lang="cs-CZ" sz="3200" dirty="0">
                <a:solidFill>
                  <a:schemeClr val="bg1"/>
                </a:solidFill>
              </a:rPr>
              <a:t>se splýváním </a:t>
            </a:r>
            <a:r>
              <a:rPr lang="cs-CZ" sz="3200" dirty="0"/>
              <a:t>(rozloženě – 2 kopy + přenos)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Motýlková </a:t>
            </a:r>
            <a:r>
              <a:rPr lang="cs-CZ" sz="3200" dirty="0"/>
              <a:t>souhra </a:t>
            </a:r>
            <a:r>
              <a:rPr lang="cs-CZ" sz="3200" dirty="0">
                <a:solidFill>
                  <a:schemeClr val="bg1"/>
                </a:solidFill>
              </a:rPr>
              <a:t>bez nádechu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Motýlková </a:t>
            </a:r>
            <a:r>
              <a:rPr lang="cs-CZ" sz="3200" dirty="0"/>
              <a:t>souhra </a:t>
            </a:r>
            <a:r>
              <a:rPr lang="cs-CZ" sz="3200" dirty="0">
                <a:solidFill>
                  <a:schemeClr val="bg1"/>
                </a:solidFill>
              </a:rPr>
              <a:t>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 smtClean="0"/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Motýlková </a:t>
            </a:r>
            <a:r>
              <a:rPr lang="cs-CZ" sz="3200" dirty="0">
                <a:solidFill>
                  <a:schemeClr val="bg1"/>
                </a:solidFill>
              </a:rPr>
              <a:t>souhra </a:t>
            </a:r>
            <a:r>
              <a:rPr lang="cs-CZ" sz="3200" dirty="0"/>
              <a:t>- střídání počtu nádechů, počtu záběrů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0808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1074" y="199719"/>
            <a:ext cx="11508378" cy="676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Berlíně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(1936)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finále na 200m prsa největší střetnutím prsařů a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motýlkářů - pro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medaile si doplavali výhradně závodníci plavající stylem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v Londýně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(1948)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poprvé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motýlkáři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disciplíně 200m prsa dominovali nad prsaři.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1952 v 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Helsinkách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do finále na 200m prsa neprobojoval žádný 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začala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upadat a </a:t>
            </a:r>
            <a:endParaRPr lang="cs-CZ" sz="4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disciplína se stala výsadou motýlkářů.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1520" y="336509"/>
            <a:ext cx="1048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1952 - plavecký </a:t>
            </a:r>
            <a:r>
              <a:rPr lang="cs-CZ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 motýlek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31520" y="5524735"/>
            <a:ext cx="1048947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</a:t>
            </a: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cs-CZ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motýlek“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kopy na jeden cyklus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paží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352173"/>
            <a:ext cx="8572500" cy="37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03816" y="399367"/>
            <a:ext cx="6383383" cy="609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Přestože se motýlek vyvinul z plaveckého způsobu prsa a stále si zachovává symetrii a současnou práci horních i dolních končetin,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dnes charakterem pohybu nejblíže ke kraulu </a:t>
            </a:r>
            <a:endParaRPr lang="cs-CZ" sz="36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jde o zapojení hlavních svalových skupin,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práci dolních končetin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práci horních končetin.</a:t>
            </a:r>
            <a:endParaRPr lang="cs-CZ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long+michael+phelps.jpg 468×751 pikseli | Competitive swimming, Butterfly  swimming, Swimming world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4" y="261257"/>
            <a:ext cx="4457700" cy="6270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technika</a:t>
            </a:r>
            <a:endParaRPr lang="cs-CZ" sz="88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25" y="2011680"/>
            <a:ext cx="5940038" cy="4611188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209006" y="2011679"/>
            <a:ext cx="5751218" cy="46111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sz="4000" dirty="0" smtClean="0">
                <a:solidFill>
                  <a:srgbClr val="FF0000"/>
                </a:solidFill>
              </a:rPr>
              <a:t>vlnivý pohyb je </a:t>
            </a:r>
            <a:r>
              <a:rPr lang="cs-CZ" sz="4000" dirty="0">
                <a:solidFill>
                  <a:srgbClr val="FF0000"/>
                </a:solidFill>
              </a:rPr>
              <a:t>základním prvkem souhry</a:t>
            </a:r>
            <a:r>
              <a:rPr lang="cs-CZ" sz="4000" dirty="0"/>
              <a:t> </a:t>
            </a:r>
            <a:r>
              <a:rPr lang="cs-CZ" sz="40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</a:t>
            </a:r>
            <a:r>
              <a:rPr lang="cs-CZ" sz="4000" dirty="0" smtClean="0"/>
              <a:t>začíná </a:t>
            </a:r>
            <a:r>
              <a:rPr lang="cs-CZ" sz="4000" dirty="0"/>
              <a:t>od hlavy, prochází celým tělem </a:t>
            </a:r>
            <a:r>
              <a:rPr lang="cs-CZ" sz="4000" dirty="0" smtClean="0"/>
              <a:t>a končí </a:t>
            </a:r>
            <a:r>
              <a:rPr lang="cs-CZ" sz="4000" dirty="0"/>
              <a:t>kopem </a:t>
            </a:r>
            <a:r>
              <a:rPr lang="cs-CZ" sz="4000" dirty="0" smtClean="0"/>
              <a:t>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</a:t>
            </a:r>
            <a:r>
              <a:rPr lang="cs-CZ" sz="4000" dirty="0" smtClean="0"/>
              <a:t>na vlnění navazují kopy i práce paží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971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Poloha těla</a:t>
            </a:r>
            <a:endParaRPr lang="cs-CZ" sz="8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8" y="1938571"/>
            <a:ext cx="5092316" cy="22048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0" y="4554612"/>
            <a:ext cx="5092314" cy="2266346"/>
          </a:xfrm>
        </p:spPr>
      </p:pic>
      <p:sp>
        <p:nvSpPr>
          <p:cNvPr id="5" name="Obdélník 4"/>
          <p:cNvSpPr/>
          <p:nvPr/>
        </p:nvSpPr>
        <p:spPr>
          <a:xfrm>
            <a:off x="137160" y="5169566"/>
            <a:ext cx="11678194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9" y="3696789"/>
            <a:ext cx="5092315" cy="16606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39634" y="1938571"/>
            <a:ext cx="6339092" cy="190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Plavec vykonává v průběhu plavání </a:t>
            </a:r>
            <a:r>
              <a:rPr lang="cs-CZ" sz="2800" dirty="0">
                <a:solidFill>
                  <a:srgbClr val="FF0000"/>
                </a:solidFill>
              </a:rPr>
              <a:t>vlnění</a:t>
            </a:r>
            <a:r>
              <a:rPr lang="cs-CZ" sz="2800" dirty="0"/>
              <a:t>, které je jedním z hnacích </a:t>
            </a:r>
            <a:r>
              <a:rPr lang="cs-CZ" sz="2800" dirty="0" smtClean="0"/>
              <a:t>momentů.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těla plavce je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 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variabilní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závislosti na vlnění a úrovni plavecké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techniky!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4553" y="4078017"/>
            <a:ext cx="7047413" cy="268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poloze těla: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statická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těla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velký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rozsah pohybu ramen ve vertikálním směru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zvednutá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hlava – pohled vpřed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443</TotalTime>
  <Words>1705</Words>
  <Application>Microsoft Office PowerPoint</Application>
  <PresentationFormat>Širokoúhlá obrazovka</PresentationFormat>
  <Paragraphs>208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Algerian</vt:lpstr>
      <vt:lpstr>Arial</vt:lpstr>
      <vt:lpstr>Arial Black</vt:lpstr>
      <vt:lpstr>Calibri</vt:lpstr>
      <vt:lpstr>Corbel</vt:lpstr>
      <vt:lpstr>Times New Roman</vt:lpstr>
      <vt:lpstr>Wingdings</vt:lpstr>
      <vt:lpstr>Pruhy</vt:lpstr>
      <vt:lpstr>motýlek</vt:lpstr>
      <vt:lpstr>Prezentace aplikace PowerPoint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Dolní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Horní končetiny</vt:lpstr>
      <vt:lpstr>Prezentace aplikace PowerPoint</vt:lpstr>
      <vt:lpstr>Pohyby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 a dýchání</vt:lpstr>
      <vt:lpstr>Prezentace aplikace PowerPoint</vt:lpstr>
      <vt:lpstr>Prezentace aplikace PowerPoint</vt:lpstr>
      <vt:lpstr>Prezentace aplikace PowerPoint</vt:lpstr>
      <vt:lpstr>Prezentace aplikace PowerPoint</vt:lpstr>
      <vt:lpstr>Chyby v souhře a dýchání</vt:lpstr>
      <vt:lpstr>pravidla</vt:lpstr>
      <vt:lpstr>Metodika nácviku</vt:lpstr>
      <vt:lpstr>nohy</vt:lpstr>
      <vt:lpstr>Paže</vt:lpstr>
      <vt:lpstr>souhra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Dita Hlavoňová</cp:lastModifiedBy>
  <cp:revision>45</cp:revision>
  <dcterms:created xsi:type="dcterms:W3CDTF">2020-10-26T12:43:43Z</dcterms:created>
  <dcterms:modified xsi:type="dcterms:W3CDTF">2020-10-30T07:32:12Z</dcterms:modified>
</cp:coreProperties>
</file>