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</p:sldIdLst>
  <p:sldSz cx="12192000" cy="6858000"/>
  <p:notesSz cx="9926638" cy="67976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1928"/>
    <a:srgbClr val="0000DC"/>
    <a:srgbClr val="5AC8AF"/>
    <a:srgbClr val="9100DC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8" autoAdjust="0"/>
    <p:restoredTop sz="96259" autoAdjust="0"/>
  </p:normalViewPr>
  <p:slideViewPr>
    <p:cSldViewPr snapToGrid="0">
      <p:cViewPr varScale="1">
        <p:scale>
          <a:sx n="123" d="100"/>
          <a:sy n="123" d="100"/>
        </p:scale>
        <p:origin x="108" y="25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5096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6457791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5096" y="6457791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2799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697163" y="509588"/>
            <a:ext cx="4532312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665" y="3228896"/>
            <a:ext cx="7941310" cy="3058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6456611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2799" y="6456611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–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pic>
        <p:nvPicPr>
          <p:cNvPr id="14" name="Obrázek 8">
            <a:extLst>
              <a:ext uri="{FF2B5EF4-FFF2-40B4-BE49-F238E27FC236}">
                <a16:creationId xmlns:a16="http://schemas.microsoft.com/office/drawing/2014/main" id="{01347CA9-B0B6-4B43-8E34-677378B3B0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68277596-EA23-DF44-929A-9B0D78A6994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8" name="Obrázek 5">
            <a:extLst>
              <a:ext uri="{FF2B5EF4-FFF2-40B4-BE49-F238E27FC236}">
                <a16:creationId xmlns:a16="http://schemas.microsoft.com/office/drawing/2014/main" id="{B88FA9D0-954F-4C4B-8BD6-8BB1AE21234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32A24F60-2216-D24D-8AF4-EDE82D1B96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83B273DC-8AF2-7346-98F7-0EC8B0DA01E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pic>
        <p:nvPicPr>
          <p:cNvPr id="5" name="Obrázek 8">
            <a:extLst>
              <a:ext uri="{FF2B5EF4-FFF2-40B4-BE49-F238E27FC236}">
                <a16:creationId xmlns:a16="http://schemas.microsoft.com/office/drawing/2014/main" id="{B0AF483F-06C1-0C43-8A12-6F19D11713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247"/>
            <a:ext cx="1132477" cy="59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PORT slide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12678" y="2014200"/>
            <a:ext cx="5366645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5998D61E-B532-6143-8F43-1D653FBA95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697990F2-D034-7443-84B0-98643CCCD9C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id="{13B8C9E6-BD21-D147-8A0C-DF4FEB48235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A3ECAA4E-9CED-0E4C-ABDC-4FC7431079B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7" name="Obrázek 8">
            <a:extLst>
              <a:ext uri="{FF2B5EF4-FFF2-40B4-BE49-F238E27FC236}">
                <a16:creationId xmlns:a16="http://schemas.microsoft.com/office/drawing/2014/main" id="{FB2076EC-28EC-BD48-9329-D9104D15A4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EDF74AA-0C1F-3B43-BA4D-2E12940B79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4A8D01D-1D17-BC47-B8D2-62EE057F992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ED9988BB-4174-FC44-A6BD-8393E85FF4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DF11A4FD-A217-6542-925F-1C9D15840B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4000" y="2561069"/>
            <a:ext cx="11361600" cy="698497"/>
          </a:xfrm>
        </p:spPr>
        <p:txBody>
          <a:bodyPr/>
          <a:lstStyle/>
          <a:p>
            <a:pPr algn="ctr"/>
            <a:r>
              <a:rPr lang="sk-SK" sz="4400" b="1" dirty="0">
                <a:solidFill>
                  <a:srgbClr val="0000DC"/>
                </a:solidFill>
              </a:rPr>
              <a:t>2. </a:t>
            </a:r>
            <a:r>
              <a:rPr lang="cs-CZ" altLang="cs-CZ" sz="4400" b="1" dirty="0">
                <a:solidFill>
                  <a:srgbClr val="0000DC"/>
                </a:solidFill>
              </a:rPr>
              <a:t>Prvky sportovní edukace</a:t>
            </a:r>
            <a:endParaRPr lang="sk-SK" sz="4400" b="1" dirty="0">
              <a:solidFill>
                <a:srgbClr val="0000D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3913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82CB75E-8484-4AB8-88CC-86B500F1211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3F0E676-D4E4-40BB-9DEE-9E9C7A2452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720000"/>
            <a:ext cx="11395708" cy="451576"/>
          </a:xfrm>
        </p:spPr>
        <p:txBody>
          <a:bodyPr/>
          <a:lstStyle/>
          <a:p>
            <a:r>
              <a:rPr lang="cs-CZ" altLang="cs-CZ" dirty="0"/>
              <a:t>Realizace sportovní edukace = edukační realita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BE24BE6-3106-4202-9DCD-80FA90ECD5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0447" y="1441342"/>
            <a:ext cx="11329261" cy="4390658"/>
          </a:xfrm>
        </p:spPr>
        <p:txBody>
          <a:bodyPr/>
          <a:lstStyle/>
          <a:p>
            <a:pPr marL="72000" indent="0">
              <a:lnSpc>
                <a:spcPts val="4000"/>
              </a:lnSpc>
              <a:spcBef>
                <a:spcPts val="1200"/>
              </a:spcBef>
              <a:buNone/>
            </a:pPr>
            <a:r>
              <a:rPr lang="cs-CZ" altLang="cs-CZ" sz="2800" dirty="0"/>
              <a:t>Průběh sportovní edukace = její realizace = </a:t>
            </a:r>
            <a:r>
              <a:rPr lang="cs-CZ" altLang="cs-CZ" sz="2800" b="1" dirty="0">
                <a:solidFill>
                  <a:srgbClr val="0000DC"/>
                </a:solidFill>
              </a:rPr>
              <a:t>edukační realita</a:t>
            </a:r>
          </a:p>
          <a:p>
            <a:pPr marL="72000" indent="0">
              <a:lnSpc>
                <a:spcPts val="4000"/>
              </a:lnSpc>
              <a:spcBef>
                <a:spcPts val="1200"/>
              </a:spcBef>
              <a:buNone/>
            </a:pPr>
            <a:r>
              <a:rPr lang="cs-CZ" altLang="cs-CZ" sz="2800" b="1" dirty="0">
                <a:solidFill>
                  <a:srgbClr val="0000DC"/>
                </a:solidFill>
              </a:rPr>
              <a:t>Edukační proces </a:t>
            </a:r>
            <a:r>
              <a:rPr lang="cs-CZ" altLang="cs-CZ" sz="2800" dirty="0"/>
              <a:t>= výchovně-vzdělávací proces: </a:t>
            </a:r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altLang="cs-CZ" sz="2800" dirty="0"/>
              <a:t>probíhá v konkrétním </a:t>
            </a:r>
            <a:r>
              <a:rPr lang="cs-CZ" altLang="cs-CZ" sz="2800" b="1" dirty="0"/>
              <a:t>prostředí</a:t>
            </a:r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altLang="cs-CZ" sz="2800" dirty="0"/>
              <a:t>uskutečňuje se v daném </a:t>
            </a:r>
            <a:r>
              <a:rPr lang="cs-CZ" altLang="cs-CZ" sz="2800" b="1" dirty="0"/>
              <a:t>čase</a:t>
            </a:r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altLang="cs-CZ" sz="2800" dirty="0"/>
              <a:t>týká se lidí = </a:t>
            </a:r>
            <a:r>
              <a:rPr lang="cs-CZ" altLang="cs-CZ" sz="2800" b="1" dirty="0"/>
              <a:t>subjektů edukace</a:t>
            </a:r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altLang="cs-CZ" sz="2800" dirty="0"/>
              <a:t>má vymezený </a:t>
            </a:r>
            <a:r>
              <a:rPr lang="cs-CZ" altLang="cs-CZ" sz="2800" b="1" dirty="0"/>
              <a:t>cíl → obsah</a:t>
            </a:r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altLang="cs-CZ" sz="2800" dirty="0"/>
              <a:t>využívá různé </a:t>
            </a:r>
            <a:r>
              <a:rPr lang="cs-CZ" altLang="cs-CZ" sz="2800" b="1" dirty="0"/>
              <a:t>prostředky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801127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C706DBF-3338-4577-95A1-0845921F996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D6D6C118-631F-4A80-9886-907009361577}" type="slidenum">
              <a:rPr lang="cs-CZ" altLang="cs-CZ" smtClean="0"/>
              <a:pPr algn="ctr"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E07C3E8-09AB-47B9-8F31-354444B364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1391" y="475654"/>
            <a:ext cx="10753200" cy="451576"/>
          </a:xfrm>
        </p:spPr>
        <p:txBody>
          <a:bodyPr/>
          <a:lstStyle/>
          <a:p>
            <a:pPr algn="ctr"/>
            <a:r>
              <a:rPr lang="cs-CZ" altLang="cs-CZ" dirty="0">
                <a:solidFill>
                  <a:srgbClr val="0000DC"/>
                </a:solidFill>
              </a:rPr>
              <a:t>Prvky sportovní edukace</a:t>
            </a:r>
            <a:endParaRPr lang="cs-CZ" dirty="0"/>
          </a:p>
        </p:txBody>
      </p:sp>
      <p:sp>
        <p:nvSpPr>
          <p:cNvPr id="5" name="Oval 5">
            <a:extLst>
              <a:ext uri="{FF2B5EF4-FFF2-40B4-BE49-F238E27FC236}">
                <a16:creationId xmlns:a16="http://schemas.microsoft.com/office/drawing/2014/main" id="{5D6798AE-01F4-4FF4-8E79-D0B20795C3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26044" y="1110279"/>
            <a:ext cx="4154428" cy="1813896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b="1" dirty="0">
                <a:solidFill>
                  <a:schemeClr val="bg1"/>
                </a:solidFill>
              </a:rPr>
              <a:t>cíl</a:t>
            </a:r>
            <a:r>
              <a:rPr lang="cs-CZ" altLang="cs-CZ" dirty="0">
                <a:solidFill>
                  <a:schemeClr val="bg1"/>
                </a:solidFill>
              </a:rPr>
              <a:t> </a:t>
            </a:r>
            <a:r>
              <a:rPr lang="cs-CZ" altLang="cs-CZ" b="1" dirty="0">
                <a:solidFill>
                  <a:schemeClr val="bg1"/>
                </a:solidFill>
              </a:rPr>
              <a:t>sportovní </a:t>
            </a:r>
            <a:br>
              <a:rPr lang="cs-CZ" altLang="cs-CZ" dirty="0">
                <a:solidFill>
                  <a:schemeClr val="bg1"/>
                </a:solidFill>
              </a:rPr>
            </a:br>
            <a:r>
              <a:rPr lang="cs-CZ" altLang="cs-CZ" b="1" dirty="0">
                <a:solidFill>
                  <a:schemeClr val="bg1"/>
                </a:solidFill>
              </a:rPr>
              <a:t>edukace</a:t>
            </a:r>
            <a:br>
              <a:rPr lang="cs-CZ" altLang="cs-CZ" b="1" dirty="0">
                <a:solidFill>
                  <a:schemeClr val="bg1"/>
                </a:solidFill>
              </a:rPr>
            </a:br>
            <a:r>
              <a:rPr lang="cs-CZ" altLang="cs-CZ" b="1" dirty="0">
                <a:solidFill>
                  <a:schemeClr val="bg1"/>
                </a:solidFill>
              </a:rPr>
              <a:t> (určuje obsah)</a:t>
            </a:r>
          </a:p>
        </p:txBody>
      </p:sp>
      <p:sp>
        <p:nvSpPr>
          <p:cNvPr id="6" name="Oval 7">
            <a:extLst>
              <a:ext uri="{FF2B5EF4-FFF2-40B4-BE49-F238E27FC236}">
                <a16:creationId xmlns:a16="http://schemas.microsoft.com/office/drawing/2014/main" id="{532393E0-2F9C-4A83-87FE-2F75BDAA2B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7" y="2708278"/>
            <a:ext cx="4043853" cy="1512886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b="1" dirty="0">
                <a:solidFill>
                  <a:schemeClr val="bg1"/>
                </a:solidFill>
              </a:rPr>
              <a:t>sportovní pedagog</a:t>
            </a:r>
            <a:br>
              <a:rPr lang="cs-CZ" altLang="cs-CZ" sz="2400" b="1" dirty="0">
                <a:solidFill>
                  <a:schemeClr val="bg1"/>
                </a:solidFill>
              </a:rPr>
            </a:br>
            <a:r>
              <a:rPr lang="cs-CZ" altLang="cs-CZ" sz="2000" b="1" dirty="0">
                <a:solidFill>
                  <a:schemeClr val="bg1"/>
                </a:solidFill>
              </a:rPr>
              <a:t>(trenér, učitel TV, instruktor, </a:t>
            </a:r>
            <a:br>
              <a:rPr lang="cs-CZ" altLang="cs-CZ" sz="2000" b="1" dirty="0">
                <a:solidFill>
                  <a:schemeClr val="bg1"/>
                </a:solidFill>
              </a:rPr>
            </a:br>
            <a:r>
              <a:rPr lang="cs-CZ" altLang="cs-CZ" sz="2000" b="1" dirty="0" err="1">
                <a:solidFill>
                  <a:schemeClr val="bg1"/>
                </a:solidFill>
              </a:rPr>
              <a:t>VČ</a:t>
            </a:r>
            <a:r>
              <a:rPr lang="cs-CZ" altLang="cs-CZ" sz="2000" b="1" dirty="0">
                <a:solidFill>
                  <a:schemeClr val="bg1"/>
                </a:solidFill>
              </a:rPr>
              <a:t> pedagog, ...)</a:t>
            </a:r>
          </a:p>
        </p:txBody>
      </p:sp>
      <p:sp>
        <p:nvSpPr>
          <p:cNvPr id="7" name="Oval 8">
            <a:extLst>
              <a:ext uri="{FF2B5EF4-FFF2-40B4-BE49-F238E27FC236}">
                <a16:creationId xmlns:a16="http://schemas.microsoft.com/office/drawing/2014/main" id="{989D2158-1381-496F-89F0-5EBB3D541F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64464" y="2779714"/>
            <a:ext cx="3341071" cy="1512886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b="1" dirty="0" err="1">
                <a:solidFill>
                  <a:schemeClr val="bg1"/>
                </a:solidFill>
              </a:rPr>
              <a:t>edukant</a:t>
            </a:r>
            <a:br>
              <a:rPr lang="cs-CZ" altLang="cs-CZ" sz="2400" b="1" dirty="0">
                <a:solidFill>
                  <a:schemeClr val="bg1"/>
                </a:solidFill>
              </a:rPr>
            </a:br>
            <a:r>
              <a:rPr lang="cs-CZ" altLang="cs-CZ" sz="2000" b="1" dirty="0">
                <a:solidFill>
                  <a:schemeClr val="bg1"/>
                </a:solidFill>
              </a:rPr>
              <a:t>(sportovec, klient, student,</a:t>
            </a:r>
            <a:br>
              <a:rPr lang="cs-CZ" altLang="cs-CZ" sz="2000" b="1" dirty="0">
                <a:solidFill>
                  <a:schemeClr val="bg1"/>
                </a:solidFill>
              </a:rPr>
            </a:br>
            <a:r>
              <a:rPr lang="cs-CZ" altLang="cs-CZ" sz="2000" b="1" dirty="0">
                <a:solidFill>
                  <a:schemeClr val="bg1"/>
                </a:solidFill>
              </a:rPr>
              <a:t>návštěvník, žák, …)</a:t>
            </a:r>
          </a:p>
        </p:txBody>
      </p:sp>
      <p:sp>
        <p:nvSpPr>
          <p:cNvPr id="8" name="Oval 9">
            <a:extLst>
              <a:ext uri="{FF2B5EF4-FFF2-40B4-BE49-F238E27FC236}">
                <a16:creationId xmlns:a16="http://schemas.microsoft.com/office/drawing/2014/main" id="{AB054303-9D90-476A-A238-11DB6D6C2E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9613" y="4405132"/>
            <a:ext cx="3600443" cy="154481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b="1" dirty="0">
                <a:solidFill>
                  <a:schemeClr val="bg1"/>
                </a:solidFill>
              </a:rPr>
              <a:t>podmínky</a:t>
            </a:r>
            <a:br>
              <a:rPr lang="cs-CZ" altLang="cs-CZ" b="1" dirty="0">
                <a:solidFill>
                  <a:schemeClr val="bg1"/>
                </a:solidFill>
              </a:rPr>
            </a:br>
            <a:r>
              <a:rPr lang="cs-CZ" altLang="cs-CZ" b="1" dirty="0">
                <a:solidFill>
                  <a:schemeClr val="bg1"/>
                </a:solidFill>
              </a:rPr>
              <a:t>sportovní</a:t>
            </a:r>
            <a:br>
              <a:rPr lang="cs-CZ" altLang="cs-CZ" b="1" dirty="0">
                <a:solidFill>
                  <a:schemeClr val="bg1"/>
                </a:solidFill>
              </a:rPr>
            </a:br>
            <a:r>
              <a:rPr lang="cs-CZ" altLang="cs-CZ" b="1" dirty="0">
                <a:solidFill>
                  <a:schemeClr val="bg1"/>
                </a:solidFill>
              </a:rPr>
              <a:t>edukace</a:t>
            </a:r>
          </a:p>
        </p:txBody>
      </p:sp>
      <p:sp>
        <p:nvSpPr>
          <p:cNvPr id="9" name="Oval 10">
            <a:extLst>
              <a:ext uri="{FF2B5EF4-FFF2-40B4-BE49-F238E27FC236}">
                <a16:creationId xmlns:a16="http://schemas.microsoft.com/office/drawing/2014/main" id="{EF94E063-E1F6-43D5-BE20-BCC68769F5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69957" y="4375738"/>
            <a:ext cx="3468573" cy="14398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b="1" dirty="0">
                <a:solidFill>
                  <a:schemeClr val="bg1"/>
                </a:solidFill>
              </a:rPr>
              <a:t>prostředky</a:t>
            </a:r>
            <a:br>
              <a:rPr lang="cs-CZ" altLang="cs-CZ" b="1" dirty="0">
                <a:solidFill>
                  <a:schemeClr val="bg1"/>
                </a:solidFill>
              </a:rPr>
            </a:br>
            <a:r>
              <a:rPr lang="cs-CZ" altLang="cs-CZ" b="1" dirty="0">
                <a:solidFill>
                  <a:schemeClr val="bg1"/>
                </a:solidFill>
              </a:rPr>
              <a:t>sportovní</a:t>
            </a:r>
            <a:br>
              <a:rPr lang="cs-CZ" altLang="cs-CZ" b="1" dirty="0">
                <a:solidFill>
                  <a:schemeClr val="bg1"/>
                </a:solidFill>
              </a:rPr>
            </a:br>
            <a:r>
              <a:rPr lang="cs-CZ" altLang="cs-CZ" b="1" dirty="0">
                <a:solidFill>
                  <a:schemeClr val="bg1"/>
                </a:solidFill>
              </a:rPr>
              <a:t>edukace</a:t>
            </a:r>
          </a:p>
        </p:txBody>
      </p:sp>
      <p:sp>
        <p:nvSpPr>
          <p:cNvPr id="10" name="Line 11">
            <a:extLst>
              <a:ext uri="{FF2B5EF4-FFF2-40B4-BE49-F238E27FC236}">
                <a16:creationId xmlns:a16="http://schemas.microsoft.com/office/drawing/2014/main" id="{8F603EA1-4C9C-479C-950A-EA4D3AD2D33D}"/>
              </a:ext>
            </a:extLst>
          </p:cNvPr>
          <p:cNvSpPr>
            <a:spLocks noChangeShapeType="1"/>
          </p:cNvSpPr>
          <p:nvPr/>
        </p:nvSpPr>
        <p:spPr bwMode="auto">
          <a:xfrm>
            <a:off x="5463765" y="3675551"/>
            <a:ext cx="17287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cs-CZ"/>
          </a:p>
        </p:txBody>
      </p:sp>
      <p:sp>
        <p:nvSpPr>
          <p:cNvPr id="11" name="Line 12">
            <a:extLst>
              <a:ext uri="{FF2B5EF4-FFF2-40B4-BE49-F238E27FC236}">
                <a16:creationId xmlns:a16="http://schemas.microsoft.com/office/drawing/2014/main" id="{B1DB20A4-2613-4BAE-B407-B9F79FAC48D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75807" y="2216663"/>
            <a:ext cx="649288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cs-CZ"/>
          </a:p>
        </p:txBody>
      </p:sp>
      <p:sp>
        <p:nvSpPr>
          <p:cNvPr id="12" name="Line 13">
            <a:extLst>
              <a:ext uri="{FF2B5EF4-FFF2-40B4-BE49-F238E27FC236}">
                <a16:creationId xmlns:a16="http://schemas.microsoft.com/office/drawing/2014/main" id="{D98A8DFB-DF88-454C-ADFC-8CDD65AB402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8481421" y="2278063"/>
            <a:ext cx="576263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cs-CZ"/>
          </a:p>
        </p:txBody>
      </p:sp>
      <p:sp>
        <p:nvSpPr>
          <p:cNvPr id="13" name="Line 14">
            <a:extLst>
              <a:ext uri="{FF2B5EF4-FFF2-40B4-BE49-F238E27FC236}">
                <a16:creationId xmlns:a16="http://schemas.microsoft.com/office/drawing/2014/main" id="{E47403F7-F89F-4108-BB3A-ABCD6B5BE5A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908175" y="4292600"/>
            <a:ext cx="21590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cs-CZ"/>
          </a:p>
        </p:txBody>
      </p:sp>
      <p:sp>
        <p:nvSpPr>
          <p:cNvPr id="14" name="Line 15">
            <a:extLst>
              <a:ext uri="{FF2B5EF4-FFF2-40B4-BE49-F238E27FC236}">
                <a16:creationId xmlns:a16="http://schemas.microsoft.com/office/drawing/2014/main" id="{6968F49D-41DC-445E-8A1B-981E2ACB1F6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643392" y="3032919"/>
            <a:ext cx="655480" cy="136842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cs-CZ"/>
          </a:p>
        </p:txBody>
      </p:sp>
      <p:sp>
        <p:nvSpPr>
          <p:cNvPr id="15" name="Line 16">
            <a:extLst>
              <a:ext uri="{FF2B5EF4-FFF2-40B4-BE49-F238E27FC236}">
                <a16:creationId xmlns:a16="http://schemas.microsoft.com/office/drawing/2014/main" id="{BE9FD416-B848-43D0-9E20-E6755EEE8169}"/>
              </a:ext>
            </a:extLst>
          </p:cNvPr>
          <p:cNvSpPr>
            <a:spLocks noChangeShapeType="1"/>
          </p:cNvSpPr>
          <p:nvPr/>
        </p:nvSpPr>
        <p:spPr bwMode="auto">
          <a:xfrm>
            <a:off x="5664311" y="5069298"/>
            <a:ext cx="1079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cs-CZ"/>
          </a:p>
        </p:txBody>
      </p:sp>
      <p:sp>
        <p:nvSpPr>
          <p:cNvPr id="16" name="Line 17">
            <a:extLst>
              <a:ext uri="{FF2B5EF4-FFF2-40B4-BE49-F238E27FC236}">
                <a16:creationId xmlns:a16="http://schemas.microsoft.com/office/drawing/2014/main" id="{B4748A8C-5C63-4EB5-9D55-C95AE912761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212383" y="4328318"/>
            <a:ext cx="21590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cs-CZ"/>
          </a:p>
        </p:txBody>
      </p:sp>
      <p:sp>
        <p:nvSpPr>
          <p:cNvPr id="17" name="Line 18">
            <a:extLst>
              <a:ext uri="{FF2B5EF4-FFF2-40B4-BE49-F238E27FC236}">
                <a16:creationId xmlns:a16="http://schemas.microsoft.com/office/drawing/2014/main" id="{C4BE28B1-B5F5-4FFB-A1FB-6B16321B5814}"/>
              </a:ext>
            </a:extLst>
          </p:cNvPr>
          <p:cNvSpPr>
            <a:spLocks noChangeShapeType="1"/>
          </p:cNvSpPr>
          <p:nvPr/>
        </p:nvSpPr>
        <p:spPr bwMode="auto">
          <a:xfrm>
            <a:off x="7056716" y="2995613"/>
            <a:ext cx="572684" cy="13700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cs-CZ"/>
          </a:p>
        </p:txBody>
      </p:sp>
      <p:sp>
        <p:nvSpPr>
          <p:cNvPr id="18" name="Line 19">
            <a:extLst>
              <a:ext uri="{FF2B5EF4-FFF2-40B4-BE49-F238E27FC236}">
                <a16:creationId xmlns:a16="http://schemas.microsoft.com/office/drawing/2014/main" id="{F39A0B7B-2536-44FB-A303-ADDA6D076E5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877235" y="3819668"/>
            <a:ext cx="792163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cs-CZ"/>
          </a:p>
        </p:txBody>
      </p:sp>
      <p:sp>
        <p:nvSpPr>
          <p:cNvPr id="19" name="Line 20">
            <a:extLst>
              <a:ext uri="{FF2B5EF4-FFF2-40B4-BE49-F238E27FC236}">
                <a16:creationId xmlns:a16="http://schemas.microsoft.com/office/drawing/2014/main" id="{1424FDFD-F885-4754-8C58-C167744DF4A1}"/>
              </a:ext>
            </a:extLst>
          </p:cNvPr>
          <p:cNvSpPr>
            <a:spLocks noChangeShapeType="1"/>
          </p:cNvSpPr>
          <p:nvPr/>
        </p:nvSpPr>
        <p:spPr bwMode="auto">
          <a:xfrm>
            <a:off x="5811990" y="3819668"/>
            <a:ext cx="936625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cs-CZ"/>
          </a:p>
        </p:txBody>
      </p:sp>
      <p:sp>
        <p:nvSpPr>
          <p:cNvPr id="20" name="Line 21">
            <a:extLst>
              <a:ext uri="{FF2B5EF4-FFF2-40B4-BE49-F238E27FC236}">
                <a16:creationId xmlns:a16="http://schemas.microsoft.com/office/drawing/2014/main" id="{63ACBD52-1AF3-4FCC-86BA-9B197BFEF49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247991" y="3032919"/>
            <a:ext cx="0" cy="28082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cs-CZ"/>
          </a:p>
        </p:txBody>
      </p:sp>
      <p:sp>
        <p:nvSpPr>
          <p:cNvPr id="21" name="Rectangle 23">
            <a:extLst>
              <a:ext uri="{FF2B5EF4-FFF2-40B4-BE49-F238E27FC236}">
                <a16:creationId xmlns:a16="http://schemas.microsoft.com/office/drawing/2014/main" id="{40746F0F-85A1-4517-B8D6-CBC2823597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86754" y="5855236"/>
            <a:ext cx="328888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b="1" dirty="0">
                <a:solidFill>
                  <a:srgbClr val="0000DC"/>
                </a:solidFill>
              </a:rPr>
              <a:t>efekty edukace</a:t>
            </a:r>
          </a:p>
        </p:txBody>
      </p:sp>
    </p:spTree>
    <p:extLst>
      <p:ext uri="{BB962C8B-B14F-4D97-AF65-F5344CB8AC3E}">
        <p14:creationId xmlns:p14="http://schemas.microsoft.com/office/powerpoint/2010/main" val="21633685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FD55686-814C-4F29-B590-286485BCD89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C2D433E-DDA1-4EF1-847D-A42EC95848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Cíle sportovní edukace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375CF899-28B5-4C85-97A0-B4A5F698DE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10347"/>
            <a:ext cx="10753200" cy="4967206"/>
          </a:xfrm>
        </p:spPr>
        <p:txBody>
          <a:bodyPr/>
          <a:lstStyle/>
          <a:p>
            <a:pPr marL="72000" indent="0">
              <a:lnSpc>
                <a:spcPts val="4000"/>
              </a:lnSpc>
              <a:spcBef>
                <a:spcPts val="600"/>
              </a:spcBef>
              <a:buNone/>
            </a:pPr>
            <a:r>
              <a:rPr lang="cs-CZ" b="1" dirty="0"/>
              <a:t>Dle </a:t>
            </a:r>
            <a:r>
              <a:rPr lang="cs-CZ" b="1" dirty="0">
                <a:solidFill>
                  <a:srgbClr val="0000DC"/>
                </a:solidFill>
              </a:rPr>
              <a:t>oblastí sportu</a:t>
            </a:r>
            <a:r>
              <a:rPr lang="cs-CZ" b="1" dirty="0"/>
              <a:t>: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b="1" dirty="0">
                <a:solidFill>
                  <a:srgbClr val="FF0000"/>
                </a:solidFill>
              </a:rPr>
              <a:t>školní sport (= instrumentální sport) </a:t>
            </a:r>
            <a:r>
              <a:rPr lang="cs-CZ" dirty="0"/>
              <a:t>– viz </a:t>
            </a:r>
            <a:r>
              <a:rPr lang="cs-CZ" b="1" dirty="0"/>
              <a:t>Rámcové </a:t>
            </a:r>
            <a:r>
              <a:rPr lang="cs-CZ" b="1" dirty="0">
                <a:solidFill>
                  <a:srgbClr val="0000DC"/>
                </a:solidFill>
              </a:rPr>
              <a:t>vzdělávací</a:t>
            </a:r>
            <a:r>
              <a:rPr lang="cs-CZ" b="1" dirty="0"/>
              <a:t> programy </a:t>
            </a:r>
            <a:r>
              <a:rPr lang="cs-CZ" dirty="0"/>
              <a:t>(předškolní – odborné) – </a:t>
            </a:r>
            <a:r>
              <a:rPr lang="cs-CZ" dirty="0" err="1"/>
              <a:t>ŠVP</a:t>
            </a:r>
            <a:r>
              <a:rPr lang="cs-CZ" dirty="0"/>
              <a:t>, VŠ akreditace, …</a:t>
            </a:r>
            <a:br>
              <a:rPr lang="cs-CZ" dirty="0"/>
            </a:br>
            <a:r>
              <a:rPr lang="cs-CZ" b="1" dirty="0">
                <a:solidFill>
                  <a:srgbClr val="0000DC"/>
                </a:solidFill>
              </a:rPr>
              <a:t>„klasické“ edukační cíle sportu </a:t>
            </a:r>
            <a:r>
              <a:rPr lang="cs-CZ" dirty="0"/>
              <a:t>– charakter, empatie, fair play, soutěživost, vůle, disciplína, řád, zdraví, prevence, … 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b="1" dirty="0">
                <a:solidFill>
                  <a:srgbClr val="FF0000"/>
                </a:solidFill>
              </a:rPr>
              <a:t>rekreační sport </a:t>
            </a:r>
            <a:r>
              <a:rPr lang="cs-CZ" dirty="0"/>
              <a:t>– naplňují funkce volného času, </a:t>
            </a:r>
            <a:r>
              <a:rPr lang="cs-CZ" dirty="0" err="1"/>
              <a:t>např</a:t>
            </a:r>
            <a:r>
              <a:rPr lang="cs-CZ" dirty="0"/>
              <a:t>:</a:t>
            </a:r>
            <a:br>
              <a:rPr lang="cs-CZ" dirty="0"/>
            </a:br>
            <a:r>
              <a:rPr lang="cs-CZ" dirty="0"/>
              <a:t>rekreace, kompenzace, participace, edukace, hédonismus (</a:t>
            </a:r>
            <a:r>
              <a:rPr lang="cs-CZ" altLang="cs-CZ" dirty="0"/>
              <a:t>prožívání, plynutí – stav </a:t>
            </a:r>
            <a:r>
              <a:rPr lang="cs-CZ" altLang="cs-CZ" b="1" dirty="0" err="1"/>
              <a:t>flow</a:t>
            </a:r>
            <a:r>
              <a:rPr lang="cs-CZ" altLang="cs-CZ" dirty="0"/>
              <a:t>)</a:t>
            </a:r>
            <a:r>
              <a:rPr lang="cs-CZ" dirty="0"/>
              <a:t>, … – </a:t>
            </a:r>
            <a:r>
              <a:rPr lang="cs-CZ" b="1" dirty="0">
                <a:solidFill>
                  <a:srgbClr val="0000DC"/>
                </a:solidFill>
              </a:rPr>
              <a:t>podpora zdraví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b="1" dirty="0">
                <a:solidFill>
                  <a:srgbClr val="FF0000"/>
                </a:solidFill>
              </a:rPr>
              <a:t>soutěžní sport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/>
              <a:t>– </a:t>
            </a:r>
            <a:r>
              <a:rPr lang="cs-CZ" altLang="cs-CZ" dirty="0"/>
              <a:t>sportovní úspěch, kariéra (</a:t>
            </a:r>
            <a:r>
              <a:rPr lang="cs-CZ" altLang="cs-CZ" b="1" dirty="0">
                <a:solidFill>
                  <a:srgbClr val="0000DC"/>
                </a:solidFill>
              </a:rPr>
              <a:t>duální!</a:t>
            </a:r>
            <a:r>
              <a:rPr lang="cs-CZ" altLang="cs-CZ" dirty="0"/>
              <a:t>), 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266500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5508BE5-B018-429C-B68B-4F45FF75E5D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E64B43E-73E5-4F31-8DFF-9CA3C1870C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400" y="326290"/>
            <a:ext cx="10753200" cy="451576"/>
          </a:xfrm>
        </p:spPr>
        <p:txBody>
          <a:bodyPr/>
          <a:lstStyle/>
          <a:p>
            <a:r>
              <a:rPr lang="cs-CZ" altLang="cs-CZ" dirty="0">
                <a:solidFill>
                  <a:srgbClr val="0000DC"/>
                </a:solidFill>
              </a:rPr>
              <a:t>Podmínky sportovní edukace</a:t>
            </a:r>
            <a:endParaRPr lang="cs-CZ" dirty="0">
              <a:solidFill>
                <a:srgbClr val="0000DC"/>
              </a:solidFill>
            </a:endParaRP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9831B1FE-A260-4E53-808A-08F3DC9A6A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884903"/>
            <a:ext cx="10753200" cy="5471652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b="1" dirty="0">
                <a:solidFill>
                  <a:srgbClr val="F01928"/>
                </a:solidFill>
              </a:rPr>
              <a:t>vnější</a:t>
            </a:r>
            <a:r>
              <a:rPr lang="cs-CZ" altLang="cs-CZ" sz="3200" b="1" dirty="0">
                <a:solidFill>
                  <a:srgbClr val="0000DC"/>
                </a:solidFill>
              </a:rPr>
              <a:t> = edukační prostředí </a:t>
            </a:r>
            <a:r>
              <a:rPr lang="cs-CZ" altLang="cs-CZ" sz="3200" dirty="0"/>
              <a:t>= </a:t>
            </a:r>
            <a:r>
              <a:rPr lang="cs-CZ" altLang="cs-CZ" sz="3200" b="1" dirty="0"/>
              <a:t>determinace</a:t>
            </a:r>
            <a:r>
              <a:rPr lang="cs-CZ" altLang="cs-CZ" sz="3200" dirty="0"/>
              <a:t>: </a:t>
            </a:r>
            <a:br>
              <a:rPr lang="cs-CZ" altLang="cs-CZ" sz="3200" dirty="0"/>
            </a:br>
            <a:r>
              <a:rPr lang="cs-CZ" altLang="cs-CZ" sz="3200" dirty="0"/>
              <a:t>sportovní, ekonomická, politická, vědecká, historická, kulturní, náboženská, … = </a:t>
            </a:r>
            <a:br>
              <a:rPr lang="cs-CZ" altLang="cs-CZ" sz="3200" dirty="0"/>
            </a:br>
            <a:r>
              <a:rPr lang="cs-CZ" altLang="cs-CZ" sz="3200" dirty="0"/>
              <a:t>např. umístění, dotace, vybavení, úroveň, tradice, …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b="1" dirty="0">
                <a:solidFill>
                  <a:srgbClr val="F01928"/>
                </a:solidFill>
              </a:rPr>
              <a:t>vnitřní</a:t>
            </a:r>
            <a:r>
              <a:rPr lang="cs-CZ" altLang="cs-CZ" sz="3200" dirty="0">
                <a:solidFill>
                  <a:srgbClr val="0000DC"/>
                </a:solidFill>
              </a:rPr>
              <a:t> = </a:t>
            </a:r>
            <a:r>
              <a:rPr lang="cs-CZ" altLang="cs-CZ" sz="3200" dirty="0"/>
              <a:t>vstupní determinanty subjektů edukace = </a:t>
            </a:r>
            <a:br>
              <a:rPr lang="cs-CZ" altLang="cs-CZ" sz="3200" dirty="0"/>
            </a:br>
            <a:r>
              <a:rPr lang="cs-CZ" altLang="cs-CZ" sz="3200" dirty="0"/>
              <a:t>fyzická, psychická, sociální, odborná, pedagogická („vzdělanostní a výchovná“), … determinace </a:t>
            </a:r>
            <a:br>
              <a:rPr lang="cs-CZ" altLang="cs-CZ" sz="3200" dirty="0"/>
            </a:br>
            <a:r>
              <a:rPr lang="cs-CZ" altLang="cs-CZ" sz="3200" dirty="0"/>
              <a:t>a) </a:t>
            </a:r>
            <a:r>
              <a:rPr lang="cs-CZ" altLang="cs-CZ" sz="3200" b="1" dirty="0">
                <a:solidFill>
                  <a:srgbClr val="0000DC"/>
                </a:solidFill>
              </a:rPr>
              <a:t>sportovního pedagoga </a:t>
            </a:r>
            <a:r>
              <a:rPr lang="cs-CZ" altLang="cs-CZ" sz="3200" dirty="0"/>
              <a:t>= trenéra, učitele TV, … </a:t>
            </a:r>
            <a:br>
              <a:rPr lang="cs-CZ" altLang="cs-CZ" sz="3200" dirty="0"/>
            </a:br>
            <a:r>
              <a:rPr lang="cs-CZ" altLang="cs-CZ" sz="3200" dirty="0"/>
              <a:t>b) </a:t>
            </a:r>
            <a:r>
              <a:rPr lang="cs-CZ" altLang="cs-CZ" sz="3200" b="1" dirty="0" err="1">
                <a:solidFill>
                  <a:srgbClr val="0000DC"/>
                </a:solidFill>
              </a:rPr>
              <a:t>edukanta</a:t>
            </a:r>
            <a:r>
              <a:rPr lang="cs-CZ" altLang="cs-CZ" sz="3200" b="1" dirty="0">
                <a:solidFill>
                  <a:srgbClr val="0000DC"/>
                </a:solidFill>
              </a:rPr>
              <a:t> </a:t>
            </a:r>
            <a:r>
              <a:rPr lang="cs-CZ" altLang="cs-CZ" sz="3200" dirty="0"/>
              <a:t>= skutečného, virtuálního, potencionálního</a:t>
            </a:r>
            <a:br>
              <a:rPr lang="cs-CZ" altLang="cs-CZ" sz="3200" dirty="0"/>
            </a:br>
            <a:r>
              <a:rPr lang="cs-CZ" altLang="cs-CZ" sz="3200" dirty="0"/>
              <a:t>    sportovce, žáka, diváka, klienta, …</a:t>
            </a:r>
          </a:p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altLang="cs-CZ" sz="3200" b="1" dirty="0">
                <a:solidFill>
                  <a:srgbClr val="FF3300"/>
                </a:solidFill>
              </a:rPr>
              <a:t>Úkol pedagoga = podmínky pozitivně ovlivňovat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3526077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ECCC967-8B81-4039-8712-E2EE29613A5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C5FB152-1D20-4D7F-B79C-0262411307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Prostředky sportovní edukace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553E4AA8-63C4-43C1-9B57-BBBE1C9197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01097"/>
            <a:ext cx="11058000" cy="5078903"/>
          </a:xfrm>
        </p:spPr>
        <p:txBody>
          <a:bodyPr/>
          <a:lstStyle/>
          <a:p>
            <a:pPr marL="586350" indent="-514350">
              <a:lnSpc>
                <a:spcPts val="4000"/>
              </a:lnSpc>
              <a:spcBef>
                <a:spcPts val="600"/>
              </a:spcBef>
              <a:buAutoNum type="arabicPeriod"/>
            </a:pPr>
            <a:r>
              <a:rPr lang="cs-CZ" altLang="cs-CZ" sz="3200" b="1" dirty="0">
                <a:solidFill>
                  <a:srgbClr val="0000DC"/>
                </a:solidFill>
              </a:rPr>
              <a:t>Nemateriální prostředky:</a:t>
            </a:r>
            <a:r>
              <a:rPr lang="cs-CZ" altLang="cs-CZ" sz="3200" dirty="0">
                <a:solidFill>
                  <a:srgbClr val="0000DC"/>
                </a:solidFill>
              </a:rPr>
              <a:t> </a:t>
            </a:r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altLang="cs-CZ" sz="3200" dirty="0"/>
              <a:t>organizační </a:t>
            </a:r>
            <a:r>
              <a:rPr lang="cs-CZ" altLang="cs-CZ" sz="3200" b="1" dirty="0">
                <a:solidFill>
                  <a:srgbClr val="0000DC"/>
                </a:solidFill>
              </a:rPr>
              <a:t>formy </a:t>
            </a:r>
            <a:r>
              <a:rPr lang="cs-CZ" altLang="cs-CZ" sz="3200" dirty="0"/>
              <a:t>sportovní</a:t>
            </a:r>
            <a:r>
              <a:rPr lang="cs-CZ" altLang="cs-CZ" sz="3200" dirty="0">
                <a:solidFill>
                  <a:srgbClr val="FF3300"/>
                </a:solidFill>
              </a:rPr>
              <a:t> </a:t>
            </a:r>
            <a:r>
              <a:rPr lang="cs-CZ" altLang="cs-CZ" sz="3200" dirty="0"/>
              <a:t>edukace </a:t>
            </a:r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altLang="cs-CZ" sz="3200" b="1" dirty="0">
                <a:solidFill>
                  <a:srgbClr val="0000DC"/>
                </a:solidFill>
              </a:rPr>
              <a:t>metody </a:t>
            </a:r>
            <a:r>
              <a:rPr lang="cs-CZ" altLang="cs-CZ" sz="3200" dirty="0"/>
              <a:t>práce v těchto formách</a:t>
            </a:r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altLang="cs-CZ" sz="3200" b="1" dirty="0">
                <a:solidFill>
                  <a:srgbClr val="0000DC"/>
                </a:solidFill>
              </a:rPr>
              <a:t>styl práce sportovního pedagoga </a:t>
            </a:r>
            <a:br>
              <a:rPr lang="cs-CZ" altLang="cs-CZ" sz="3200" b="1" dirty="0">
                <a:solidFill>
                  <a:srgbClr val="0000DC"/>
                </a:solidFill>
              </a:rPr>
            </a:br>
            <a:r>
              <a:rPr lang="cs-CZ" altLang="cs-CZ" sz="3200" dirty="0"/>
              <a:t>(trenérský styl, styl výuky, …) = nejčastěji využívané metody (např. vysvětlování, instruktáž, </a:t>
            </a:r>
            <a:r>
              <a:rPr lang="cs-CZ" altLang="cs-CZ" sz="3200" dirty="0" err="1"/>
              <a:t>dovednostně</a:t>
            </a:r>
            <a:r>
              <a:rPr lang="cs-CZ" altLang="cs-CZ" sz="3200" dirty="0"/>
              <a:t>-praktické metody, ...), relativně stálé způsoby řešení konfliktů, diagnostické a auto-diagnostické (sebehodnotící) techniky, postupy verbální a neverbální komunikace, ...</a:t>
            </a:r>
          </a:p>
        </p:txBody>
      </p:sp>
    </p:spTree>
    <p:extLst>
      <p:ext uri="{BB962C8B-B14F-4D97-AF65-F5344CB8AC3E}">
        <p14:creationId xmlns:p14="http://schemas.microsoft.com/office/powerpoint/2010/main" val="29751468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ACDB20C-0675-4A0B-BF52-B0A12723A33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9E469F4-1260-477C-9D3F-56A9EA7B02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378000"/>
            <a:ext cx="10753200" cy="451576"/>
          </a:xfrm>
        </p:spPr>
        <p:txBody>
          <a:bodyPr/>
          <a:lstStyle/>
          <a:p>
            <a:r>
              <a:rPr lang="cs-CZ" dirty="0"/>
              <a:t>Prostředky sportovní edukace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62EF37BA-FB48-4526-A149-095CF93BBE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000" y="898903"/>
            <a:ext cx="11364000" cy="5581098"/>
          </a:xfrm>
        </p:spPr>
        <p:txBody>
          <a:bodyPr/>
          <a:lstStyle/>
          <a:p>
            <a:pPr marL="72000" indent="0">
              <a:lnSpc>
                <a:spcPts val="4000"/>
              </a:lnSpc>
              <a:spcBef>
                <a:spcPts val="600"/>
              </a:spcBef>
              <a:buNone/>
            </a:pPr>
            <a:r>
              <a:rPr lang="cs-CZ" altLang="cs-CZ" sz="3200" b="1" dirty="0">
                <a:solidFill>
                  <a:srgbClr val="0000DC"/>
                </a:solidFill>
              </a:rPr>
              <a:t>2. Materiální prostředky </a:t>
            </a:r>
            <a:r>
              <a:rPr lang="cs-CZ" altLang="cs-CZ" sz="3200" b="1" dirty="0"/>
              <a:t>= </a:t>
            </a:r>
            <a:r>
              <a:rPr lang="cs-CZ" altLang="cs-CZ" sz="3200" dirty="0"/>
              <a:t>vše, co po stránce materiální </a:t>
            </a:r>
            <a:br>
              <a:rPr lang="cs-CZ" altLang="cs-CZ" sz="3200" dirty="0"/>
            </a:br>
            <a:r>
              <a:rPr lang="cs-CZ" altLang="cs-CZ" sz="3200" dirty="0"/>
              <a:t>a technické pomáhá realizovat cíle sportovní edukace: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altLang="cs-CZ" sz="3200" dirty="0"/>
              <a:t>instituce, sportoviště, tělocvičny, učebny, …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altLang="cs-CZ" sz="3200" dirty="0"/>
              <a:t>sportovní nářadí, náčiní, výstroj, výzbroj, … 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altLang="cs-CZ" sz="3200" dirty="0"/>
              <a:t>technické vybavení, …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altLang="cs-CZ" sz="3200" dirty="0"/>
              <a:t>vyučovací pomůcky, …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altLang="cs-CZ" sz="3200" dirty="0"/>
              <a:t>didaktická (multimediální) technika, …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altLang="cs-CZ" sz="3200" dirty="0"/>
              <a:t>prostředky pro </a:t>
            </a:r>
            <a:r>
              <a:rPr lang="cs-CZ" altLang="cs-CZ" sz="3200" dirty="0" err="1"/>
              <a:t>esport</a:t>
            </a:r>
            <a:r>
              <a:rPr lang="cs-CZ" altLang="cs-CZ" sz="3200" dirty="0"/>
              <a:t> = HW + SW + kyberprostor + …</a:t>
            </a:r>
          </a:p>
          <a:p>
            <a:pPr marL="72000" indent="0">
              <a:lnSpc>
                <a:spcPts val="4000"/>
              </a:lnSpc>
              <a:spcBef>
                <a:spcPts val="1200"/>
              </a:spcBef>
              <a:buNone/>
            </a:pPr>
            <a:r>
              <a:rPr lang="cs-CZ" sz="3200" b="1" dirty="0">
                <a:solidFill>
                  <a:srgbClr val="F01928"/>
                </a:solidFill>
              </a:rPr>
              <a:t>Specifikum sportovní edukace = vysoké materiální nároky</a:t>
            </a:r>
          </a:p>
        </p:txBody>
      </p:sp>
    </p:spTree>
    <p:extLst>
      <p:ext uri="{BB962C8B-B14F-4D97-AF65-F5344CB8AC3E}">
        <p14:creationId xmlns:p14="http://schemas.microsoft.com/office/powerpoint/2010/main" val="21885473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EE6C45A-31B7-49CA-9634-6438C100C3B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8161CDA-0432-46EC-BAC7-EBE13B396F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469278"/>
            <a:ext cx="10807200" cy="451576"/>
          </a:xfrm>
        </p:spPr>
        <p:txBody>
          <a:bodyPr/>
          <a:lstStyle/>
          <a:p>
            <a:r>
              <a:rPr lang="cs-CZ" altLang="cs-CZ" dirty="0">
                <a:solidFill>
                  <a:srgbClr val="0000DC"/>
                </a:solidFill>
              </a:rPr>
              <a:t>Efekty sportovní edukace</a:t>
            </a:r>
            <a:endParaRPr lang="cs-CZ" dirty="0">
              <a:solidFill>
                <a:srgbClr val="0000DC"/>
              </a:solidFill>
            </a:endParaRP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D076B9DE-466C-4C46-B1F0-61F22B8418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076632"/>
            <a:ext cx="10807200" cy="5545394"/>
          </a:xfrm>
        </p:spPr>
        <p:txBody>
          <a:bodyPr/>
          <a:lstStyle/>
          <a:p>
            <a:pPr marL="72000" indent="0">
              <a:lnSpc>
                <a:spcPct val="100000"/>
              </a:lnSpc>
              <a:buNone/>
            </a:pPr>
            <a:r>
              <a:rPr lang="cs-CZ" altLang="cs-CZ" sz="3200" b="1" dirty="0"/>
              <a:t>Efekty edukace = </a:t>
            </a:r>
            <a:r>
              <a:rPr lang="cs-CZ" altLang="cs-CZ" sz="3200" b="1" dirty="0">
                <a:solidFill>
                  <a:srgbClr val="0000DC"/>
                </a:solidFill>
              </a:rPr>
              <a:t>pozitivní produkty</a:t>
            </a:r>
            <a:r>
              <a:rPr lang="cs-CZ" altLang="cs-CZ" sz="3200" dirty="0"/>
              <a:t>, důsledky a účinky dlouhodobé povahy, plus pro jednotlivce i společnost:</a:t>
            </a:r>
          </a:p>
          <a:p>
            <a:pPr>
              <a:lnSpc>
                <a:spcPct val="100000"/>
              </a:lnSpc>
            </a:pPr>
            <a:r>
              <a:rPr lang="cs-CZ" altLang="cs-CZ" sz="3200" dirty="0"/>
              <a:t>nové vědomosti, dovednosti a rozvoj schopností, postojů, zájmů a chování</a:t>
            </a:r>
          </a:p>
          <a:p>
            <a:pPr>
              <a:lnSpc>
                <a:spcPct val="100000"/>
              </a:lnSpc>
            </a:pPr>
            <a:r>
              <a:rPr lang="cs-CZ" altLang="cs-CZ" sz="3200" dirty="0"/>
              <a:t>rozvoj </a:t>
            </a:r>
            <a:r>
              <a:rPr lang="cs-CZ" altLang="cs-CZ" sz="3200" b="1" dirty="0">
                <a:solidFill>
                  <a:srgbClr val="0000DC"/>
                </a:solidFill>
              </a:rPr>
              <a:t>kompetencí</a:t>
            </a:r>
            <a:r>
              <a:rPr lang="cs-CZ" altLang="cs-CZ" sz="3200" dirty="0">
                <a:solidFill>
                  <a:srgbClr val="0000DC"/>
                </a:solidFill>
              </a:rPr>
              <a:t> </a:t>
            </a:r>
            <a:r>
              <a:rPr lang="cs-CZ" altLang="cs-CZ" sz="3200" dirty="0"/>
              <a:t>(znát + umět + být přesvědčen)</a:t>
            </a:r>
          </a:p>
          <a:p>
            <a:pPr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altLang="cs-CZ" sz="3200" b="1" dirty="0">
                <a:solidFill>
                  <a:srgbClr val="0000DC"/>
                </a:solidFill>
              </a:rPr>
              <a:t>Efekty sportovní edukace </a:t>
            </a:r>
            <a:r>
              <a:rPr lang="cs-CZ" altLang="cs-CZ" sz="3200" b="1" dirty="0"/>
              <a:t>=</a:t>
            </a:r>
          </a:p>
          <a:p>
            <a:pPr>
              <a:lnSpc>
                <a:spcPct val="100000"/>
              </a:lnSpc>
            </a:pPr>
            <a:r>
              <a:rPr lang="cs-CZ" altLang="cs-CZ" sz="3200" b="1" dirty="0">
                <a:solidFill>
                  <a:srgbClr val="0000DC"/>
                </a:solidFill>
              </a:rPr>
              <a:t>předešlé + specifické </a:t>
            </a:r>
            <a:r>
              <a:rPr lang="cs-CZ" altLang="cs-CZ" sz="3200" dirty="0"/>
              <a:t>– např. sportovní úspěch, kariéra, zdraví, náplň </a:t>
            </a:r>
            <a:r>
              <a:rPr lang="cs-CZ" altLang="cs-CZ" sz="3200" dirty="0" err="1"/>
              <a:t>VČ</a:t>
            </a:r>
            <a:r>
              <a:rPr lang="cs-CZ" altLang="cs-CZ" sz="3200" dirty="0"/>
              <a:t>, ... – </a:t>
            </a:r>
            <a:r>
              <a:rPr lang="cs-CZ" altLang="cs-CZ" sz="3200" b="1" dirty="0">
                <a:solidFill>
                  <a:srgbClr val="FF0000"/>
                </a:solidFill>
              </a:rPr>
              <a:t>podpora dobrého života</a:t>
            </a:r>
          </a:p>
          <a:p>
            <a:pPr>
              <a:lnSpc>
                <a:spcPct val="100000"/>
              </a:lnSpc>
            </a:pPr>
            <a:r>
              <a:rPr lang="cs-CZ" altLang="cs-CZ" sz="3200" dirty="0"/>
              <a:t>ovlivňují sportovní výsledky i profesní uplatnění, trávení volného času, politickou a kulturní orientaci, ...</a:t>
            </a:r>
          </a:p>
          <a:p>
            <a:pPr>
              <a:lnSpc>
                <a:spcPct val="100000"/>
              </a:lnSpc>
            </a:pPr>
            <a:r>
              <a:rPr lang="cs-CZ" altLang="cs-CZ" sz="3200" dirty="0"/>
              <a:t>pozitivně ovlivňují </a:t>
            </a:r>
            <a:r>
              <a:rPr lang="cs-CZ" altLang="cs-CZ" sz="3200" b="1" dirty="0">
                <a:solidFill>
                  <a:srgbClr val="FF0000"/>
                </a:solidFill>
              </a:rPr>
              <a:t>kvalitu života</a:t>
            </a:r>
          </a:p>
        </p:txBody>
      </p:sp>
    </p:spTree>
    <p:extLst>
      <p:ext uri="{BB962C8B-B14F-4D97-AF65-F5344CB8AC3E}">
        <p14:creationId xmlns:p14="http://schemas.microsoft.com/office/powerpoint/2010/main" val="4002676972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ácia18" id="{15825CB5-9674-964F-AC5D-3BBA441E6780}" vid="{2219899D-4335-314F-91F0-F55A94288556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muni-sport-prezentace-16x9-cz</Template>
  <TotalTime>99</TotalTime>
  <Words>547</Words>
  <Application>Microsoft Office PowerPoint</Application>
  <PresentationFormat>Širokoúhlá obrazovka</PresentationFormat>
  <Paragraphs>55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Tahoma</vt:lpstr>
      <vt:lpstr>Wingdings</vt:lpstr>
      <vt:lpstr>Prezentace_MU_CZ</vt:lpstr>
      <vt:lpstr>Prezentace aplikace PowerPoint</vt:lpstr>
      <vt:lpstr>Realizace sportovní edukace = edukační realita</vt:lpstr>
      <vt:lpstr>Prvky sportovní edukace</vt:lpstr>
      <vt:lpstr>Cíle sportovní edukace</vt:lpstr>
      <vt:lpstr>Podmínky sportovní edukace</vt:lpstr>
      <vt:lpstr>Prostředky sportovní edukace</vt:lpstr>
      <vt:lpstr>Prostředky sportovní edukace</vt:lpstr>
      <vt:lpstr>Efekty sportovní edukace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Vladimír Jůva</dc:creator>
  <cp:lastModifiedBy>Vladimír Jůva</cp:lastModifiedBy>
  <cp:revision>24</cp:revision>
  <cp:lastPrinted>2020-10-19T10:21:36Z</cp:lastPrinted>
  <dcterms:created xsi:type="dcterms:W3CDTF">2020-10-05T06:18:46Z</dcterms:created>
  <dcterms:modified xsi:type="dcterms:W3CDTF">2022-09-21T10:56:59Z</dcterms:modified>
</cp:coreProperties>
</file>