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7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93010"/>
            <a:ext cx="11361600" cy="187893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 dirty="0"/>
              <a:t>9. Pedagogika rekreačního sportu </a:t>
            </a:r>
            <a:br>
              <a:rPr lang="cs-CZ" altLang="cs-CZ" dirty="0"/>
            </a:br>
            <a:r>
              <a:rPr lang="cs-CZ" altLang="cs-CZ" dirty="0"/>
              <a:t>10. Pedagogika soutěžního sportu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259" y="378000"/>
            <a:ext cx="11095482" cy="451576"/>
          </a:xfrm>
        </p:spPr>
        <p:txBody>
          <a:bodyPr/>
          <a:lstStyle/>
          <a:p>
            <a:r>
              <a:rPr lang="cs-CZ" altLang="cs-CZ" sz="3600" dirty="0"/>
              <a:t>Význam normativní pedagogiky soutěžního sportu 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21976"/>
            <a:ext cx="11095481" cy="51188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humanistickou koncepci sportu </a:t>
            </a:r>
            <a:r>
              <a:rPr lang="cs-CZ" altLang="cs-CZ" sz="3200" dirty="0"/>
              <a:t>(viz </a:t>
            </a:r>
            <a:r>
              <a:rPr lang="cs-CZ" altLang="cs-CZ" sz="3200" dirty="0" err="1"/>
              <a:t>Coubertin</a:t>
            </a:r>
            <a:r>
              <a:rPr lang="cs-CZ" altLang="cs-CZ" sz="3200" dirty="0"/>
              <a:t>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viz </a:t>
            </a:r>
            <a:r>
              <a:rPr lang="cs-CZ" altLang="cs-CZ" sz="3200" b="1" dirty="0"/>
              <a:t>mezinárodní dokumenty </a:t>
            </a:r>
            <a:r>
              <a:rPr lang="cs-CZ" altLang="cs-CZ" sz="3200" dirty="0"/>
              <a:t>(Olympijská charta, Světový antidopingový kodex, Evropská charta sportu, evropský Kodex sportovní etiky, materiály ICCE, …)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výrazné zastoupení normativních témat pedagogiky sportu je obsaženo v kurikulech </a:t>
            </a:r>
            <a:r>
              <a:rPr lang="cs-CZ" altLang="cs-CZ" sz="3200" dirty="0">
                <a:solidFill>
                  <a:srgbClr val="0000DC"/>
                </a:solidFill>
              </a:rPr>
              <a:t>trenérského vzdělávání </a:t>
            </a:r>
            <a:br>
              <a:rPr lang="cs-CZ" altLang="cs-CZ" sz="3200" dirty="0"/>
            </a:br>
            <a:r>
              <a:rPr lang="cs-CZ" altLang="cs-CZ" sz="3200" dirty="0"/>
              <a:t>(např. viz Národní standard vzdělávání trenérů v USA – </a:t>
            </a:r>
            <a:r>
              <a:rPr lang="cs-CZ" altLang="cs-CZ" sz="3200" dirty="0" err="1"/>
              <a:t>Quality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Coaches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Quality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Sports</a:t>
            </a:r>
            <a:r>
              <a:rPr lang="cs-CZ" altLang="cs-CZ" sz="3200" dirty="0"/>
              <a:t> 2006)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normativní koncept = </a:t>
            </a:r>
            <a:r>
              <a:rPr lang="cs-CZ" altLang="cs-CZ" sz="3200" b="1" dirty="0">
                <a:solidFill>
                  <a:srgbClr val="F01928"/>
                </a:solidFill>
              </a:rPr>
              <a:t>dobrý a zdařilý život sportovců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b="1" dirty="0">
                <a:solidFill>
                  <a:srgbClr val="F01928"/>
                </a:solidFill>
              </a:rPr>
              <a:t>a naplnění jejich přirozených zájmů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24306"/>
            <a:ext cx="10753200" cy="451576"/>
          </a:xfrm>
        </p:spPr>
        <p:txBody>
          <a:bodyPr/>
          <a:lstStyle/>
          <a:p>
            <a:r>
              <a:rPr lang="cs-CZ" dirty="0"/>
              <a:t>Duální kariéra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8518"/>
            <a:ext cx="10627200" cy="472934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dirty="0"/>
              <a:t>rozvoj konceptu duální kariéry – po roce 2000 (EU)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cíl </a:t>
            </a:r>
            <a:r>
              <a:rPr lang="cs-CZ" dirty="0"/>
              <a:t>= podpořit v EU </a:t>
            </a:r>
            <a:r>
              <a:rPr lang="cs-CZ" b="1" dirty="0">
                <a:solidFill>
                  <a:srgbClr val="F01928"/>
                </a:solidFill>
              </a:rPr>
              <a:t>sladění studia a výkonnostního sportu </a:t>
            </a:r>
            <a:br>
              <a:rPr lang="cs-CZ" b="1" dirty="0">
                <a:solidFill>
                  <a:srgbClr val="F01928"/>
                </a:solidFill>
              </a:rPr>
            </a:br>
            <a:r>
              <a:rPr lang="cs-CZ" dirty="0"/>
              <a:t>u elitních sportovců → po ukončení aktivní sportovní kariéry </a:t>
            </a:r>
            <a:r>
              <a:rPr lang="cs-CZ" b="1" dirty="0">
                <a:solidFill>
                  <a:srgbClr val="0000DC"/>
                </a:solidFill>
              </a:rPr>
              <a:t>zlepšit uplatnění na trhu práce</a:t>
            </a:r>
          </a:p>
          <a:p>
            <a:pPr>
              <a:spcBef>
                <a:spcPts val="600"/>
              </a:spcBef>
            </a:pPr>
            <a:r>
              <a:rPr lang="cs-CZ" dirty="0"/>
              <a:t>v rámci EU – </a:t>
            </a:r>
            <a:r>
              <a:rPr lang="cs-CZ" b="1" dirty="0">
                <a:solidFill>
                  <a:srgbClr val="0000DC"/>
                </a:solidFill>
              </a:rPr>
              <a:t>řada analýz, studií a projektů</a:t>
            </a:r>
            <a:r>
              <a:rPr lang="cs-CZ" dirty="0"/>
              <a:t>, např.: </a:t>
            </a:r>
            <a:br>
              <a:rPr lang="cs-CZ" dirty="0"/>
            </a:br>
            <a:r>
              <a:rPr lang="cs-CZ" dirty="0"/>
              <a:t>- Německo – vytvoření </a:t>
            </a:r>
            <a:r>
              <a:rPr lang="cs-CZ" b="1" dirty="0"/>
              <a:t>elitních sportovních škol</a:t>
            </a:r>
            <a:br>
              <a:rPr lang="cs-CZ" dirty="0"/>
            </a:br>
            <a:r>
              <a:rPr lang="cs-CZ" dirty="0"/>
              <a:t>- Velká Británie – podpora duální kariéry na úrovni </a:t>
            </a:r>
            <a:r>
              <a:rPr lang="cs-CZ" b="1" dirty="0"/>
              <a:t>univerzit </a:t>
            </a:r>
            <a:br>
              <a:rPr lang="cs-CZ" dirty="0"/>
            </a:br>
            <a:r>
              <a:rPr lang="cs-CZ" dirty="0"/>
              <a:t>- Švédsko – Olympijský výbor poskytuje kariérní </a:t>
            </a:r>
            <a:r>
              <a:rPr lang="cs-CZ" b="1" dirty="0"/>
              <a:t>poradenství</a:t>
            </a:r>
          </a:p>
          <a:p>
            <a:pPr>
              <a:spcBef>
                <a:spcPts val="600"/>
              </a:spcBef>
            </a:pPr>
            <a:r>
              <a:rPr lang="cs-CZ" dirty="0"/>
              <a:t>ČR – aktivity (i mediální) Český olympijský výbor (ČOV) </a:t>
            </a:r>
            <a:r>
              <a:rPr lang="cs-CZ"/>
              <a:t>– viz</a:t>
            </a:r>
            <a:br>
              <a:rPr lang="cs-CZ" dirty="0"/>
            </a:br>
            <a:r>
              <a:rPr lang="cs-CZ" dirty="0"/>
              <a:t>https://www.olympijskytym.cz</a:t>
            </a:r>
            <a:r>
              <a:rPr lang="cs-CZ"/>
              <a:t>/dualni-kariera-o-programu</a:t>
            </a:r>
            <a:br>
              <a:rPr lang="cs-CZ"/>
            </a:br>
            <a:r>
              <a:rPr lang="cs-CZ"/>
              <a:t>http://dualcareer.cz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BEF835-017B-440F-98FC-DCBBB5464A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38389-F740-49C3-80D8-EA4BDCFC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Duální kariéra – ČOV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877A89-4A20-465C-B4E7-6DA0A53D1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5765"/>
            <a:ext cx="10933200" cy="515223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Základní pilíře: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Vzdělávání: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krátkodobé vzdělávací kurzy (např. e-</a:t>
            </a:r>
            <a:r>
              <a:rPr lang="cs-CZ" dirty="0" err="1"/>
              <a:t>learningové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- dlouhodobé vzdělávací programy ve spolupráci s VŠ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Odborné poradenství: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rozbor silných a slabých stránek = nasměrování na profesi </a:t>
            </a:r>
            <a:br>
              <a:rPr lang="cs-CZ" dirty="0"/>
            </a:br>
            <a:r>
              <a:rPr lang="cs-CZ" dirty="0"/>
              <a:t>- osobní konzultace zaměřené na uplatnění se </a:t>
            </a:r>
            <a:br>
              <a:rPr lang="cs-CZ" dirty="0"/>
            </a:br>
            <a:r>
              <a:rPr lang="cs-CZ" dirty="0"/>
              <a:t>- konzultace – hospodaření s penězi, spoření, pojištění,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Zapojení do pracovního procesu: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stáž – krátkodobá praktická pracovní zkušenost </a:t>
            </a:r>
            <a:br>
              <a:rPr lang="cs-CZ" dirty="0"/>
            </a:br>
            <a:r>
              <a:rPr lang="cs-CZ" dirty="0"/>
              <a:t>- zaměstnání na plný nebo částečný úvazek</a:t>
            </a:r>
          </a:p>
        </p:txBody>
      </p:sp>
    </p:spTree>
    <p:extLst>
      <p:ext uri="{BB962C8B-B14F-4D97-AF65-F5344CB8AC3E}">
        <p14:creationId xmlns:p14="http://schemas.microsoft.com/office/powerpoint/2010/main" val="365202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483CAC-CF83-4F77-AAD8-E2BB07AF3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EE1409-E11A-4E42-B411-6DFC962DD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212" y="378000"/>
            <a:ext cx="10710988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BFA08B-D1D4-4BA9-B0BB-751F43BF2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67618"/>
            <a:ext cx="11319812" cy="46643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pojetí a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význam sportovních a pohybových aktivit v rámci náplně volného času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 = 2. nejčastěji uváděná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volnočasová</a:t>
            </a:r>
            <a:r>
              <a:rPr lang="cs-CZ" altLang="cs-CZ" sz="3200" dirty="0"/>
              <a:t> aktivita mládeže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nutnost </a:t>
            </a:r>
            <a:r>
              <a:rPr lang="cs-CZ" altLang="cs-CZ" sz="3200" b="1" dirty="0">
                <a:solidFill>
                  <a:srgbClr val="F01928"/>
                </a:solidFill>
              </a:rPr>
              <a:t>respektování rysů a funkcí volného času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volný čas </a:t>
            </a:r>
            <a:r>
              <a:rPr lang="cs-CZ" altLang="cs-CZ" sz="3200" dirty="0"/>
              <a:t>= opak povinností, doba, kdy si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volný čas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pozitivní vymezení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disponibilní</a:t>
            </a:r>
            <a:r>
              <a:rPr lang="cs-CZ" altLang="cs-CZ" sz="3200" b="1" dirty="0"/>
              <a:t> časový prostor </a:t>
            </a:r>
            <a:r>
              <a:rPr lang="cs-CZ" altLang="cs-CZ" sz="3200" dirty="0"/>
              <a:t>– možnost </a:t>
            </a:r>
            <a:r>
              <a:rPr lang="cs-CZ" altLang="cs-CZ" sz="3200" b="1" dirty="0">
                <a:solidFill>
                  <a:srgbClr val="F01928"/>
                </a:solidFill>
              </a:rPr>
              <a:t>svobodně</a:t>
            </a:r>
            <a:r>
              <a:rPr lang="cs-CZ" altLang="cs-CZ" sz="3200" dirty="0"/>
              <a:t> nakládat s časem</a:t>
            </a:r>
          </a:p>
        </p:txBody>
      </p:sp>
    </p:spTree>
    <p:extLst>
      <p:ext uri="{BB962C8B-B14F-4D97-AF65-F5344CB8AC3E}">
        <p14:creationId xmlns:p14="http://schemas.microsoft.com/office/powerpoint/2010/main" val="2602559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B73D5B-FF97-4BF1-8688-47216F3E9D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65A927-F11C-4809-963F-5F4A733C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E5F598-B590-4C69-BA81-C45269E6E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7835"/>
            <a:ext cx="11688353" cy="517016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F01928"/>
                </a:solidFill>
              </a:rPr>
              <a:t>Funkce volného času </a:t>
            </a:r>
            <a:r>
              <a:rPr lang="cs-CZ" dirty="0"/>
              <a:t>(</a:t>
            </a:r>
            <a:r>
              <a:rPr lang="cs-CZ" dirty="0" err="1"/>
              <a:t>Dumazedièr</a:t>
            </a:r>
            <a:r>
              <a:rPr lang="cs-CZ" dirty="0"/>
              <a:t>, 1962): </a:t>
            </a:r>
          </a:p>
          <a:p>
            <a:r>
              <a:rPr lang="cs-CZ" b="1" dirty="0">
                <a:solidFill>
                  <a:srgbClr val="0000DC"/>
                </a:solidFill>
              </a:rPr>
              <a:t>odpočinek</a:t>
            </a:r>
            <a:r>
              <a:rPr lang="cs-CZ" dirty="0"/>
              <a:t> = zotavení, reprodukce sil, odstranění napětí,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rozptýlení</a:t>
            </a:r>
            <a:r>
              <a:rPr lang="cs-CZ" dirty="0"/>
              <a:t> = zábava, kompenzace, únik (dnes virtuální svět, ...)</a:t>
            </a:r>
          </a:p>
          <a:p>
            <a:r>
              <a:rPr lang="cs-CZ" b="1" dirty="0">
                <a:solidFill>
                  <a:srgbClr val="0000DC"/>
                </a:solidFill>
              </a:rPr>
              <a:t>rozvoj</a:t>
            </a:r>
            <a:r>
              <a:rPr lang="cs-CZ" dirty="0"/>
              <a:t> = sportovní, kulturní, sociální, ... aktivity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F01928"/>
                </a:solidFill>
              </a:rPr>
              <a:t>Specifika</a:t>
            </a:r>
            <a:r>
              <a:rPr lang="cs-CZ" b="1" dirty="0"/>
              <a:t> </a:t>
            </a:r>
            <a:r>
              <a:rPr lang="cs-CZ" b="1" dirty="0">
                <a:solidFill>
                  <a:srgbClr val="F01928"/>
                </a:solidFill>
              </a:rPr>
              <a:t>volného času </a:t>
            </a:r>
            <a:r>
              <a:rPr lang="cs-CZ" dirty="0"/>
              <a:t>(</a:t>
            </a:r>
            <a:r>
              <a:rPr lang="cs-CZ" dirty="0" err="1"/>
              <a:t>Dumazedièr</a:t>
            </a:r>
            <a:r>
              <a:rPr lang="cs-CZ" dirty="0"/>
              <a:t>, 1962):</a:t>
            </a:r>
          </a:p>
          <a:p>
            <a:r>
              <a:rPr lang="cs-CZ" b="1" dirty="0">
                <a:solidFill>
                  <a:srgbClr val="0000DC"/>
                </a:solidFill>
              </a:rPr>
              <a:t>svobodná volba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osvobození od primárních povinností (práce, …)</a:t>
            </a:r>
          </a:p>
          <a:p>
            <a:r>
              <a:rPr lang="cs-CZ" b="1" dirty="0">
                <a:solidFill>
                  <a:srgbClr val="0000DC"/>
                </a:solidFill>
              </a:rPr>
              <a:t>absence zištného</a:t>
            </a:r>
            <a:r>
              <a:rPr lang="cs-CZ" dirty="0"/>
              <a:t>, utilitárního, ideologického, politického, … zaměření (je-li zaměření = </a:t>
            </a:r>
            <a:r>
              <a:rPr lang="cs-CZ" b="1" dirty="0" err="1">
                <a:solidFill>
                  <a:srgbClr val="F01928"/>
                </a:solidFill>
              </a:rPr>
              <a:t>polovolný</a:t>
            </a:r>
            <a:r>
              <a:rPr lang="cs-CZ" b="1" dirty="0">
                <a:solidFill>
                  <a:srgbClr val="F01928"/>
                </a:solidFill>
              </a:rPr>
              <a:t> čas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hedonistický charakter 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naplnění individuální potřeby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(i když je realizován ve skupině)</a:t>
            </a:r>
          </a:p>
          <a:p>
            <a:r>
              <a:rPr lang="cs-CZ" b="1" dirty="0">
                <a:solidFill>
                  <a:srgbClr val="0000DC"/>
                </a:solidFill>
              </a:rPr>
              <a:t>proměnlivost</a:t>
            </a:r>
            <a:r>
              <a:rPr lang="cs-CZ" dirty="0"/>
              <a:t> – hledání = typický rys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343439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2282"/>
            <a:ext cx="10753200" cy="453614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dirty="0"/>
              <a:t>Pro koncepci rekreačního sportu jsou významné mnohé </a:t>
            </a:r>
            <a:br>
              <a:rPr lang="cs-CZ" altLang="cs-CZ" dirty="0"/>
            </a:br>
            <a:r>
              <a:rPr lang="cs-CZ" altLang="cs-CZ" b="1" dirty="0"/>
              <a:t>rysy pedagogiky volného času</a:t>
            </a:r>
            <a:r>
              <a:rPr lang="cs-CZ" altLang="cs-CZ" dirty="0"/>
              <a:t>, např.: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nepřímá aktivace a podporování</a:t>
            </a:r>
            <a:r>
              <a:rPr lang="cs-CZ" altLang="cs-CZ" dirty="0"/>
              <a:t> – vychází ze zájmů možností </a:t>
            </a:r>
            <a:br>
              <a:rPr lang="cs-CZ" altLang="cs-CZ" dirty="0"/>
            </a:br>
            <a:r>
              <a:rPr lang="cs-CZ" altLang="cs-CZ" dirty="0"/>
              <a:t>a participace účastníků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využívání </a:t>
            </a:r>
            <a:r>
              <a:rPr lang="cs-CZ" altLang="cs-CZ" b="1" dirty="0" err="1">
                <a:solidFill>
                  <a:srgbClr val="0000DC"/>
                </a:solidFill>
              </a:rPr>
              <a:t>nondirektivního</a:t>
            </a:r>
            <a:r>
              <a:rPr lang="cs-CZ" altLang="cs-CZ" b="1" dirty="0">
                <a:solidFill>
                  <a:srgbClr val="0000DC"/>
                </a:solidFill>
              </a:rPr>
              <a:t> podněcování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podpora </a:t>
            </a:r>
            <a:r>
              <a:rPr lang="cs-CZ" altLang="cs-CZ" b="1" dirty="0">
                <a:solidFill>
                  <a:srgbClr val="0000DC"/>
                </a:solidFill>
              </a:rPr>
              <a:t>samostatně iniciovaného učení </a:t>
            </a:r>
            <a:r>
              <a:rPr lang="cs-CZ" altLang="cs-CZ" dirty="0"/>
              <a:t>a jednání osob i skupin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>
                <a:solidFill>
                  <a:srgbClr val="F01928"/>
                </a:solidFill>
              </a:rPr>
              <a:t>animativní</a:t>
            </a:r>
            <a:r>
              <a:rPr lang="cs-CZ" b="1" dirty="0">
                <a:solidFill>
                  <a:srgbClr val="F01928"/>
                </a:solidFill>
              </a:rPr>
              <a:t> didaktika</a:t>
            </a:r>
            <a:r>
              <a:rPr lang="cs-CZ" dirty="0">
                <a:solidFill>
                  <a:srgbClr val="F01928"/>
                </a:solidFill>
              </a:rPr>
              <a:t> </a:t>
            </a:r>
            <a:r>
              <a:rPr lang="cs-CZ" dirty="0"/>
              <a:t>= propojení didaktiky + animace (oživení)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vychází z podstaty volného času 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≠ poučování, direktivní přístup, charakter školního vyučování, 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5741"/>
            <a:ext cx="11032729" cy="48022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dirty="0"/>
              <a:t>rekreační sport = </a:t>
            </a:r>
            <a:r>
              <a:rPr lang="cs-CZ" altLang="cs-CZ" b="1" dirty="0">
                <a:solidFill>
                  <a:srgbClr val="0000DC"/>
                </a:solidFill>
              </a:rPr>
              <a:t>mimořádně významná oblast v životě jedince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b="1" dirty="0">
                <a:solidFill>
                  <a:srgbClr val="0000DC"/>
                </a:solidFill>
              </a:rPr>
              <a:t>i celé společnosti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01928"/>
                </a:solidFill>
              </a:rPr>
              <a:t>pozitivní vliv rekreačního sportu </a:t>
            </a:r>
            <a:r>
              <a:rPr lang="cs-CZ" altLang="cs-CZ" dirty="0"/>
              <a:t>na život člověka: </a:t>
            </a:r>
            <a:br>
              <a:rPr lang="cs-CZ" altLang="cs-CZ" dirty="0"/>
            </a:br>
            <a:r>
              <a:rPr lang="cs-CZ" altLang="cs-CZ" dirty="0"/>
              <a:t>- snižování výskytu civilizačních chorob </a:t>
            </a:r>
            <a:br>
              <a:rPr lang="cs-CZ" altLang="cs-CZ" dirty="0"/>
            </a:br>
            <a:r>
              <a:rPr lang="cs-CZ" altLang="cs-CZ" dirty="0"/>
              <a:t>- snižování stále rostoucích nákladů na zdravotní péči obyvatelstva</a:t>
            </a:r>
            <a:br>
              <a:rPr lang="cs-CZ" altLang="cs-CZ" dirty="0"/>
            </a:br>
            <a:r>
              <a:rPr lang="cs-CZ" altLang="cs-CZ" dirty="0"/>
              <a:t>- redukce agresivity a násilí nejen u mládeže </a:t>
            </a:r>
            <a:br>
              <a:rPr lang="cs-CZ" altLang="cs-CZ" dirty="0"/>
            </a:br>
            <a:r>
              <a:rPr lang="cs-CZ" altLang="cs-CZ" dirty="0"/>
              <a:t>- rozvoj sociálních vztahů (komunitních, …, mezinárodních)</a:t>
            </a:r>
            <a:br>
              <a:rPr lang="cs-CZ" altLang="cs-CZ" dirty="0"/>
            </a:br>
            <a:r>
              <a:rPr lang="cs-CZ" altLang="cs-CZ" dirty="0"/>
              <a:t>- podpora občanské společnosti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5"/>
            <a:ext cx="11562353" cy="49036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>
                <a:solidFill>
                  <a:srgbClr val="F01928"/>
                </a:solidFill>
              </a:rPr>
              <a:t>Národní program rozvoje sportu pro všechny </a:t>
            </a:r>
            <a:r>
              <a:rPr lang="cs-CZ" altLang="cs-CZ" sz="3200" dirty="0"/>
              <a:t>(2007):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pravidelná sportovní a tělovýchovná činnost dětí a mládeže </a:t>
            </a:r>
            <a:br>
              <a:rPr lang="cs-CZ" altLang="cs-CZ" sz="3200" dirty="0"/>
            </a:br>
            <a:r>
              <a:rPr lang="cs-CZ" altLang="cs-CZ" sz="3200" dirty="0"/>
              <a:t>ve věku </a:t>
            </a:r>
            <a:r>
              <a:rPr lang="cs-CZ" altLang="cs-CZ" sz="3200" b="1" dirty="0">
                <a:solidFill>
                  <a:srgbClr val="0000DC"/>
                </a:solidFill>
              </a:rPr>
              <a:t>6–18 let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projekty zaměřené na pohybové aktivity občanů </a:t>
            </a:r>
            <a:r>
              <a:rPr lang="cs-CZ" altLang="cs-CZ" sz="3200" b="1" dirty="0">
                <a:solidFill>
                  <a:srgbClr val="0000DC"/>
                </a:solidFill>
              </a:rPr>
              <a:t>60+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otevřené tělovýchovné a sportovní akce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se zaměřením na zdravý a aktivní životní styl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vzdělávání dobrovolných pracovníků</a:t>
            </a:r>
            <a:r>
              <a:rPr lang="cs-CZ" altLang="cs-CZ" sz="3200" dirty="0"/>
              <a:t> ve sportu pro všechny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tělovýchovná reprezentace </a:t>
            </a:r>
            <a:r>
              <a:rPr lang="cs-CZ" altLang="cs-CZ" sz="3200" dirty="0"/>
              <a:t>(ne státní!)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věda a výzkum v oblasti sportu pro všechny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92330"/>
            <a:ext cx="11275482" cy="451576"/>
          </a:xfrm>
        </p:spPr>
        <p:txBody>
          <a:bodyPr/>
          <a:lstStyle/>
          <a:p>
            <a:r>
              <a:rPr lang="cs-CZ" altLang="cs-CZ" sz="3600" dirty="0"/>
              <a:t>Pedagogika soutěžního sportu – zaměření výzkumů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744071"/>
            <a:ext cx="11365130" cy="57359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procesuální stránka sportovního tréninku</a:t>
            </a: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průběh sportovní (i trenérské) dráhy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aktivity sportovního trenéra a jeho </a:t>
            </a:r>
            <a:r>
              <a:rPr lang="cs-CZ" altLang="cs-CZ" b="1" dirty="0">
                <a:solidFill>
                  <a:srgbClr val="0000DC"/>
                </a:solidFill>
              </a:rPr>
              <a:t>vzdělávání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transfer vědění </a:t>
            </a:r>
            <a:r>
              <a:rPr lang="cs-CZ" altLang="cs-CZ" dirty="0"/>
              <a:t>do sportovní praxe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systém </a:t>
            </a:r>
            <a:r>
              <a:rPr lang="cs-CZ" altLang="cs-CZ" b="1" dirty="0">
                <a:solidFill>
                  <a:srgbClr val="0000DC"/>
                </a:solidFill>
              </a:rPr>
              <a:t>podpory mladých výkonnostních sportovců </a:t>
            </a:r>
            <a:br>
              <a:rPr lang="cs-CZ" altLang="cs-CZ" dirty="0"/>
            </a:br>
            <a:r>
              <a:rPr lang="cs-CZ" altLang="cs-CZ" dirty="0"/>
              <a:t>(platnost rousseauovského postulátu neobětovat dnešní život dítěte)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vztahy mezi sférou vzdělávací a sférou soutěžního sportu</a:t>
            </a:r>
            <a:br>
              <a:rPr lang="cs-CZ" altLang="cs-CZ" dirty="0">
                <a:solidFill>
                  <a:srgbClr val="0000DC"/>
                </a:solidFill>
              </a:rPr>
            </a:br>
            <a:r>
              <a:rPr lang="cs-CZ" altLang="cs-CZ" dirty="0"/>
              <a:t>(např. komparace evropských systémů se situací v USA = </a:t>
            </a:r>
            <a:br>
              <a:rPr lang="cs-CZ" altLang="cs-CZ" dirty="0"/>
            </a:br>
            <a:r>
              <a:rPr lang="cs-CZ" altLang="cs-CZ" dirty="0"/>
              <a:t>integrace soutěžního sportu do všech stupňů škol = vzdělávací oblast)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genderová problematika </a:t>
            </a:r>
            <a:r>
              <a:rPr lang="cs-CZ" altLang="cs-CZ" dirty="0"/>
              <a:t>(nejen medicínských, ale i pedagogických aspektů v tréninku sportovkyň, podpora trenérek, …)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0000DC"/>
                </a:solidFill>
              </a:rPr>
              <a:t>soutěžního sportu seniorů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specifické aspekty </a:t>
            </a:r>
            <a:r>
              <a:rPr lang="cs-CZ" altLang="cs-CZ" b="1" dirty="0">
                <a:solidFill>
                  <a:srgbClr val="0000DC"/>
                </a:solidFill>
              </a:rPr>
              <a:t>výkonnostního sportu jedinců s postižením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486918"/>
            <a:ext cx="10881317" cy="451576"/>
          </a:xfrm>
        </p:spPr>
        <p:txBody>
          <a:bodyPr/>
          <a:lstStyle/>
          <a:p>
            <a:r>
              <a:rPr lang="cs-CZ" altLang="cs-CZ" dirty="0"/>
              <a:t>Pedagogika soutěžního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3" y="1093694"/>
            <a:ext cx="11412070" cy="47383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sport umožňuje </a:t>
            </a:r>
            <a:r>
              <a:rPr lang="cs-CZ" altLang="cs-CZ" sz="3200" b="1" dirty="0">
                <a:solidFill>
                  <a:srgbClr val="F01928"/>
                </a:solidFill>
              </a:rPr>
              <a:t>rozvoj osobnosti </a:t>
            </a:r>
            <a:r>
              <a:rPr lang="cs-CZ" altLang="cs-CZ" sz="3200" dirty="0"/>
              <a:t>pouze </a:t>
            </a:r>
            <a:r>
              <a:rPr lang="cs-CZ" altLang="cs-CZ" sz="3200" b="1" dirty="0">
                <a:solidFill>
                  <a:srgbClr val="F01928"/>
                </a:solidFill>
              </a:rPr>
              <a:t>při respektování principu fair play </a:t>
            </a:r>
            <a:r>
              <a:rPr lang="cs-CZ" altLang="cs-CZ" sz="3200" dirty="0"/>
              <a:t>= chování i způsob myšlení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sportovní život přispívá k životosprávě, regeneraci, toleranci, psychohygieně, smyslu pro spolupráci, …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raná příprava </a:t>
            </a:r>
            <a:r>
              <a:rPr lang="cs-CZ" altLang="cs-CZ" sz="3200" dirty="0"/>
              <a:t>a sportovní specializace </a:t>
            </a:r>
            <a:r>
              <a:rPr lang="cs-CZ" altLang="cs-CZ" sz="3200" b="1" dirty="0"/>
              <a:t>nesmí směřovat </a:t>
            </a:r>
            <a:br>
              <a:rPr lang="cs-CZ" altLang="cs-CZ" sz="3200" dirty="0"/>
            </a:br>
            <a:r>
              <a:rPr lang="cs-CZ" altLang="cs-CZ" sz="3200" dirty="0"/>
              <a:t>k jednostrannému rozvoji a </a:t>
            </a:r>
            <a:r>
              <a:rPr lang="cs-CZ" altLang="cs-CZ" sz="3200" b="1" dirty="0">
                <a:solidFill>
                  <a:srgbClr val="F01928"/>
                </a:solidFill>
              </a:rPr>
              <a:t>k marginalizaci vzdělávání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rozhodnutí </a:t>
            </a:r>
            <a:r>
              <a:rPr lang="cs-CZ" altLang="cs-CZ" sz="3200" dirty="0"/>
              <a:t>vstoupit do výkonnostního sportu musí vycházet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z vlastního popudu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sportovec se musí </a:t>
            </a:r>
            <a:r>
              <a:rPr lang="cs-CZ" altLang="cs-CZ" sz="3200" b="1" dirty="0">
                <a:solidFill>
                  <a:srgbClr val="F01928"/>
                </a:solidFill>
              </a:rPr>
              <a:t>umět samostatně, kriticky a odpovědně rozhodnout 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soutěžního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5082"/>
            <a:ext cx="10933200" cy="483691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musí se </a:t>
            </a:r>
            <a:r>
              <a:rPr lang="cs-CZ" altLang="cs-CZ" sz="3200" b="1" dirty="0"/>
              <a:t>kalkulovat se zdravotními riziky </a:t>
            </a:r>
            <a:r>
              <a:rPr lang="cs-CZ" altLang="cs-CZ" sz="3200" dirty="0"/>
              <a:t>souvisejícími </a:t>
            </a:r>
            <a:br>
              <a:rPr lang="cs-CZ" altLang="cs-CZ" sz="3200" dirty="0"/>
            </a:br>
            <a:r>
              <a:rPr lang="cs-CZ" altLang="cs-CZ" sz="3200" dirty="0"/>
              <a:t>s výkonnostním sportem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manipulace </a:t>
            </a:r>
            <a:r>
              <a:rPr lang="cs-CZ" altLang="cs-CZ" sz="3200" dirty="0"/>
              <a:t>zaměřené na podání nejvyššího výkonu jsou </a:t>
            </a:r>
            <a:r>
              <a:rPr lang="cs-CZ" altLang="cs-CZ" sz="3200" b="1" dirty="0">
                <a:solidFill>
                  <a:srgbClr val="F01928"/>
                </a:solidFill>
              </a:rPr>
              <a:t>eticky nepřípustné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je nutný </a:t>
            </a:r>
            <a:r>
              <a:rPr lang="cs-CZ" altLang="cs-CZ" sz="3200" b="1" dirty="0">
                <a:solidFill>
                  <a:srgbClr val="F01928"/>
                </a:solidFill>
              </a:rPr>
              <a:t>pozitivní dialog mezi sportovcem a trenérem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/>
              <a:t>a jeho průběžná kritická sebereflexe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je třeba kultivovat </a:t>
            </a:r>
            <a:r>
              <a:rPr lang="cs-CZ" altLang="cs-CZ" sz="3200" b="1" dirty="0">
                <a:solidFill>
                  <a:srgbClr val="F01928"/>
                </a:solidFill>
              </a:rPr>
              <a:t>pedagogickou odpovědnost trenéra</a:t>
            </a:r>
            <a:r>
              <a:rPr lang="cs-CZ" altLang="cs-CZ" sz="3200" dirty="0"/>
              <a:t>, jehož jednání má minimalizovat rizika sportovců </a:t>
            </a:r>
            <a:br>
              <a:rPr lang="cs-CZ" altLang="cs-CZ" sz="3200" dirty="0"/>
            </a:br>
            <a:r>
              <a:rPr lang="cs-CZ" altLang="cs-CZ" sz="3200" dirty="0"/>
              <a:t>a maximalizovat jejich osobní rozvoj (nejen fyzický, ale současně morální, sociální, emocionální a zdravotní)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439</TotalTime>
  <Words>924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9. Pedagogika rekreačního sportu  10. Pedagogika soutěžního sportu</vt:lpstr>
      <vt:lpstr>Pedagogika rekreačního sportu</vt:lpstr>
      <vt:lpstr>Pedagogika rekreačního sportu</vt:lpstr>
      <vt:lpstr>Pedagogika rekreačního sportu</vt:lpstr>
      <vt:lpstr>Pedagogika rekreačního sportu</vt:lpstr>
      <vt:lpstr>Pedagogika rekreačního sportu</vt:lpstr>
      <vt:lpstr>Pedagogika soutěžního sportu – zaměření výzkumů</vt:lpstr>
      <vt:lpstr>Pedagogika soutěžního sportu </vt:lpstr>
      <vt:lpstr>Pedagogika soutěžního sportu </vt:lpstr>
      <vt:lpstr>Význam normativní pedagogiky soutěžního sportu </vt:lpstr>
      <vt:lpstr>Duální kariéra</vt:lpstr>
      <vt:lpstr>Duální kariéra – ČOV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50</cp:revision>
  <cp:lastPrinted>2020-12-01T06:19:15Z</cp:lastPrinted>
  <dcterms:created xsi:type="dcterms:W3CDTF">2020-10-05T06:18:46Z</dcterms:created>
  <dcterms:modified xsi:type="dcterms:W3CDTF">2022-08-16T07:51:18Z</dcterms:modified>
</cp:coreProperties>
</file>