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8" r:id="rId11"/>
    <p:sldId id="266" r:id="rId12"/>
    <p:sldId id="267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DD85FE-7328-4353-8ECE-570ADAFA69B4}" type="datetimeFigureOut">
              <a:rPr lang="cs-CZ" smtClean="0"/>
              <a:t>25.11.2022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F7CC82-5AA6-4714-887E-5F00EFA43F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4395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DB0B5B-4661-445B-9D66-2DBD9DAEEA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053F5E7-2406-40F2-8B1F-7FBD1E3236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AC4D621-3EB9-41B9-8455-CA73159A9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D89D9-F1F3-4868-A9A7-3CDE129723FB}" type="datetime1">
              <a:rPr lang="cs-CZ" smtClean="0"/>
              <a:t>25.11.2022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02D2BBB-3040-4210-B775-430118D00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Doc. Ing. Jiří Novotný, CSc.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938C2D-4D46-47FC-AA9C-0DFDD0601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00570-49A9-490A-9A4A-B9ED238286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895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E71580-EB12-4F84-8779-A9EA875D1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6EDF3AE-6DB0-4B6A-A696-B4FD10CA43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2480F8-6DA7-4841-911F-1FACF915A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0FC3-80B5-421E-AE36-4083F2444BF6}" type="datetime1">
              <a:rPr lang="cs-CZ" smtClean="0"/>
              <a:t>25.11.2022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F26B51-D2E6-4762-B52F-84489A4CD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Doc. Ing. Jiří Novotný, CSc.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C2D7E2-1BEE-4EA0-949B-0A56A87BB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00570-49A9-490A-9A4A-B9ED238286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833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06B2871-9687-42ED-950F-7DA090DBA1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4EECB65-791B-4C8B-AB95-E2F623A65D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5AFE0E-FD8D-49D3-AD16-0DA7BC6D6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241F6-6240-4D5C-8426-62C579EA5E89}" type="datetime1">
              <a:rPr lang="cs-CZ" smtClean="0"/>
              <a:t>25.11.2022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ADD875-CA71-4373-9834-DB5165D93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Doc. Ing. Jiří Novotný, CSc.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BEA34C-7639-4623-BF66-347DE62CC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00570-49A9-490A-9A4A-B9ED238286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1809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97EB1B-87A8-47CF-B508-E21574171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D91F19-4A64-4EB0-B881-A4F868743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76F38E-EB26-441E-999F-1D43CF587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F328C-44B9-4191-8938-BB70BED46A07}" type="datetime1">
              <a:rPr lang="cs-CZ" smtClean="0"/>
              <a:t>25.11.2022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2CEB3C4-002D-4EA2-98FE-B5FEBC624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Doc. Ing. Jiří Novotný, CSc.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A36F41-E1EC-49AB-B50F-5B392F36A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00570-49A9-490A-9A4A-B9ED238286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5592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209C95-3615-40CC-926F-409887C28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5C419DF-DB5A-4A44-AB8A-D59B266C97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818629-2EF3-4F10-BF73-22CD4965D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E8A2-F6A0-45BD-8BEF-B23570FD26BD}" type="datetime1">
              <a:rPr lang="cs-CZ" smtClean="0"/>
              <a:t>25.11.2022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21B4778-1D3D-4C50-BF28-8CEC13979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Doc. Ing. Jiří Novotný, CSc.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236F55E-02F2-49CF-AA0E-003E8C5E3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00570-49A9-490A-9A4A-B9ED238286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6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33018C-112B-4557-9B6C-6B6074EFC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B33196-466F-4C5F-8AD3-B6F3766068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6911F5B-E751-4673-AA88-F706768476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75A3198-2726-42D6-AE69-90528CAE0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D5969-6B4A-4DCB-9A07-C97574CE731C}" type="datetime1">
              <a:rPr lang="cs-CZ" smtClean="0"/>
              <a:t>25.11.2022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AE67CA9-9596-45FF-87E1-4729D5FDD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Doc. Ing. Jiří Novotný, CSc. 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7FE3C47-4EAF-4CB4-9073-2DBEEFF90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00570-49A9-490A-9A4A-B9ED238286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256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AD68DD-BAC2-4FBF-9A9D-4ACEE5193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D07665F-C698-4410-90EC-6B2D12A189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E7816DD-B594-452D-B42F-F2258E9799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CB967F1-724B-4B8E-8E1C-E9D1A52B8A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3EFF611-B66F-4967-BC85-65E1624653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F8B182B-1AFB-48EA-8730-FA880EDC3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C6CD1-53EF-4E7C-842A-43B7AC5A57D3}" type="datetime1">
              <a:rPr lang="cs-CZ" smtClean="0"/>
              <a:t>25.11.2022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99D0E0E-668C-4360-B9D8-19395CB99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Doc. Ing. Jiří Novotný, CSc. 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BAF8E2E-6A98-4A84-8ECA-93ACA7F6A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00570-49A9-490A-9A4A-B9ED238286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671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35FD59-2DF2-44A2-B9BC-F4FA029B4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892B1DA-C296-41EE-B23F-CB385F679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A8905-4861-47E9-9C29-D37D6E9F1FE6}" type="datetime1">
              <a:rPr lang="cs-CZ" smtClean="0"/>
              <a:t>25.11.2022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86EE18B-106C-468D-B932-60CEC9594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Doc. Ing. Jiří Novotný, CSc.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0033A86-9DBF-45A4-8FE8-376F88143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00570-49A9-490A-9A4A-B9ED238286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6901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90FDA54-C02B-4F79-B06F-4C305F3F0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CDB0-7D57-418B-80A1-A61A2ABA6B65}" type="datetime1">
              <a:rPr lang="cs-CZ" smtClean="0"/>
              <a:t>25.11.2022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8A6EB47-8F5D-488E-A554-6D8F4887B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Doc. Ing. Jiří Novotný, CSc.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FA8D70A-704F-4A5F-991C-7DED3E4B2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00570-49A9-490A-9A4A-B9ED238286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784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B53343-FDA6-49C4-B85D-9B60D17D1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C5DC15-737C-4DD8-8CFF-B7DC722B9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9369498-8B3F-40F3-BD32-FAE71EFCCD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CBDAB57-6DE4-4880-8473-A21A29C1F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31627-E719-4713-A73D-7F3F372E4738}" type="datetime1">
              <a:rPr lang="cs-CZ" smtClean="0"/>
              <a:t>25.11.2022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EE455DE-13E1-4DD7-80DB-6864D7C8E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Doc. Ing. Jiří Novotný, CSc. 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EF2E935-7BF1-4B99-BC41-E09F2CD15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00570-49A9-490A-9A4A-B9ED238286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9389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2C1DBD-E460-412B-942C-F562F5C6F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B7CA761-44EE-4408-97C9-3CF6E4ABD5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8A0899B-0465-4442-BF25-013223BD62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9027D55-86A1-49F8-8DAA-D81308527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CA30-8F6B-4D8B-B529-2209FB6B372F}" type="datetime1">
              <a:rPr lang="cs-CZ" smtClean="0"/>
              <a:t>25.11.2022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68EF296-5F28-402C-972E-639AC7311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Doc. Ing. Jiří Novotný, CSc. 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9CB25A9-B4FE-4C15-8D9D-F545C02B2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00570-49A9-490A-9A4A-B9ED238286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683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ED2F301-E5BD-4752-933E-71E45401A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859A3A7-01F3-422C-A116-F788661D7E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DC8158B-107C-4059-8F1C-1BB4493399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80B9E-9B8F-40C4-AA8F-03A7F9E650C7}" type="datetime1">
              <a:rPr lang="cs-CZ" smtClean="0"/>
              <a:t>25.11.2022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082DAB5-D6A8-423C-90FB-900FAFFB6F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Doc. Ing. Jiří Novotný, CSc.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3530ACD-6696-4733-9E66-0CF4DA250D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00570-49A9-490A-9A4A-B9ED238286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691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BC27C6-19CE-40EE-BC0C-42EA4D40FE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Agenti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E62F8CE-A312-4B2B-83EF-860557ABCF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Doc. Ing. Jiří Novotný, CSc.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92CBB4-E33B-46F1-BDD2-EB2BCF643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E659F-CDC4-473A-940D-7D28841189BF}" type="datetime1">
              <a:rPr lang="cs-CZ" smtClean="0"/>
              <a:t>25.11.2022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091D1A6-5DB7-4DE3-8AD5-0839E27D7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Doc. Ing. Jiří Novotný, CSc.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11764A-A376-49BE-89DD-16B46B6BC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00570-49A9-490A-9A4A-B9ED2382861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86201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F9B72-7C3A-4E47-A2E3-F180DB7D7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Agenti změny 2001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62902E-70C0-48CC-8A38-BD3E543A7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cs-CZ" dirty="0">
                <a:effectLst/>
                <a:latin typeface="Times New Roman" panose="02020603050405020304" pitchFamily="18" charset="0"/>
              </a:rPr>
              <a:t>Smlouvy mezi hráči a agenty byly nově povinně registrovány na národních fotbalových asociacích a tento registr byl národními asociacemi zpřístupněn FIFA.</a:t>
            </a:r>
          </a:p>
          <a:p>
            <a:pPr lvl="1"/>
            <a:r>
              <a:rPr lang="cs-CZ" dirty="0" err="1">
                <a:effectLst/>
                <a:latin typeface="Times New Roman" panose="02020603050405020304" pitchFamily="18" charset="0"/>
              </a:rPr>
              <a:t>Agentbyl</a:t>
            </a:r>
            <a:r>
              <a:rPr lang="cs-CZ" dirty="0">
                <a:effectLst/>
                <a:latin typeface="Times New Roman" panose="02020603050405020304" pitchFamily="18" charset="0"/>
              </a:rPr>
              <a:t> povinen dodržovat stanovy a předpisy FIFA a podléhal sankcím ze strany</a:t>
            </a:r>
            <a:br>
              <a:rPr lang="cs-CZ" dirty="0"/>
            </a:br>
            <a:r>
              <a:rPr lang="cs-CZ" dirty="0">
                <a:effectLst/>
                <a:latin typeface="Times New Roman" panose="02020603050405020304" pitchFamily="18" charset="0"/>
              </a:rPr>
              <a:t>FIFA za jejich porušení, v praxi měl zejména zakázáno oslovovat hráče, kteří byli vázáni platnou profesionální smlouvou s klubem, a ovlivňovat, aby tuto smlouvu nedodrželi či předčasně ukončili (např. s výhledem na přestup do jiného klubu)</a:t>
            </a:r>
          </a:p>
          <a:p>
            <a:pPr lvl="2"/>
            <a:r>
              <a:rPr lang="cs-CZ" dirty="0">
                <a:effectLst/>
                <a:latin typeface="Times New Roman" panose="02020603050405020304" pitchFamily="18" charset="0"/>
              </a:rPr>
              <a:t>Cíl posílení principu smluvní stability ve vztazích mezi kluby a hráči</a:t>
            </a:r>
          </a:p>
          <a:p>
            <a:pPr lvl="1"/>
            <a:r>
              <a:rPr lang="cs-CZ" dirty="0">
                <a:effectLst/>
                <a:latin typeface="Times New Roman" panose="02020603050405020304" pitchFamily="18" charset="0"/>
              </a:rPr>
              <a:t>Součástí FIFA PAR 2001 byl i kodex profesionálního chování agenta</a:t>
            </a:r>
            <a:br>
              <a:rPr lang="cs-CZ" dirty="0"/>
            </a:br>
            <a:r>
              <a:rPr lang="cs-CZ" dirty="0">
                <a:effectLst/>
                <a:latin typeface="Times New Roman" panose="02020603050405020304" pitchFamily="18" charset="0"/>
              </a:rPr>
              <a:t>FIFA (</a:t>
            </a:r>
            <a:r>
              <a:rPr lang="cs-CZ" dirty="0" err="1">
                <a:effectLst/>
                <a:latin typeface="Arial" panose="020B0604020202020204" pitchFamily="34" charset="0"/>
              </a:rPr>
              <a:t>code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Arial" panose="020B0604020202020204" pitchFamily="34" charset="0"/>
              </a:rPr>
              <a:t>of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Arial" panose="020B0604020202020204" pitchFamily="34" charset="0"/>
              </a:rPr>
              <a:t>conduct</a:t>
            </a:r>
            <a:r>
              <a:rPr lang="cs-CZ" dirty="0">
                <a:effectLst/>
                <a:latin typeface="Times New Roman" panose="02020603050405020304" pitchFamily="18" charset="0"/>
              </a:rPr>
              <a:t>) a vzorová smlouva o zastupování mezi agentem a hráčem.</a:t>
            </a:r>
          </a:p>
          <a:p>
            <a:pPr lvl="1"/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20208D-3BF7-4EF9-A7DB-0AC6D5C93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A1520-8C96-4070-A425-280E5C21A282}" type="datetime1">
              <a:rPr lang="cs-CZ" smtClean="0"/>
              <a:t>25.11.2022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0798A15-F113-443D-8E26-3F84D6BFD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.© doc. Ing. Jiří Novotný, CSc.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F7946A-5A20-43BC-BB36-F9C4A464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00570-49A9-490A-9A4A-B9ED23828611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1662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F9B72-7C3A-4E47-A2E3-F180DB7D7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Agenti </a:t>
            </a:r>
            <a:r>
              <a:rPr lang="pl-PL" dirty="0">
                <a:effectLst/>
                <a:latin typeface="Times New Roman" panose="02020603050405020304" pitchFamily="18" charset="0"/>
              </a:rPr>
              <a:t>FIFA PAR z roku 2008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62902E-70C0-48CC-8A38-BD3E543A7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>
                <a:effectLst/>
                <a:latin typeface="Times New Roman" panose="02020603050405020304" pitchFamily="18" charset="0"/>
              </a:rPr>
              <a:t>připouštěly možnost, aby si agent zřídil podpůrný aparát (např. zaměstnance) pro administrativní činnosti s tím, že činnost agenta ale směla i nadále vykonávat pouze licencovaná fyzická osoba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</a:rPr>
              <a:t>Agent byl definován jako fyzická osoba, která za poplatek přivádí hráče klubům za účelem prodloužení či sjednání zaměstnanecké smlouvy mezi klubem a hráčem nebo propojuje kluby mezi sebou s výhledem na možné sjednání transferu hráče z klubu do klubu.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</a:rPr>
              <a:t>Národní fotbalové asociace dostaly za úkol vytvořit vlastní předpisy regulující působení agentů, které měly zachovat principy obsažené ve FIFA PAR 2008 s tím, že odchylná úprava některých záležitostí byla povolena pouze v případě, že to vyžadovala odlišná obecná národní úprava. 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20208D-3BF7-4EF9-A7DB-0AC6D5C93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A1520-8C96-4070-A425-280E5C21A282}" type="datetime1">
              <a:rPr lang="cs-CZ" smtClean="0"/>
              <a:t>25.11.2022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0798A15-F113-443D-8E26-3F84D6BFD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.© doc. Ing. Jiří Novotný, CSc.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F7946A-5A20-43BC-BB36-F9C4A464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00570-49A9-490A-9A4A-B9ED23828611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1632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F9B72-7C3A-4E47-A2E3-F180DB7D7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Agenti </a:t>
            </a:r>
            <a:r>
              <a:rPr lang="pl-PL" dirty="0">
                <a:effectLst/>
                <a:latin typeface="Times New Roman" panose="02020603050405020304" pitchFamily="18" charset="0"/>
              </a:rPr>
              <a:t>FIFA PAR z roku 2008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62902E-70C0-48CC-8A38-BD3E543A7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>
                <a:effectLst/>
                <a:latin typeface="Times New Roman" panose="02020603050405020304" pitchFamily="18" charset="0"/>
              </a:rPr>
              <a:t>Licence byla udělena na dobu pěti let, po jejím uplynutí bylo třeba znovu úspěšně složit zkoušku.</a:t>
            </a:r>
          </a:p>
          <a:p>
            <a:pPr lvl="1"/>
            <a:r>
              <a:rPr lang="cs-CZ" dirty="0">
                <a:effectLst/>
                <a:latin typeface="Times New Roman" panose="02020603050405020304" pitchFamily="18" charset="0"/>
              </a:rPr>
              <a:t>Agent mohl zastupovat pouze hráče, s nimiž uzavřel písemnou smlouvu o zastupování, a to maximálně na dobu dvou let s možností smlouvu o dva další roky prodloužit. V případě nezletilého hráče musel smlouvu podepsat i jeho zákonný zástupce.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20208D-3BF7-4EF9-A7DB-0AC6D5C93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A1520-8C96-4070-A425-280E5C21A282}" type="datetime1">
              <a:rPr lang="cs-CZ" smtClean="0"/>
              <a:t>25.11.2022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0798A15-F113-443D-8E26-3F84D6BFD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.© doc. Ing. Jiří Novotný, CSc.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F7946A-5A20-43BC-BB36-F9C4A464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00570-49A9-490A-9A4A-B9ED23828611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6047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F9B72-7C3A-4E47-A2E3-F180DB7D7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Agenti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62902E-70C0-48CC-8A38-BD3E543A7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</a:rPr>
              <a:t>D</a:t>
            </a:r>
            <a:r>
              <a:rPr lang="cs-CZ" dirty="0">
                <a:effectLst/>
                <a:latin typeface="Times New Roman" panose="02020603050405020304" pitchFamily="18" charset="0"/>
              </a:rPr>
              <a:t>louhodobé problémy fungování agentů vnímané ze strany FIFA, které žádná z proběhlých regulací agentů nedokázala uspokojivě vyřešit, patřily zejména velké rozdíly v implementaci agentských předpisů jednotlivými národními asociacemi a s tím související roztříštěnost a neefektivnost agentského licenčního systému, celková netransparentnost</a:t>
            </a:r>
            <a:br>
              <a:rPr lang="cs-CZ" dirty="0"/>
            </a:br>
            <a:r>
              <a:rPr lang="cs-CZ" dirty="0">
                <a:effectLst/>
                <a:latin typeface="Times New Roman" panose="02020603050405020304" pitchFamily="18" charset="0"/>
              </a:rPr>
              <a:t>agentského prostředí a předpokládaný velký počet osob, které nebyly licencovanými agenty, ale zároveň na přestupech hráčů různými způsoby participovaly.</a:t>
            </a:r>
          </a:p>
          <a:p>
            <a:pPr marL="0" indent="0">
              <a:buNone/>
            </a:pPr>
            <a:r>
              <a:rPr lang="cs-CZ" dirty="0">
                <a:effectLst/>
                <a:latin typeface="Times New Roman" panose="02020603050405020304" pitchFamily="18" charset="0"/>
              </a:rPr>
              <a:t>Zrušení agentů a jejich nahrazení zprostředkovateli 2014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20208D-3BF7-4EF9-A7DB-0AC6D5C93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A1520-8C96-4070-A425-280E5C21A282}" type="datetime1">
              <a:rPr lang="cs-CZ" smtClean="0"/>
              <a:t>25.11.2022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0798A15-F113-443D-8E26-3F84D6BFD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.© doc. Ing. Jiří Novotný, CSc.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F7946A-5A20-43BC-BB36-F9C4A464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00570-49A9-490A-9A4A-B9ED23828611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8308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F9B72-7C3A-4E47-A2E3-F180DB7D7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Agenti F</a:t>
            </a:r>
            <a:r>
              <a:rPr lang="cs-CZ" dirty="0">
                <a:effectLst/>
                <a:latin typeface="Times New Roman" panose="02020603050405020304" pitchFamily="18" charset="0"/>
              </a:rPr>
              <a:t>IFA </a:t>
            </a:r>
            <a:r>
              <a:rPr lang="cs-CZ" dirty="0" err="1">
                <a:effectLst/>
                <a:latin typeface="Times New Roman" panose="02020603050405020304" pitchFamily="18" charset="0"/>
              </a:rPr>
              <a:t>Players</a:t>
            </a:r>
            <a:r>
              <a:rPr lang="cs-CZ" dirty="0">
                <a:effectLst/>
                <a:latin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</a:rPr>
              <a:t>Agents</a:t>
            </a:r>
            <a:r>
              <a:rPr lang="cs-CZ" dirty="0">
                <a:effectLst/>
                <a:latin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</a:rPr>
              <a:t>Regulations</a:t>
            </a:r>
            <a:r>
              <a:rPr lang="cs-CZ" dirty="0">
                <a:effectLst/>
                <a:latin typeface="Times New Roman" panose="02020603050405020304" pitchFamily="18" charset="0"/>
              </a:rPr>
              <a:t> 2014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62902E-70C0-48CC-8A38-BD3E543A7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effectLst/>
                <a:latin typeface="Times New Roman" panose="02020603050405020304" pitchFamily="18" charset="0"/>
              </a:rPr>
              <a:t>Zprostředkovatel nově neskládal žádnou zkoušku ani nepodléhal licenčnímu systému, ale měl při každé transakci podepisovat čestné prohlášení, v němž deklaroval, že je způsobilý se transakce zúčastnit, bezúhonný, nemá smluvní vztah k FIFA, národní asociaci, klubu ani profesionální soutěži atd.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</a:rPr>
              <a:t>Zprostředkovatelé se registrovali u národních asociací a každá z nich měla povinnost vytvořit pro zprostředkovatele registrační systém přístupný veřejnosti.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</a:rPr>
              <a:t>Transakce (přestup, hostování, uzavření či prodloužení profesionální smlouvy) pak měly být smlouva o zastupování a příslušné čestné prohlášení zprostředkovatele předloženy národní asociaci. 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20208D-3BF7-4EF9-A7DB-0AC6D5C93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A1520-8C96-4070-A425-280E5C21A282}" type="datetime1">
              <a:rPr lang="cs-CZ" smtClean="0"/>
              <a:t>25.11.2022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0798A15-F113-443D-8E26-3F84D6BFD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.© doc. Ing. Jiří Novotný, CSc.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F7946A-5A20-43BC-BB36-F9C4A464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00570-49A9-490A-9A4A-B9ED23828611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10541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F9B72-7C3A-4E47-A2E3-F180DB7D7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Agenti F</a:t>
            </a:r>
            <a:r>
              <a:rPr lang="cs-CZ" dirty="0">
                <a:effectLst/>
                <a:latin typeface="Times New Roman" panose="02020603050405020304" pitchFamily="18" charset="0"/>
              </a:rPr>
              <a:t>IFA </a:t>
            </a:r>
            <a:r>
              <a:rPr lang="cs-CZ" dirty="0" err="1">
                <a:effectLst/>
                <a:latin typeface="Times New Roman" panose="02020603050405020304" pitchFamily="18" charset="0"/>
              </a:rPr>
              <a:t>Players</a:t>
            </a:r>
            <a:r>
              <a:rPr lang="cs-CZ" dirty="0">
                <a:effectLst/>
                <a:latin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</a:rPr>
              <a:t>Agents</a:t>
            </a:r>
            <a:r>
              <a:rPr lang="cs-CZ" dirty="0">
                <a:effectLst/>
                <a:latin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</a:rPr>
              <a:t>Regulations</a:t>
            </a:r>
            <a:r>
              <a:rPr lang="cs-CZ" dirty="0">
                <a:effectLst/>
                <a:latin typeface="Times New Roman" panose="02020603050405020304" pitchFamily="18" charset="0"/>
              </a:rPr>
              <a:t> 2014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62902E-70C0-48CC-8A38-BD3E543A7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4729163"/>
          </a:xfrm>
        </p:spPr>
        <p:txBody>
          <a:bodyPr/>
          <a:lstStyle/>
          <a:p>
            <a:pPr lvl="1"/>
            <a:r>
              <a:rPr lang="cs-CZ" dirty="0">
                <a:effectLst/>
                <a:latin typeface="Times New Roman" panose="02020603050405020304" pitchFamily="18" charset="0"/>
              </a:rPr>
              <a:t>Každá národní asociace měla ke konci března zveřejnit jména</a:t>
            </a:r>
            <a:br>
              <a:rPr lang="cs-CZ" dirty="0"/>
            </a:br>
            <a:r>
              <a:rPr lang="cs-CZ" dirty="0">
                <a:effectLst/>
                <a:latin typeface="Times New Roman" panose="02020603050405020304" pitchFamily="18" charset="0"/>
              </a:rPr>
              <a:t>registrovaných zprostředkovatelů stejně jako všechny transakce, jichž se zprostředkovatelé účastnili v průběhu minulého roku.</a:t>
            </a:r>
          </a:p>
          <a:p>
            <a:pPr lvl="1"/>
            <a:r>
              <a:rPr lang="cs-CZ" dirty="0">
                <a:effectLst/>
                <a:latin typeface="Times New Roman" panose="02020603050405020304" pitchFamily="18" charset="0"/>
              </a:rPr>
              <a:t>Provize zprostředkovatele 3 % z celkového hrubého příjmu hráče</a:t>
            </a:r>
          </a:p>
          <a:p>
            <a:pPr lvl="1"/>
            <a:endParaRPr lang="cs-CZ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b="1" dirty="0">
                <a:effectLst/>
                <a:latin typeface="Times New Roman" panose="02020603050405020304" pitchFamily="18" charset="0"/>
              </a:rPr>
              <a:t>FIFA nadále nebyla příslušná k řešení sporů mezi zprostředkovateli a kluby či mezi zprostředkovateli a hráči. Zprostředkovatelé tedy museli své spory řešit u národních asociací, popřípadě u národních soudů a CAS</a:t>
            </a:r>
          </a:p>
          <a:p>
            <a:pPr lvl="1"/>
            <a:r>
              <a:rPr lang="cs-CZ" dirty="0">
                <a:effectLst/>
                <a:latin typeface="Times New Roman" panose="02020603050405020304" pitchFamily="18" charset="0"/>
              </a:rPr>
              <a:t>výše zmíněná deregulace agentů vedla k ještě větší roztříštěnosti</a:t>
            </a:r>
            <a:br>
              <a:rPr lang="cs-CZ" dirty="0"/>
            </a:br>
            <a:r>
              <a:rPr lang="cs-CZ" dirty="0">
                <a:effectLst/>
                <a:latin typeface="Times New Roman" panose="02020603050405020304" pitchFamily="18" charset="0"/>
              </a:rPr>
              <a:t>úprav v jednotlivých </a:t>
            </a:r>
            <a:r>
              <a:rPr lang="cs-CZ" dirty="0" err="1">
                <a:effectLst/>
                <a:latin typeface="Times New Roman" panose="02020603050405020304" pitchFamily="18" charset="0"/>
              </a:rPr>
              <a:t>zemíc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20208D-3BF7-4EF9-A7DB-0AC6D5C93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A1520-8C96-4070-A425-280E5C21A282}" type="datetime1">
              <a:rPr lang="cs-CZ" smtClean="0"/>
              <a:t>25.11.2022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0798A15-F113-443D-8E26-3F84D6BFD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.© doc. Ing. Jiří Novotný, CSc.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F7946A-5A20-43BC-BB36-F9C4A464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00570-49A9-490A-9A4A-B9ED23828611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23621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F9B72-7C3A-4E47-A2E3-F180DB7D7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Agenti </a:t>
            </a:r>
            <a:r>
              <a:rPr lang="cs-CZ" dirty="0">
                <a:effectLst/>
                <a:latin typeface="Times New Roman" panose="02020603050405020304" pitchFamily="18" charset="0"/>
              </a:rPr>
              <a:t>Návrat k licenčnímu systému od 1. ledna 2022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62902E-70C0-48CC-8A38-BD3E543A7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effectLst/>
                <a:latin typeface="Times New Roman" panose="02020603050405020304" pitchFamily="18" charset="0"/>
              </a:rPr>
              <a:t>Návrat k regulaci činnosti agentů pomocí licenčního systému, tentokrát zřejmě doplněný o povinné průběžné vzdělávání se již licencovaných agentů formou získávání kreditů v jednotlivých letech</a:t>
            </a:r>
            <a:br>
              <a:rPr lang="cs-CZ" dirty="0"/>
            </a:br>
            <a:r>
              <a:rPr lang="cs-CZ" dirty="0">
                <a:effectLst/>
                <a:latin typeface="Times New Roman" panose="02020603050405020304" pitchFamily="18" charset="0"/>
              </a:rPr>
              <a:t>jejich působení.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</a:rPr>
              <a:t>složení zkoušky, kterou bude uchazeč skládat písemně prostřednictvím některé z národních asociací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</a:rPr>
              <a:t>Zákaz vyplácení procent agentům/zprostředkovatelům</a:t>
            </a:r>
          </a:p>
          <a:p>
            <a:r>
              <a:rPr lang="cs-CZ">
                <a:effectLst/>
                <a:latin typeface="Times New Roman" panose="02020603050405020304" pitchFamily="18" charset="0"/>
              </a:rPr>
              <a:t>vidina možnosti získání v běžném případě 10 % i více z přestupové</a:t>
            </a:r>
            <a:br>
              <a:rPr lang="cs-CZ"/>
            </a:br>
            <a:r>
              <a:rPr lang="cs-CZ">
                <a:effectLst/>
                <a:latin typeface="Times New Roman" panose="02020603050405020304" pitchFamily="18" charset="0"/>
              </a:rPr>
              <a:t>částky dosahující výše několika milionů eur byla pro agenty velkým lákadlem, kterého se</a:t>
            </a:r>
            <a:br>
              <a:rPr lang="cs-CZ"/>
            </a:br>
            <a:r>
              <a:rPr lang="cs-CZ">
                <a:effectLst/>
                <a:latin typeface="Times New Roman" panose="02020603050405020304" pitchFamily="18" charset="0"/>
              </a:rPr>
              <a:t>jen tak nehodlali vzdát.</a:t>
            </a:r>
            <a:endParaRPr lang="cs-CZ" dirty="0">
              <a:effectLst/>
              <a:latin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20208D-3BF7-4EF9-A7DB-0AC6D5C93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A1520-8C96-4070-A425-280E5C21A282}" type="datetime1">
              <a:rPr lang="cs-CZ" smtClean="0"/>
              <a:t>25.11.2022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0798A15-F113-443D-8E26-3F84D6BFD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.© doc. Ing. Jiří Novotný, CSc.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F7946A-5A20-43BC-BB36-F9C4A464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00570-49A9-490A-9A4A-B9ED23828611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90134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F9B72-7C3A-4E47-A2E3-F180DB7D7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Agenti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62902E-70C0-48CC-8A38-BD3E543A7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20208D-3BF7-4EF9-A7DB-0AC6D5C93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A1520-8C96-4070-A425-280E5C21A282}" type="datetime1">
              <a:rPr lang="cs-CZ" smtClean="0"/>
              <a:t>25.11.2022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0798A15-F113-443D-8E26-3F84D6BFD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.© doc. Ing. Jiří Novotný, CSc.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F7946A-5A20-43BC-BB36-F9C4A464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00570-49A9-490A-9A4A-B9ED23828611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4193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F9B72-7C3A-4E47-A2E3-F180DB7D7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Agenti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62902E-70C0-48CC-8A38-BD3E543A7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effectLst/>
                <a:latin typeface="Times New Roman" panose="02020603050405020304" pitchFamily="18" charset="0"/>
              </a:rPr>
              <a:t>Agenti zastupující v první řadě fotbalové hráče, ale postupem času často i kluby, jsou historicky nedílnou součástí přestupového trhu ve fotbale a jejich působení ve fotbalovém prostředí je opakovaně a dlouhodobě předmětem kritiky. 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AAA7F7-743C-47E5-9B4E-110E5CF08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FC6C-5699-425D-83EB-F90BB6C60089}" type="datetime1">
              <a:rPr lang="cs-CZ" smtClean="0"/>
              <a:t>25.11.2022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94D997-B499-4C2C-8A0E-477B71F32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.© 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E1FE4A-8F99-4513-9925-FDEBB89BB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00570-49A9-490A-9A4A-B9ED2382861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4355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F9B72-7C3A-4E47-A2E3-F180DB7D7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Agenti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62902E-70C0-48CC-8A38-BD3E543A7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928A02-4551-4BED-B222-B9347BFF7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CE508-EA63-4D5A-9881-5E9A6DE44863}" type="datetime1">
              <a:rPr lang="cs-CZ" smtClean="0"/>
              <a:t>25.11.2022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684628-FAA2-4DAB-BE7A-FE9F69466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Doc. Ing. Jiří Novotný, CSc.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6E6D70-0B22-4BC6-B4AF-ADA2EA121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00570-49A9-490A-9A4A-B9ED2382861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914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F9B72-7C3A-4E47-A2E3-F180DB7D7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Agenti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62902E-70C0-48CC-8A38-BD3E543A7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effectLst/>
                <a:latin typeface="Times New Roman" panose="02020603050405020304" pitchFamily="18" charset="0"/>
              </a:rPr>
              <a:t>Agenti zastupující v první řadě fotbalové hráče, ale postupem času často i kluby, jsou historicky nedílnou součástí přestupového trhu ve fotbale a jejich působení ve fotbalovém prostředí je opakovaně a dlouhodobě předmětem kritiky. </a:t>
            </a:r>
          </a:p>
          <a:p>
            <a:endParaRPr lang="cs-CZ" dirty="0">
              <a:latin typeface="Times New Roman" panose="02020603050405020304" pitchFamily="18" charset="0"/>
            </a:endParaRPr>
          </a:p>
          <a:p>
            <a:r>
              <a:rPr lang="cs-CZ" dirty="0">
                <a:effectLst/>
                <a:latin typeface="Times New Roman" panose="02020603050405020304" pitchFamily="18" charset="0"/>
              </a:rPr>
              <a:t>Agenti vyvádějí peníze mimo fotbalové prostředí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A58FF5-0FA7-4A63-9CCC-D7F7F9CFA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85B5E-4E46-4EAB-8F15-33BE5F765A2B}" type="datetime1">
              <a:rPr lang="cs-CZ" smtClean="0"/>
              <a:t>25.11.2022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2302DC-1A50-4F96-B637-C48C9AB94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.© doc. Ing. Jiří Novotný, CSc.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43E14F-ED9F-4EAA-9722-354C173C5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00570-49A9-490A-9A4A-B9ED2382861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511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F9B72-7C3A-4E47-A2E3-F180DB7D7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Agenti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62902E-70C0-48CC-8A38-BD3E543A7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effectLst/>
                <a:latin typeface="Times New Roman" panose="02020603050405020304" pitchFamily="18" charset="0"/>
              </a:rPr>
              <a:t>Fotbalový ekosystém počítá s finančními toky směřujícími od bohatých, velkých profesionálních klubů směrem k menším, chudším amatérským klubům. </a:t>
            </a:r>
          </a:p>
          <a:p>
            <a:endParaRPr lang="cs-CZ" dirty="0">
              <a:latin typeface="Times New Roman" panose="02020603050405020304" pitchFamily="18" charset="0"/>
            </a:endParaRPr>
          </a:p>
          <a:p>
            <a:r>
              <a:rPr lang="cs-CZ" dirty="0">
                <a:effectLst/>
                <a:latin typeface="Times New Roman" panose="02020603050405020304" pitchFamily="18" charset="0"/>
              </a:rPr>
              <a:t>Za zmíněné finanční toky můžeme považovat přestupové částky samotné, ale i speciální nástroje vytvořené ze strany FIFA pro podpoření menších klubů, které hráče vychovávají, tedy mechanismus solidarity a tréninkové kompenzace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1054DE-9D4B-46C8-A765-39F166EF6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FEF93-FC8A-4D36-97E1-7661CDAEAABF}" type="datetime1">
              <a:rPr lang="cs-CZ" smtClean="0"/>
              <a:t>25.11.2022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A68C5B-D7B7-4319-92AB-196577F00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.© doc. Ing. Jiří Novotný, CSc.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2471D20-EF3A-4092-9A7B-736DE2A6E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00570-49A9-490A-9A4A-B9ED2382861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87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F9B72-7C3A-4E47-A2E3-F180DB7D7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Agenti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5E727A3C-05BE-45C3-AD6D-EF1CDEB51C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6700" y="1371600"/>
            <a:ext cx="8737599" cy="4007509"/>
          </a:xfrm>
          <a:prstGeom prst="rect">
            <a:avLst/>
          </a:prstGeom>
        </p:spPr>
      </p:pic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20208D-3BF7-4EF9-A7DB-0AC6D5C93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A1520-8C96-4070-A425-280E5C21A282}" type="datetime1">
              <a:rPr lang="cs-CZ" smtClean="0"/>
              <a:t>25.11.2022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0798A15-F113-443D-8E26-3F84D6BFD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.© doc. Ing. Jiří Novotný, CSc.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F7946A-5A20-43BC-BB36-F9C4A464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00570-49A9-490A-9A4A-B9ED2382861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2777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F9B72-7C3A-4E47-A2E3-F180DB7D7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Agenti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62902E-70C0-48CC-8A38-BD3E543A7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effectLst/>
                <a:latin typeface="Times New Roman" panose="02020603050405020304" pitchFamily="18" charset="0"/>
              </a:rPr>
              <a:t>Počátky regulace agentů ze strany FIFA</a:t>
            </a:r>
            <a:r>
              <a:rPr lang="cs-CZ" dirty="0">
                <a:effectLst/>
                <a:latin typeface="Times New Roman" panose="02020603050405020304" pitchFamily="18" charset="0"/>
              </a:rPr>
              <a:t> 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</a:rPr>
              <a:t>IFA </a:t>
            </a:r>
            <a:r>
              <a:rPr lang="cs-CZ" dirty="0" err="1">
                <a:effectLst/>
                <a:latin typeface="Times New Roman" panose="02020603050405020304" pitchFamily="18" charset="0"/>
              </a:rPr>
              <a:t>Players</a:t>
            </a:r>
            <a:r>
              <a:rPr lang="cs-CZ" dirty="0">
                <a:effectLst/>
                <a:latin typeface="Times New Roman" panose="02020603050405020304" pitchFamily="18" charset="0"/>
              </a:rPr>
              <a:t>‘ </a:t>
            </a:r>
            <a:r>
              <a:rPr lang="cs-CZ" dirty="0" err="1">
                <a:effectLst/>
                <a:latin typeface="Times New Roman" panose="02020603050405020304" pitchFamily="18" charset="0"/>
              </a:rPr>
              <a:t>Agents</a:t>
            </a:r>
            <a:r>
              <a:rPr lang="cs-CZ" dirty="0">
                <a:effectLst/>
                <a:latin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</a:rPr>
              <a:t>Regulations</a:t>
            </a:r>
            <a:r>
              <a:rPr lang="cs-CZ" dirty="0">
                <a:effectLst/>
                <a:latin typeface="Times New Roman" panose="02020603050405020304" pitchFamily="18" charset="0"/>
              </a:rPr>
              <a:t> (FIFA PAR) v roce 1994, které pro agenty zavedlo licenční systém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</a:rPr>
              <a:t>Tuto skupinu osob vtáhne do fotbalového prostředí tím, že jim</a:t>
            </a:r>
            <a:br>
              <a:rPr lang="cs-CZ" dirty="0"/>
            </a:br>
            <a:r>
              <a:rPr lang="cs-CZ" dirty="0">
                <a:effectLst/>
                <a:latin typeface="Times New Roman" panose="02020603050405020304" pitchFamily="18" charset="0"/>
              </a:rPr>
              <a:t>přizná určitý status, což FIFA zároveň umožní regulovat působení této skupiny ve fotbale předpisem vydaným FIFA.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20208D-3BF7-4EF9-A7DB-0AC6D5C93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A1520-8C96-4070-A425-280E5C21A282}" type="datetime1">
              <a:rPr lang="cs-CZ" smtClean="0"/>
              <a:t>25.11.2022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0798A15-F113-443D-8E26-3F84D6BFD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.© doc. Ing. Jiří Novotný, CSc.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F7946A-5A20-43BC-BB36-F9C4A464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00570-49A9-490A-9A4A-B9ED2382861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6970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F9B72-7C3A-4E47-A2E3-F180DB7D7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Agenti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62902E-70C0-48CC-8A38-BD3E543A7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1100"/>
            <a:ext cx="10515600" cy="51752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>
                <a:effectLst/>
                <a:latin typeface="Times New Roman" panose="02020603050405020304" pitchFamily="18" charset="0"/>
              </a:rPr>
              <a:t>Podmínky: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</a:rPr>
              <a:t>Fyzická osoba, která chtěla působit jako agent, musela nejdříve</a:t>
            </a:r>
            <a:br>
              <a:rPr lang="cs-CZ" dirty="0"/>
            </a:br>
            <a:r>
              <a:rPr lang="cs-CZ" dirty="0">
                <a:effectLst/>
                <a:latin typeface="Times New Roman" panose="02020603050405020304" pitchFamily="18" charset="0"/>
              </a:rPr>
              <a:t>získat licenci od některé z národních asociací a následně byla označena jako FIFA licencovaný agent. 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</a:rPr>
              <a:t>K získání licence musela fyzická osoba prokázat bezúhonnost (čistý</a:t>
            </a:r>
            <a:br>
              <a:rPr lang="cs-CZ" dirty="0"/>
            </a:br>
            <a:r>
              <a:rPr lang="cs-CZ" dirty="0">
                <a:effectLst/>
                <a:latin typeface="Times New Roman" panose="02020603050405020304" pitchFamily="18" charset="0"/>
              </a:rPr>
              <a:t>trestní rejstřík), absolvovat pohovor, při němž měla osvědčit znalost sportu a právních předpisů, a dále složit kauci ve výši 200 000 švýcarských franků.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</a:rPr>
              <a:t>Smlouva mezi agentem a hráčem byla časově omezena na maximální dobu dvou let, po uplynutí této doby bylo třeba uzavřít novou smlouvu. </a:t>
            </a:r>
          </a:p>
          <a:p>
            <a:r>
              <a:rPr lang="cs-CZ" dirty="0">
                <a:latin typeface="Times New Roman" panose="02020603050405020304" pitchFamily="18" charset="0"/>
              </a:rPr>
              <a:t>Sankce za porušení pokuta pozastavení činnosti, odebrání licence, </a:t>
            </a:r>
            <a:endParaRPr lang="cs-CZ" dirty="0">
              <a:effectLst/>
              <a:latin typeface="Times New Roman" panose="02020603050405020304" pitchFamily="18" charset="0"/>
            </a:endParaRPr>
          </a:p>
          <a:p>
            <a:endParaRPr lang="cs-CZ" dirty="0">
              <a:effectLst/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20208D-3BF7-4EF9-A7DB-0AC6D5C93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A1520-8C96-4070-A425-280E5C21A282}" type="datetime1">
              <a:rPr lang="cs-CZ" smtClean="0"/>
              <a:t>25.11.2022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0798A15-F113-443D-8E26-3F84D6BFD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.© doc. Ing. Jiří Novotný, CSc.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F7946A-5A20-43BC-BB36-F9C4A464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00570-49A9-490A-9A4A-B9ED23828611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597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F9B72-7C3A-4E47-A2E3-F180DB7D7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Agenti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62902E-70C0-48CC-8A38-BD3E543A7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4300"/>
            <a:ext cx="10515600" cy="47926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>
                <a:effectLst/>
                <a:latin typeface="Times New Roman" panose="02020603050405020304" pitchFamily="18" charset="0"/>
              </a:rPr>
              <a:t>Kritika  IFA </a:t>
            </a:r>
            <a:r>
              <a:rPr lang="cs-CZ" dirty="0" err="1">
                <a:effectLst/>
                <a:latin typeface="Times New Roman" panose="02020603050405020304" pitchFamily="18" charset="0"/>
              </a:rPr>
              <a:t>Players</a:t>
            </a:r>
            <a:r>
              <a:rPr lang="cs-CZ" dirty="0">
                <a:effectLst/>
                <a:latin typeface="Times New Roman" panose="02020603050405020304" pitchFamily="18" charset="0"/>
              </a:rPr>
              <a:t>‘ </a:t>
            </a:r>
            <a:r>
              <a:rPr lang="cs-CZ" dirty="0" err="1">
                <a:effectLst/>
                <a:latin typeface="Times New Roman" panose="02020603050405020304" pitchFamily="18" charset="0"/>
              </a:rPr>
              <a:t>Agents</a:t>
            </a:r>
            <a:r>
              <a:rPr lang="cs-CZ" dirty="0">
                <a:effectLst/>
                <a:latin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</a:rPr>
              <a:t>Regulations</a:t>
            </a:r>
            <a:r>
              <a:rPr lang="cs-CZ" dirty="0">
                <a:effectLst/>
                <a:latin typeface="Times New Roman" panose="02020603050405020304" pitchFamily="18" charset="0"/>
              </a:rPr>
              <a:t> (FIFA PAR) 1994 a změny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</a:rPr>
              <a:t>Stížnosti k Evropské komisi s ohledem na možný rozpor s právem EU. Důvodem bylo, že nově vedený licenční systém podle názoru některých omezoval přístup osob k výkonu profese a byl tak v rozporu s principy volného trhu.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</a:rPr>
              <a:t>Reakce _ </a:t>
            </a:r>
            <a:r>
              <a:rPr lang="en-US" dirty="0">
                <a:effectLst/>
                <a:latin typeface="Times New Roman" panose="02020603050405020304" pitchFamily="18" charset="0"/>
              </a:rPr>
              <a:t>FIFA Players Agents Regulations 2001</a:t>
            </a:r>
            <a:endParaRPr lang="cs-CZ" dirty="0">
              <a:effectLst/>
              <a:latin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cs-CZ" dirty="0">
                <a:latin typeface="Times New Roman" panose="02020603050405020304" pitchFamily="18" charset="0"/>
              </a:rPr>
              <a:t>Změny:</a:t>
            </a:r>
          </a:p>
          <a:p>
            <a:pPr lvl="1"/>
            <a:r>
              <a:rPr lang="cs-CZ" dirty="0">
                <a:latin typeface="Times New Roman" panose="02020603050405020304" pitchFamily="18" charset="0"/>
              </a:rPr>
              <a:t> </a:t>
            </a:r>
            <a:r>
              <a:rPr lang="cs-CZ" dirty="0">
                <a:effectLst/>
                <a:latin typeface="Times New Roman" panose="02020603050405020304" pitchFamily="18" charset="0"/>
              </a:rPr>
              <a:t>pohovor nutný k udělení licence nahradil písemným testem ze znalostí sportovního prostředí a práva</a:t>
            </a:r>
          </a:p>
          <a:p>
            <a:pPr lvl="1"/>
            <a:r>
              <a:rPr lang="cs-CZ" dirty="0">
                <a:effectLst/>
                <a:latin typeface="Times New Roman" panose="02020603050405020304" pitchFamily="18" charset="0"/>
              </a:rPr>
              <a:t>složit depozit ve výši 100 000 švýcarských franků nebo si alternativně zřídit pojištění profesní odpovědnosti</a:t>
            </a:r>
          </a:p>
          <a:p>
            <a:pPr lvl="1"/>
            <a:r>
              <a:rPr lang="cs-CZ" dirty="0">
                <a:effectLst/>
                <a:latin typeface="Times New Roman" panose="02020603050405020304" pitchFamily="18" charset="0"/>
              </a:rPr>
              <a:t>Smlouva mezi agentem</a:t>
            </a:r>
            <a:br>
              <a:rPr lang="cs-CZ" dirty="0"/>
            </a:br>
            <a:r>
              <a:rPr lang="cs-CZ" dirty="0">
                <a:effectLst/>
                <a:latin typeface="Times New Roman" panose="02020603050405020304" pitchFamily="18" charset="0"/>
              </a:rPr>
              <a:t>a hráčem musela obsahovat stanovení výše odměny agenta odvíjející se od hrubé mzdy hráče poskytované klubem. (FIFA 5 %)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20208D-3BF7-4EF9-A7DB-0AC6D5C93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A1520-8C96-4070-A425-280E5C21A282}" type="datetime1">
              <a:rPr lang="cs-CZ" smtClean="0"/>
              <a:t>25.11.2022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0798A15-F113-443D-8E26-3F84D6BFD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.© doc. Ing. Jiří Novotný, CSc.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F7946A-5A20-43BC-BB36-F9C4A464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00570-49A9-490A-9A4A-B9ED23828611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982214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1289</Words>
  <Application>Microsoft Office PowerPoint</Application>
  <PresentationFormat>Širokoúhlá obrazovka</PresentationFormat>
  <Paragraphs>115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Motiv Office</vt:lpstr>
      <vt:lpstr>Agenti</vt:lpstr>
      <vt:lpstr>Agenti</vt:lpstr>
      <vt:lpstr>Agenti</vt:lpstr>
      <vt:lpstr>Agenti</vt:lpstr>
      <vt:lpstr>Agenti</vt:lpstr>
      <vt:lpstr>Agenti</vt:lpstr>
      <vt:lpstr>Agenti</vt:lpstr>
      <vt:lpstr>Agenti</vt:lpstr>
      <vt:lpstr>Agenti</vt:lpstr>
      <vt:lpstr>Agenti změny 2001</vt:lpstr>
      <vt:lpstr>Agenti FIFA PAR z roku 2008</vt:lpstr>
      <vt:lpstr>Agenti FIFA PAR z roku 2008</vt:lpstr>
      <vt:lpstr>Agenti</vt:lpstr>
      <vt:lpstr>Agenti FIFA Players Agents Regulations 2014</vt:lpstr>
      <vt:lpstr>Agenti FIFA Players Agents Regulations 2014</vt:lpstr>
      <vt:lpstr>Agenti Návrat k licenčnímu systému od 1. ledna 2022</vt:lpstr>
      <vt:lpstr>Agenti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Agenti</dc:title>
  <dc:creator>Jiří Novotný</dc:creator>
  <cp:lastModifiedBy>Jiří Novotný</cp:lastModifiedBy>
  <cp:revision>9</cp:revision>
  <dcterms:created xsi:type="dcterms:W3CDTF">2022-11-25T10:31:51Z</dcterms:created>
  <dcterms:modified xsi:type="dcterms:W3CDTF">2022-11-25T12:45:54Z</dcterms:modified>
</cp:coreProperties>
</file>