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9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47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22" r:id="rId65"/>
    <p:sldId id="318" r:id="rId66"/>
    <p:sldId id="323" r:id="rId67"/>
    <p:sldId id="324" r:id="rId68"/>
    <p:sldId id="325" r:id="rId69"/>
    <p:sldId id="326" r:id="rId70"/>
    <p:sldId id="327" r:id="rId71"/>
    <p:sldId id="319" r:id="rId72"/>
    <p:sldId id="328" r:id="rId73"/>
    <p:sldId id="330" r:id="rId74"/>
    <p:sldId id="329" r:id="rId75"/>
    <p:sldId id="331" r:id="rId76"/>
    <p:sldId id="320" r:id="rId77"/>
    <p:sldId id="339" r:id="rId78"/>
    <p:sldId id="340" r:id="rId79"/>
    <p:sldId id="341" r:id="rId80"/>
    <p:sldId id="342" r:id="rId81"/>
    <p:sldId id="332" r:id="rId82"/>
    <p:sldId id="343" r:id="rId83"/>
    <p:sldId id="333" r:id="rId84"/>
    <p:sldId id="337" r:id="rId85"/>
    <p:sldId id="338" r:id="rId86"/>
    <p:sldId id="334" r:id="rId87"/>
    <p:sldId id="335" r:id="rId88"/>
    <p:sldId id="344" r:id="rId89"/>
    <p:sldId id="345" r:id="rId90"/>
    <p:sldId id="346" r:id="rId91"/>
    <p:sldId id="321" r:id="rId92"/>
    <p:sldId id="348" r:id="rId9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5"/>
      <p:bold r:id="rId96"/>
      <p:italic r:id="rId97"/>
      <p:boldItalic r:id="rId98"/>
    </p:embeddedFont>
    <p:embeddedFont>
      <p:font typeface="Roboto" panose="02000000000000000000" pitchFamily="2" charset="0"/>
      <p:regular r:id="rId99"/>
      <p:bold r:id="rId100"/>
      <p:italic r:id="rId101"/>
      <p:boldItalic r:id="rId102"/>
    </p:embeddedFont>
    <p:embeddedFont>
      <p:font typeface="Tahoma" panose="020B0604030504040204" pitchFamily="34" charset="0"/>
      <p:regular r:id="rId103"/>
      <p:bold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5" roundtripDataSignature="AMtx7mhMN8pYUIQHCKJc7/jqHe9axXDK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5A905A-5905-C148-B832-54B6633CA365}" v="61" dt="2022-10-24T09:26:14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9"/>
  </p:normalViewPr>
  <p:slideViewPr>
    <p:cSldViewPr snapToGrid="0">
      <p:cViewPr varScale="1">
        <p:scale>
          <a:sx n="102" d="100"/>
          <a:sy n="102" d="100"/>
        </p:scale>
        <p:origin x="1920" y="17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8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9.fntdata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6.fntdata"/><Relationship Id="rId105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F05A905A-5905-C148-B832-54B6633CA365}"/>
    <pc:docChg chg="undo redo custSel addSld delSld modSld sldOrd">
      <pc:chgData name="Pavlína Bazalová" userId="e219d983-eaf7-45be-b67d-109fd92f69b5" providerId="ADAL" clId="{F05A905A-5905-C148-B832-54B6633CA365}" dt="2022-10-24T09:28:55.572" v="1231" actId="20577"/>
      <pc:docMkLst>
        <pc:docMk/>
      </pc:docMkLst>
      <pc:sldChg chg="addSp delSp modSp mod">
        <pc:chgData name="Pavlína Bazalová" userId="e219d983-eaf7-45be-b67d-109fd92f69b5" providerId="ADAL" clId="{F05A905A-5905-C148-B832-54B6633CA365}" dt="2022-10-24T09:24:23.571" v="882" actId="47"/>
        <pc:sldMkLst>
          <pc:docMk/>
          <pc:sldMk cId="0" sldId="256"/>
        </pc:sldMkLst>
        <pc:spChg chg="add del mod">
          <ac:chgData name="Pavlína Bazalová" userId="e219d983-eaf7-45be-b67d-109fd92f69b5" providerId="ADAL" clId="{F05A905A-5905-C148-B832-54B6633CA365}" dt="2022-10-24T09:24:23.571" v="882" actId="47"/>
          <ac:spMkLst>
            <pc:docMk/>
            <pc:sldMk cId="0" sldId="256"/>
            <ac:spMk id="2" creationId="{D6170683-45B5-8349-AE5F-6A20E72497B1}"/>
          </ac:spMkLst>
        </pc:spChg>
      </pc:sldChg>
      <pc:sldChg chg="modSp mod">
        <pc:chgData name="Pavlína Bazalová" userId="e219d983-eaf7-45be-b67d-109fd92f69b5" providerId="ADAL" clId="{F05A905A-5905-C148-B832-54B6633CA365}" dt="2022-10-24T07:05:37.361" v="778" actId="20577"/>
        <pc:sldMkLst>
          <pc:docMk/>
          <pc:sldMk cId="0" sldId="310"/>
        </pc:sldMkLst>
        <pc:spChg chg="mod">
          <ac:chgData name="Pavlína Bazalová" userId="e219d983-eaf7-45be-b67d-109fd92f69b5" providerId="ADAL" clId="{F05A905A-5905-C148-B832-54B6633CA365}" dt="2022-10-24T07:05:37.361" v="778" actId="20577"/>
          <ac:spMkLst>
            <pc:docMk/>
            <pc:sldMk cId="0" sldId="310"/>
            <ac:spMk id="629" creationId="{00000000-0000-0000-0000-000000000000}"/>
          </ac:spMkLst>
        </pc:spChg>
      </pc:sldChg>
      <pc:sldChg chg="modSp mod">
        <pc:chgData name="Pavlína Bazalová" userId="e219d983-eaf7-45be-b67d-109fd92f69b5" providerId="ADAL" clId="{F05A905A-5905-C148-B832-54B6633CA365}" dt="2022-10-24T07:16:36.761" v="780" actId="20577"/>
        <pc:sldMkLst>
          <pc:docMk/>
          <pc:sldMk cId="0" sldId="318"/>
        </pc:sldMkLst>
        <pc:spChg chg="mod">
          <ac:chgData name="Pavlína Bazalová" userId="e219d983-eaf7-45be-b67d-109fd92f69b5" providerId="ADAL" clId="{F05A905A-5905-C148-B832-54B6633CA365}" dt="2022-10-24T07:16:36.761" v="780" actId="20577"/>
          <ac:spMkLst>
            <pc:docMk/>
            <pc:sldMk cId="0" sldId="318"/>
            <ac:spMk id="712" creationId="{00000000-0000-0000-0000-000000000000}"/>
          </ac:spMkLst>
        </pc:spChg>
      </pc:sldChg>
      <pc:sldChg chg="addSp delSp modSp mod">
        <pc:chgData name="Pavlína Bazalová" userId="e219d983-eaf7-45be-b67d-109fd92f69b5" providerId="ADAL" clId="{F05A905A-5905-C148-B832-54B6633CA365}" dt="2022-10-22T06:27:48.604" v="3" actId="478"/>
        <pc:sldMkLst>
          <pc:docMk/>
          <pc:sldMk cId="0" sldId="320"/>
        </pc:sldMkLst>
        <pc:spChg chg="del">
          <ac:chgData name="Pavlína Bazalová" userId="e219d983-eaf7-45be-b67d-109fd92f69b5" providerId="ADAL" clId="{F05A905A-5905-C148-B832-54B6633CA365}" dt="2022-10-22T06:27:48.604" v="3" actId="478"/>
          <ac:spMkLst>
            <pc:docMk/>
            <pc:sldMk cId="0" sldId="320"/>
            <ac:spMk id="728" creationId="{00000000-0000-0000-0000-000000000000}"/>
          </ac:spMkLst>
        </pc:spChg>
        <pc:picChg chg="add mod">
          <ac:chgData name="Pavlína Bazalová" userId="e219d983-eaf7-45be-b67d-109fd92f69b5" providerId="ADAL" clId="{F05A905A-5905-C148-B832-54B6633CA365}" dt="2022-10-22T06:27:45.480" v="2" actId="1076"/>
          <ac:picMkLst>
            <pc:docMk/>
            <pc:sldMk cId="0" sldId="320"/>
            <ac:picMk id="1026" creationId="{3F2DB96C-8886-C82F-A37A-09BCF4BB7FBE}"/>
          </ac:picMkLst>
        </pc:picChg>
      </pc:sldChg>
      <pc:sldChg chg="modSp mod">
        <pc:chgData name="Pavlína Bazalová" userId="e219d983-eaf7-45be-b67d-109fd92f69b5" providerId="ADAL" clId="{F05A905A-5905-C148-B832-54B6633CA365}" dt="2022-10-24T07:19:27.999" v="807" actId="20577"/>
        <pc:sldMkLst>
          <pc:docMk/>
          <pc:sldMk cId="1807293633" sldId="326"/>
        </pc:sldMkLst>
        <pc:spChg chg="mod">
          <ac:chgData name="Pavlína Bazalová" userId="e219d983-eaf7-45be-b67d-109fd92f69b5" providerId="ADAL" clId="{F05A905A-5905-C148-B832-54B6633CA365}" dt="2022-10-24T07:19:27.999" v="807" actId="20577"/>
          <ac:spMkLst>
            <pc:docMk/>
            <pc:sldMk cId="1807293633" sldId="326"/>
            <ac:spMk id="3" creationId="{92DC8117-95D2-4E83-8973-BACDDFAB7B66}"/>
          </ac:spMkLst>
        </pc:spChg>
      </pc:sldChg>
      <pc:sldChg chg="modSp mod">
        <pc:chgData name="Pavlína Bazalová" userId="e219d983-eaf7-45be-b67d-109fd92f69b5" providerId="ADAL" clId="{F05A905A-5905-C148-B832-54B6633CA365}" dt="2022-10-24T07:21:41.569" v="840" actId="20577"/>
        <pc:sldMkLst>
          <pc:docMk/>
          <pc:sldMk cId="844179670" sldId="328"/>
        </pc:sldMkLst>
        <pc:spChg chg="mod">
          <ac:chgData name="Pavlína Bazalová" userId="e219d983-eaf7-45be-b67d-109fd92f69b5" providerId="ADAL" clId="{F05A905A-5905-C148-B832-54B6633CA365}" dt="2022-10-24T07:21:37.502" v="837" actId="20577"/>
          <ac:spMkLst>
            <pc:docMk/>
            <pc:sldMk cId="844179670" sldId="328"/>
            <ac:spMk id="9" creationId="{5AC754F5-2E66-B7FB-6FC1-409FCED5EEEF}"/>
          </ac:spMkLst>
        </pc:spChg>
        <pc:spChg chg="mod">
          <ac:chgData name="Pavlína Bazalová" userId="e219d983-eaf7-45be-b67d-109fd92f69b5" providerId="ADAL" clId="{F05A905A-5905-C148-B832-54B6633CA365}" dt="2022-10-24T07:21:41.569" v="840" actId="20577"/>
          <ac:spMkLst>
            <pc:docMk/>
            <pc:sldMk cId="844179670" sldId="328"/>
            <ac:spMk id="10" creationId="{E112477E-429E-EEAF-5464-70CF16A5929A}"/>
          </ac:spMkLst>
        </pc:spChg>
        <pc:spChg chg="mod">
          <ac:chgData name="Pavlína Bazalová" userId="e219d983-eaf7-45be-b67d-109fd92f69b5" providerId="ADAL" clId="{F05A905A-5905-C148-B832-54B6633CA365}" dt="2022-10-24T07:20:47.735" v="822" actId="404"/>
          <ac:spMkLst>
            <pc:docMk/>
            <pc:sldMk cId="844179670" sldId="328"/>
            <ac:spMk id="11" creationId="{E3C4507D-EFC6-76B1-EA59-0C34F8933784}"/>
          </ac:spMkLst>
        </pc:spChg>
        <pc:spChg chg="mod">
          <ac:chgData name="Pavlína Bazalová" userId="e219d983-eaf7-45be-b67d-109fd92f69b5" providerId="ADAL" clId="{F05A905A-5905-C148-B832-54B6633CA365}" dt="2022-10-24T07:20:41.535" v="816" actId="403"/>
          <ac:spMkLst>
            <pc:docMk/>
            <pc:sldMk cId="844179670" sldId="328"/>
            <ac:spMk id="12" creationId="{FA3F8ACB-C8FD-77E6-6307-96B5EE1F90BD}"/>
          </ac:spMkLst>
        </pc:spChg>
        <pc:spChg chg="mod">
          <ac:chgData name="Pavlína Bazalová" userId="e219d983-eaf7-45be-b67d-109fd92f69b5" providerId="ADAL" clId="{F05A905A-5905-C148-B832-54B6633CA365}" dt="2022-10-24T07:20:36.736" v="812" actId="403"/>
          <ac:spMkLst>
            <pc:docMk/>
            <pc:sldMk cId="844179670" sldId="328"/>
            <ac:spMk id="14" creationId="{2714E1AB-2096-148E-7719-A1D968AAB37D}"/>
          </ac:spMkLst>
        </pc:spChg>
      </pc:sldChg>
      <pc:sldChg chg="addSp delSp modSp mod">
        <pc:chgData name="Pavlína Bazalová" userId="e219d983-eaf7-45be-b67d-109fd92f69b5" providerId="ADAL" clId="{F05A905A-5905-C148-B832-54B6633CA365}" dt="2022-10-24T07:26:22.852" v="866" actId="478"/>
        <pc:sldMkLst>
          <pc:docMk/>
          <pc:sldMk cId="1203289525" sldId="332"/>
        </pc:sldMkLst>
        <pc:spChg chg="add">
          <ac:chgData name="Pavlína Bazalová" userId="e219d983-eaf7-45be-b67d-109fd92f69b5" providerId="ADAL" clId="{F05A905A-5905-C148-B832-54B6633CA365}" dt="2022-10-22T06:39:45.065" v="134"/>
          <ac:spMkLst>
            <pc:docMk/>
            <pc:sldMk cId="1203289525" sldId="332"/>
            <ac:spMk id="5" creationId="{10BD9646-A6A1-EBD6-97D0-9F96FCCA39F5}"/>
          </ac:spMkLst>
        </pc:spChg>
        <pc:spChg chg="add del mod">
          <ac:chgData name="Pavlína Bazalová" userId="e219d983-eaf7-45be-b67d-109fd92f69b5" providerId="ADAL" clId="{F05A905A-5905-C148-B832-54B6633CA365}" dt="2022-10-22T06:39:53.184" v="136"/>
          <ac:spMkLst>
            <pc:docMk/>
            <pc:sldMk cId="1203289525" sldId="332"/>
            <ac:spMk id="6" creationId="{7DD4A0AE-0CED-6906-564F-CF6F4DB9A590}"/>
          </ac:spMkLst>
        </pc:spChg>
        <pc:spChg chg="add del mod">
          <ac:chgData name="Pavlína Bazalová" userId="e219d983-eaf7-45be-b67d-109fd92f69b5" providerId="ADAL" clId="{F05A905A-5905-C148-B832-54B6633CA365}" dt="2022-10-24T07:26:22.852" v="866" actId="478"/>
          <ac:spMkLst>
            <pc:docMk/>
            <pc:sldMk cId="1203289525" sldId="332"/>
            <ac:spMk id="9" creationId="{BB0E3B73-811D-1683-1E8B-081C9D960D61}"/>
          </ac:spMkLst>
        </pc:spChg>
        <pc:spChg chg="add mod">
          <ac:chgData name="Pavlína Bazalová" userId="e219d983-eaf7-45be-b67d-109fd92f69b5" providerId="ADAL" clId="{F05A905A-5905-C148-B832-54B6633CA365}" dt="2022-10-22T06:54:50.257" v="203" actId="1076"/>
          <ac:spMkLst>
            <pc:docMk/>
            <pc:sldMk cId="1203289525" sldId="332"/>
            <ac:spMk id="11" creationId="{CDDD31E7-7B31-F4E8-4E57-0D403216EBF5}"/>
          </ac:spMkLst>
        </pc:spChg>
        <pc:picChg chg="add mod">
          <ac:chgData name="Pavlína Bazalová" userId="e219d983-eaf7-45be-b67d-109fd92f69b5" providerId="ADAL" clId="{F05A905A-5905-C148-B832-54B6633CA365}" dt="2022-10-22T06:54:39.591" v="200" actId="1076"/>
          <ac:picMkLst>
            <pc:docMk/>
            <pc:sldMk cId="1203289525" sldId="332"/>
            <ac:picMk id="7" creationId="{5795BBA5-31C8-0481-AEF1-1FFBCA222EFD}"/>
          </ac:picMkLst>
        </pc:picChg>
      </pc:sldChg>
      <pc:sldChg chg="addSp delSp modSp mod">
        <pc:chgData name="Pavlína Bazalová" userId="e219d983-eaf7-45be-b67d-109fd92f69b5" providerId="ADAL" clId="{F05A905A-5905-C148-B832-54B6633CA365}" dt="2022-10-22T07:04:42.453" v="234" actId="1076"/>
        <pc:sldMkLst>
          <pc:docMk/>
          <pc:sldMk cId="2832162593" sldId="334"/>
        </pc:sldMkLst>
        <pc:spChg chg="mod">
          <ac:chgData name="Pavlína Bazalová" userId="e219d983-eaf7-45be-b67d-109fd92f69b5" providerId="ADAL" clId="{F05A905A-5905-C148-B832-54B6633CA365}" dt="2022-10-22T07:04:24.752" v="231" actId="14100"/>
          <ac:spMkLst>
            <pc:docMk/>
            <pc:sldMk cId="2832162593" sldId="334"/>
            <ac:spMk id="4" creationId="{1AFCBAEF-F6B9-7DB7-707D-5B9A7D263E69}"/>
          </ac:spMkLst>
        </pc:spChg>
        <pc:spChg chg="add del">
          <ac:chgData name="Pavlína Bazalová" userId="e219d983-eaf7-45be-b67d-109fd92f69b5" providerId="ADAL" clId="{F05A905A-5905-C148-B832-54B6633CA365}" dt="2022-10-22T07:03:41.745" v="228"/>
          <ac:spMkLst>
            <pc:docMk/>
            <pc:sldMk cId="2832162593" sldId="334"/>
            <ac:spMk id="5" creationId="{85C634E4-8E39-18FB-6034-F8DF093C8A74}"/>
          </ac:spMkLst>
        </pc:spChg>
        <pc:spChg chg="add mod">
          <ac:chgData name="Pavlína Bazalová" userId="e219d983-eaf7-45be-b67d-109fd92f69b5" providerId="ADAL" clId="{F05A905A-5905-C148-B832-54B6633CA365}" dt="2022-10-22T07:04:42.453" v="234" actId="1076"/>
          <ac:spMkLst>
            <pc:docMk/>
            <pc:sldMk cId="2832162593" sldId="334"/>
            <ac:spMk id="8" creationId="{D2C85072-52DB-26E5-8700-388F3716A389}"/>
          </ac:spMkLst>
        </pc:spChg>
        <pc:picChg chg="add mod">
          <ac:chgData name="Pavlína Bazalová" userId="e219d983-eaf7-45be-b67d-109fd92f69b5" providerId="ADAL" clId="{F05A905A-5905-C148-B832-54B6633CA365}" dt="2022-10-22T07:04:27.202" v="232" actId="1076"/>
          <ac:picMkLst>
            <pc:docMk/>
            <pc:sldMk cId="2832162593" sldId="334"/>
            <ac:picMk id="6" creationId="{DE4EC8FE-482E-C60A-1724-BCFA64F5AD7D}"/>
          </ac:picMkLst>
        </pc:picChg>
      </pc:sldChg>
      <pc:sldChg chg="modSp mod">
        <pc:chgData name="Pavlína Bazalová" userId="e219d983-eaf7-45be-b67d-109fd92f69b5" providerId="ADAL" clId="{F05A905A-5905-C148-B832-54B6633CA365}" dt="2022-10-24T07:27:37.580" v="876" actId="20577"/>
        <pc:sldMkLst>
          <pc:docMk/>
          <pc:sldMk cId="2126859119" sldId="335"/>
        </pc:sldMkLst>
        <pc:spChg chg="mod">
          <ac:chgData name="Pavlína Bazalová" userId="e219d983-eaf7-45be-b67d-109fd92f69b5" providerId="ADAL" clId="{F05A905A-5905-C148-B832-54B6633CA365}" dt="2022-10-24T07:27:37.580" v="876" actId="20577"/>
          <ac:spMkLst>
            <pc:docMk/>
            <pc:sldMk cId="2126859119" sldId="335"/>
            <ac:spMk id="4" creationId="{3CF7B396-C579-7B63-D8C9-56944B230C72}"/>
          </ac:spMkLst>
        </pc:spChg>
      </pc:sldChg>
      <pc:sldChg chg="addSp modSp new mod">
        <pc:chgData name="Pavlína Bazalová" userId="e219d983-eaf7-45be-b67d-109fd92f69b5" providerId="ADAL" clId="{F05A905A-5905-C148-B832-54B6633CA365}" dt="2022-10-24T07:25:23.170" v="864" actId="20577"/>
        <pc:sldMkLst>
          <pc:docMk/>
          <pc:sldMk cId="2478533891" sldId="339"/>
        </pc:sldMkLst>
        <pc:spChg chg="mod">
          <ac:chgData name="Pavlína Bazalová" userId="e219d983-eaf7-45be-b67d-109fd92f69b5" providerId="ADAL" clId="{F05A905A-5905-C148-B832-54B6633CA365}" dt="2022-10-22T06:28:38.257" v="10" actId="20577"/>
          <ac:spMkLst>
            <pc:docMk/>
            <pc:sldMk cId="2478533891" sldId="339"/>
            <ac:spMk id="3" creationId="{556351FF-6E41-37DA-C8F1-57F55447EB98}"/>
          </ac:spMkLst>
        </pc:spChg>
        <pc:spChg chg="mod">
          <ac:chgData name="Pavlína Bazalová" userId="e219d983-eaf7-45be-b67d-109fd92f69b5" providerId="ADAL" clId="{F05A905A-5905-C148-B832-54B6633CA365}" dt="2022-10-24T07:25:23.170" v="864" actId="20577"/>
          <ac:spMkLst>
            <pc:docMk/>
            <pc:sldMk cId="2478533891" sldId="339"/>
            <ac:spMk id="4" creationId="{965554E0-1936-B473-E586-7014A563560A}"/>
          </ac:spMkLst>
        </pc:spChg>
        <pc:spChg chg="add mod">
          <ac:chgData name="Pavlína Bazalová" userId="e219d983-eaf7-45be-b67d-109fd92f69b5" providerId="ADAL" clId="{F05A905A-5905-C148-B832-54B6633CA365}" dt="2022-10-22T06:36:34.845" v="126" actId="1076"/>
          <ac:spMkLst>
            <pc:docMk/>
            <pc:sldMk cId="2478533891" sldId="339"/>
            <ac:spMk id="6" creationId="{A432BC4A-EABB-4EED-8B4C-4C07F0E29096}"/>
          </ac:spMkLst>
        </pc:spChg>
        <pc:picChg chg="add mod">
          <ac:chgData name="Pavlína Bazalová" userId="e219d983-eaf7-45be-b67d-109fd92f69b5" providerId="ADAL" clId="{F05A905A-5905-C148-B832-54B6633CA365}" dt="2022-10-22T06:36:30.409" v="125" actId="1076"/>
          <ac:picMkLst>
            <pc:docMk/>
            <pc:sldMk cId="2478533891" sldId="339"/>
            <ac:picMk id="2050" creationId="{693DBA2E-6D1B-B5E1-398A-E5D141DFFCA9}"/>
          </ac:picMkLst>
        </pc:picChg>
      </pc:sldChg>
      <pc:sldChg chg="addSp modSp new mod">
        <pc:chgData name="Pavlína Bazalová" userId="e219d983-eaf7-45be-b67d-109fd92f69b5" providerId="ADAL" clId="{F05A905A-5905-C148-B832-54B6633CA365}" dt="2022-10-22T06:38:01.089" v="133" actId="1076"/>
        <pc:sldMkLst>
          <pc:docMk/>
          <pc:sldMk cId="2900401174" sldId="340"/>
        </pc:sldMkLst>
        <pc:spChg chg="add mod">
          <ac:chgData name="Pavlína Bazalová" userId="e219d983-eaf7-45be-b67d-109fd92f69b5" providerId="ADAL" clId="{F05A905A-5905-C148-B832-54B6633CA365}" dt="2022-10-22T06:38:01.089" v="133" actId="1076"/>
          <ac:spMkLst>
            <pc:docMk/>
            <pc:sldMk cId="2900401174" sldId="340"/>
            <ac:spMk id="5" creationId="{878FD9C9-96BE-4AD1-1088-6B5C350F7E07}"/>
          </ac:spMkLst>
        </pc:spChg>
        <pc:picChg chg="add mod">
          <ac:chgData name="Pavlína Bazalová" userId="e219d983-eaf7-45be-b67d-109fd92f69b5" providerId="ADAL" clId="{F05A905A-5905-C148-B832-54B6633CA365}" dt="2022-10-22T06:37:45.992" v="131" actId="1076"/>
          <ac:picMkLst>
            <pc:docMk/>
            <pc:sldMk cId="2900401174" sldId="340"/>
            <ac:picMk id="3074" creationId="{9DCCFAB2-BA28-EDAD-94EB-925CC7774199}"/>
          </ac:picMkLst>
        </pc:picChg>
      </pc:sldChg>
      <pc:sldChg chg="addSp delSp modSp new mod ord">
        <pc:chgData name="Pavlína Bazalová" userId="e219d983-eaf7-45be-b67d-109fd92f69b5" providerId="ADAL" clId="{F05A905A-5905-C148-B832-54B6633CA365}" dt="2022-10-24T07:25:52.690" v="865" actId="478"/>
        <pc:sldMkLst>
          <pc:docMk/>
          <pc:sldMk cId="3841985848" sldId="341"/>
        </pc:sldMkLst>
        <pc:spChg chg="mod">
          <ac:chgData name="Pavlína Bazalová" userId="e219d983-eaf7-45be-b67d-109fd92f69b5" providerId="ADAL" clId="{F05A905A-5905-C148-B832-54B6633CA365}" dt="2022-10-22T06:46:21.092" v="182" actId="20577"/>
          <ac:spMkLst>
            <pc:docMk/>
            <pc:sldMk cId="3841985848" sldId="341"/>
            <ac:spMk id="3" creationId="{F8AA4B79-48B6-EC34-1BB2-3E8AF6741428}"/>
          </ac:spMkLst>
        </pc:spChg>
        <pc:spChg chg="del">
          <ac:chgData name="Pavlína Bazalová" userId="e219d983-eaf7-45be-b67d-109fd92f69b5" providerId="ADAL" clId="{F05A905A-5905-C148-B832-54B6633CA365}" dt="2022-10-24T07:25:52.690" v="865" actId="478"/>
          <ac:spMkLst>
            <pc:docMk/>
            <pc:sldMk cId="3841985848" sldId="341"/>
            <ac:spMk id="4" creationId="{F9F1128D-C1C5-3EE6-39C0-A3CFDB2B4383}"/>
          </ac:spMkLst>
        </pc:spChg>
        <pc:spChg chg="add mod">
          <ac:chgData name="Pavlína Bazalová" userId="e219d983-eaf7-45be-b67d-109fd92f69b5" providerId="ADAL" clId="{F05A905A-5905-C148-B832-54B6633CA365}" dt="2022-10-22T06:56:28.927" v="207" actId="1076"/>
          <ac:spMkLst>
            <pc:docMk/>
            <pc:sldMk cId="3841985848" sldId="341"/>
            <ac:spMk id="6" creationId="{C5C0E864-F886-7DBB-D745-C7793CEE4998}"/>
          </ac:spMkLst>
        </pc:spChg>
        <pc:picChg chg="add mod">
          <ac:chgData name="Pavlína Bazalová" userId="e219d983-eaf7-45be-b67d-109fd92f69b5" providerId="ADAL" clId="{F05A905A-5905-C148-B832-54B6633CA365}" dt="2022-10-22T06:46:16.367" v="171" actId="1076"/>
          <ac:picMkLst>
            <pc:docMk/>
            <pc:sldMk cId="3841985848" sldId="341"/>
            <ac:picMk id="5122" creationId="{E0C0BD74-7CE7-4B41-DFA6-7F5B68287EE0}"/>
          </ac:picMkLst>
        </pc:picChg>
      </pc:sldChg>
      <pc:sldChg chg="addSp modSp new mod ord">
        <pc:chgData name="Pavlína Bazalová" userId="e219d983-eaf7-45be-b67d-109fd92f69b5" providerId="ADAL" clId="{F05A905A-5905-C148-B832-54B6633CA365}" dt="2022-10-22T06:55:17.745" v="205" actId="1076"/>
        <pc:sldMkLst>
          <pc:docMk/>
          <pc:sldMk cId="416589062" sldId="342"/>
        </pc:sldMkLst>
        <pc:spChg chg="mod">
          <ac:chgData name="Pavlína Bazalová" userId="e219d983-eaf7-45be-b67d-109fd92f69b5" providerId="ADAL" clId="{F05A905A-5905-C148-B832-54B6633CA365}" dt="2022-10-22T06:47:18.835" v="191" actId="1076"/>
          <ac:spMkLst>
            <pc:docMk/>
            <pc:sldMk cId="416589062" sldId="342"/>
            <ac:spMk id="3" creationId="{0C281EBF-1A23-F2A5-0CC8-CBDCE3FA5CC7}"/>
          </ac:spMkLst>
        </pc:spChg>
        <pc:spChg chg="add mod">
          <ac:chgData name="Pavlína Bazalová" userId="e219d983-eaf7-45be-b67d-109fd92f69b5" providerId="ADAL" clId="{F05A905A-5905-C148-B832-54B6633CA365}" dt="2022-10-22T06:55:17.745" v="205" actId="1076"/>
          <ac:spMkLst>
            <pc:docMk/>
            <pc:sldMk cId="416589062" sldId="342"/>
            <ac:spMk id="5" creationId="{30D95040-15EA-3E50-6735-B177A6314851}"/>
          </ac:spMkLst>
        </pc:spChg>
        <pc:picChg chg="add mod">
          <ac:chgData name="Pavlína Bazalová" userId="e219d983-eaf7-45be-b67d-109fd92f69b5" providerId="ADAL" clId="{F05A905A-5905-C148-B832-54B6633CA365}" dt="2022-10-22T06:47:27.434" v="193" actId="1076"/>
          <ac:picMkLst>
            <pc:docMk/>
            <pc:sldMk cId="416589062" sldId="342"/>
            <ac:picMk id="6145" creationId="{07B94204-1538-0719-1C65-4F8AC64F8111}"/>
          </ac:picMkLst>
        </pc:picChg>
      </pc:sldChg>
      <pc:sldChg chg="addSp modSp new mod">
        <pc:chgData name="Pavlína Bazalová" userId="e219d983-eaf7-45be-b67d-109fd92f69b5" providerId="ADAL" clId="{F05A905A-5905-C148-B832-54B6633CA365}" dt="2022-10-22T06:59:48.061" v="226" actId="20577"/>
        <pc:sldMkLst>
          <pc:docMk/>
          <pc:sldMk cId="2089427378" sldId="343"/>
        </pc:sldMkLst>
        <pc:spChg chg="mod">
          <ac:chgData name="Pavlína Bazalová" userId="e219d983-eaf7-45be-b67d-109fd92f69b5" providerId="ADAL" clId="{F05A905A-5905-C148-B832-54B6633CA365}" dt="2022-10-22T06:59:48.061" v="226" actId="20577"/>
          <ac:spMkLst>
            <pc:docMk/>
            <pc:sldMk cId="2089427378" sldId="343"/>
            <ac:spMk id="3" creationId="{B6E32062-E9C2-63B8-0FD6-265BBFC1FB8D}"/>
          </ac:spMkLst>
        </pc:spChg>
        <pc:picChg chg="add">
          <ac:chgData name="Pavlína Bazalová" userId="e219d983-eaf7-45be-b67d-109fd92f69b5" providerId="ADAL" clId="{F05A905A-5905-C148-B832-54B6633CA365}" dt="2022-10-22T06:59:27.378" v="209"/>
          <ac:picMkLst>
            <pc:docMk/>
            <pc:sldMk cId="2089427378" sldId="343"/>
            <ac:picMk id="7170" creationId="{562B1FD4-E485-1980-B92A-9BA19431D3C7}"/>
          </ac:picMkLst>
        </pc:picChg>
      </pc:sldChg>
      <pc:sldChg chg="addSp delSp modSp new mod">
        <pc:chgData name="Pavlína Bazalová" userId="e219d983-eaf7-45be-b67d-109fd92f69b5" providerId="ADAL" clId="{F05A905A-5905-C148-B832-54B6633CA365}" dt="2022-10-22T07:10:52.619" v="246" actId="478"/>
        <pc:sldMkLst>
          <pc:docMk/>
          <pc:sldMk cId="74803600" sldId="344"/>
        </pc:sldMkLst>
        <pc:spChg chg="add del mod">
          <ac:chgData name="Pavlína Bazalová" userId="e219d983-eaf7-45be-b67d-109fd92f69b5" providerId="ADAL" clId="{F05A905A-5905-C148-B832-54B6633CA365}" dt="2022-10-22T07:08:58.792" v="240"/>
          <ac:spMkLst>
            <pc:docMk/>
            <pc:sldMk cId="74803600" sldId="344"/>
            <ac:spMk id="5" creationId="{71729C74-0C20-D49C-02D3-B79F44686FD3}"/>
          </ac:spMkLst>
        </pc:spChg>
        <pc:spChg chg="add mod">
          <ac:chgData name="Pavlína Bazalová" userId="e219d983-eaf7-45be-b67d-109fd92f69b5" providerId="ADAL" clId="{F05A905A-5905-C148-B832-54B6633CA365}" dt="2022-10-22T07:09:37.066" v="242" actId="1076"/>
          <ac:spMkLst>
            <pc:docMk/>
            <pc:sldMk cId="74803600" sldId="344"/>
            <ac:spMk id="7" creationId="{DE467582-DB44-31F5-B1C5-9D7D83B7D010}"/>
          </ac:spMkLst>
        </pc:spChg>
        <pc:picChg chg="add mod">
          <ac:chgData name="Pavlína Bazalová" userId="e219d983-eaf7-45be-b67d-109fd92f69b5" providerId="ADAL" clId="{F05A905A-5905-C148-B832-54B6633CA365}" dt="2022-10-22T07:10:48.621" v="245" actId="571"/>
          <ac:picMkLst>
            <pc:docMk/>
            <pc:sldMk cId="74803600" sldId="344"/>
            <ac:picMk id="8" creationId="{3DA75333-507E-867E-5074-0F615802F5B8}"/>
          </ac:picMkLst>
        </pc:picChg>
        <pc:picChg chg="add mod">
          <ac:chgData name="Pavlína Bazalová" userId="e219d983-eaf7-45be-b67d-109fd92f69b5" providerId="ADAL" clId="{F05A905A-5905-C148-B832-54B6633CA365}" dt="2022-10-22T07:08:56.432" v="238" actId="1076"/>
          <ac:picMkLst>
            <pc:docMk/>
            <pc:sldMk cId="74803600" sldId="344"/>
            <ac:picMk id="9218" creationId="{55B365D4-961D-0C53-3FC8-3099424CF106}"/>
          </ac:picMkLst>
        </pc:picChg>
        <pc:picChg chg="add del mod">
          <ac:chgData name="Pavlína Bazalová" userId="e219d983-eaf7-45be-b67d-109fd92f69b5" providerId="ADAL" clId="{F05A905A-5905-C148-B832-54B6633CA365}" dt="2022-10-22T07:10:52.619" v="246" actId="478"/>
          <ac:picMkLst>
            <pc:docMk/>
            <pc:sldMk cId="74803600" sldId="344"/>
            <ac:picMk id="9220" creationId="{55CDD9B5-30E7-ECD6-D28A-4EEC69CD49EE}"/>
          </ac:picMkLst>
        </pc:picChg>
      </pc:sldChg>
      <pc:sldChg chg="addSp modSp new mod">
        <pc:chgData name="Pavlína Bazalová" userId="e219d983-eaf7-45be-b67d-109fd92f69b5" providerId="ADAL" clId="{F05A905A-5905-C148-B832-54B6633CA365}" dt="2022-10-22T07:24:45.055" v="268" actId="20577"/>
        <pc:sldMkLst>
          <pc:docMk/>
          <pc:sldMk cId="4167851360" sldId="345"/>
        </pc:sldMkLst>
        <pc:spChg chg="add mod">
          <ac:chgData name="Pavlína Bazalová" userId="e219d983-eaf7-45be-b67d-109fd92f69b5" providerId="ADAL" clId="{F05A905A-5905-C148-B832-54B6633CA365}" dt="2022-10-22T07:24:45.055" v="268" actId="20577"/>
          <ac:spMkLst>
            <pc:docMk/>
            <pc:sldMk cId="4167851360" sldId="345"/>
            <ac:spMk id="6" creationId="{A939983A-74D9-D5D5-511D-0533C0B40DF7}"/>
          </ac:spMkLst>
        </pc:spChg>
        <pc:picChg chg="add mod">
          <ac:chgData name="Pavlína Bazalová" userId="e219d983-eaf7-45be-b67d-109fd92f69b5" providerId="ADAL" clId="{F05A905A-5905-C148-B832-54B6633CA365}" dt="2022-10-22T07:21:40.134" v="252" actId="1076"/>
          <ac:picMkLst>
            <pc:docMk/>
            <pc:sldMk cId="4167851360" sldId="345"/>
            <ac:picMk id="10242" creationId="{E8263014-8B76-5B59-8FFE-59F44FD6F6BB}"/>
          </ac:picMkLst>
        </pc:picChg>
      </pc:sldChg>
      <pc:sldChg chg="addSp delSp modSp new mod">
        <pc:chgData name="Pavlína Bazalová" userId="e219d983-eaf7-45be-b67d-109fd92f69b5" providerId="ADAL" clId="{F05A905A-5905-C148-B832-54B6633CA365}" dt="2022-10-22T07:33:55.843" v="281" actId="478"/>
        <pc:sldMkLst>
          <pc:docMk/>
          <pc:sldMk cId="1017051713" sldId="346"/>
        </pc:sldMkLst>
        <pc:spChg chg="del">
          <ac:chgData name="Pavlína Bazalová" userId="e219d983-eaf7-45be-b67d-109fd92f69b5" providerId="ADAL" clId="{F05A905A-5905-C148-B832-54B6633CA365}" dt="2022-10-22T07:33:55.843" v="281" actId="478"/>
          <ac:spMkLst>
            <pc:docMk/>
            <pc:sldMk cId="1017051713" sldId="346"/>
            <ac:spMk id="3" creationId="{C319B288-CB32-F739-650D-B5EEB71F0A1F}"/>
          </ac:spMkLst>
        </pc:spChg>
        <pc:spChg chg="del">
          <ac:chgData name="Pavlína Bazalová" userId="e219d983-eaf7-45be-b67d-109fd92f69b5" providerId="ADAL" clId="{F05A905A-5905-C148-B832-54B6633CA365}" dt="2022-10-22T07:33:54.009" v="280" actId="478"/>
          <ac:spMkLst>
            <pc:docMk/>
            <pc:sldMk cId="1017051713" sldId="346"/>
            <ac:spMk id="4" creationId="{F21EB690-C800-7A34-6A88-F5BC4516A772}"/>
          </ac:spMkLst>
        </pc:spChg>
        <pc:picChg chg="add mod">
          <ac:chgData name="Pavlína Bazalová" userId="e219d983-eaf7-45be-b67d-109fd92f69b5" providerId="ADAL" clId="{F05A905A-5905-C148-B832-54B6633CA365}" dt="2022-10-22T07:33:48.237" v="278" actId="1076"/>
          <ac:picMkLst>
            <pc:docMk/>
            <pc:sldMk cId="1017051713" sldId="346"/>
            <ac:picMk id="11266" creationId="{FD3130FF-6AEB-42A9-3F8C-1FE6A0CB22A2}"/>
          </ac:picMkLst>
        </pc:picChg>
        <pc:picChg chg="add mod">
          <ac:chgData name="Pavlína Bazalová" userId="e219d983-eaf7-45be-b67d-109fd92f69b5" providerId="ADAL" clId="{F05A905A-5905-C148-B832-54B6633CA365}" dt="2022-10-22T07:33:49.853" v="279" actId="1076"/>
          <ac:picMkLst>
            <pc:docMk/>
            <pc:sldMk cId="1017051713" sldId="346"/>
            <ac:picMk id="11268" creationId="{EA9F2D3F-4AC6-230E-4316-5772B8104C1E}"/>
          </ac:picMkLst>
        </pc:picChg>
      </pc:sldChg>
      <pc:sldChg chg="modSp new mod">
        <pc:chgData name="Pavlína Bazalová" userId="e219d983-eaf7-45be-b67d-109fd92f69b5" providerId="ADAL" clId="{F05A905A-5905-C148-B832-54B6633CA365}" dt="2022-10-24T07:03:10.701" v="724" actId="20577"/>
        <pc:sldMkLst>
          <pc:docMk/>
          <pc:sldMk cId="3502778301" sldId="347"/>
        </pc:sldMkLst>
        <pc:spChg chg="mod">
          <ac:chgData name="Pavlína Bazalová" userId="e219d983-eaf7-45be-b67d-109fd92f69b5" providerId="ADAL" clId="{F05A905A-5905-C148-B832-54B6633CA365}" dt="2022-10-24T06:58:45.481" v="309" actId="20577"/>
          <ac:spMkLst>
            <pc:docMk/>
            <pc:sldMk cId="3502778301" sldId="347"/>
            <ac:spMk id="3" creationId="{F24058BA-AC76-A8BA-059C-70FFDBAE7642}"/>
          </ac:spMkLst>
        </pc:spChg>
        <pc:spChg chg="mod">
          <ac:chgData name="Pavlína Bazalová" userId="e219d983-eaf7-45be-b67d-109fd92f69b5" providerId="ADAL" clId="{F05A905A-5905-C148-B832-54B6633CA365}" dt="2022-10-24T07:03:10.701" v="724" actId="20577"/>
          <ac:spMkLst>
            <pc:docMk/>
            <pc:sldMk cId="3502778301" sldId="347"/>
            <ac:spMk id="4" creationId="{7DF51083-86CF-30EB-949C-954507656858}"/>
          </ac:spMkLst>
        </pc:spChg>
      </pc:sldChg>
      <pc:sldChg chg="addSp delSp modSp new mod modClrScheme chgLayout">
        <pc:chgData name="Pavlína Bazalová" userId="e219d983-eaf7-45be-b67d-109fd92f69b5" providerId="ADAL" clId="{F05A905A-5905-C148-B832-54B6633CA365}" dt="2022-10-24T09:28:55.572" v="1231" actId="20577"/>
        <pc:sldMkLst>
          <pc:docMk/>
          <pc:sldMk cId="1189983478" sldId="348"/>
        </pc:sldMkLst>
        <pc:spChg chg="mod ord">
          <ac:chgData name="Pavlína Bazalová" userId="e219d983-eaf7-45be-b67d-109fd92f69b5" providerId="ADAL" clId="{F05A905A-5905-C148-B832-54B6633CA365}" dt="2022-10-24T09:24:35.647" v="885" actId="700"/>
          <ac:spMkLst>
            <pc:docMk/>
            <pc:sldMk cId="1189983478" sldId="348"/>
            <ac:spMk id="2" creationId="{D51D77AF-33EF-4C3F-D038-B5CBD13621DA}"/>
          </ac:spMkLst>
        </pc:spChg>
        <pc:spChg chg="del mod ord">
          <ac:chgData name="Pavlína Bazalová" userId="e219d983-eaf7-45be-b67d-109fd92f69b5" providerId="ADAL" clId="{F05A905A-5905-C148-B832-54B6633CA365}" dt="2022-10-24T09:24:35.647" v="885" actId="700"/>
          <ac:spMkLst>
            <pc:docMk/>
            <pc:sldMk cId="1189983478" sldId="348"/>
            <ac:spMk id="3" creationId="{1124687F-FCAC-2D86-29B8-B0A4687CD37B}"/>
          </ac:spMkLst>
        </pc:spChg>
        <pc:spChg chg="del mod ord">
          <ac:chgData name="Pavlína Bazalová" userId="e219d983-eaf7-45be-b67d-109fd92f69b5" providerId="ADAL" clId="{F05A905A-5905-C148-B832-54B6633CA365}" dt="2022-10-24T09:24:35.647" v="885" actId="700"/>
          <ac:spMkLst>
            <pc:docMk/>
            <pc:sldMk cId="1189983478" sldId="348"/>
            <ac:spMk id="4" creationId="{E7BC0884-C721-5970-02CD-F8A8211DD288}"/>
          </ac:spMkLst>
        </pc:spChg>
        <pc:spChg chg="add mod ord">
          <ac:chgData name="Pavlína Bazalová" userId="e219d983-eaf7-45be-b67d-109fd92f69b5" providerId="ADAL" clId="{F05A905A-5905-C148-B832-54B6633CA365}" dt="2022-10-24T09:24:38.615" v="891" actId="20577"/>
          <ac:spMkLst>
            <pc:docMk/>
            <pc:sldMk cId="1189983478" sldId="348"/>
            <ac:spMk id="5" creationId="{CB8DEBB8-7293-CB90-D786-143D6745808F}"/>
          </ac:spMkLst>
        </pc:spChg>
        <pc:spChg chg="add mod ord">
          <ac:chgData name="Pavlína Bazalová" userId="e219d983-eaf7-45be-b67d-109fd92f69b5" providerId="ADAL" clId="{F05A905A-5905-C148-B832-54B6633CA365}" dt="2022-10-24T09:28:55.572" v="1231" actId="20577"/>
          <ac:spMkLst>
            <pc:docMk/>
            <pc:sldMk cId="1189983478" sldId="348"/>
            <ac:spMk id="6" creationId="{C8BD058D-E2AD-444B-B845-FDEE6CB46096}"/>
          </ac:spMkLst>
        </pc:spChg>
      </pc:sldChg>
      <pc:sldChg chg="new del">
        <pc:chgData name="Pavlína Bazalová" userId="e219d983-eaf7-45be-b67d-109fd92f69b5" providerId="ADAL" clId="{F05A905A-5905-C148-B832-54B6633CA365}" dt="2022-10-24T09:24:27.264" v="883" actId="2696"/>
        <pc:sldMkLst>
          <pc:docMk/>
          <pc:sldMk cId="3809822970" sldId="3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6fc36972b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6fc36972b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16fc36972b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53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6fc36972b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6fc36972b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g16fc36972be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54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6fc36972b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6fc36972b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g16fc36972be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55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6fc36972b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6fc36972b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g16fc36972be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56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6fc36972b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6fc36972b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g16fc36972be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57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6fc36972b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6fc36972be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g16fc36972be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58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6fc36972b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6fc36972b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g16fc36972be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59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6fc36972b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6fc36972b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g16fc36972be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6fc36972b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6fc36972b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6fc36972be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61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6fc36972b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6fc36972b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g16fc36972be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62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6fc36972b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16fc36972b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g16fc36972be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63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6fc36972b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16fc36972b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16fc36972be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65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6fc36972be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16fc36972be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g16fc36972be_0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71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</a:t>
            </a:fld>
            <a:endParaRPr lang="cs-CZ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46580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6fc36972b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6fc36972be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16fc36972be_0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4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9" name="Google Shape;19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3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body" idx="1"/>
          </p:nvPr>
        </p:nvSpPr>
        <p:spPr>
          <a:xfrm>
            <a:off x="540544" y="1296001"/>
            <a:ext cx="3915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body" idx="2"/>
          </p:nvPr>
        </p:nvSpPr>
        <p:spPr>
          <a:xfrm>
            <a:off x="4688459" y="1290515"/>
            <a:ext cx="3915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3"/>
          <p:cNvSpPr txBox="1">
            <a:spLocks noGrp="1"/>
          </p:cNvSpPr>
          <p:nvPr>
            <p:ph type="body" idx="3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3"/>
          <p:cNvSpPr txBox="1">
            <a:spLocks noGrp="1"/>
          </p:cNvSpPr>
          <p:nvPr>
            <p:ph type="body" idx="4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74" name="Google Shape;74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9" name="Google Shape;79;p64"/>
          <p:cNvSpPr txBox="1">
            <a:spLocks noGrp="1"/>
          </p:cNvSpPr>
          <p:nvPr>
            <p:ph type="body" idx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4"/>
          <p:cNvSpPr>
            <a:spLocks noGrp="1"/>
          </p:cNvSpPr>
          <p:nvPr>
            <p:ph type="pic" idx="2"/>
          </p:nvPr>
        </p:nvSpPr>
        <p:spPr>
          <a:xfrm>
            <a:off x="547132" y="1665288"/>
            <a:ext cx="4655843" cy="4139998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64"/>
          <p:cNvSpPr txBox="1">
            <a:spLocks noGrp="1"/>
          </p:cNvSpPr>
          <p:nvPr>
            <p:ph type="body" idx="3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5"/>
          <p:cNvSpPr txBox="1">
            <a:spLocks noGrp="1"/>
          </p:cNvSpPr>
          <p:nvPr>
            <p:ph type="body" idx="1"/>
          </p:nvPr>
        </p:nvSpPr>
        <p:spPr>
          <a:xfrm>
            <a:off x="3330000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5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7" name="Google Shape;87;p65"/>
          <p:cNvSpPr txBox="1">
            <a:spLocks noGrp="1"/>
          </p:cNvSpPr>
          <p:nvPr>
            <p:ph type="body" idx="2"/>
          </p:nvPr>
        </p:nvSpPr>
        <p:spPr>
          <a:xfrm>
            <a:off x="539999" y="4414271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5"/>
          <p:cNvSpPr txBox="1">
            <a:spLocks noGrp="1"/>
          </p:cNvSpPr>
          <p:nvPr>
            <p:ph type="body" idx="3"/>
          </p:nvPr>
        </p:nvSpPr>
        <p:spPr>
          <a:xfrm>
            <a:off x="3330000" y="4414271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5"/>
          <p:cNvSpPr txBox="1">
            <a:spLocks noGrp="1"/>
          </p:cNvSpPr>
          <p:nvPr>
            <p:ph type="body" idx="4"/>
          </p:nvPr>
        </p:nvSpPr>
        <p:spPr>
          <a:xfrm>
            <a:off x="6120900" y="4414270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5"/>
          <p:cNvSpPr txBox="1">
            <a:spLocks noGrp="1"/>
          </p:cNvSpPr>
          <p:nvPr>
            <p:ph type="body" idx="5"/>
          </p:nvPr>
        </p:nvSpPr>
        <p:spPr>
          <a:xfrm>
            <a:off x="540544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5"/>
          <p:cNvSpPr txBox="1">
            <a:spLocks noGrp="1"/>
          </p:cNvSpPr>
          <p:nvPr>
            <p:ph type="body" idx="6"/>
          </p:nvPr>
        </p:nvSpPr>
        <p:spPr>
          <a:xfrm>
            <a:off x="3330357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5"/>
          <p:cNvSpPr txBox="1">
            <a:spLocks noGrp="1"/>
          </p:cNvSpPr>
          <p:nvPr>
            <p:ph type="body" idx="7"/>
          </p:nvPr>
        </p:nvSpPr>
        <p:spPr>
          <a:xfrm>
            <a:off x="6121077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5"/>
          <p:cNvSpPr txBox="1">
            <a:spLocks noGrp="1"/>
          </p:cNvSpPr>
          <p:nvPr>
            <p:ph type="body" idx="8"/>
          </p:nvPr>
        </p:nvSpPr>
        <p:spPr>
          <a:xfrm>
            <a:off x="540000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5"/>
          <p:cNvSpPr txBox="1">
            <a:spLocks noGrp="1"/>
          </p:cNvSpPr>
          <p:nvPr>
            <p:ph type="body" idx="9"/>
          </p:nvPr>
        </p:nvSpPr>
        <p:spPr>
          <a:xfrm>
            <a:off x="6120001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5"/>
          <p:cNvSpPr txBox="1">
            <a:spLocks noGrp="1"/>
          </p:cNvSpPr>
          <p:nvPr>
            <p:ph type="body" idx="13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6"/>
          <p:cNvSpPr txBox="1">
            <a:spLocks noGrp="1"/>
          </p:cNvSpPr>
          <p:nvPr>
            <p:ph type="body" idx="1"/>
          </p:nvPr>
        </p:nvSpPr>
        <p:spPr>
          <a:xfrm>
            <a:off x="539998" y="718713"/>
            <a:ext cx="3915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6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2" name="Google Shape;102;p66"/>
          <p:cNvSpPr txBox="1">
            <a:spLocks noGrp="1"/>
          </p:cNvSpPr>
          <p:nvPr>
            <p:ph type="body" idx="2"/>
          </p:nvPr>
        </p:nvSpPr>
        <p:spPr>
          <a:xfrm>
            <a:off x="539999" y="4500000"/>
            <a:ext cx="3915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6"/>
          <p:cNvSpPr txBox="1">
            <a:spLocks noGrp="1"/>
          </p:cNvSpPr>
          <p:nvPr>
            <p:ph type="body" idx="3"/>
          </p:nvPr>
        </p:nvSpPr>
        <p:spPr>
          <a:xfrm>
            <a:off x="540543" y="4068000"/>
            <a:ext cx="3915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sz="825" b="1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6"/>
          <p:cNvSpPr txBox="1">
            <a:spLocks noGrp="1"/>
          </p:cNvSpPr>
          <p:nvPr>
            <p:ph type="body" idx="4"/>
          </p:nvPr>
        </p:nvSpPr>
        <p:spPr>
          <a:xfrm>
            <a:off x="4688459" y="4500000"/>
            <a:ext cx="3915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6"/>
          <p:cNvSpPr txBox="1">
            <a:spLocks noGrp="1"/>
          </p:cNvSpPr>
          <p:nvPr>
            <p:ph type="body" idx="5"/>
          </p:nvPr>
        </p:nvSpPr>
        <p:spPr>
          <a:xfrm>
            <a:off x="4689002" y="4068000"/>
            <a:ext cx="3915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sz="825" b="1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6"/>
          <p:cNvSpPr txBox="1">
            <a:spLocks noGrp="1"/>
          </p:cNvSpPr>
          <p:nvPr>
            <p:ph type="body" idx="6"/>
          </p:nvPr>
        </p:nvSpPr>
        <p:spPr>
          <a:xfrm>
            <a:off x="4688459" y="718713"/>
            <a:ext cx="3915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07" name="Google Shape;107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0" name="Google Shape;110;p67"/>
          <p:cNvSpPr txBox="1">
            <a:spLocks noGrp="1"/>
          </p:cNvSpPr>
          <p:nvPr>
            <p:ph type="title"/>
          </p:nvPr>
        </p:nvSpPr>
        <p:spPr>
          <a:xfrm>
            <a:off x="298876" y="2900365"/>
            <a:ext cx="3934889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7"/>
          <p:cNvSpPr txBox="1">
            <a:spLocks noGrp="1"/>
          </p:cNvSpPr>
          <p:nvPr>
            <p:ph type="subTitle" idx="1"/>
          </p:nvPr>
        </p:nvSpPr>
        <p:spPr>
          <a:xfrm>
            <a:off x="298876" y="4116403"/>
            <a:ext cx="3934889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67"/>
          <p:cNvSpPr>
            <a:spLocks noGrp="1"/>
          </p:cNvSpPr>
          <p:nvPr>
            <p:ph type="pic" idx="2"/>
          </p:nvPr>
        </p:nvSpPr>
        <p:spPr>
          <a:xfrm>
            <a:off x="4572000" y="1"/>
            <a:ext cx="457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67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3693765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5AC8A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7" name="Google Shape;117;p68"/>
          <p:cNvSpPr txBox="1">
            <a:spLocks noGrp="1"/>
          </p:cNvSpPr>
          <p:nvPr>
            <p:ph type="title"/>
          </p:nvPr>
        </p:nvSpPr>
        <p:spPr>
          <a:xfrm>
            <a:off x="298876" y="2900365"/>
            <a:ext cx="3934889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8"/>
          <p:cNvSpPr txBox="1">
            <a:spLocks noGrp="1"/>
          </p:cNvSpPr>
          <p:nvPr>
            <p:ph type="subTitle" idx="1"/>
          </p:nvPr>
        </p:nvSpPr>
        <p:spPr>
          <a:xfrm>
            <a:off x="298876" y="4116403"/>
            <a:ext cx="3934889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9" name="Google Shape;119;p68"/>
          <p:cNvSpPr>
            <a:spLocks noGrp="1"/>
          </p:cNvSpPr>
          <p:nvPr>
            <p:ph type="pic" idx="2"/>
          </p:nvPr>
        </p:nvSpPr>
        <p:spPr>
          <a:xfrm>
            <a:off x="4572000" y="1"/>
            <a:ext cx="457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68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3693765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1" name="Google Shape;121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5AC8A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9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69"/>
          <p:cNvSpPr txBox="1">
            <a:spLocks noGrp="1"/>
          </p:cNvSpPr>
          <p:nvPr>
            <p:ph type="body" idx="1"/>
          </p:nvPr>
        </p:nvSpPr>
        <p:spPr>
          <a:xfrm>
            <a:off x="540000" y="6040796"/>
            <a:ext cx="6416982" cy="5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PORT slide">
  <p:cSld name="MUNI SPORT slide">
    <p:bg>
      <p:bgPr>
        <a:solidFill>
          <a:srgbClr val="5AC8AF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017" y="2731338"/>
            <a:ext cx="5381966" cy="139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5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6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body" idx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body" idx="2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54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6" name="Google Shape;36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8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0" name="Google Shape;40;p5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9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5" name="Google Shape;45;p59"/>
          <p:cNvSpPr txBox="1">
            <a:spLocks noGrp="1"/>
          </p:cNvSpPr>
          <p:nvPr>
            <p:ph type="body" idx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0"/>
          <p:cNvSpPr txBox="1"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1" name="Google Shape;51;p60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1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6" name="Google Shape;56;p61"/>
          <p:cNvSpPr txBox="1">
            <a:spLocks noGrp="1"/>
          </p:cNvSpPr>
          <p:nvPr>
            <p:ph type="body" idx="1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1"/>
          <p:cNvSpPr txBox="1">
            <a:spLocks noGrp="1"/>
          </p:cNvSpPr>
          <p:nvPr>
            <p:ph type="body" idx="2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5AC8A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2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5" name="Google Shape;65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  <p15:guide id="3" orient="horz" pos="255">
          <p15:clr>
            <a:srgbClr val="FBAE40"/>
          </p15:clr>
        </p15:guide>
        <p15:guide id="4" pos="11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5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" name="Google Shape;12;p5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53"/>
          <p:cNvSpPr txBox="1"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13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VygGuBObVc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ngofthegym.com/triceps-brachii/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vos.palestra.cz/skripta/kineziologie/6a4a2.ht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Aplikovaná kineziologie</a:t>
            </a:r>
            <a:endParaRPr/>
          </a:p>
        </p:txBody>
      </p:sp>
      <p:sp>
        <p:nvSpPr>
          <p:cNvPr id="135" name="Google Shape;135;p1"/>
          <p:cNvSpPr txBox="1">
            <a:spLocks noGrp="1"/>
          </p:cNvSpPr>
          <p:nvPr>
            <p:ph type="subTitle" idx="1"/>
          </p:nvPr>
        </p:nvSpPr>
        <p:spPr>
          <a:xfrm>
            <a:off x="311400" y="3429001"/>
            <a:ext cx="8521200" cy="2698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cs-CZ" sz="2000" b="1"/>
              <a:t>Horní končetina 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cs-CZ"/>
              <a:t>						Mgr. Pavlína Bazalová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  <p:sp>
        <p:nvSpPr>
          <p:cNvPr id="209" name="Google Shape;209;p1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Thoraskapulární skloubení</a:t>
            </a:r>
            <a:endParaRPr/>
          </a:p>
        </p:txBody>
      </p:sp>
      <p:pic>
        <p:nvPicPr>
          <p:cNvPr id="210" name="Google Shape;21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975" y="1371600"/>
            <a:ext cx="3807526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0"/>
          <p:cNvSpPr txBox="1"/>
          <p:nvPr/>
        </p:nvSpPr>
        <p:spPr>
          <a:xfrm>
            <a:off x="681975" y="5429249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https://www.orthobullets.com/shoulder-and-elbow/3035/scapulothoracic-joint</a:t>
            </a:r>
            <a:endParaRPr/>
          </a:p>
        </p:txBody>
      </p:sp>
      <p:sp>
        <p:nvSpPr>
          <p:cNvPr id="212" name="Google Shape;212;p10"/>
          <p:cNvSpPr txBox="1"/>
          <p:nvPr/>
        </p:nvSpPr>
        <p:spPr>
          <a:xfrm>
            <a:off x="5443250" y="3829050"/>
            <a:ext cx="301877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Anatomie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Fylogeneze: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Posun kraniálně 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Posun dorzálně 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Užší a delší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  <p:pic>
        <p:nvPicPr>
          <p:cNvPr id="218" name="Google Shape;21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500" y="264894"/>
            <a:ext cx="8096832" cy="571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 txBox="1"/>
          <p:nvPr/>
        </p:nvSpPr>
        <p:spPr>
          <a:xfrm>
            <a:off x="499500" y="6581001"/>
            <a:ext cx="72199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https://www.svetfyzioterapie.cz/souvisi-tvar-lopatky-s-funkci-ramenniho-kloubu-a-silou-zevnich-rotatoru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  <p:pic>
        <p:nvPicPr>
          <p:cNvPr id="225" name="Google Shape;22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7237" y="1115687"/>
            <a:ext cx="5409526" cy="511231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"/>
          <p:cNvSpPr txBox="1"/>
          <p:nvPr/>
        </p:nvSpPr>
        <p:spPr>
          <a:xfrm>
            <a:off x="2306382" y="6480000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http://abacus.bates.edu/acad/depts/biobook/P-skulls.htm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  <p:pic>
        <p:nvPicPr>
          <p:cNvPr id="232" name="Google Shape;2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000" y="1251962"/>
            <a:ext cx="8172450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2609850" y="6551652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https://musculoskeletalkey.com/shoulder-5/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  <p:sp>
        <p:nvSpPr>
          <p:cNvPr id="239" name="Google Shape;239;p1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Scapulothorakální skloubení </a:t>
            </a:r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Prostor: hrudník – m. subscapularis – lopatka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Řídké vmezeřené vazivo 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Klouzavý pohyb lopatky po hrudníku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Elevace x deprese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Addukce (retrakce) x abdukce (protrakce)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Laterární rotace dolního úhlu (60°)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Rotace kolem příčné osy (naklánění lopatky – anteverze x retroverze)</a:t>
            </a:r>
            <a:endParaRPr/>
          </a:p>
          <a:p>
            <a:pPr marL="2430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Pohyb lopatky je primárně dán pohybem klíční kosti – AC a SC kloub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  <p:pic>
        <p:nvPicPr>
          <p:cNvPr id="246" name="Google Shape;246;p15" descr="Scapulae | Muscles That Make It Move | ACE Blog"/>
          <p:cNvPicPr preferRelativeResize="0"/>
          <p:nvPr/>
        </p:nvPicPr>
        <p:blipFill rotWithShape="1">
          <a:blip r:embed="rId3">
            <a:alphaModFix/>
          </a:blip>
          <a:srcRect l="12180" r="5538"/>
          <a:stretch/>
        </p:blipFill>
        <p:spPr>
          <a:xfrm>
            <a:off x="1202633" y="692150"/>
            <a:ext cx="6739633" cy="51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5"/>
          <p:cNvSpPr txBox="1"/>
          <p:nvPr/>
        </p:nvSpPr>
        <p:spPr>
          <a:xfrm>
            <a:off x="1202633" y="6354000"/>
            <a:ext cx="6064941" cy="421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 i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https://www.acefitness.org/fitness-certifications/ace-answers/exam-preparation-blog/3516/muscles-that-move-the-scapulae/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body" idx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endParaRPr/>
          </a:p>
        </p:txBody>
      </p:sp>
      <p:grpSp>
        <p:nvGrpSpPr>
          <p:cNvPr id="255" name="Google Shape;255;p16"/>
          <p:cNvGrpSpPr/>
          <p:nvPr/>
        </p:nvGrpSpPr>
        <p:grpSpPr>
          <a:xfrm>
            <a:off x="93834" y="715967"/>
            <a:ext cx="9050166" cy="5512032"/>
            <a:chOff x="-386859" y="-131572"/>
            <a:chExt cx="4537084" cy="3089918"/>
          </a:xfrm>
        </p:grpSpPr>
        <p:pic>
          <p:nvPicPr>
            <p:cNvPr id="256" name="Google Shape;256;p16" descr="Movements of The Scapula – Earth&amp;#39;s Lab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86859" y="-131572"/>
              <a:ext cx="4537084" cy="28545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16"/>
            <p:cNvSpPr txBox="1"/>
            <p:nvPr/>
          </p:nvSpPr>
          <p:spPr>
            <a:xfrm>
              <a:off x="0" y="2854579"/>
              <a:ext cx="3601085" cy="1037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900" i="1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Obrázek 3:https://www.earthslab.com/anatomy/movements-of-the-scapula/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Elevace</a:t>
            </a:r>
            <a:endParaRPr/>
          </a:p>
        </p:txBody>
      </p:sp>
      <p:sp>
        <p:nvSpPr>
          <p:cNvPr id="263" name="Google Shape;263;p17"/>
          <p:cNvSpPr txBox="1">
            <a:spLocks noGrp="1"/>
          </p:cNvSpPr>
          <p:nvPr>
            <p:ph type="body" idx="1"/>
          </p:nvPr>
        </p:nvSpPr>
        <p:spPr>
          <a:xfrm>
            <a:off x="274129" y="5164174"/>
            <a:ext cx="8717471" cy="72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M. levator scapulae                                         M. trapezius (horní vlákna)</a:t>
            </a:r>
            <a:endParaRPr/>
          </a:p>
        </p:txBody>
      </p:sp>
      <p:pic>
        <p:nvPicPr>
          <p:cNvPr id="264" name="Google Shape;26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59" y="2214833"/>
            <a:ext cx="3386921" cy="267990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7"/>
          <p:cNvSpPr txBox="1"/>
          <p:nvPr/>
        </p:nvSpPr>
        <p:spPr>
          <a:xfrm>
            <a:off x="1389718" y="6488668"/>
            <a:ext cx="63645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Zdroj obrázků: https://www.kenhub.com/en/library/anatomy</a:t>
            </a:r>
            <a:endParaRPr/>
          </a:p>
        </p:txBody>
      </p:sp>
      <p:pic>
        <p:nvPicPr>
          <p:cNvPr id="266" name="Google Shape;26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4330" y="1963265"/>
            <a:ext cx="3428619" cy="2931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Deprese </a:t>
            </a:r>
            <a:endParaRPr/>
          </a:p>
        </p:txBody>
      </p:sp>
      <p:sp>
        <p:nvSpPr>
          <p:cNvPr id="272" name="Google Shape;272;p18"/>
          <p:cNvSpPr txBox="1">
            <a:spLocks noGrp="1"/>
          </p:cNvSpPr>
          <p:nvPr>
            <p:ph type="body" idx="1"/>
          </p:nvPr>
        </p:nvSpPr>
        <p:spPr>
          <a:xfrm>
            <a:off x="378225" y="1816990"/>
            <a:ext cx="8963787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M. trapezius (dolní vlákna)      m. pectoralis minor 	m. serratus anterior </a:t>
            </a:r>
            <a:endParaRPr/>
          </a:p>
        </p:txBody>
      </p:sp>
      <p:pic>
        <p:nvPicPr>
          <p:cNvPr id="273" name="Google Shape;27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25" y="2653582"/>
            <a:ext cx="2496528" cy="213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7880" y="2802928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0466" y="2653582"/>
            <a:ext cx="2135309" cy="213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5963" y="6358496"/>
            <a:ext cx="4366639" cy="370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Addukce</a:t>
            </a:r>
            <a:endParaRPr/>
          </a:p>
        </p:txBody>
      </p:sp>
      <p:sp>
        <p:nvSpPr>
          <p:cNvPr id="282" name="Google Shape;282;p19"/>
          <p:cNvSpPr txBox="1">
            <a:spLocks noGrp="1"/>
          </p:cNvSpPr>
          <p:nvPr>
            <p:ph type="body" idx="1"/>
          </p:nvPr>
        </p:nvSpPr>
        <p:spPr>
          <a:xfrm>
            <a:off x="540000" y="1623763"/>
            <a:ext cx="8604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M. trapezius (střední vlákna) 		m. rhomboideus major et minor </a:t>
            </a:r>
            <a:endParaRPr/>
          </a:p>
        </p:txBody>
      </p:sp>
      <p:pic>
        <p:nvPicPr>
          <p:cNvPr id="283" name="Google Shape;28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491" y="2777786"/>
            <a:ext cx="2978944" cy="25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266601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1239" y="3221455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8044" y="6487636"/>
            <a:ext cx="4366639" cy="370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Ramenní pletenec</a:t>
            </a:r>
            <a:endParaRPr/>
          </a:p>
        </p:txBody>
      </p:sp>
      <p:grpSp>
        <p:nvGrpSpPr>
          <p:cNvPr id="142" name="Google Shape;142;p2"/>
          <p:cNvGrpSpPr/>
          <p:nvPr/>
        </p:nvGrpSpPr>
        <p:grpSpPr>
          <a:xfrm>
            <a:off x="1423636" y="1617822"/>
            <a:ext cx="6296728" cy="4299903"/>
            <a:chOff x="0" y="0"/>
            <a:chExt cx="4321175" cy="2747010"/>
          </a:xfrm>
        </p:grpSpPr>
        <p:pic>
          <p:nvPicPr>
            <p:cNvPr id="143" name="Google Shape;143;p2" descr="The Acromioclavicular Joint | SpringerLin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4321175" cy="24263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 txBox="1"/>
            <p:nvPr/>
          </p:nvSpPr>
          <p:spPr>
            <a:xfrm>
              <a:off x="0" y="2480310"/>
              <a:ext cx="4321175" cy="26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900" b="0" i="1" u="none" strike="noStrike" cap="none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 https://link.springer.com/chapter/10.1007/978-1-4939-2593-3_7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Abdukce</a:t>
            </a:r>
            <a:endParaRPr/>
          </a:p>
        </p:txBody>
      </p:sp>
      <p:sp>
        <p:nvSpPr>
          <p:cNvPr id="292" name="Google Shape;292;p20"/>
          <p:cNvSpPr txBox="1"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M. serratus anterior</a:t>
            </a:r>
            <a:endParaRPr/>
          </a:p>
        </p:txBody>
      </p:sp>
      <p:pic>
        <p:nvPicPr>
          <p:cNvPr id="293" name="Google Shape;2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911" y="6397191"/>
            <a:ext cx="4366639" cy="37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390" y="2558431"/>
            <a:ext cx="2828312" cy="282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0652" y="2922019"/>
            <a:ext cx="3688023" cy="245868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0"/>
          <p:cNvSpPr txBox="1"/>
          <p:nvPr/>
        </p:nvSpPr>
        <p:spPr>
          <a:xfrm>
            <a:off x="5490165" y="6297865"/>
            <a:ext cx="2624237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https://www.220triathlon.com/training/swim-training/what-s-the-serratus-anterior-muscle-and-why-is-it-important-to-swimmers/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Scapula movement</a:t>
            </a:r>
            <a:endParaRPr/>
          </a:p>
        </p:txBody>
      </p:sp>
      <p:sp>
        <p:nvSpPr>
          <p:cNvPr id="302" name="Google Shape;302;p2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21</a:t>
            </a:fld>
            <a:endParaRPr/>
          </a:p>
        </p:txBody>
      </p:sp>
      <p:sp>
        <p:nvSpPr>
          <p:cNvPr id="303" name="Google Shape;303;p21"/>
          <p:cNvSpPr txBox="1"/>
          <p:nvPr/>
        </p:nvSpPr>
        <p:spPr>
          <a:xfrm>
            <a:off x="540000" y="3263403"/>
            <a:ext cx="457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https://www.youtube.com/watch?v=Rl4maZpmJA8</a:t>
            </a:r>
            <a:endParaRPr/>
          </a:p>
        </p:txBody>
      </p:sp>
      <p:sp>
        <p:nvSpPr>
          <p:cNvPr id="304" name="Google Shape;304;p21"/>
          <p:cNvSpPr txBox="1"/>
          <p:nvPr/>
        </p:nvSpPr>
        <p:spPr>
          <a:xfrm>
            <a:off x="540000" y="1737152"/>
            <a:ext cx="457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https://www.youtube.com/watch?v=H_8xYrT8YcQ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22</a:t>
            </a:fld>
            <a:endParaRPr/>
          </a:p>
        </p:txBody>
      </p:sp>
      <p:sp>
        <p:nvSpPr>
          <p:cNvPr id="310" name="Google Shape;310;p2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Ramenní kloub – GH kloub </a:t>
            </a:r>
            <a:endParaRPr/>
          </a:p>
        </p:txBody>
      </p:sp>
      <p:sp>
        <p:nvSpPr>
          <p:cNvPr id="311" name="Google Shape;311;p22"/>
          <p:cNvSpPr txBox="1">
            <a:spLocks noGrp="1"/>
          </p:cNvSpPr>
          <p:nvPr>
            <p:ph type="body" idx="1"/>
          </p:nvPr>
        </p:nvSpPr>
        <p:spPr>
          <a:xfrm>
            <a:off x="471255" y="2302919"/>
            <a:ext cx="3914999" cy="2937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cs-CZ"/>
              <a:t>Kulový kloub </a:t>
            </a:r>
            <a:endParaRPr/>
          </a:p>
          <a:p>
            <a:pPr marL="342900" lvl="0" indent="-342900" algn="l" rtl="0">
              <a:lnSpc>
                <a:spcPct val="128571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cs-CZ" b="1"/>
              <a:t>Jamka </a:t>
            </a:r>
            <a:r>
              <a:rPr lang="cs-CZ"/>
              <a:t>– mělká + glenoideální lábrum (větší plocha kontaktu – stabilita) </a:t>
            </a:r>
            <a:endParaRPr/>
          </a:p>
          <a:p>
            <a:pPr marL="342900" lvl="0" indent="-342900" algn="l" rtl="0">
              <a:lnSpc>
                <a:spcPct val="128571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cs-CZ" b="1"/>
              <a:t>Hlavice</a:t>
            </a:r>
            <a:r>
              <a:rPr lang="cs-CZ"/>
              <a:t> – větší – nepoměr </a:t>
            </a:r>
            <a:endParaRPr/>
          </a:p>
          <a:p>
            <a:pPr marL="342900" lvl="0" indent="-209550" algn="l" rtl="0">
              <a:lnSpc>
                <a:spcPct val="128571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None/>
            </a:pPr>
            <a:endParaRPr/>
          </a:p>
        </p:txBody>
      </p:sp>
      <p:pic>
        <p:nvPicPr>
          <p:cNvPr id="312" name="Google Shape;31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4711" y="1701505"/>
            <a:ext cx="3622497" cy="413999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2"/>
          <p:cNvSpPr txBox="1"/>
          <p:nvPr/>
        </p:nvSpPr>
        <p:spPr>
          <a:xfrm>
            <a:off x="5597999" y="5766335"/>
            <a:ext cx="33076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https://www.earthslab.com/anatomy/shoulder-joint-glenohumeral-joint/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23</a:t>
            </a:fld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Rotátorová manžeta</a:t>
            </a:r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125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5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̶"/>
            </a:pPr>
            <a:r>
              <a:rPr lang="cs-CZ" sz="1800" u="sng">
                <a:latin typeface="Calibri"/>
                <a:ea typeface="Calibri"/>
                <a:cs typeface="Calibri"/>
                <a:sym typeface="Calibri"/>
              </a:rPr>
              <a:t>Kloubní pouzdro + zesílení kloubu</a:t>
            </a: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 – kloubní pouzdro, vazy, šlachy svalů -&gt;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rotátorová manžeta</a:t>
            </a:r>
            <a:r>
              <a:rPr lang="cs-CZ" sz="1800">
                <a:latin typeface="Calibri"/>
                <a:ea typeface="Calibri"/>
                <a:cs typeface="Calibri"/>
                <a:sym typeface="Calibri"/>
              </a:rPr>
              <a:t> = m. subscapularis, m. supraspinatus, m. infraspinatus, m. teres minor</a:t>
            </a:r>
            <a:endParaRPr/>
          </a:p>
          <a:p>
            <a:pPr marL="189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endParaRPr/>
          </a:p>
        </p:txBody>
      </p:sp>
      <p:grpSp>
        <p:nvGrpSpPr>
          <p:cNvPr id="321" name="Google Shape;321;p23"/>
          <p:cNvGrpSpPr/>
          <p:nvPr/>
        </p:nvGrpSpPr>
        <p:grpSpPr>
          <a:xfrm>
            <a:off x="1971517" y="2787948"/>
            <a:ext cx="5200966" cy="3852628"/>
            <a:chOff x="-320963" y="-399301"/>
            <a:chExt cx="4276289" cy="3572479"/>
          </a:xfrm>
        </p:grpSpPr>
        <p:pic>
          <p:nvPicPr>
            <p:cNvPr id="322" name="Google Shape;322;p23" descr="Rotator Cuff Tears"/>
            <p:cNvPicPr preferRelativeResize="0"/>
            <p:nvPr/>
          </p:nvPicPr>
          <p:blipFill rotWithShape="1">
            <a:blip r:embed="rId3">
              <a:alphaModFix/>
            </a:blip>
            <a:srcRect l="2944" t="5277" r="3471" b="8382"/>
            <a:stretch/>
          </p:blipFill>
          <p:spPr>
            <a:xfrm>
              <a:off x="-320963" y="-399301"/>
              <a:ext cx="4276289" cy="3158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3"/>
            <p:cNvSpPr txBox="1"/>
            <p:nvPr/>
          </p:nvSpPr>
          <p:spPr>
            <a:xfrm flipH="1">
              <a:off x="469892" y="3130784"/>
              <a:ext cx="3399155" cy="423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900" i="1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https://www.joionline.net/trending/content/rotator-cuff-tears</a:t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24</a:t>
            </a:fld>
            <a:endParaRPr/>
          </a:p>
        </p:txBody>
      </p:sp>
      <p:pic>
        <p:nvPicPr>
          <p:cNvPr id="329" name="Google Shape;3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379" y="785812"/>
            <a:ext cx="5856803" cy="52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4"/>
          <p:cNvSpPr txBox="1"/>
          <p:nvPr/>
        </p:nvSpPr>
        <p:spPr>
          <a:xfrm>
            <a:off x="2000250" y="6249167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https://theprocedureguide.com/fluoroscopic-guided-glenohumeral-joint-injection-technique-and-overview/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25</a:t>
            </a:fld>
            <a:endParaRPr/>
          </a:p>
        </p:txBody>
      </p:sp>
      <p:pic>
        <p:nvPicPr>
          <p:cNvPr id="336" name="Google Shape;33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51" y="1003216"/>
            <a:ext cx="7347098" cy="5224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Flexe</a:t>
            </a:r>
            <a:endParaRPr/>
          </a:p>
        </p:txBody>
      </p:sp>
      <p:sp>
        <p:nvSpPr>
          <p:cNvPr id="342" name="Google Shape;342;p26"/>
          <p:cNvSpPr txBox="1">
            <a:spLocks noGrp="1"/>
          </p:cNvSpPr>
          <p:nvPr>
            <p:ph type="body" idx="1"/>
          </p:nvPr>
        </p:nvSpPr>
        <p:spPr>
          <a:xfrm>
            <a:off x="133350" y="3429000"/>
            <a:ext cx="9144000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cs-CZ" sz="1800"/>
              <a:t>M. deltoideus (přední vlákna) 	  m. coracobrachialis                </a:t>
            </a:r>
            <a:r>
              <a:rPr lang="cs-CZ" sz="1800" b="1"/>
              <a:t>m. biceps brachii </a:t>
            </a:r>
            <a:endParaRPr/>
          </a:p>
        </p:txBody>
      </p:sp>
      <p:pic>
        <p:nvPicPr>
          <p:cNvPr id="343" name="Google Shape;34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368" y="4023584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7027" y="4023584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6"/>
          <p:cNvPicPr preferRelativeResize="0"/>
          <p:nvPr/>
        </p:nvPicPr>
        <p:blipFill rotWithShape="1">
          <a:blip r:embed="rId5">
            <a:alphaModFix/>
          </a:blip>
          <a:srcRect l="38873" t="42533" r="40305" b="20533"/>
          <a:stretch/>
        </p:blipFill>
        <p:spPr>
          <a:xfrm>
            <a:off x="7297149" y="4066732"/>
            <a:ext cx="1713501" cy="189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5806" y="6403642"/>
            <a:ext cx="4366639" cy="370364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6"/>
          <p:cNvSpPr txBox="1"/>
          <p:nvPr/>
        </p:nvSpPr>
        <p:spPr>
          <a:xfrm>
            <a:off x="540000" y="1323737"/>
            <a:ext cx="3844001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ROM: až 180°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Fáze: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0°- 60° - m. D, m. CB, m. BB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60°- 120° - m. T, m. SA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120°- 180° - m. T + svaly trupu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6"/>
          <p:cNvSpPr txBox="1"/>
          <p:nvPr/>
        </p:nvSpPr>
        <p:spPr>
          <a:xfrm>
            <a:off x="3315758" y="2875001"/>
            <a:ext cx="5694892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Elevace (FLE + ABD) – souhyb lopatky + souhyb Thp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Extenze</a:t>
            </a:r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body" idx="1"/>
          </p:nvPr>
        </p:nvSpPr>
        <p:spPr>
          <a:xfrm>
            <a:off x="47625" y="2391867"/>
            <a:ext cx="9048750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cs-CZ" sz="1800"/>
              <a:t>    m. teres major 	              m. latissimus dorsi 	       m. deltoideus (zadní vlákna)</a:t>
            </a:r>
            <a:endParaRPr/>
          </a:p>
        </p:txBody>
      </p:sp>
      <p:pic>
        <p:nvPicPr>
          <p:cNvPr id="355" name="Google Shape;355;p27" descr="Latissimus dorsi muscle (Musculus latissimus dorsi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9258" y="3014739"/>
            <a:ext cx="2295533" cy="257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8905" y="3014738"/>
            <a:ext cx="2576435" cy="257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660" y="3014739"/>
            <a:ext cx="2138119" cy="257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17993" y="6377661"/>
            <a:ext cx="4371211" cy="37036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7"/>
          <p:cNvSpPr txBox="1"/>
          <p:nvPr/>
        </p:nvSpPr>
        <p:spPr>
          <a:xfrm>
            <a:off x="431974" y="1394338"/>
            <a:ext cx="6378401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ROM: 35°- 45°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Abdukce</a:t>
            </a:r>
            <a:endParaRPr/>
          </a:p>
        </p:txBody>
      </p:sp>
      <p:sp>
        <p:nvSpPr>
          <p:cNvPr id="365" name="Google Shape;365;p28"/>
          <p:cNvSpPr txBox="1">
            <a:spLocks noGrp="1"/>
          </p:cNvSpPr>
          <p:nvPr>
            <p:ph type="body" idx="1"/>
          </p:nvPr>
        </p:nvSpPr>
        <p:spPr>
          <a:xfrm>
            <a:off x="161434" y="2966467"/>
            <a:ext cx="8928546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 b="1"/>
              <a:t>M. supraspinatus </a:t>
            </a:r>
            <a:r>
              <a:rPr lang="cs-CZ"/>
              <a:t>	m. deltoideus (střední vlákna)		m. trapezius</a:t>
            </a:r>
            <a:endParaRPr/>
          </a:p>
        </p:txBody>
      </p:sp>
      <p:pic>
        <p:nvPicPr>
          <p:cNvPr id="366" name="Google Shape;36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3568" y="6334328"/>
            <a:ext cx="4371211" cy="37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3452" y="3806767"/>
            <a:ext cx="2496528" cy="213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1373" y="3608552"/>
            <a:ext cx="2531745" cy="253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874" y="3711179"/>
            <a:ext cx="1930695" cy="232648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8"/>
          <p:cNvSpPr txBox="1"/>
          <p:nvPr/>
        </p:nvSpPr>
        <p:spPr>
          <a:xfrm>
            <a:off x="540000" y="1171576"/>
            <a:ext cx="3844001" cy="21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ROM: až 180°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Fáze: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0°- 45° - m. SS + m. D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45°- 90° - m. D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90°- 150° - m. D + m. T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150°- 180°- m. T + svaly trupu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8"/>
          <p:cNvSpPr txBox="1"/>
          <p:nvPr/>
        </p:nvSpPr>
        <p:spPr>
          <a:xfrm>
            <a:off x="4814990" y="1278762"/>
            <a:ext cx="3995635" cy="120032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Elevace (FLE + ABD) – souhyb lopatky + souhyb Thp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ABD – funkčně spojena s mírnou ZR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Addukce</a:t>
            </a:r>
            <a:endParaRPr/>
          </a:p>
        </p:txBody>
      </p:sp>
      <p:sp>
        <p:nvSpPr>
          <p:cNvPr id="377" name="Google Shape;377;p29"/>
          <p:cNvSpPr txBox="1">
            <a:spLocks noGrp="1"/>
          </p:cNvSpPr>
          <p:nvPr>
            <p:ph type="body" idx="1"/>
          </p:nvPr>
        </p:nvSpPr>
        <p:spPr>
          <a:xfrm>
            <a:off x="390526" y="2265756"/>
            <a:ext cx="9144000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M. pectoralis major              m.latissimus dorsi 		  m. teres major</a:t>
            </a:r>
            <a:endParaRPr/>
          </a:p>
        </p:txBody>
      </p:sp>
      <p:pic>
        <p:nvPicPr>
          <p:cNvPr id="378" name="Google Shape;37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9233" y="6390878"/>
            <a:ext cx="4371211" cy="37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0416" y="2948996"/>
            <a:ext cx="2127970" cy="238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7768" y="2945110"/>
            <a:ext cx="1985151" cy="239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1" y="2938286"/>
            <a:ext cx="2793645" cy="239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Ramenní pletenec</a:t>
            </a:r>
            <a:endParaRPr/>
          </a:p>
        </p:txBody>
      </p:sp>
      <p:sp>
        <p:nvSpPr>
          <p:cNvPr id="151" name="Google Shape;151;p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 sz="2000" b="1"/>
              <a:t>Pravé klouby: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sz="2000"/>
              <a:t>sternoklavikulární skloubení (art. sternoclavicularis),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sz="2000"/>
              <a:t>akromioklavikulární skloubení (art. acromioclavicularis)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sz="2000"/>
              <a:t>ramenní kloub (art. glenohumeralis; art. humeri) </a:t>
            </a:r>
            <a:endParaRPr/>
          </a:p>
          <a:p>
            <a:pPr marL="5400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5400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cs-CZ" sz="2000" b="1"/>
              <a:t>Funkční spojení: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sz="2000"/>
              <a:t>thorakoskapulární spojení 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̶"/>
            </a:pPr>
            <a:r>
              <a:rPr lang="cs-CZ" sz="2000"/>
              <a:t>subakromiální prostor </a:t>
            </a:r>
            <a:endParaRPr/>
          </a:p>
          <a:p>
            <a:pPr marL="189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Vnitřní rotace  / pronace</a:t>
            </a:r>
            <a:endParaRPr/>
          </a:p>
        </p:txBody>
      </p:sp>
      <p:sp>
        <p:nvSpPr>
          <p:cNvPr id="387" name="Google Shape;387;p30"/>
          <p:cNvSpPr txBox="1">
            <a:spLocks noGrp="1"/>
          </p:cNvSpPr>
          <p:nvPr>
            <p:ph type="body" idx="1"/>
          </p:nvPr>
        </p:nvSpPr>
        <p:spPr>
          <a:xfrm>
            <a:off x="255269" y="2528214"/>
            <a:ext cx="8793481" cy="40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cs-CZ" sz="1600"/>
              <a:t>M. pectoralis major 	         m. subscapularis               m. teres major                 m. latissimus dorsi </a:t>
            </a:r>
            <a:endParaRPr/>
          </a:p>
        </p:txBody>
      </p:sp>
      <p:pic>
        <p:nvPicPr>
          <p:cNvPr id="388" name="Google Shape;38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076188"/>
            <a:ext cx="2250563" cy="193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9965" y="3209459"/>
            <a:ext cx="1632346" cy="196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9270" y="3198550"/>
            <a:ext cx="1686392" cy="188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6037" y="3168310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86394" y="6366890"/>
            <a:ext cx="4371211" cy="37036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0"/>
          <p:cNvSpPr txBox="1"/>
          <p:nvPr/>
        </p:nvSpPr>
        <p:spPr>
          <a:xfrm>
            <a:off x="255269" y="1362636"/>
            <a:ext cx="6502336" cy="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ROM: 60° (v připažení) / 70° (90° abdukce)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Zevní rotace (supinace)</a:t>
            </a:r>
            <a:endParaRPr/>
          </a:p>
        </p:txBody>
      </p:sp>
      <p:sp>
        <p:nvSpPr>
          <p:cNvPr id="399" name="Google Shape;399;p31"/>
          <p:cNvSpPr txBox="1">
            <a:spLocks noGrp="1"/>
          </p:cNvSpPr>
          <p:nvPr>
            <p:ph type="body" idx="1"/>
          </p:nvPr>
        </p:nvSpPr>
        <p:spPr>
          <a:xfrm>
            <a:off x="539099" y="2472075"/>
            <a:ext cx="80649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rPr lang="cs-CZ"/>
              <a:t>    m. teres minor 		              m. infraspinatus </a:t>
            </a:r>
            <a:endParaRPr/>
          </a:p>
        </p:txBody>
      </p:sp>
      <p:pic>
        <p:nvPicPr>
          <p:cNvPr id="400" name="Google Shape;40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078" y="3154680"/>
            <a:ext cx="2475784" cy="298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5819" y="3154680"/>
            <a:ext cx="2475783" cy="298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5944" y="6553412"/>
            <a:ext cx="4371211" cy="37036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1"/>
          <p:cNvSpPr txBox="1"/>
          <p:nvPr/>
        </p:nvSpPr>
        <p:spPr>
          <a:xfrm>
            <a:off x="106291" y="1318102"/>
            <a:ext cx="6502336" cy="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ROM: 60° (v připažení) / 90° (90° abdukce)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Horizontální abdukce a addukce</a:t>
            </a:r>
            <a:endParaRPr/>
          </a:p>
        </p:txBody>
      </p:sp>
      <p:sp>
        <p:nvSpPr>
          <p:cNvPr id="409" name="Google Shape;409;p3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32</a:t>
            </a:fld>
            <a:endParaRPr/>
          </a:p>
        </p:txBody>
      </p:sp>
      <p:sp>
        <p:nvSpPr>
          <p:cNvPr id="410" name="Google Shape;410;p32"/>
          <p:cNvSpPr txBox="1"/>
          <p:nvPr/>
        </p:nvSpPr>
        <p:spPr>
          <a:xfrm>
            <a:off x="310500" y="1453276"/>
            <a:ext cx="6185550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Horizontální abdukce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ROM: 40°- 50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Hlavní svaly: m. deltoideus (zadní svalová vlákna), m. infraspinatus, m. supraspinatus, m. teres major et minor a m. latissimus dorsi.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Horizontální addukce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ROM: 130°- 160°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Hlavní svaly: m. deltoideus (přední svalová vlákna), m. pectoralis major, m. coracobrachialis, m. subscapularis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32"/>
          <p:cNvPicPr preferRelativeResize="0"/>
          <p:nvPr/>
        </p:nvPicPr>
        <p:blipFill rotWithShape="1">
          <a:blip r:embed="rId3">
            <a:alphaModFix/>
          </a:blip>
          <a:srcRect l="67293" t="9017" b="41394"/>
          <a:stretch/>
        </p:blipFill>
        <p:spPr>
          <a:xfrm>
            <a:off x="6118875" y="1971674"/>
            <a:ext cx="2929875" cy="271658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2"/>
          <p:cNvSpPr txBox="1"/>
          <p:nvPr/>
        </p:nvSpPr>
        <p:spPr>
          <a:xfrm>
            <a:off x="6496050" y="4688263"/>
            <a:ext cx="28194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https://www.surgeryjournal.co.uk/article/S0263-9319(19)30044-4/fulltext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33</a:t>
            </a:fld>
            <a:endParaRPr/>
          </a:p>
        </p:txBody>
      </p:sp>
      <p:sp>
        <p:nvSpPr>
          <p:cNvPr id="418" name="Google Shape;418;p3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Humeroskapulární rytmus </a:t>
            </a:r>
            <a:endParaRPr/>
          </a:p>
        </p:txBody>
      </p:sp>
      <p:sp>
        <p:nvSpPr>
          <p:cNvPr id="419" name="Google Shape;419;p3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Aby mohlo dojít k plné flexi a abdukci v ramenním kloubu, musí dojít k rotaci lopatky.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Celkový poměr pohybu je </a:t>
            </a:r>
            <a:r>
              <a:rPr lang="cs-CZ" b="1"/>
              <a:t>2:1</a:t>
            </a:r>
            <a:r>
              <a:rPr lang="cs-CZ"/>
              <a:t>, tedy při 180°abdukci připadá 120°na glenohumerální skloubení a 60° na thorakoskapulární skloubení.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b="1"/>
              <a:t>V</a:t>
            </a:r>
            <a:r>
              <a:rPr lang="cs-CZ"/>
              <a:t> </a:t>
            </a:r>
            <a:r>
              <a:rPr lang="cs-CZ" b="1"/>
              <a:t>první fázi abdukce (0-30°) </a:t>
            </a:r>
            <a:r>
              <a:rPr lang="cs-CZ"/>
              <a:t>je pohyb lopatky minimální, dochází k její stabilizaci.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b="1"/>
              <a:t>V druhé fázi (30°- 150°) </a:t>
            </a:r>
            <a:r>
              <a:rPr lang="cs-CZ"/>
              <a:t>dochází k rotaci lopatky.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 b="1"/>
              <a:t>V třetí fázi abdukce (150°- 180°) </a:t>
            </a:r>
            <a:r>
              <a:rPr lang="cs-CZ"/>
              <a:t>je poměr pohybů v daných segmentech až 5:4, 5° v glenohumerálním kloubu na 4° v thorakoskapulárním kloubu.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34</a:t>
            </a:fld>
            <a:endParaRPr/>
          </a:p>
        </p:txBody>
      </p:sp>
      <p:pic>
        <p:nvPicPr>
          <p:cNvPr id="425" name="Google Shape;425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33182" y="2060993"/>
            <a:ext cx="4893636" cy="30273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6" name="Google Shape;426;p34"/>
          <p:cNvGrpSpPr/>
          <p:nvPr/>
        </p:nvGrpSpPr>
        <p:grpSpPr>
          <a:xfrm>
            <a:off x="499500" y="1497030"/>
            <a:ext cx="3237865" cy="4405516"/>
            <a:chOff x="0" y="0"/>
            <a:chExt cx="2189870" cy="2964256"/>
          </a:xfrm>
        </p:grpSpPr>
        <p:pic>
          <p:nvPicPr>
            <p:cNvPr id="427" name="Google Shape;427;p34" descr="Scapulohumeral Rhythm- the scapula plays an important role in preventing  shoulder pain — Go Beyond Physical Therapy"/>
            <p:cNvPicPr preferRelativeResize="0"/>
            <p:nvPr/>
          </p:nvPicPr>
          <p:blipFill rotWithShape="1">
            <a:blip r:embed="rId4">
              <a:alphaModFix/>
            </a:blip>
            <a:srcRect l="9210" r="10592"/>
            <a:stretch/>
          </p:blipFill>
          <p:spPr>
            <a:xfrm>
              <a:off x="7375" y="0"/>
              <a:ext cx="2182495" cy="2636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34"/>
            <p:cNvSpPr txBox="1"/>
            <p:nvPr/>
          </p:nvSpPr>
          <p:spPr>
            <a:xfrm>
              <a:off x="0" y="2558491"/>
              <a:ext cx="2181225" cy="4057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900" i="1">
                  <a:solidFill>
                    <a:srgbClr val="44546A"/>
                  </a:solidFill>
                  <a:latin typeface="Calibri"/>
                  <a:ea typeface="Calibri"/>
                  <a:cs typeface="Calibri"/>
                  <a:sym typeface="Calibri"/>
                </a:rPr>
                <a:t>https://www.gobeyondphysicaltherapy.com/blog-1/fc93drsjsgfmkctz87bdt67cs4eslr</a:t>
              </a:r>
              <a:endParaRPr/>
            </a:p>
          </p:txBody>
        </p:sp>
      </p:grpSp>
      <p:sp>
        <p:nvSpPr>
          <p:cNvPr id="429" name="Google Shape;429;p34"/>
          <p:cNvSpPr txBox="1"/>
          <p:nvPr/>
        </p:nvSpPr>
        <p:spPr>
          <a:xfrm>
            <a:off x="3505199" y="5215405"/>
            <a:ext cx="54959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https://www.researchgate.net/publication/46270070_Development_of_motion_analysis_protocols_based_on_inertial_sensors/figures?lo=1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35</a:t>
            </a:fld>
            <a:endParaRPr/>
          </a:p>
        </p:txBody>
      </p:sp>
      <p:pic>
        <p:nvPicPr>
          <p:cNvPr id="435" name="Google Shape;43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000" y="822443"/>
            <a:ext cx="8064900" cy="487926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5"/>
          <p:cNvSpPr txBox="1"/>
          <p:nvPr/>
        </p:nvSpPr>
        <p:spPr>
          <a:xfrm>
            <a:off x="1824037" y="6153945"/>
            <a:ext cx="54959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https://www.researchgate.net/publication/46270070_Development_of_motion_analysis_protocols_based_on_inertial_sensors/figures?lo=1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36</a:t>
            </a:fld>
            <a:endParaRPr/>
          </a:p>
        </p:txBody>
      </p:sp>
      <p:sp>
        <p:nvSpPr>
          <p:cNvPr id="442" name="Google Shape;442;p36"/>
          <p:cNvSpPr txBox="1">
            <a:spLocks noGrp="1"/>
          </p:cNvSpPr>
          <p:nvPr>
            <p:ph type="body" idx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r>
              <a:rPr lang="cs-CZ"/>
              <a:t>Videa – biomechanika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r>
              <a:rPr lang="cs-CZ"/>
              <a:t> 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r>
              <a:rPr lang="cs-CZ" b="1" u="sng"/>
              <a:t>HSR: 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https://www.youtube.com/watch?v=3VygGuBObVc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r>
              <a:rPr lang="cs-CZ" b="1" i="0" u="sng">
                <a:latin typeface="Roboto"/>
                <a:ea typeface="Roboto"/>
                <a:cs typeface="Roboto"/>
                <a:sym typeface="Roboto"/>
              </a:rPr>
              <a:t>Shoulder joint: Movements, bones and muscles - Human Anatomy | Kenhub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r>
              <a:rPr lang="cs-CZ"/>
              <a:t>https://www.youtube.com/watch?v=SfQzA6W5xA0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37</a:t>
            </a:fld>
            <a:endParaRPr/>
          </a:p>
        </p:txBody>
      </p:sp>
      <p:sp>
        <p:nvSpPr>
          <p:cNvPr id="448" name="Google Shape;448;p3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Patologie RAK</a:t>
            </a:r>
            <a:endParaRPr/>
          </a:p>
        </p:txBody>
      </p:sp>
      <p:sp>
        <p:nvSpPr>
          <p:cNvPr id="449" name="Google Shape;449;p37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VVV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Sprenglova deformita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Pakloub klíční kosti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Onemocnění MT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Impingement syndrom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Kalcifikující tendinitida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Bursitis subacromialis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Problematika RM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Sy dlouhé hlavy bicepsu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Sy zmrzlého ramene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SLAP léze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Traumata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Luxace – instabilita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Fraktury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Přenesená bolest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Blokády žeber, viscerální problematika, krční páteř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Funkční problematika  </a:t>
            </a:r>
            <a:endParaRPr/>
          </a:p>
        </p:txBody>
      </p:sp>
      <p:pic>
        <p:nvPicPr>
          <p:cNvPr id="450" name="Google Shape;45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7612" y="452437"/>
            <a:ext cx="1628775" cy="2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7"/>
          <p:cNvSpPr txBox="1"/>
          <p:nvPr/>
        </p:nvSpPr>
        <p:spPr>
          <a:xfrm>
            <a:off x="3333750" y="3262312"/>
            <a:ext cx="31432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https://www.google.cz/url?sa=i&amp;source=images&amp;cd=&amp;cad=rja&amp;uact=8&amp;ved=2ahUKEwjivaze9uzeAhWK6aQKHciQB0QQjRx6BAgBEAU&amp;url=http%3A %2F%2Fcongenitalhand.wustl.edu%2F2012%2F05%2Fsprengel-deformity.html&amp;psig=AOvVaw0eU1qoz1I8zUCbR3sEdFqg&amp;ust=1543145340756146</a:t>
            </a:r>
            <a:endParaRPr/>
          </a:p>
        </p:txBody>
      </p:sp>
      <p:pic>
        <p:nvPicPr>
          <p:cNvPr id="452" name="Google Shape;45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9387" y="266700"/>
            <a:ext cx="2619375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7"/>
          <p:cNvSpPr txBox="1"/>
          <p:nvPr/>
        </p:nvSpPr>
        <p:spPr>
          <a:xfrm>
            <a:off x="5895975" y="5556889"/>
            <a:ext cx="338137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https://www.levitas.cz/2018/02/impingement-syndrom-ramenniho-kloubu/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38</a:t>
            </a:fld>
            <a:endParaRPr/>
          </a:p>
        </p:txBody>
      </p:sp>
      <p:pic>
        <p:nvPicPr>
          <p:cNvPr id="459" name="Google Shape;459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5000" y="1147239"/>
            <a:ext cx="3990626" cy="41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8"/>
          <p:cNvSpPr txBox="1"/>
          <p:nvPr/>
        </p:nvSpPr>
        <p:spPr>
          <a:xfrm>
            <a:off x="540000" y="5388388"/>
            <a:ext cx="4572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https://www.ortopedie-frydrych.cz/portfolios/artroskopie-ramene/</a:t>
            </a:r>
            <a:endParaRPr/>
          </a:p>
        </p:txBody>
      </p:sp>
      <p:pic>
        <p:nvPicPr>
          <p:cNvPr id="461" name="Google Shape;461;p38"/>
          <p:cNvPicPr preferRelativeResize="0"/>
          <p:nvPr/>
        </p:nvPicPr>
        <p:blipFill rotWithShape="1">
          <a:blip r:embed="rId4">
            <a:alphaModFix/>
          </a:blip>
          <a:srcRect r="51033"/>
          <a:stretch/>
        </p:blipFill>
        <p:spPr>
          <a:xfrm>
            <a:off x="5034525" y="1172170"/>
            <a:ext cx="3609975" cy="411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8"/>
          <p:cNvSpPr txBox="1"/>
          <p:nvPr/>
        </p:nvSpPr>
        <p:spPr>
          <a:xfrm>
            <a:off x="5034525" y="5388388"/>
            <a:ext cx="4572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https://radiology.expert/x-shoulder/pathology/luxation/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39</a:t>
            </a:fld>
            <a:endParaRPr/>
          </a:p>
        </p:txBody>
      </p:sp>
      <p:sp>
        <p:nvSpPr>
          <p:cNvPr id="468" name="Google Shape;468;p3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Funkční problematika</a:t>
            </a:r>
            <a:endParaRPr/>
          </a:p>
        </p:txBody>
      </p:sp>
      <p:sp>
        <p:nvSpPr>
          <p:cNvPr id="469" name="Google Shape;469;p39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Kineziologické aspekty svalů ramenního pletence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serratus anterior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levator scapulae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supraspinatus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infraspinatus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subscapularis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M. biceps brachii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SC kloub = sternoclavicularní kloub </a:t>
            </a:r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189000" lvl="0" indent="-135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Typ</a:t>
            </a:r>
            <a:r>
              <a:rPr lang="cs-CZ" sz="1800"/>
              <a:t>: složený (diskus)</a:t>
            </a:r>
            <a:endParaRPr/>
          </a:p>
          <a:p>
            <a:pPr marL="189000" lvl="0" indent="-135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ROM: všemi směry v malém rozsahu </a:t>
            </a:r>
            <a:endParaRPr/>
          </a:p>
          <a:p>
            <a:pPr marL="189000" lvl="0" indent="-135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Kloub velmi náchylný – degenerace, osteofyty, zduření měkkých tkání </a:t>
            </a:r>
            <a:endParaRPr/>
          </a:p>
          <a:p>
            <a:pPr marL="189000" lvl="0" indent="-135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Klinické projevy</a:t>
            </a:r>
            <a:r>
              <a:rPr lang="cs-CZ" sz="1800"/>
              <a:t>: lokální bolest (klidová, při pohybu v RAK), bolesti hlavy </a:t>
            </a:r>
            <a:endParaRPr/>
          </a:p>
          <a:p>
            <a:pPr marL="189000" lvl="0" indent="-135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Určuje primární mobilitu ramenního pletence! </a:t>
            </a:r>
            <a:endParaRPr/>
          </a:p>
          <a:p>
            <a:pPr marL="189000" lvl="0" indent="-206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pic>
        <p:nvPicPr>
          <p:cNvPr id="159" name="Google Shape;15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9003" y="2096293"/>
            <a:ext cx="4440693" cy="226475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"/>
          <p:cNvSpPr txBox="1"/>
          <p:nvPr/>
        </p:nvSpPr>
        <p:spPr>
          <a:xfrm>
            <a:off x="5090074" y="4361046"/>
            <a:ext cx="36385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https://www.semanticscholar.org/paper/Sternoclavicular-joint-injuries-Smith-Kennedy/16e6138aa45a6efee69fd7c0c8d42fa38efd9f72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40</a:t>
            </a:fld>
            <a:endParaRPr/>
          </a:p>
        </p:txBody>
      </p:sp>
      <p:sp>
        <p:nvSpPr>
          <p:cNvPr id="475" name="Google Shape;475;p4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Serratus anterior </a:t>
            </a:r>
            <a:endParaRPr/>
          </a:p>
        </p:txBody>
      </p:sp>
      <p:sp>
        <p:nvSpPr>
          <p:cNvPr id="476" name="Google Shape;476;p40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Blokové postavení žeber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Problémy s dýcháním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Bolestivost ramenního pletence  </a:t>
            </a:r>
            <a:endParaRPr/>
          </a:p>
        </p:txBody>
      </p:sp>
      <p:pic>
        <p:nvPicPr>
          <p:cNvPr id="477" name="Google Shape;47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55" y="3090590"/>
            <a:ext cx="5306640" cy="2587399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0"/>
          <p:cNvSpPr txBox="1"/>
          <p:nvPr/>
        </p:nvSpPr>
        <p:spPr>
          <a:xfrm>
            <a:off x="3034938" y="5752262"/>
            <a:ext cx="4572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https://www.kingofthegym.com/serratus-anterior/?__cf_chl_tk=Sd_RDf8klqA1Jg8WAs5z_5QQGFlXW8GbJf.0lxFB0WQ-1665990146-0-gaNycGzNCD0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41</a:t>
            </a:fld>
            <a:endParaRPr/>
          </a:p>
        </p:txBody>
      </p:sp>
      <p:sp>
        <p:nvSpPr>
          <p:cNvPr id="484" name="Google Shape;484;p4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Levator scapulae</a:t>
            </a:r>
            <a:endParaRPr/>
          </a:p>
        </p:txBody>
      </p:sp>
      <p:sp>
        <p:nvSpPr>
          <p:cNvPr id="485" name="Google Shape;485;p41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Bolestivost a dysfunkce Cp (AO)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Horní úhel lopatky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Bolestivost dorsální strany lopatky</a:t>
            </a:r>
            <a:endParaRPr/>
          </a:p>
        </p:txBody>
      </p:sp>
      <p:pic>
        <p:nvPicPr>
          <p:cNvPr id="486" name="Google Shape;48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4345" y="3345735"/>
            <a:ext cx="4199429" cy="288226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1"/>
          <p:cNvSpPr txBox="1"/>
          <p:nvPr/>
        </p:nvSpPr>
        <p:spPr>
          <a:xfrm>
            <a:off x="3034937" y="6228000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http://www.triggerpoints.net/muscle/levator-scapulae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42</a:t>
            </a:fld>
            <a:endParaRPr/>
          </a:p>
        </p:txBody>
      </p:sp>
      <p:sp>
        <p:nvSpPr>
          <p:cNvPr id="493" name="Google Shape;493;p42"/>
          <p:cNvSpPr txBox="1">
            <a:spLocks noGrp="1"/>
          </p:cNvSpPr>
          <p:nvPr>
            <p:ph type="title"/>
          </p:nvPr>
        </p:nvSpPr>
        <p:spPr>
          <a:xfrm>
            <a:off x="499500" y="749664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 .supraspinatus </a:t>
            </a:r>
            <a:endParaRPr/>
          </a:p>
        </p:txBody>
      </p:sp>
      <p:pic>
        <p:nvPicPr>
          <p:cNvPr id="494" name="Google Shape;49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843" y="1576251"/>
            <a:ext cx="4472924" cy="418963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2"/>
          <p:cNvSpPr txBox="1"/>
          <p:nvPr/>
        </p:nvSpPr>
        <p:spPr>
          <a:xfrm>
            <a:off x="2245950" y="6012556"/>
            <a:ext cx="4572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https://www.researchgate.net/figure/Referred-pain-pattern-red-from-supraspinatus-muscle-MTrP_fig1_49780770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43</a:t>
            </a:fld>
            <a:endParaRPr/>
          </a:p>
        </p:txBody>
      </p:sp>
      <p:sp>
        <p:nvSpPr>
          <p:cNvPr id="501" name="Google Shape;501;p4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infraspinatus</a:t>
            </a:r>
            <a:endParaRPr/>
          </a:p>
        </p:txBody>
      </p:sp>
      <p:sp>
        <p:nvSpPr>
          <p:cNvPr id="502" name="Google Shape;502;p4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3579154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Imitace radikulárního syndromu C7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Bolestivost lokální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Přenesená bolest do zadní strany paže až k lokti </a:t>
            </a:r>
            <a:endParaRPr/>
          </a:p>
        </p:txBody>
      </p:sp>
      <p:pic>
        <p:nvPicPr>
          <p:cNvPr id="503" name="Google Shape;50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788399"/>
            <a:ext cx="3799161" cy="398489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3"/>
          <p:cNvSpPr txBox="1"/>
          <p:nvPr/>
        </p:nvSpPr>
        <p:spPr>
          <a:xfrm>
            <a:off x="4820194" y="4957690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http://www.triggerpoints.net/muscle/infraspinatus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44</a:t>
            </a:fld>
            <a:endParaRPr/>
          </a:p>
        </p:txBody>
      </p:sp>
      <p:sp>
        <p:nvSpPr>
          <p:cNvPr id="510" name="Google Shape;510;p4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Subscapularis </a:t>
            </a:r>
            <a:endParaRPr/>
          </a:p>
        </p:txBody>
      </p:sp>
      <p:sp>
        <p:nvSpPr>
          <p:cNvPr id="511" name="Google Shape;511;p44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Citlivý a ve zvýšeném napětí při syndromu zmrzlého ramene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Jeho napětí omezí ZR, ABD, FLE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Bolestivost těchto pohybů + celého ramenního pletence</a:t>
            </a:r>
            <a:endParaRPr/>
          </a:p>
        </p:txBody>
      </p:sp>
      <p:pic>
        <p:nvPicPr>
          <p:cNvPr id="512" name="Google Shape;51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2637" y="3048414"/>
            <a:ext cx="4142760" cy="34315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4"/>
          <p:cNvSpPr txBox="1"/>
          <p:nvPr/>
        </p:nvSpPr>
        <p:spPr>
          <a:xfrm>
            <a:off x="2703265" y="6498240"/>
            <a:ext cx="4572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https://www.acropt.com/blog/2017/11/2/subscapularis-self-release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45</a:t>
            </a:fld>
            <a:endParaRPr/>
          </a:p>
        </p:txBody>
      </p:sp>
      <p:sp>
        <p:nvSpPr>
          <p:cNvPr id="519" name="Google Shape;519;p4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Biceps brachii</a:t>
            </a:r>
            <a:endParaRPr/>
          </a:p>
        </p:txBody>
      </p:sp>
      <p:sp>
        <p:nvSpPr>
          <p:cNvPr id="520" name="Google Shape;520;p45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Dlouhá hlava – bolestivost ventrální strany RAK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Krátká hlava – protrakce lopatky </a:t>
            </a: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Celý sval – bolestivost v loketní jamce</a:t>
            </a:r>
            <a:endParaRPr/>
          </a:p>
        </p:txBody>
      </p:sp>
      <p:pic>
        <p:nvPicPr>
          <p:cNvPr id="521" name="Google Shape;52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5817" y="3288994"/>
            <a:ext cx="3786868" cy="2543006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5"/>
          <p:cNvSpPr txBox="1"/>
          <p:nvPr/>
        </p:nvSpPr>
        <p:spPr>
          <a:xfrm>
            <a:off x="2538548" y="6375706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http://www.triggerpoints.net/muscle/biceps-brachii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46</a:t>
            </a:fld>
            <a:endParaRPr/>
          </a:p>
        </p:txBody>
      </p:sp>
      <p:sp>
        <p:nvSpPr>
          <p:cNvPr id="528" name="Google Shape;528;p4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grpSp>
        <p:nvGrpSpPr>
          <p:cNvPr id="529" name="Google Shape;529;p46"/>
          <p:cNvGrpSpPr/>
          <p:nvPr/>
        </p:nvGrpSpPr>
        <p:grpSpPr>
          <a:xfrm>
            <a:off x="542362" y="3137337"/>
            <a:ext cx="8060174" cy="1249327"/>
            <a:chOff x="2362" y="1445335"/>
            <a:chExt cx="8060174" cy="1249327"/>
          </a:xfrm>
        </p:grpSpPr>
        <p:sp>
          <p:nvSpPr>
            <p:cNvPr id="530" name="Google Shape;530;p46"/>
            <p:cNvSpPr/>
            <p:nvPr/>
          </p:nvSpPr>
          <p:spPr>
            <a:xfrm>
              <a:off x="2362" y="1445335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6"/>
            <p:cNvSpPr/>
            <p:nvPr/>
          </p:nvSpPr>
          <p:spPr>
            <a:xfrm>
              <a:off x="189808" y="1623409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6"/>
            <p:cNvSpPr txBox="1"/>
            <p:nvPr/>
          </p:nvSpPr>
          <p:spPr>
            <a:xfrm>
              <a:off x="221184" y="1654785"/>
              <a:ext cx="1624261" cy="1008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Tahoma"/>
                <a:buNone/>
              </a:pPr>
              <a:r>
                <a:rPr lang="cs-CZ" sz="2300" b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Anamnéza </a:t>
              </a:r>
              <a:endParaRPr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2064267" y="1445335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2251713" y="1623409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6"/>
            <p:cNvSpPr txBox="1"/>
            <p:nvPr/>
          </p:nvSpPr>
          <p:spPr>
            <a:xfrm>
              <a:off x="2283089" y="1654785"/>
              <a:ext cx="1624261" cy="1008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Tahoma"/>
                <a:buNone/>
              </a:pPr>
              <a:r>
                <a:rPr lang="cs-CZ" sz="2300" b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Aspekce </a:t>
              </a:r>
              <a:endParaRPr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4126172" y="1445335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4313618" y="1623409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6"/>
            <p:cNvSpPr txBox="1"/>
            <p:nvPr/>
          </p:nvSpPr>
          <p:spPr>
            <a:xfrm>
              <a:off x="4344994" y="1654785"/>
              <a:ext cx="1624261" cy="1008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Tahoma"/>
                <a:buNone/>
              </a:pPr>
              <a:r>
                <a:rPr lang="cs-CZ" sz="2300" b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ROM </a:t>
              </a:r>
              <a:endParaRPr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6188078" y="1445335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6375523" y="1623409"/>
              <a:ext cx="1687013" cy="107125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6"/>
            <p:cNvSpPr txBox="1"/>
            <p:nvPr/>
          </p:nvSpPr>
          <p:spPr>
            <a:xfrm>
              <a:off x="6406899" y="1654785"/>
              <a:ext cx="1624261" cy="1008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Tahoma"/>
                <a:buNone/>
              </a:pPr>
              <a:r>
                <a:rPr lang="cs-CZ" sz="2300" b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Specifické testy </a:t>
              </a:r>
              <a:endParaRPr sz="2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47</a:t>
            </a:fld>
            <a:endParaRPr/>
          </a:p>
        </p:txBody>
      </p:sp>
      <p:sp>
        <p:nvSpPr>
          <p:cNvPr id="547" name="Google Shape;547;p4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sp>
        <p:nvSpPr>
          <p:cNvPr id="548" name="Google Shape;548;p47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cs-CZ" b="1" u="sng"/>
              <a:t>ANAMNÉZA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b="1" u="sng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Operace, úrazy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HK, hrudník, Cp + Thp</a:t>
            </a:r>
            <a:endParaRPr sz="2000"/>
          </a:p>
          <a:p>
            <a:pPr marL="378000" lvl="1" indent="-7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Interní onemocnění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srdce, plíce, štítná žláza </a:t>
            </a:r>
            <a:endParaRPr/>
          </a:p>
          <a:p>
            <a:pPr marL="378000" lvl="1" indent="-7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Sportovní zátěž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overhead sporty</a:t>
            </a:r>
            <a:endParaRPr/>
          </a:p>
        </p:txBody>
      </p:sp>
      <p:pic>
        <p:nvPicPr>
          <p:cNvPr id="549" name="Google Shape;549;p47"/>
          <p:cNvPicPr preferRelativeResize="0"/>
          <p:nvPr/>
        </p:nvPicPr>
        <p:blipFill rotWithShape="1">
          <a:blip r:embed="rId3">
            <a:alphaModFix/>
          </a:blip>
          <a:srcRect r="48772"/>
          <a:stretch/>
        </p:blipFill>
        <p:spPr>
          <a:xfrm>
            <a:off x="4572000" y="1321311"/>
            <a:ext cx="3900817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7"/>
          <p:cNvPicPr preferRelativeResize="0"/>
          <p:nvPr/>
        </p:nvPicPr>
        <p:blipFill rotWithShape="1">
          <a:blip r:embed="rId3">
            <a:alphaModFix/>
          </a:blip>
          <a:srcRect l="51578"/>
          <a:stretch/>
        </p:blipFill>
        <p:spPr>
          <a:xfrm>
            <a:off x="4572000" y="3595121"/>
            <a:ext cx="3882884" cy="2236879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7"/>
          <p:cNvSpPr txBox="1"/>
          <p:nvPr/>
        </p:nvSpPr>
        <p:spPr>
          <a:xfrm>
            <a:off x="4495800" y="5828205"/>
            <a:ext cx="4572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https://www.restoreptri.com/blog/2020/10/5/4-important-tips-for-overhead-athletes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48</a:t>
            </a:fld>
            <a:endParaRPr/>
          </a:p>
        </p:txBody>
      </p:sp>
      <p:sp>
        <p:nvSpPr>
          <p:cNvPr id="557" name="Google Shape;557;p4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sp>
        <p:nvSpPr>
          <p:cNvPr id="558" name="Google Shape;558;p48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cs-CZ" b="1" u="sng"/>
              <a:t>ASPEKCE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b="1" u="sng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Protrakce ramen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Knoflíkový ramene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AC, SC, klíček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Lopatky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Kontury svalů (trapézy)</a:t>
            </a:r>
            <a:endParaRPr/>
          </a:p>
        </p:txBody>
      </p:sp>
      <p:pic>
        <p:nvPicPr>
          <p:cNvPr id="559" name="Google Shape;559;p48"/>
          <p:cNvPicPr preferRelativeResize="0"/>
          <p:nvPr/>
        </p:nvPicPr>
        <p:blipFill rotWithShape="1">
          <a:blip r:embed="rId3">
            <a:alphaModFix/>
          </a:blip>
          <a:srcRect r="62438"/>
          <a:stretch/>
        </p:blipFill>
        <p:spPr>
          <a:xfrm>
            <a:off x="3352800" y="629475"/>
            <a:ext cx="1438275" cy="57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48"/>
          <p:cNvSpPr txBox="1"/>
          <p:nvPr/>
        </p:nvSpPr>
        <p:spPr>
          <a:xfrm>
            <a:off x="3209925" y="6383380"/>
            <a:ext cx="21050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http://coretraining.cz/2020/05/nesouvislost-bolesti-a-korekce-predsunuteho-drzeni-hlavy-a-protrakce-ramen/</a:t>
            </a:r>
            <a:endParaRPr/>
          </a:p>
        </p:txBody>
      </p:sp>
      <p:pic>
        <p:nvPicPr>
          <p:cNvPr id="561" name="Google Shape;56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6429" y="1805851"/>
            <a:ext cx="3579391" cy="27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48"/>
          <p:cNvSpPr txBox="1"/>
          <p:nvPr/>
        </p:nvSpPr>
        <p:spPr>
          <a:xfrm>
            <a:off x="5963586" y="4597776"/>
            <a:ext cx="250507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https://aleslamka.cz/aktuality/vystouple-lopatky-cviky-na-postupne-srovnani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49</a:t>
            </a:fld>
            <a:endParaRPr/>
          </a:p>
        </p:txBody>
      </p:sp>
      <p:sp>
        <p:nvSpPr>
          <p:cNvPr id="568" name="Google Shape;568;p4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sp>
        <p:nvSpPr>
          <p:cNvPr id="569" name="Google Shape;569;p49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cs-CZ" b="1" u="sng"/>
              <a:t>POHYBY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b="1" u="sng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Aktivní pohyb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Pasivní pohyb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ROM</a:t>
            </a:r>
            <a:endParaRPr/>
          </a:p>
        </p:txBody>
      </p:sp>
      <p:pic>
        <p:nvPicPr>
          <p:cNvPr id="570" name="Google Shape;57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6550" y="1285875"/>
            <a:ext cx="619125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9"/>
          <p:cNvSpPr txBox="1"/>
          <p:nvPr/>
        </p:nvSpPr>
        <p:spPr>
          <a:xfrm>
            <a:off x="5019675" y="5127898"/>
            <a:ext cx="4572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https://pohyblidem.cz/rameno/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zápatí prezentace</a:t>
            </a:r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  <p:pic>
        <p:nvPicPr>
          <p:cNvPr id="167" name="Google Shape;16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500" y="378000"/>
            <a:ext cx="4114800" cy="61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 txBox="1"/>
          <p:nvPr/>
        </p:nvSpPr>
        <p:spPr>
          <a:xfrm>
            <a:off x="1123949" y="6430750"/>
            <a:ext cx="84105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https://orthoinfo.aaos.org/en/diseases--conditions/sternoclavicular-sc-joint-disorders/</a:t>
            </a:r>
            <a:endParaRPr/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4">
            <a:alphaModFix/>
          </a:blip>
          <a:srcRect l="57750"/>
          <a:stretch/>
        </p:blipFill>
        <p:spPr>
          <a:xfrm>
            <a:off x="4343400" y="3580901"/>
            <a:ext cx="321945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3300" y="333375"/>
            <a:ext cx="38100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50</a:t>
            </a:fld>
            <a:endParaRPr/>
          </a:p>
        </p:txBody>
      </p:sp>
      <p:sp>
        <p:nvSpPr>
          <p:cNvPr id="577" name="Google Shape;577;p5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sp>
        <p:nvSpPr>
          <p:cNvPr id="578" name="Google Shape;578;p50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cs-CZ" b="1" u="sng"/>
              <a:t>SPECIFICKÉ TESTY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b="1" u="sng"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Stereotyp abdukce dle Jandy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Stereotyp kliku dle Jandy 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Cyriaxův / Sachsův kloubní vzorec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cs-CZ" sz="1400"/>
              <a:t>CKV: ZR – ABD – VR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cs-CZ" sz="1400"/>
              <a:t>SKV: ABD – ZR - VR</a:t>
            </a:r>
            <a:endParaRPr/>
          </a:p>
          <a:p>
            <a:pPr marL="189000" lvl="0" indent="-135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cs-CZ" sz="2000"/>
              <a:t>Bolestivý oblouk</a:t>
            </a:r>
            <a:endParaRPr/>
          </a:p>
        </p:txBody>
      </p:sp>
      <p:pic>
        <p:nvPicPr>
          <p:cNvPr id="579" name="Google Shape;57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8775" y="978184"/>
            <a:ext cx="3426150" cy="4299818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50"/>
          <p:cNvSpPr txBox="1"/>
          <p:nvPr/>
        </p:nvSpPr>
        <p:spPr>
          <a:xfrm>
            <a:off x="5545177" y="5687487"/>
            <a:ext cx="377857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https://adoc.pub/syndrom-bolestiveho-ramene-pi-praci-s-poitaem.html</a:t>
            </a:r>
            <a:endParaRPr/>
          </a:p>
        </p:txBody>
      </p:sp>
      <p:pic>
        <p:nvPicPr>
          <p:cNvPr id="581" name="Google Shape;581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5215" y="3762001"/>
            <a:ext cx="2423535" cy="27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0"/>
          <p:cNvSpPr txBox="1"/>
          <p:nvPr/>
        </p:nvSpPr>
        <p:spPr>
          <a:xfrm>
            <a:off x="2488657" y="8006460"/>
            <a:ext cx="24738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https://www.researchgate.net/publication/46270070_Development_of_motion_analysis_protocols_based_on_inertial_sensors/figures?lo=1</a:t>
            </a:r>
            <a:endParaRPr/>
          </a:p>
        </p:txBody>
      </p:sp>
      <p:sp>
        <p:nvSpPr>
          <p:cNvPr id="583" name="Google Shape;583;p50"/>
          <p:cNvSpPr txBox="1"/>
          <p:nvPr/>
        </p:nvSpPr>
        <p:spPr>
          <a:xfrm>
            <a:off x="2755215" y="6480000"/>
            <a:ext cx="43407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https://www.researchgate.net/publication/46270070_Development_of_motion_analysis_protocols_based_on_inertial_sensors/figures?lo=1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51</a:t>
            </a:fld>
            <a:endParaRPr/>
          </a:p>
        </p:txBody>
      </p:sp>
      <p:sp>
        <p:nvSpPr>
          <p:cNvPr id="589" name="Google Shape;589;p5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RAK</a:t>
            </a:r>
            <a:endParaRPr/>
          </a:p>
        </p:txBody>
      </p:sp>
      <p:sp>
        <p:nvSpPr>
          <p:cNvPr id="590" name="Google Shape;590;p51"/>
          <p:cNvSpPr txBox="1">
            <a:spLocks noGrp="1"/>
          </p:cNvSpPr>
          <p:nvPr>
            <p:ph type="body" idx="1"/>
          </p:nvPr>
        </p:nvSpPr>
        <p:spPr>
          <a:xfrm>
            <a:off x="499500" y="1359001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cs-CZ" b="1" u="sng"/>
              <a:t>SPECIFICKÉ TESTY</a:t>
            </a:r>
            <a:endParaRPr/>
          </a:p>
          <a:p>
            <a:pPr marL="540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b="1" u="sng"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Testování instability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Apprehension test </a:t>
            </a:r>
            <a:endParaRPr/>
          </a:p>
          <a:p>
            <a:pPr marL="378000" lvl="1" indent="-397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Impingement syndrom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Testy, které komninují FLE + VR </a:t>
            </a:r>
            <a:endParaRPr/>
          </a:p>
          <a:p>
            <a:pPr marL="378000" lvl="1" indent="-397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  <a:p>
            <a:pPr marL="189000" lvl="0" indent="-1333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</a:pPr>
            <a:r>
              <a:rPr lang="cs-CZ"/>
              <a:t>Odporové testy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ABD – m. supraspinatus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VR – m. teres major, m. subscapularis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ZR – m. teres minor, m. infraspinatus </a:t>
            </a:r>
            <a:endParaRPr/>
          </a:p>
          <a:p>
            <a:pPr marL="378000" lvl="1" indent="-1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Flexe v RAK (+ FLE v lokti + supinace) – CLB</a:t>
            </a:r>
            <a:endParaRPr/>
          </a:p>
        </p:txBody>
      </p:sp>
      <p:pic>
        <p:nvPicPr>
          <p:cNvPr id="591" name="Google Shape;591;p51"/>
          <p:cNvPicPr preferRelativeResize="0"/>
          <p:nvPr/>
        </p:nvPicPr>
        <p:blipFill rotWithShape="1">
          <a:blip r:embed="rId3">
            <a:alphaModFix/>
          </a:blip>
          <a:srcRect r="58749"/>
          <a:stretch/>
        </p:blipFill>
        <p:spPr>
          <a:xfrm>
            <a:off x="5001335" y="298995"/>
            <a:ext cx="2894890" cy="292998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1"/>
          <p:cNvSpPr txBox="1"/>
          <p:nvPr/>
        </p:nvSpPr>
        <p:spPr>
          <a:xfrm>
            <a:off x="5295900" y="2762478"/>
            <a:ext cx="30956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https://tidsskriftet.no/en/2021/08/klinisk-oversikt/anterior-shoulder-dislocation-assessment-and-treatment</a:t>
            </a:r>
            <a:endParaRPr/>
          </a:p>
        </p:txBody>
      </p:sp>
      <p:pic>
        <p:nvPicPr>
          <p:cNvPr id="593" name="Google Shape;593;p51"/>
          <p:cNvPicPr preferRelativeResize="0"/>
          <p:nvPr/>
        </p:nvPicPr>
        <p:blipFill rotWithShape="1">
          <a:blip r:embed="rId4">
            <a:alphaModFix/>
          </a:blip>
          <a:srcRect l="48125" t="-556" r="7499" b="23518"/>
          <a:stretch/>
        </p:blipFill>
        <p:spPr>
          <a:xfrm>
            <a:off x="5617770" y="3338590"/>
            <a:ext cx="2649929" cy="2587724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1"/>
          <p:cNvSpPr txBox="1"/>
          <p:nvPr/>
        </p:nvSpPr>
        <p:spPr>
          <a:xfrm>
            <a:off x="5617770" y="5912674"/>
            <a:ext cx="17773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https://www.youtube.com/watch?v=6GkKB2oXi3o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87A36C0-79AD-E83D-C7A7-D3660BFA02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52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24058BA-AC76-A8BA-059C-70FFDBAE7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 – ramenní pletenec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DF51083-86CF-30EB-949C-954507656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 kloubních spojů: 3 pravé klouby a 2 nepravé klouby</a:t>
            </a:r>
          </a:p>
          <a:p>
            <a:r>
              <a:rPr lang="cs-CZ" dirty="0"/>
              <a:t>Primární mobilita – SC </a:t>
            </a:r>
          </a:p>
          <a:p>
            <a:r>
              <a:rPr lang="cs-CZ" dirty="0"/>
              <a:t>Sekundární mobilita – RAK </a:t>
            </a:r>
          </a:p>
          <a:p>
            <a:r>
              <a:rPr lang="cs-CZ" dirty="0"/>
              <a:t>Předpoklady pro pohyb v RAK: </a:t>
            </a:r>
          </a:p>
          <a:p>
            <a:pPr lvl="1"/>
            <a:r>
              <a:rPr lang="cs-CZ" dirty="0"/>
              <a:t>AC, SC – pohyb klíční kosti </a:t>
            </a:r>
          </a:p>
          <a:p>
            <a:pPr lvl="1"/>
            <a:r>
              <a:rPr lang="cs-CZ" dirty="0"/>
              <a:t>Pohyby lopatky – rotace zevního úhlu, naklánění lopatky </a:t>
            </a:r>
          </a:p>
          <a:p>
            <a:pPr lvl="1"/>
            <a:r>
              <a:rPr lang="cs-CZ" dirty="0"/>
              <a:t>Mobilita </a:t>
            </a:r>
            <a:r>
              <a:rPr lang="cs-CZ" dirty="0" err="1"/>
              <a:t>Th</a:t>
            </a:r>
            <a:r>
              <a:rPr lang="cs-CZ" dirty="0"/>
              <a:t> páteře </a:t>
            </a:r>
          </a:p>
          <a:p>
            <a:r>
              <a:rPr lang="cs-CZ" dirty="0"/>
              <a:t>Pohyby lopatky </a:t>
            </a:r>
          </a:p>
          <a:p>
            <a:r>
              <a:rPr lang="cs-CZ" dirty="0"/>
              <a:t>Pohyby v RAK </a:t>
            </a:r>
          </a:p>
          <a:p>
            <a:r>
              <a:rPr lang="cs-CZ" dirty="0"/>
              <a:t>Kineziologické vyšetření – aspekce, pohyby, funkční testy </a:t>
            </a:r>
          </a:p>
        </p:txBody>
      </p:sp>
    </p:spTree>
    <p:extLst>
      <p:ext uri="{BB962C8B-B14F-4D97-AF65-F5344CB8AC3E}">
        <p14:creationId xmlns:p14="http://schemas.microsoft.com/office/powerpoint/2010/main" val="3502778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6fc36972be_0_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53</a:t>
            </a:fld>
            <a:endParaRPr/>
          </a:p>
        </p:txBody>
      </p:sp>
      <p:sp>
        <p:nvSpPr>
          <p:cNvPr id="601" name="Google Shape;601;g16fc36972be_0_7"/>
          <p:cNvSpPr txBox="1">
            <a:spLocks noGrp="1"/>
          </p:cNvSpPr>
          <p:nvPr>
            <p:ph type="title"/>
          </p:nvPr>
        </p:nvSpPr>
        <p:spPr>
          <a:xfrm>
            <a:off x="539550" y="2471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Loketní kloub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		= articulatio cubiti 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6fc36972be_0_1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54</a:t>
            </a:fld>
            <a:endParaRPr/>
          </a:p>
        </p:txBody>
      </p:sp>
      <p:sp>
        <p:nvSpPr>
          <p:cNvPr id="608" name="Google Shape;608;g16fc36972be_0_1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Loketní kloub</a:t>
            </a:r>
            <a:endParaRPr/>
          </a:p>
        </p:txBody>
      </p:sp>
      <p:sp>
        <p:nvSpPr>
          <p:cNvPr id="609" name="Google Shape;609;g16fc36972be_0_19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Art. cubiti - 3 klouby </a:t>
            </a:r>
            <a:endParaRPr/>
          </a:p>
          <a:p>
            <a:pPr marL="914400" lvl="1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cs-CZ" sz="1700">
                <a:latin typeface="Calibri"/>
                <a:ea typeface="Calibri"/>
                <a:cs typeface="Calibri"/>
                <a:sym typeface="Calibri"/>
              </a:rPr>
              <a:t>Art. humeroulnaris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cs-CZ" sz="1700">
                <a:latin typeface="Calibri"/>
                <a:ea typeface="Calibri"/>
                <a:cs typeface="Calibri"/>
                <a:sym typeface="Calibri"/>
              </a:rPr>
              <a:t>Art. humeroradialis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cs-CZ" sz="1700">
                <a:latin typeface="Calibri"/>
                <a:ea typeface="Calibri"/>
                <a:cs typeface="Calibri"/>
                <a:sym typeface="Calibri"/>
              </a:rPr>
              <a:t> Art. radioulnaris proximalis</a:t>
            </a:r>
            <a:endParaRPr sz="2100"/>
          </a:p>
        </p:txBody>
      </p:sp>
      <p:pic>
        <p:nvPicPr>
          <p:cNvPr id="610" name="Google Shape;610;g16fc36972be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904" y="1552950"/>
            <a:ext cx="4747720" cy="41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16fc36972be_0_19"/>
          <p:cNvSpPr txBox="1"/>
          <p:nvPr/>
        </p:nvSpPr>
        <p:spPr>
          <a:xfrm>
            <a:off x="4471250" y="5926300"/>
            <a:ext cx="300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 i="1">
                <a:solidFill>
                  <a:srgbClr val="444444"/>
                </a:solidFill>
              </a:rPr>
              <a:t>Zdroj: Netter, H.N. Anatomický atlas člověka, překlad 3.vydání. Praha: Grada Publishing, a.s., 2005.</a:t>
            </a:r>
            <a:endParaRPr/>
          </a:p>
        </p:txBody>
      </p:sp>
      <p:pic>
        <p:nvPicPr>
          <p:cNvPr id="612" name="Google Shape;612;g16fc36972be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600" y="3809875"/>
            <a:ext cx="31623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16fc36972be_0_19"/>
          <p:cNvSpPr txBox="1"/>
          <p:nvPr/>
        </p:nvSpPr>
        <p:spPr>
          <a:xfrm>
            <a:off x="985375" y="58454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/>
              <a:t>https://mluvmeokloubech.cz/mohlo-by-vas-zajimat/co-muze-zapricinit-bolesti-loktu/</a:t>
            </a:r>
            <a:endParaRPr sz="10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6fc36972be_0_3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55</a:t>
            </a:fld>
            <a:endParaRPr/>
          </a:p>
        </p:txBody>
      </p:sp>
      <p:pic>
        <p:nvPicPr>
          <p:cNvPr id="620" name="Google Shape;620;g16fc36972be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39248"/>
            <a:ext cx="9144001" cy="337950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16fc36972be_0_36"/>
          <p:cNvSpPr txBox="1"/>
          <p:nvPr/>
        </p:nvSpPr>
        <p:spPr>
          <a:xfrm>
            <a:off x="4471250" y="5926300"/>
            <a:ext cx="300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 i="1">
                <a:solidFill>
                  <a:srgbClr val="444444"/>
                </a:solidFill>
              </a:rPr>
              <a:t>Zdroj: Netter, H.N. Anatomický atlas člověka, překlad 3.vydání. Praha: Grada Publishing, a.s., 2005.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6fc36972be_0_5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56</a:t>
            </a:fld>
            <a:endParaRPr/>
          </a:p>
        </p:txBody>
      </p:sp>
      <p:sp>
        <p:nvSpPr>
          <p:cNvPr id="628" name="Google Shape;628;g16fc36972be_0_5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Loketní kloub</a:t>
            </a:r>
            <a:endParaRPr dirty="0"/>
          </a:p>
        </p:txBody>
      </p:sp>
      <p:sp>
        <p:nvSpPr>
          <p:cNvPr id="629" name="Google Shape;629;g16fc36972be_0_51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Typy kloubů </a:t>
            </a:r>
            <a:endParaRPr b="1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art. </a:t>
            </a:r>
            <a:r>
              <a:rPr lang="cs-CZ" dirty="0" err="1"/>
              <a:t>Humeroulnaris</a:t>
            </a:r>
            <a:r>
              <a:rPr lang="cs-CZ" dirty="0"/>
              <a:t> – kladkový kloub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art. </a:t>
            </a:r>
            <a:r>
              <a:rPr lang="cs-CZ" dirty="0" err="1"/>
              <a:t>Humeroradialis</a:t>
            </a:r>
            <a:r>
              <a:rPr lang="cs-CZ" dirty="0"/>
              <a:t> – kulový kloub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art. </a:t>
            </a:r>
            <a:r>
              <a:rPr lang="cs-CZ" dirty="0" err="1"/>
              <a:t>radioulnaris</a:t>
            </a:r>
            <a:r>
              <a:rPr lang="cs-CZ" dirty="0"/>
              <a:t> </a:t>
            </a:r>
            <a:r>
              <a:rPr lang="cs-CZ" dirty="0" err="1"/>
              <a:t>proximalis</a:t>
            </a:r>
            <a:r>
              <a:rPr lang="cs-CZ" dirty="0"/>
              <a:t> – kolový kloub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Pohyby</a:t>
            </a:r>
            <a:endParaRPr b="1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Flexe 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Extenze 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Pronace 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Supinace </a:t>
            </a:r>
            <a:endParaRPr dirty="0"/>
          </a:p>
        </p:txBody>
      </p:sp>
      <p:sp>
        <p:nvSpPr>
          <p:cNvPr id="630" name="Google Shape;630;g16fc36972be_0_51"/>
          <p:cNvSpPr txBox="1"/>
          <p:nvPr/>
        </p:nvSpPr>
        <p:spPr>
          <a:xfrm>
            <a:off x="2681775" y="4763075"/>
            <a:ext cx="341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+"/>
            </a:pPr>
            <a:r>
              <a:rPr lang="cs-CZ">
                <a:solidFill>
                  <a:schemeClr val="dk2"/>
                </a:solidFill>
              </a:rPr>
              <a:t>art. radioulnaris distalis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631" name="Google Shape;631;g16fc36972be_0_51"/>
          <p:cNvCxnSpPr>
            <a:endCxn id="630" idx="1"/>
          </p:cNvCxnSpPr>
          <p:nvPr/>
        </p:nvCxnSpPr>
        <p:spPr>
          <a:xfrm>
            <a:off x="2240775" y="4742075"/>
            <a:ext cx="441000" cy="22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2" name="Google Shape;632;g16fc36972be_0_51"/>
          <p:cNvCxnSpPr/>
          <p:nvPr/>
        </p:nvCxnSpPr>
        <p:spPr>
          <a:xfrm rot="10800000" flipH="1">
            <a:off x="2313800" y="5169600"/>
            <a:ext cx="458700" cy="11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6fc36972be_0_6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57</a:t>
            </a:fld>
            <a:endParaRPr/>
          </a:p>
        </p:txBody>
      </p:sp>
      <p:sp>
        <p:nvSpPr>
          <p:cNvPr id="639" name="Google Shape;639;g16fc36972be_0_6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Carrying angle</a:t>
            </a:r>
            <a:endParaRPr/>
          </a:p>
        </p:txBody>
      </p:sp>
      <p:sp>
        <p:nvSpPr>
          <p:cNvPr id="640" name="Google Shape;640;g16fc36972be_0_61"/>
          <p:cNvSpPr txBox="1">
            <a:spLocks noGrp="1"/>
          </p:cNvSpPr>
          <p:nvPr>
            <p:ph type="body" idx="1"/>
          </p:nvPr>
        </p:nvSpPr>
        <p:spPr>
          <a:xfrm>
            <a:off x="540000" y="1692000"/>
            <a:ext cx="43065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větší u osob s nižší výškou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větší u žen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větší na nedominantní HK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/>
              <a:t>norma 5-15 stupňů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nošení věcí + souhyb HKK při chůzi</a:t>
            </a:r>
            <a:endParaRPr/>
          </a:p>
        </p:txBody>
      </p:sp>
      <p:pic>
        <p:nvPicPr>
          <p:cNvPr id="641" name="Google Shape;641;g16fc36972be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900" y="1323900"/>
            <a:ext cx="3992699" cy="377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16fc36972be_0_61"/>
          <p:cNvSpPr txBox="1"/>
          <p:nvPr/>
        </p:nvSpPr>
        <p:spPr>
          <a:xfrm>
            <a:off x="5774050" y="51007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https://www.ssbcrack.com/2013/09/excessive-carrying-angle-of-elbow-ssb.html</a:t>
            </a:r>
            <a:endParaRPr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6899FEB-5156-7BAF-192C-E9B97C1C22A1}"/>
              </a:ext>
            </a:extLst>
          </p:cNvPr>
          <p:cNvSpPr txBox="1"/>
          <p:nvPr/>
        </p:nvSpPr>
        <p:spPr>
          <a:xfrm>
            <a:off x="789139" y="6198611"/>
            <a:ext cx="662072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V české literatuře častěji udáván jako doplňující úhel - tupý úhel  165-175 stupňů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6fc36972be_0_7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58</a:t>
            </a:fld>
            <a:endParaRPr/>
          </a:p>
        </p:txBody>
      </p:sp>
      <p:sp>
        <p:nvSpPr>
          <p:cNvPr id="649" name="Google Shape;649;g16fc36972be_0_7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Cubitus varus a valgus</a:t>
            </a:r>
            <a:endParaRPr/>
          </a:p>
        </p:txBody>
      </p:sp>
      <p:pic>
        <p:nvPicPr>
          <p:cNvPr id="650" name="Google Shape;650;g16fc36972be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538" y="1778002"/>
            <a:ext cx="6276975" cy="3537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6fc36972be_0_8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59</a:t>
            </a:fld>
            <a:endParaRPr/>
          </a:p>
        </p:txBody>
      </p:sp>
      <p:sp>
        <p:nvSpPr>
          <p:cNvPr id="657" name="Google Shape;657;g16fc36972be_0_8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Flexe </a:t>
            </a:r>
            <a:endParaRPr dirty="0"/>
          </a:p>
        </p:txBody>
      </p:sp>
      <p:sp>
        <p:nvSpPr>
          <p:cNvPr id="658" name="Google Shape;658;g16fc36972be_0_80"/>
          <p:cNvSpPr txBox="1">
            <a:spLocks noGrp="1"/>
          </p:cNvSpPr>
          <p:nvPr>
            <p:ph type="body" idx="1"/>
          </p:nvPr>
        </p:nvSpPr>
        <p:spPr>
          <a:xfrm>
            <a:off x="540000" y="1359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ROM: 135 stupňů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m. biceps </a:t>
            </a:r>
            <a:r>
              <a:rPr lang="cs-CZ" dirty="0" err="1"/>
              <a:t>brachii</a:t>
            </a:r>
            <a:r>
              <a:rPr lang="cs-CZ" dirty="0"/>
              <a:t>               m. </a:t>
            </a:r>
            <a:r>
              <a:rPr lang="cs-CZ" dirty="0" err="1"/>
              <a:t>brachialis</a:t>
            </a:r>
            <a:r>
              <a:rPr lang="cs-CZ" dirty="0"/>
              <a:t>          m. </a:t>
            </a:r>
            <a:r>
              <a:rPr lang="cs-CZ" dirty="0" err="1"/>
              <a:t>brachioradialis</a:t>
            </a:r>
            <a:endParaRPr dirty="0"/>
          </a:p>
        </p:txBody>
      </p:sp>
      <p:sp>
        <p:nvSpPr>
          <p:cNvPr id="659" name="Google Shape;659;g16fc36972be_0_80"/>
          <p:cNvSpPr txBox="1"/>
          <p:nvPr/>
        </p:nvSpPr>
        <p:spPr>
          <a:xfrm>
            <a:off x="1950750" y="6352500"/>
            <a:ext cx="52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 obrázků: https://www.kenhub.com/en/library/anatomy</a:t>
            </a:r>
            <a:endParaRPr/>
          </a:p>
        </p:txBody>
      </p:sp>
      <p:pic>
        <p:nvPicPr>
          <p:cNvPr id="660" name="Google Shape;660;g16fc36972be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2876425"/>
            <a:ext cx="2378300" cy="30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16fc36972be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299" y="2970400"/>
            <a:ext cx="3001700" cy="30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16fc36972be_0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5475" y="2936325"/>
            <a:ext cx="3001700" cy="30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7AFA564-1626-1282-13DB-AC8F9792E833}"/>
              </a:ext>
            </a:extLst>
          </p:cNvPr>
          <p:cNvSpPr txBox="1"/>
          <p:nvPr/>
        </p:nvSpPr>
        <p:spPr>
          <a:xfrm>
            <a:off x="4517084" y="1129632"/>
            <a:ext cx="362952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err="1"/>
              <a:t>Humeroulnární</a:t>
            </a:r>
            <a:r>
              <a:rPr lang="cs-CZ" dirty="0"/>
              <a:t> + </a:t>
            </a:r>
            <a:r>
              <a:rPr lang="cs-CZ" dirty="0" err="1"/>
              <a:t>humeroradiální</a:t>
            </a:r>
            <a:r>
              <a:rPr lang="cs-CZ" dirty="0"/>
              <a:t> skloubení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AC kloub = acromioclavicularní skloubení</a:t>
            </a:r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body" idx="1"/>
          </p:nvPr>
        </p:nvSpPr>
        <p:spPr>
          <a:xfrm>
            <a:off x="540000" y="1701504"/>
            <a:ext cx="4689001" cy="452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89000" lvl="0" indent="-135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Typ: často složený (diskus)</a:t>
            </a:r>
            <a:endParaRPr/>
          </a:p>
          <a:p>
            <a:pPr marL="189000" lvl="0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ROM: </a:t>
            </a:r>
            <a:r>
              <a:rPr lang="cs-CZ" sz="1800"/>
              <a:t>všemi směr v malém rozsahu  (omezeno především pevným vazivovým aparátem) </a:t>
            </a:r>
            <a:endParaRPr/>
          </a:p>
          <a:p>
            <a:pPr marL="189000" lvl="0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Specifické testy na AC kloub: 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Šála 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Shear test 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Bolestivý oblouk</a:t>
            </a:r>
            <a:endParaRPr/>
          </a:p>
          <a:p>
            <a:pPr marL="189000" lvl="0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 b="1"/>
              <a:t>Klinické projevy: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Lokální bolest 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Bolest při pohybu v RAK </a:t>
            </a:r>
            <a:endParaRPr/>
          </a:p>
          <a:p>
            <a:pPr marL="378000" lvl="1" indent="-135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̶"/>
            </a:pPr>
            <a:r>
              <a:rPr lang="cs-CZ" sz="1800"/>
              <a:t>Přenesená bolest lat. epicondylus nebo bolesti hlavy </a:t>
            </a:r>
            <a:endParaRPr/>
          </a:p>
        </p:txBody>
      </p:sp>
      <p:pic>
        <p:nvPicPr>
          <p:cNvPr id="178" name="Google Shape;17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9001" y="1837780"/>
            <a:ext cx="3914999" cy="356264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6"/>
          <p:cNvSpPr txBox="1"/>
          <p:nvPr/>
        </p:nvSpPr>
        <p:spPr>
          <a:xfrm>
            <a:off x="6191250" y="5400428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https://teachmeanatomy.info/upper-limb/joints/acromioclavicular/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6fc36972be_0_9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60</a:t>
            </a:fld>
            <a:endParaRPr/>
          </a:p>
        </p:txBody>
      </p:sp>
      <p:sp>
        <p:nvSpPr>
          <p:cNvPr id="669" name="Google Shape;669;g16fc36972be_0_9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Extenze</a:t>
            </a:r>
            <a:endParaRPr/>
          </a:p>
        </p:txBody>
      </p:sp>
      <p:sp>
        <p:nvSpPr>
          <p:cNvPr id="670" name="Google Shape;670;g16fc36972be_0_9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ROM: 0-10 stupňů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71" name="Google Shape;671;g16fc36972be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2300" y="1471713"/>
            <a:ext cx="3206000" cy="45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g16fc36972be_0_93"/>
          <p:cNvSpPr txBox="1"/>
          <p:nvPr/>
        </p:nvSpPr>
        <p:spPr>
          <a:xfrm>
            <a:off x="1950750" y="6352500"/>
            <a:ext cx="52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 obrázků: https://www.kenhub.com/en/library/anatomy</a:t>
            </a:r>
            <a:endParaRPr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54581F1-73D1-E960-58E3-033E0C18112E}"/>
              </a:ext>
            </a:extLst>
          </p:cNvPr>
          <p:cNvSpPr txBox="1"/>
          <p:nvPr/>
        </p:nvSpPr>
        <p:spPr>
          <a:xfrm>
            <a:off x="539100" y="4242668"/>
            <a:ext cx="369138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800" dirty="0"/>
              <a:t>Velikost extenze je dána velikostí </a:t>
            </a:r>
            <a:r>
              <a:rPr lang="cs-CZ" sz="1800" dirty="0" err="1"/>
              <a:t>olecranonu</a:t>
            </a:r>
            <a:r>
              <a:rPr lang="cs-CZ" sz="1800" dirty="0"/>
              <a:t> + kvalitou vaziva (hypermobilita)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6fc36972be_0_10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61</a:t>
            </a:fld>
            <a:endParaRPr/>
          </a:p>
        </p:txBody>
      </p:sp>
      <p:sp>
        <p:nvSpPr>
          <p:cNvPr id="679" name="Google Shape;679;g16fc36972be_0_10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Pronace a supinace</a:t>
            </a:r>
            <a:endParaRPr/>
          </a:p>
        </p:txBody>
      </p:sp>
      <p:sp>
        <p:nvSpPr>
          <p:cNvPr id="680" name="Google Shape;680;g16fc36972be_0_102"/>
          <p:cNvSpPr txBox="1">
            <a:spLocks noGrp="1"/>
          </p:cNvSpPr>
          <p:nvPr>
            <p:ph type="body" idx="1"/>
          </p:nvPr>
        </p:nvSpPr>
        <p:spPr>
          <a:xfrm>
            <a:off x="540000" y="1573700"/>
            <a:ext cx="46086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celkový rozsah 150-170 stupňů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kombinace pohybů v </a:t>
            </a:r>
            <a:r>
              <a:rPr lang="cs-CZ" b="1" dirty="0"/>
              <a:t>art. </a:t>
            </a:r>
            <a:r>
              <a:rPr lang="cs-CZ" b="1" dirty="0" err="1"/>
              <a:t>radioulnaris</a:t>
            </a:r>
            <a:r>
              <a:rPr lang="cs-CZ" b="1" dirty="0"/>
              <a:t> </a:t>
            </a:r>
            <a:r>
              <a:rPr lang="cs-CZ" b="1" dirty="0" err="1"/>
              <a:t>proximalis</a:t>
            </a:r>
            <a:r>
              <a:rPr lang="cs-CZ" b="1" dirty="0"/>
              <a:t> et </a:t>
            </a:r>
            <a:r>
              <a:rPr lang="cs-CZ" b="1" dirty="0" err="1"/>
              <a:t>distalis</a:t>
            </a:r>
            <a:r>
              <a:rPr lang="cs-CZ" b="1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Pohyb radia – ulna zůstává na místě</a:t>
            </a:r>
          </a:p>
          <a:p>
            <a:pPr marL="342900" indent="-342900"/>
            <a:r>
              <a:rPr lang="cs-CZ" b="1" dirty="0"/>
              <a:t>Proximálně - </a:t>
            </a:r>
            <a:r>
              <a:rPr lang="cs-CZ" dirty="0"/>
              <a:t>hlavička radia se otáčí kolem vlastní osy </a:t>
            </a:r>
          </a:p>
          <a:p>
            <a:pPr marL="342900" indent="-342900"/>
            <a:r>
              <a:rPr lang="cs-CZ" b="1" dirty="0"/>
              <a:t>Distálně – </a:t>
            </a:r>
            <a:r>
              <a:rPr lang="cs-CZ" dirty="0" err="1"/>
              <a:t>radius</a:t>
            </a:r>
            <a:r>
              <a:rPr lang="cs-CZ" dirty="0"/>
              <a:t> obíhá hlavici ulny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chemeClr val="dk2"/>
                </a:solidFill>
              </a:rPr>
              <a:t>https://</a:t>
            </a:r>
            <a:r>
              <a:rPr lang="cs-CZ" b="1" dirty="0" err="1">
                <a:solidFill>
                  <a:schemeClr val="dk2"/>
                </a:solidFill>
              </a:rPr>
              <a:t>youtu.be</a:t>
            </a:r>
            <a:r>
              <a:rPr lang="cs-CZ" b="1" dirty="0">
                <a:solidFill>
                  <a:schemeClr val="dk2"/>
                </a:solidFill>
              </a:rPr>
              <a:t>/yhZ9ZX-Ht24?t=202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681" name="Google Shape;681;g16fc36972be_0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000" y="542225"/>
            <a:ext cx="3690600" cy="498231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g16fc36972be_0_102"/>
          <p:cNvSpPr txBox="1"/>
          <p:nvPr/>
        </p:nvSpPr>
        <p:spPr>
          <a:xfrm>
            <a:off x="5656595" y="53967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https://vectormine.com/item/arm-supination-and-pronation-vector-illustration/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6fc36972be_0_11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62</a:t>
            </a:fld>
            <a:endParaRPr/>
          </a:p>
        </p:txBody>
      </p:sp>
      <p:sp>
        <p:nvSpPr>
          <p:cNvPr id="689" name="Google Shape;689;g16fc36972be_0_11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Pronace</a:t>
            </a:r>
            <a:endParaRPr/>
          </a:p>
        </p:txBody>
      </p:sp>
      <p:sp>
        <p:nvSpPr>
          <p:cNvPr id="690" name="Google Shape;690;g16fc36972be_0_113"/>
          <p:cNvSpPr txBox="1">
            <a:spLocks noGrp="1"/>
          </p:cNvSpPr>
          <p:nvPr>
            <p:ph type="body" idx="1"/>
          </p:nvPr>
        </p:nvSpPr>
        <p:spPr>
          <a:xfrm>
            <a:off x="539550" y="1778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           m. pronator teres                    m. pronator quadratus</a:t>
            </a:r>
            <a:endParaRPr/>
          </a:p>
        </p:txBody>
      </p:sp>
      <p:pic>
        <p:nvPicPr>
          <p:cNvPr id="691" name="Google Shape;691;g16fc36972be_0_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2292950"/>
            <a:ext cx="3793776" cy="37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16fc36972be_0_113"/>
          <p:cNvSpPr txBox="1"/>
          <p:nvPr/>
        </p:nvSpPr>
        <p:spPr>
          <a:xfrm>
            <a:off x="1950750" y="6352500"/>
            <a:ext cx="52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 obrázků: https://www.kenhub.com/en/library/anatomy</a:t>
            </a:r>
            <a:endParaRPr/>
          </a:p>
        </p:txBody>
      </p:sp>
      <p:pic>
        <p:nvPicPr>
          <p:cNvPr id="693" name="Google Shape;693;g16fc36972be_0_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725" y="2218375"/>
            <a:ext cx="3001650" cy="386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6fc36972be_0_12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63</a:t>
            </a:fld>
            <a:endParaRPr/>
          </a:p>
        </p:txBody>
      </p:sp>
      <p:sp>
        <p:nvSpPr>
          <p:cNvPr id="700" name="Google Shape;700;g16fc36972be_0_12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Supinace</a:t>
            </a:r>
            <a:endParaRPr/>
          </a:p>
        </p:txBody>
      </p:sp>
      <p:sp>
        <p:nvSpPr>
          <p:cNvPr id="701" name="Google Shape;701;g16fc36972be_0_125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            m. biceps brachii                           m. supinator</a:t>
            </a:r>
            <a:endParaRPr/>
          </a:p>
        </p:txBody>
      </p:sp>
      <p:sp>
        <p:nvSpPr>
          <p:cNvPr id="702" name="Google Shape;702;g16fc36972be_0_125"/>
          <p:cNvSpPr txBox="1"/>
          <p:nvPr/>
        </p:nvSpPr>
        <p:spPr>
          <a:xfrm>
            <a:off x="1950750" y="6352500"/>
            <a:ext cx="52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 obrázků: https://www.kenhub.com/en/library/anatomy</a:t>
            </a:r>
            <a:endParaRPr/>
          </a:p>
        </p:txBody>
      </p:sp>
      <p:pic>
        <p:nvPicPr>
          <p:cNvPr id="703" name="Google Shape;703;g16fc36972be_0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875" y="2480375"/>
            <a:ext cx="2378300" cy="30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16fc36972be_0_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451" y="2480387"/>
            <a:ext cx="2905374" cy="340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25FDB73-FB7C-0749-610F-6C35BAAC09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64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C40CB68-DDE8-D2D5-7051-7F19F96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loketního kloubu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4B6277-7322-A0EA-DA11-E89AE5630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Anamnéza </a:t>
            </a:r>
          </a:p>
          <a:p>
            <a:pPr lvl="1"/>
            <a:r>
              <a:rPr lang="cs-CZ" dirty="0"/>
              <a:t>Bolest – zátěž a její charakter, faktory </a:t>
            </a:r>
          </a:p>
          <a:p>
            <a:r>
              <a:rPr lang="cs-CZ" dirty="0"/>
              <a:t>Aspekce </a:t>
            </a:r>
          </a:p>
          <a:p>
            <a:pPr lvl="1"/>
            <a:r>
              <a:rPr lang="cs-CZ" dirty="0"/>
              <a:t>Postavení, CA, rotační nastavení, otoky </a:t>
            </a:r>
          </a:p>
          <a:p>
            <a:r>
              <a:rPr lang="cs-CZ" dirty="0"/>
              <a:t>Pohyby </a:t>
            </a:r>
          </a:p>
          <a:p>
            <a:pPr lvl="1"/>
            <a:r>
              <a:rPr lang="cs-CZ" dirty="0"/>
              <a:t>Pasivní i aktivní pohyb</a:t>
            </a:r>
          </a:p>
          <a:p>
            <a:r>
              <a:rPr lang="cs-CZ" dirty="0"/>
              <a:t>Funkční testy </a:t>
            </a:r>
          </a:p>
          <a:p>
            <a:pPr lvl="1"/>
            <a:r>
              <a:rPr lang="cs-CZ" dirty="0" err="1"/>
              <a:t>Cozenův</a:t>
            </a:r>
            <a:r>
              <a:rPr lang="cs-CZ" dirty="0"/>
              <a:t> test – extenzorová skupina </a:t>
            </a:r>
          </a:p>
          <a:p>
            <a:pPr lvl="1"/>
            <a:r>
              <a:rPr lang="cs-CZ" dirty="0"/>
              <a:t>Odporové testy na extenzory prstů </a:t>
            </a:r>
          </a:p>
          <a:p>
            <a:pPr lvl="1"/>
            <a:r>
              <a:rPr lang="cs-CZ" dirty="0"/>
              <a:t>Odporový test na m. </a:t>
            </a:r>
            <a:r>
              <a:rPr lang="cs-CZ" dirty="0" err="1"/>
              <a:t>supinator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1026" name="Picture 2" descr="Loket a předlok">
            <a:extLst>
              <a:ext uri="{FF2B5EF4-FFF2-40B4-BE49-F238E27FC236}">
                <a16:creationId xmlns:a16="http://schemas.microsoft.com/office/drawing/2014/main" id="{0F21E506-E0E3-5DCF-630C-BFA4FC5F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00" y="2879998"/>
            <a:ext cx="3568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FCFF266-6B0C-D3A0-B83B-FB685289D50B}"/>
              </a:ext>
            </a:extLst>
          </p:cNvPr>
          <p:cNvSpPr txBox="1"/>
          <p:nvPr/>
        </p:nvSpPr>
        <p:spPr>
          <a:xfrm>
            <a:off x="5248405" y="5237389"/>
            <a:ext cx="3713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is.muni.cz</a:t>
            </a:r>
            <a:r>
              <a:rPr lang="cs-CZ" dirty="0"/>
              <a:t>/el/</a:t>
            </a:r>
            <a:r>
              <a:rPr lang="cs-CZ" dirty="0" err="1"/>
              <a:t>fsps</a:t>
            </a:r>
            <a:r>
              <a:rPr lang="cs-CZ" dirty="0"/>
              <a:t>/podzim2020/np4052/um/</a:t>
            </a:r>
            <a:r>
              <a:rPr lang="cs-CZ" dirty="0" err="1"/>
              <a:t>prednaska</a:t>
            </a:r>
            <a:r>
              <a:rPr lang="cs-CZ" dirty="0"/>
              <a:t>_-_loket__</a:t>
            </a:r>
            <a:r>
              <a:rPr lang="cs-CZ" dirty="0" err="1"/>
              <a:t>ruka.pdf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71237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6fc36972be_0_13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65</a:t>
            </a:fld>
            <a:endParaRPr/>
          </a:p>
        </p:txBody>
      </p:sp>
      <p:sp>
        <p:nvSpPr>
          <p:cNvPr id="711" name="Google Shape;711;g16fc36972be_0_13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Klinické poznámky </a:t>
            </a:r>
            <a:endParaRPr/>
          </a:p>
        </p:txBody>
      </p:sp>
      <p:sp>
        <p:nvSpPr>
          <p:cNvPr id="712" name="Google Shape;712;g16fc36972be_0_135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/>
            <a:r>
              <a:rPr lang="cs-CZ" dirty="0"/>
              <a:t>Vrozené vývojové vady – vrozené luxace, synostózy, pakloub</a:t>
            </a:r>
          </a:p>
          <a:p>
            <a:pPr marL="342900" indent="-342900"/>
            <a:r>
              <a:rPr lang="cs-CZ" dirty="0"/>
              <a:t>Traumata – zlomeniny, luxace (děti </a:t>
            </a:r>
            <a:r>
              <a:rPr lang="cs-CZ" dirty="0" err="1"/>
              <a:t>x</a:t>
            </a:r>
            <a:r>
              <a:rPr lang="cs-CZ" dirty="0"/>
              <a:t> dospělí)</a:t>
            </a:r>
          </a:p>
          <a:p>
            <a:pPr marL="342900" indent="-342900"/>
            <a:r>
              <a:rPr lang="cs-CZ" dirty="0"/>
              <a:t>Onemocnění MT </a:t>
            </a:r>
          </a:p>
          <a:p>
            <a:pPr marL="800100" lvl="1" indent="-342900"/>
            <a:r>
              <a:rPr lang="cs-CZ" dirty="0" err="1"/>
              <a:t>Epicondylis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humeri</a:t>
            </a:r>
            <a:r>
              <a:rPr lang="cs-CZ" dirty="0"/>
              <a:t> (tenisový loket)</a:t>
            </a:r>
          </a:p>
          <a:p>
            <a:pPr marL="800100" lvl="1" indent="-342900"/>
            <a:r>
              <a:rPr lang="cs-CZ" dirty="0" err="1"/>
              <a:t>Epicondylitis</a:t>
            </a:r>
            <a:r>
              <a:rPr lang="cs-CZ" dirty="0"/>
              <a:t> </a:t>
            </a:r>
            <a:r>
              <a:rPr lang="cs-CZ" dirty="0" err="1"/>
              <a:t>ulnaris</a:t>
            </a:r>
            <a:r>
              <a:rPr lang="cs-CZ" dirty="0"/>
              <a:t> </a:t>
            </a:r>
            <a:r>
              <a:rPr lang="cs-CZ" dirty="0" err="1"/>
              <a:t>humeri</a:t>
            </a:r>
            <a:r>
              <a:rPr lang="cs-CZ" dirty="0"/>
              <a:t> (oštěpařský, golfový loket)</a:t>
            </a:r>
          </a:p>
          <a:p>
            <a:pPr marL="800100" lvl="1" indent="-342900"/>
            <a:r>
              <a:rPr lang="cs-CZ" dirty="0" err="1"/>
              <a:t>Entezopatie</a:t>
            </a:r>
            <a:r>
              <a:rPr lang="cs-CZ" dirty="0"/>
              <a:t> m. triceps </a:t>
            </a:r>
            <a:r>
              <a:rPr lang="cs-CZ" dirty="0" err="1"/>
              <a:t>brachii</a:t>
            </a:r>
            <a:r>
              <a:rPr lang="cs-CZ" dirty="0"/>
              <a:t> </a:t>
            </a:r>
          </a:p>
          <a:p>
            <a:pPr marL="800100" lvl="1" indent="-342900"/>
            <a:r>
              <a:rPr lang="cs-CZ" dirty="0"/>
              <a:t>Bursitis </a:t>
            </a:r>
            <a:r>
              <a:rPr lang="cs-CZ" dirty="0" err="1"/>
              <a:t>olecrani</a:t>
            </a:r>
            <a:r>
              <a:rPr lang="cs-CZ" dirty="0"/>
              <a:t> (studentský loket) </a:t>
            </a:r>
          </a:p>
          <a:p>
            <a:pPr marL="342900" indent="-342900"/>
            <a:r>
              <a:rPr lang="cs-CZ" dirty="0"/>
              <a:t>Degenerativní onemocnění – artróza </a:t>
            </a:r>
          </a:p>
          <a:p>
            <a:pPr marL="342900" indent="-342900"/>
            <a:r>
              <a:rPr lang="cs-CZ" dirty="0"/>
              <a:t>Posttraumatické změny – kontraktury, osové deformity </a:t>
            </a:r>
          </a:p>
          <a:p>
            <a:pPr marL="342900" indent="-342900"/>
            <a:r>
              <a:rPr lang="cs-CZ" dirty="0"/>
              <a:t>Přenesená bolest – </a:t>
            </a:r>
            <a:r>
              <a:rPr lang="cs-CZ" dirty="0" err="1"/>
              <a:t>Cp</a:t>
            </a:r>
            <a:r>
              <a:rPr lang="cs-CZ" dirty="0"/>
              <a:t>, RAK </a:t>
            </a:r>
          </a:p>
          <a:p>
            <a:pPr marL="342900" indent="-342900"/>
            <a:r>
              <a:rPr lang="cs-CZ" dirty="0"/>
              <a:t>Funkční poruchy </a:t>
            </a:r>
            <a:endParaRPr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519B13-4E9B-7162-13A4-0F0419065A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66</a:t>
            </a:fld>
            <a:endParaRPr lang="cs-CZ"/>
          </a:p>
        </p:txBody>
      </p:sp>
      <p:pic>
        <p:nvPicPr>
          <p:cNvPr id="2050" name="Picture 2" descr="Pronatio dolorosa (číslo 12 / 2015) | Archiv | Odborné články | FLORENCE -  Odborný časopis pro ošetřovatelství a ostatní zdravotnické profese">
            <a:extLst>
              <a:ext uri="{FF2B5EF4-FFF2-40B4-BE49-F238E27FC236}">
                <a16:creationId xmlns:a16="http://schemas.microsoft.com/office/drawing/2014/main" id="{7BBBD96B-0A60-2724-8062-D7AC2957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666002"/>
            <a:ext cx="3734586" cy="516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F1985C-34AE-E2F5-0ECA-6E9C57D55898}"/>
              </a:ext>
            </a:extLst>
          </p:cNvPr>
          <p:cNvSpPr txBox="1"/>
          <p:nvPr/>
        </p:nvSpPr>
        <p:spPr>
          <a:xfrm>
            <a:off x="832981" y="58292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www.florence.cz</a:t>
            </a:r>
            <a:r>
              <a:rPr lang="cs-CZ" dirty="0"/>
              <a:t>/</a:t>
            </a:r>
            <a:r>
              <a:rPr lang="cs-CZ" dirty="0" err="1"/>
              <a:t>casopis</a:t>
            </a:r>
            <a:r>
              <a:rPr lang="cs-CZ" dirty="0"/>
              <a:t>/archiv-</a:t>
            </a:r>
            <a:r>
              <a:rPr lang="cs-CZ" dirty="0" err="1"/>
              <a:t>florence</a:t>
            </a:r>
            <a:r>
              <a:rPr lang="cs-CZ" dirty="0"/>
              <a:t>/2015/12/</a:t>
            </a:r>
            <a:r>
              <a:rPr lang="cs-CZ" dirty="0" err="1"/>
              <a:t>pronatio-dolorosa</a:t>
            </a:r>
            <a:r>
              <a:rPr lang="cs-CZ" dirty="0"/>
              <a:t>/</a:t>
            </a:r>
          </a:p>
        </p:txBody>
      </p:sp>
      <p:pic>
        <p:nvPicPr>
          <p:cNvPr id="2052" name="Picture 4" descr="Actualización en fracturas supracondíleas del codo en la infancia">
            <a:extLst>
              <a:ext uri="{FF2B5EF4-FFF2-40B4-BE49-F238E27FC236}">
                <a16:creationId xmlns:a16="http://schemas.microsoft.com/office/drawing/2014/main" id="{E574CD22-1457-021F-C6CB-64F303E9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00" y="1257387"/>
            <a:ext cx="4689300" cy="434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10C4870-CA21-1182-4E14-AD9C9D490871}"/>
              </a:ext>
            </a:extLst>
          </p:cNvPr>
          <p:cNvSpPr txBox="1"/>
          <p:nvPr/>
        </p:nvSpPr>
        <p:spPr>
          <a:xfrm>
            <a:off x="4454700" y="57047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www.redalyc.org</a:t>
            </a:r>
            <a:r>
              <a:rPr lang="cs-CZ" dirty="0"/>
              <a:t>/</a:t>
            </a:r>
            <a:r>
              <a:rPr lang="cs-CZ" dirty="0" err="1"/>
              <a:t>journal</a:t>
            </a:r>
            <a:r>
              <a:rPr lang="cs-CZ" dirty="0"/>
              <a:t>/1590/159062566010/html/</a:t>
            </a:r>
          </a:p>
        </p:txBody>
      </p:sp>
    </p:spTree>
    <p:extLst>
      <p:ext uri="{BB962C8B-B14F-4D97-AF65-F5344CB8AC3E}">
        <p14:creationId xmlns:p14="http://schemas.microsoft.com/office/powerpoint/2010/main" val="1703665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0F2DB72-0DBD-C3A2-F0BA-3355547582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67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BD2A55-5B94-2EE3-5691-B7C2883C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Epicondylitis</a:t>
            </a:r>
            <a:r>
              <a:rPr lang="cs-CZ" dirty="0"/>
              <a:t> </a:t>
            </a:r>
            <a:r>
              <a:rPr lang="cs-CZ" dirty="0" err="1"/>
              <a:t>ulnaris</a:t>
            </a:r>
            <a:r>
              <a:rPr lang="cs-CZ" dirty="0"/>
              <a:t> </a:t>
            </a:r>
            <a:r>
              <a:rPr lang="cs-CZ" dirty="0" err="1"/>
              <a:t>humeri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894F08-E81C-9535-CC03-0DE17317323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773613" y="5324475"/>
            <a:ext cx="4370387" cy="452438"/>
          </a:xfrm>
        </p:spPr>
        <p:txBody>
          <a:bodyPr/>
          <a:lstStyle/>
          <a:p>
            <a:r>
              <a:rPr lang="cs-CZ" sz="1100" dirty="0"/>
              <a:t>https://</a:t>
            </a:r>
            <a:r>
              <a:rPr lang="cs-CZ" sz="1100" dirty="0" err="1"/>
              <a:t>www.orthozentrum.ch</a:t>
            </a:r>
            <a:r>
              <a:rPr lang="cs-CZ" sz="1100" dirty="0"/>
              <a:t>/de/</a:t>
            </a:r>
            <a:r>
              <a:rPr lang="cs-CZ" sz="1100" dirty="0" err="1"/>
              <a:t>Schulter</a:t>
            </a:r>
            <a:r>
              <a:rPr lang="cs-CZ" sz="1100" dirty="0"/>
              <a:t>-</a:t>
            </a:r>
            <a:r>
              <a:rPr lang="cs-CZ" sz="1100" dirty="0" err="1"/>
              <a:t>Ellbogen</a:t>
            </a:r>
            <a:r>
              <a:rPr lang="cs-CZ" sz="1100" dirty="0"/>
              <a:t>-Hand/</a:t>
            </a:r>
            <a:r>
              <a:rPr lang="cs-CZ" sz="1100" dirty="0" err="1"/>
              <a:t>Tennisarm-und-Golferellbogen-Epicondylitis</a:t>
            </a:r>
            <a:endParaRPr lang="cs-CZ" sz="1100" dirty="0"/>
          </a:p>
        </p:txBody>
      </p:sp>
      <p:pic>
        <p:nvPicPr>
          <p:cNvPr id="3074" name="Picture 2" descr="Tennisarm und Golferellbogen - Epicondylitis | Schulter, Ellbogen &amp; Hand |  Orthozentrum Cham, Zug - Schweiz - Orthopädische Chirurgie Dr. med. Rolf F.  Oetiker">
            <a:extLst>
              <a:ext uri="{FF2B5EF4-FFF2-40B4-BE49-F238E27FC236}">
                <a16:creationId xmlns:a16="http://schemas.microsoft.com/office/drawing/2014/main" id="{4D3A0C7B-2AA9-3CDE-72D5-0F8E73BC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10" y="1721807"/>
            <a:ext cx="5121579" cy="34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EB93A0F-C962-F531-C96D-85FDA41715CA}"/>
              </a:ext>
            </a:extLst>
          </p:cNvPr>
          <p:cNvSpPr txBox="1"/>
          <p:nvPr/>
        </p:nvSpPr>
        <p:spPr>
          <a:xfrm>
            <a:off x="437511" y="2462228"/>
            <a:ext cx="355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Bolestivost při flekčním pohybu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Psaní na počítači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Úchop za kliku při otevírání dveří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Výrazná palpační citlivost mediálního </a:t>
            </a:r>
            <a:r>
              <a:rPr lang="cs-CZ" sz="2000" dirty="0" err="1"/>
              <a:t>epicondylu</a:t>
            </a:r>
            <a:r>
              <a:rPr lang="cs-CZ" sz="2000" dirty="0"/>
              <a:t> – oblast úponu flexorové skupiny svalů </a:t>
            </a:r>
          </a:p>
        </p:txBody>
      </p:sp>
    </p:spTree>
    <p:extLst>
      <p:ext uri="{BB962C8B-B14F-4D97-AF65-F5344CB8AC3E}">
        <p14:creationId xmlns:p14="http://schemas.microsoft.com/office/powerpoint/2010/main" val="574444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3AC5EA2-20E5-8A48-A232-3E6679D3CF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68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E356DC1-2EF3-4FA0-C821-FDCF4D9D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Epicondylitis</a:t>
            </a:r>
            <a:r>
              <a:rPr lang="cs-CZ" dirty="0"/>
              <a:t> </a:t>
            </a:r>
            <a:r>
              <a:rPr lang="cs-CZ" dirty="0" err="1"/>
              <a:t>radialis</a:t>
            </a:r>
            <a:r>
              <a:rPr lang="cs-CZ" dirty="0"/>
              <a:t> </a:t>
            </a:r>
            <a:r>
              <a:rPr lang="cs-CZ" dirty="0" err="1"/>
              <a:t>humeri</a:t>
            </a:r>
            <a:r>
              <a:rPr lang="cs-CZ" dirty="0"/>
              <a:t>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455CEF-E7B7-A090-B250-2B4D7EDAA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692002"/>
            <a:ext cx="3255386" cy="4139998"/>
          </a:xfrm>
        </p:spPr>
        <p:txBody>
          <a:bodyPr/>
          <a:lstStyle/>
          <a:p>
            <a:r>
              <a:rPr lang="cs-CZ" dirty="0"/>
              <a:t>Pozitivní odporové testy </a:t>
            </a:r>
          </a:p>
          <a:p>
            <a:r>
              <a:rPr lang="cs-CZ" dirty="0"/>
              <a:t>Palpační citlivost </a:t>
            </a:r>
          </a:p>
          <a:p>
            <a:r>
              <a:rPr lang="cs-CZ" dirty="0"/>
              <a:t>Bolest při přenášení věcí (úchop židle), dotahování šroubů, stisk ruky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A15C4B4-7445-EFFF-A677-DB213174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39" y="1334095"/>
            <a:ext cx="4597052" cy="459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913793C-4BB2-87D8-C6E2-0EA61ADFBC61}"/>
              </a:ext>
            </a:extLst>
          </p:cNvPr>
          <p:cNvSpPr txBox="1"/>
          <p:nvPr/>
        </p:nvSpPr>
        <p:spPr>
          <a:xfrm>
            <a:off x="3125244" y="6060281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Autor: </a:t>
            </a:r>
            <a:r>
              <a:rPr lang="cs-CZ" dirty="0" err="1"/>
              <a:t>BruceBlaus</a:t>
            </a:r>
            <a:r>
              <a:rPr lang="cs-CZ" dirty="0"/>
              <a:t> – </a:t>
            </a:r>
            <a:r>
              <a:rPr lang="cs-CZ" dirty="0" err="1"/>
              <a:t>Own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, CC BY-SA 4.0, https://</a:t>
            </a:r>
            <a:r>
              <a:rPr lang="cs-CZ" dirty="0" err="1"/>
              <a:t>commons.wikimedia.org</a:t>
            </a:r>
            <a:r>
              <a:rPr lang="cs-CZ" dirty="0"/>
              <a:t>/</a:t>
            </a:r>
            <a:r>
              <a:rPr lang="cs-CZ" dirty="0" err="1"/>
              <a:t>w</a:t>
            </a:r>
            <a:r>
              <a:rPr lang="cs-CZ" dirty="0"/>
              <a:t>/</a:t>
            </a:r>
            <a:r>
              <a:rPr lang="cs-CZ" dirty="0" err="1"/>
              <a:t>index.php?curid</a:t>
            </a:r>
            <a:r>
              <a:rPr lang="cs-CZ" dirty="0"/>
              <a:t>=44923322</a:t>
            </a:r>
          </a:p>
        </p:txBody>
      </p:sp>
    </p:spTree>
    <p:extLst>
      <p:ext uri="{BB962C8B-B14F-4D97-AF65-F5344CB8AC3E}">
        <p14:creationId xmlns:p14="http://schemas.microsoft.com/office/powerpoint/2010/main" val="35225885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919B63-244D-00A0-21FC-2EBF3CF6D0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69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2DC8117-95D2-4E83-8973-BACDDFAB7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Studentský = písařský loket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488A3F-B9EB-D717-79DC-09D9CDD33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3825" y="3465711"/>
            <a:ext cx="3347486" cy="177698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122" name="Picture 2" descr="Elbow (Olecranon) Bursitis - OrthoInfo - AAOS">
            <a:extLst>
              <a:ext uri="{FF2B5EF4-FFF2-40B4-BE49-F238E27FC236}">
                <a16:creationId xmlns:a16="http://schemas.microsoft.com/office/drawing/2014/main" id="{E556C9FC-4871-A2F2-C789-4FD3FDEE1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0" y="1692002"/>
            <a:ext cx="4011170" cy="32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E4D332F-C9AB-447E-AC95-6A1FB8547698}"/>
              </a:ext>
            </a:extLst>
          </p:cNvPr>
          <p:cNvSpPr txBox="1"/>
          <p:nvPr/>
        </p:nvSpPr>
        <p:spPr>
          <a:xfrm>
            <a:off x="2286000" y="59567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Zdroje obrázků: https://</a:t>
            </a:r>
            <a:r>
              <a:rPr lang="cs-CZ" dirty="0" err="1"/>
              <a:t>orthoinfo.aaos.org</a:t>
            </a:r>
            <a:r>
              <a:rPr lang="cs-CZ" dirty="0"/>
              <a:t>/en/</a:t>
            </a:r>
            <a:r>
              <a:rPr lang="cs-CZ" dirty="0" err="1"/>
              <a:t>diseases</a:t>
            </a:r>
            <a:r>
              <a:rPr lang="cs-CZ" dirty="0"/>
              <a:t>--</a:t>
            </a:r>
            <a:r>
              <a:rPr lang="cs-CZ" dirty="0" err="1"/>
              <a:t>conditions</a:t>
            </a:r>
            <a:r>
              <a:rPr lang="cs-CZ" dirty="0"/>
              <a:t>/</a:t>
            </a:r>
            <a:r>
              <a:rPr lang="cs-CZ" dirty="0" err="1"/>
              <a:t>elbow</a:t>
            </a:r>
            <a:r>
              <a:rPr lang="cs-CZ" dirty="0"/>
              <a:t>-</a:t>
            </a:r>
            <a:r>
              <a:rPr lang="cs-CZ" dirty="0" err="1"/>
              <a:t>olecranon</a:t>
            </a:r>
            <a:r>
              <a:rPr lang="cs-CZ" dirty="0"/>
              <a:t>-bursitis/</a:t>
            </a:r>
          </a:p>
        </p:txBody>
      </p:sp>
      <p:pic>
        <p:nvPicPr>
          <p:cNvPr id="5124" name="Picture 4" descr="Swelling from elbow bursitis">
            <a:extLst>
              <a:ext uri="{FF2B5EF4-FFF2-40B4-BE49-F238E27FC236}">
                <a16:creationId xmlns:a16="http://schemas.microsoft.com/office/drawing/2014/main" id="{44E73C1D-2C6A-7635-5E18-26FF60880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89" y="1773709"/>
            <a:ext cx="3924821" cy="29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93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5799"/>
            <a:ext cx="3595878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500" y="5588942"/>
            <a:ext cx="4578493" cy="51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5878" y="2332854"/>
            <a:ext cx="5494326" cy="295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"/>
          <p:cNvSpPr txBox="1"/>
          <p:nvPr/>
        </p:nvSpPr>
        <p:spPr>
          <a:xfrm>
            <a:off x="4261500" y="5614164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https://www.rch.org.au/clinicalguide/guideline_index/fractures/Clavicle_fractures_Emergency_Department/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98374DB-F1C1-1989-F9F1-5D0F3BF2E2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70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B134F4-0FC2-EF28-AD8B-52BE0467B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4AC9F9-ED29-16CF-45C4-511BCD6F2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triceps brachii trigger points">
            <a:extLst>
              <a:ext uri="{FF2B5EF4-FFF2-40B4-BE49-F238E27FC236}">
                <a16:creationId xmlns:a16="http://schemas.microsoft.com/office/drawing/2014/main" id="{93320734-AEA6-8BC8-3562-168C79164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93698"/>
            <a:ext cx="8392021" cy="399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F98F14-49C7-A049-7033-FFCCEA1F0A77}"/>
              </a:ext>
            </a:extLst>
          </p:cNvPr>
          <p:cNvSpPr txBox="1"/>
          <p:nvPr/>
        </p:nvSpPr>
        <p:spPr>
          <a:xfrm>
            <a:off x="4814507" y="46964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https://www.kingofthegym.com/triceps-brachii/</a:t>
            </a:r>
            <a:endParaRPr lang="cs-CZ" dirty="0"/>
          </a:p>
          <a:p>
            <a:r>
              <a:rPr lang="cs-CZ" dirty="0" err="1"/>
              <a:t>www.kingofthegym.Com</a:t>
            </a:r>
            <a:r>
              <a:rPr lang="cs-CZ" dirty="0"/>
              <a:t>/</a:t>
            </a:r>
            <a:r>
              <a:rPr lang="cs-CZ" dirty="0" err="1"/>
              <a:t>supinator</a:t>
            </a:r>
            <a:endParaRPr lang="cs-CZ" dirty="0"/>
          </a:p>
        </p:txBody>
      </p:sp>
      <p:pic>
        <p:nvPicPr>
          <p:cNvPr id="6148" name="Picture 4" descr="supinator trigger point">
            <a:extLst>
              <a:ext uri="{FF2B5EF4-FFF2-40B4-BE49-F238E27FC236}">
                <a16:creationId xmlns:a16="http://schemas.microsoft.com/office/drawing/2014/main" id="{BED18AAF-7AA2-1DD2-D750-CFE3375E4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05" y="4277872"/>
            <a:ext cx="3446295" cy="25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161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6fc36972be_0_14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71</a:t>
            </a:fld>
            <a:endParaRPr/>
          </a:p>
        </p:txBody>
      </p:sp>
      <p:sp>
        <p:nvSpPr>
          <p:cNvPr id="719" name="Google Shape;719;g16fc36972be_0_14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2144793" cy="19480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Zápěstí a ruka </a:t>
            </a:r>
            <a:endParaRPr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D287E52B-8E17-448A-6419-E019991D8485}"/>
              </a:ext>
            </a:extLst>
          </p:cNvPr>
          <p:cNvGrpSpPr/>
          <p:nvPr/>
        </p:nvGrpSpPr>
        <p:grpSpPr>
          <a:xfrm>
            <a:off x="2684793" y="488516"/>
            <a:ext cx="4693037" cy="5561555"/>
            <a:chOff x="0" y="0"/>
            <a:chExt cx="2571115" cy="3068394"/>
          </a:xfrm>
        </p:grpSpPr>
        <p:pic>
          <p:nvPicPr>
            <p:cNvPr id="3" name="obrázek 4" descr="Základy anatomie pohybového ústrojí | Fakulta sportovních studií Masarykovy  univerzity">
              <a:extLst>
                <a:ext uri="{FF2B5EF4-FFF2-40B4-BE49-F238E27FC236}">
                  <a16:creationId xmlns:a16="http://schemas.microsoft.com/office/drawing/2014/main" id="{195ABD7C-986E-2956-921E-3BA31E480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71115" cy="2719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ové pole 44">
              <a:extLst>
                <a:ext uri="{FF2B5EF4-FFF2-40B4-BE49-F238E27FC236}">
                  <a16:creationId xmlns:a16="http://schemas.microsoft.com/office/drawing/2014/main" id="{44F8B74B-048D-7363-6959-2610D71DDD0A}"/>
                </a:ext>
              </a:extLst>
            </p:cNvPr>
            <p:cNvSpPr txBox="1"/>
            <p:nvPr/>
          </p:nvSpPr>
          <p:spPr>
            <a:xfrm>
              <a:off x="0" y="2777490"/>
              <a:ext cx="2571115" cy="29090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https://is.muni.cz/do/fsps/e-learning/zaklady_anatomie/zakl_anatomie_I/pages/kostra_horni_koncetiny.html</a:t>
              </a:r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C125791-6DBD-424B-C1DE-521AE07EEC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72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8FB3423-0DCA-0061-4C5B-FB160FAA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858E86-61AA-2EBF-6132-0BE249DB0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639EEB08-F384-B944-B69A-CF05BFC5CCE3}"/>
              </a:ext>
            </a:extLst>
          </p:cNvPr>
          <p:cNvGrpSpPr/>
          <p:nvPr/>
        </p:nvGrpSpPr>
        <p:grpSpPr>
          <a:xfrm>
            <a:off x="1340285" y="601250"/>
            <a:ext cx="6318712" cy="5230750"/>
            <a:chOff x="0" y="0"/>
            <a:chExt cx="3432048" cy="2660650"/>
          </a:xfrm>
        </p:grpSpPr>
        <p:sp>
          <p:nvSpPr>
            <p:cNvPr id="6" name="Textové pole 47">
              <a:extLst>
                <a:ext uri="{FF2B5EF4-FFF2-40B4-BE49-F238E27FC236}">
                  <a16:creationId xmlns:a16="http://schemas.microsoft.com/office/drawing/2014/main" id="{7CB5B4E6-FE13-536E-814E-FEE0E4864FDE}"/>
                </a:ext>
              </a:extLst>
            </p:cNvPr>
            <p:cNvSpPr txBox="1"/>
            <p:nvPr/>
          </p:nvSpPr>
          <p:spPr>
            <a:xfrm>
              <a:off x="87477" y="2510344"/>
              <a:ext cx="2998470" cy="15030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ttps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://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otik.zcu.cz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bitstream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/11025/32891/3/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DP_Kuncova.pdf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(upraveno)</a:t>
              </a:r>
            </a:p>
          </p:txBody>
        </p: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93DE2D63-DFF1-7F16-7833-9FA0CFAB09E2}"/>
                </a:ext>
              </a:extLst>
            </p:cNvPr>
            <p:cNvGrpSpPr/>
            <p:nvPr/>
          </p:nvGrpSpPr>
          <p:grpSpPr>
            <a:xfrm>
              <a:off x="0" y="0"/>
              <a:ext cx="3432048" cy="2199005"/>
              <a:chOff x="0" y="0"/>
              <a:chExt cx="3432048" cy="2199005"/>
            </a:xfrm>
          </p:grpSpPr>
          <p:pic>
            <p:nvPicPr>
              <p:cNvPr id="8" name="obrázek 6" descr="Odhad délky ruky z kostí ruky anatomickou metodou">
                <a:extLst>
                  <a:ext uri="{FF2B5EF4-FFF2-40B4-BE49-F238E27FC236}">
                    <a16:creationId xmlns:a16="http://schemas.microsoft.com/office/drawing/2014/main" id="{3290AA42-54E5-7669-268E-FE59AF7FD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04" y="0"/>
                <a:ext cx="2999105" cy="21990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ové pole 2">
                <a:extLst>
                  <a:ext uri="{FF2B5EF4-FFF2-40B4-BE49-F238E27FC236}">
                    <a16:creationId xmlns:a16="http://schemas.microsoft.com/office/drawing/2014/main" id="{5AC754F5-2E66-B7FB-6FC1-409FCED5EE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0613" y="624257"/>
                <a:ext cx="1321435" cy="222619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Interphalangeální</a:t>
                </a:r>
                <a:r>
                  <a:rPr lang="cs-CZ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klouby</a:t>
                </a:r>
                <a:endParaRPr lang="cs-CZ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ové pole 2">
                <a:extLst>
                  <a:ext uri="{FF2B5EF4-FFF2-40B4-BE49-F238E27FC236}">
                    <a16:creationId xmlns:a16="http://schemas.microsoft.com/office/drawing/2014/main" id="{E112477E-429E-EEAF-5464-70CF16A592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3087" y="1138934"/>
                <a:ext cx="1287145" cy="181084"/>
              </a:xfrm>
              <a:prstGeom prst="rect">
                <a:avLst/>
              </a:prstGeom>
              <a:ln w="28575">
                <a:solidFill>
                  <a:srgbClr val="FFFF0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Metakarpophalangeální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klouby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ové pole 2">
                <a:extLst>
                  <a:ext uri="{FF2B5EF4-FFF2-40B4-BE49-F238E27FC236}">
                    <a16:creationId xmlns:a16="http://schemas.microsoft.com/office/drawing/2014/main" id="{E3C4507D-EFC6-76B1-EA59-0C34F89337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3087" y="1501621"/>
                <a:ext cx="1378585" cy="224790"/>
              </a:xfrm>
              <a:prstGeom prst="rect">
                <a:avLst/>
              </a:prstGeom>
              <a:ln w="28575">
                <a:solidFill>
                  <a:srgbClr val="00B0F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Karpometakarpální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klouby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ové pole 2">
                <a:extLst>
                  <a:ext uri="{FF2B5EF4-FFF2-40B4-BE49-F238E27FC236}">
                    <a16:creationId xmlns:a16="http://schemas.microsoft.com/office/drawing/2014/main" id="{FA3F8ACB-C8FD-77E6-6307-96B5EE1F9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8295" y="1785706"/>
                <a:ext cx="1032510" cy="233680"/>
              </a:xfrm>
              <a:prstGeom prst="rect">
                <a:avLst/>
              </a:prstGeom>
              <a:ln w="28575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Radiokarpální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B5AA6759-9A18-A21B-3D6A-0D8FDF358CFB}"/>
                  </a:ext>
                </a:extLst>
              </p:cNvPr>
              <p:cNvCxnSpPr/>
              <p:nvPr/>
            </p:nvCxnSpPr>
            <p:spPr>
              <a:xfrm>
                <a:off x="881479" y="1755374"/>
                <a:ext cx="496410" cy="37915"/>
              </a:xfrm>
              <a:prstGeom prst="line">
                <a:avLst/>
              </a:prstGeom>
              <a:ln w="57150">
                <a:solidFill>
                  <a:srgbClr val="92D050"/>
                </a:solidFill>
                <a:prstDash val="sysDot"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ové pole 2">
                <a:extLst>
                  <a:ext uri="{FF2B5EF4-FFF2-40B4-BE49-F238E27FC236}">
                    <a16:creationId xmlns:a16="http://schemas.microsoft.com/office/drawing/2014/main" id="{2714E1AB-2096-148E-7719-A1D968AAB3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608153"/>
                <a:ext cx="828675" cy="233680"/>
              </a:xfrm>
              <a:prstGeom prst="rect">
                <a:avLst/>
              </a:prstGeom>
              <a:ln w="28575">
                <a:solidFill>
                  <a:srgbClr val="92D05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Mediokarpální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41796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04FC5D9-891A-087A-9540-1B1C3FEBE5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73</a:t>
            </a:fld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43623A-E84A-EA2D-C184-5A443CCBB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1752" y="2126646"/>
            <a:ext cx="7113147" cy="370535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4" name="Picture 2" descr="Muskuloskeletální systém - ppt stáhnout">
            <a:extLst>
              <a:ext uri="{FF2B5EF4-FFF2-40B4-BE49-F238E27FC236}">
                <a16:creationId xmlns:a16="http://schemas.microsoft.com/office/drawing/2014/main" id="{D9664F27-4D38-D5FF-D0D9-0E0E04460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t="14603" r="20423" b="24138"/>
          <a:stretch/>
        </p:blipFill>
        <p:spPr bwMode="auto">
          <a:xfrm>
            <a:off x="1442090" y="851770"/>
            <a:ext cx="6259819" cy="449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3A6628D-F821-33F1-E0E1-61B2DBB89FEC}"/>
              </a:ext>
            </a:extLst>
          </p:cNvPr>
          <p:cNvSpPr txBox="1"/>
          <p:nvPr/>
        </p:nvSpPr>
        <p:spPr>
          <a:xfrm>
            <a:off x="2762325" y="552422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slideplayer.cz</a:t>
            </a:r>
            <a:r>
              <a:rPr lang="cs-CZ" dirty="0"/>
              <a:t>/slide/2346851/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FA12CFF9-EAF4-F4B3-766D-7E8C8829F820}"/>
              </a:ext>
            </a:extLst>
          </p:cNvPr>
          <p:cNvSpPr/>
          <p:nvPr/>
        </p:nvSpPr>
        <p:spPr>
          <a:xfrm>
            <a:off x="1114816" y="1440493"/>
            <a:ext cx="1803748" cy="876822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5079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159084-A5F3-8C3B-1656-2A8B147119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74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E1A5C0-D7D9-EFD3-7807-716266582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zápěstí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301825F-9EA4-A389-F5C5-971B225A8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477270"/>
              </p:ext>
            </p:extLst>
          </p:nvPr>
        </p:nvGraphicFramePr>
        <p:xfrm>
          <a:off x="1030935" y="1692002"/>
          <a:ext cx="6584889" cy="3566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4479">
                  <a:extLst>
                    <a:ext uri="{9D8B030D-6E8A-4147-A177-3AD203B41FA5}">
                      <a16:colId xmlns:a16="http://schemas.microsoft.com/office/drawing/2014/main" val="3649988871"/>
                    </a:ext>
                  </a:extLst>
                </a:gridCol>
                <a:gridCol w="1304334">
                  <a:extLst>
                    <a:ext uri="{9D8B030D-6E8A-4147-A177-3AD203B41FA5}">
                      <a16:colId xmlns:a16="http://schemas.microsoft.com/office/drawing/2014/main" val="2437170797"/>
                    </a:ext>
                  </a:extLst>
                </a:gridCol>
                <a:gridCol w="3086076">
                  <a:extLst>
                    <a:ext uri="{9D8B030D-6E8A-4147-A177-3AD203B41FA5}">
                      <a16:colId xmlns:a16="http://schemas.microsoft.com/office/drawing/2014/main" val="2396410497"/>
                    </a:ext>
                  </a:extLst>
                </a:gridCol>
              </a:tblGrid>
              <a:tr h="215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Pohyb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Rozsah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Svaly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6748171"/>
                  </a:ext>
                </a:extLst>
              </a:tr>
              <a:tr h="926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Palmární flexe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70°- 90°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flexor carpi ulnaris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flexor carpi radialis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palmaris longus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522106"/>
                  </a:ext>
                </a:extLst>
              </a:tr>
              <a:tr h="926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Dorsální flexe (extenze)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60°- 80°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longus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brevis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ulnaris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7332721"/>
                  </a:ext>
                </a:extLst>
              </a:tr>
              <a:tr h="926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Radiální dukce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15°- 20°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flexor carpi radialis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longus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brevis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129480"/>
                  </a:ext>
                </a:extLst>
              </a:tr>
              <a:tr h="571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Ulnární dukce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30°- 45°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m. flexor </a:t>
                      </a:r>
                      <a:r>
                        <a:rPr lang="cs-CZ" sz="1100" dirty="0" err="1">
                          <a:effectLst/>
                        </a:rPr>
                        <a:t>carpi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r>
                        <a:rPr lang="cs-CZ" sz="1100" dirty="0" err="1">
                          <a:effectLst/>
                        </a:rPr>
                        <a:t>ulnaris</a:t>
                      </a:r>
                      <a:endParaRPr lang="cs-CZ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m. extensor </a:t>
                      </a:r>
                      <a:r>
                        <a:rPr lang="cs-CZ" sz="1100" dirty="0" err="1">
                          <a:effectLst/>
                        </a:rPr>
                        <a:t>carpi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r>
                        <a:rPr lang="cs-CZ" sz="1100" dirty="0" err="1">
                          <a:effectLst/>
                        </a:rPr>
                        <a:t>ulnaris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7066474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F5A4DFA-8DA2-BB73-BD02-23698D92A52E}"/>
              </a:ext>
            </a:extLst>
          </p:cNvPr>
          <p:cNvSpPr txBox="1"/>
          <p:nvPr/>
        </p:nvSpPr>
        <p:spPr>
          <a:xfrm>
            <a:off x="1853852" y="5887233"/>
            <a:ext cx="273664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+ složený pohyb – cirkumdukce </a:t>
            </a:r>
          </a:p>
        </p:txBody>
      </p:sp>
    </p:spTree>
    <p:extLst>
      <p:ext uri="{BB962C8B-B14F-4D97-AF65-F5344CB8AC3E}">
        <p14:creationId xmlns:p14="http://schemas.microsoft.com/office/powerpoint/2010/main" val="26810303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B795ACC-8EDB-87DB-FB15-98E253CD67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75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675CE9E-FF05-2644-582C-52798E816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9A07EA-4E92-6682-FD9C-0AFE47CB8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Základy anatomie pohybového ústrojí | Fakulta sportovních studií Masarykovy  univerzity">
            <a:extLst>
              <a:ext uri="{FF2B5EF4-FFF2-40B4-BE49-F238E27FC236}">
                <a16:creationId xmlns:a16="http://schemas.microsoft.com/office/drawing/2014/main" id="{28AF0248-A5D7-016E-884E-8BE8284F3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3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C021D92-E697-3B43-4BFB-EFEA95FA52C5}"/>
              </a:ext>
            </a:extLst>
          </p:cNvPr>
          <p:cNvSpPr txBox="1"/>
          <p:nvPr/>
        </p:nvSpPr>
        <p:spPr>
          <a:xfrm>
            <a:off x="2098110" y="6385138"/>
            <a:ext cx="52546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is.muni.cz</a:t>
            </a:r>
            <a:r>
              <a:rPr lang="cs-CZ" sz="1050" dirty="0"/>
              <a:t>/do/</a:t>
            </a:r>
            <a:r>
              <a:rPr lang="cs-CZ" sz="1050" dirty="0" err="1"/>
              <a:t>fsps</a:t>
            </a:r>
            <a:r>
              <a:rPr lang="cs-CZ" sz="1050" dirty="0"/>
              <a:t>/e-learning/</a:t>
            </a:r>
            <a:r>
              <a:rPr lang="cs-CZ" sz="1050" dirty="0" err="1"/>
              <a:t>zaklady_anatomie</a:t>
            </a:r>
            <a:r>
              <a:rPr lang="cs-CZ" sz="1050" dirty="0"/>
              <a:t>/</a:t>
            </a:r>
            <a:r>
              <a:rPr lang="cs-CZ" sz="1050" dirty="0" err="1"/>
              <a:t>zakl_anatomie_I</a:t>
            </a:r>
            <a:r>
              <a:rPr lang="cs-CZ" sz="1050" dirty="0"/>
              <a:t>/</a:t>
            </a:r>
            <a:r>
              <a:rPr lang="cs-CZ" sz="1050" dirty="0" err="1"/>
              <a:t>pages</a:t>
            </a:r>
            <a:r>
              <a:rPr lang="cs-CZ" sz="1050" dirty="0"/>
              <a:t>/</a:t>
            </a:r>
            <a:r>
              <a:rPr lang="cs-CZ" sz="1050" dirty="0" err="1"/>
              <a:t>svaly_horni_koncetiny.html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6740461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6fc36972be_0_15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76</a:t>
            </a:fld>
            <a:endParaRPr/>
          </a:p>
        </p:txBody>
      </p:sp>
      <p:sp>
        <p:nvSpPr>
          <p:cNvPr id="727" name="Google Shape;727;g16fc36972be_0_15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Ruka</a:t>
            </a:r>
            <a:endParaRPr/>
          </a:p>
        </p:txBody>
      </p:sp>
      <p:pic>
        <p:nvPicPr>
          <p:cNvPr id="1026" name="Picture 2" descr="Bones and joints of the hand and wrist | Sketchy Medicine">
            <a:extLst>
              <a:ext uri="{FF2B5EF4-FFF2-40B4-BE49-F238E27FC236}">
                <a16:creationId xmlns:a16="http://schemas.microsoft.com/office/drawing/2014/main" id="{3F2DB96C-8886-C82F-A37A-09BCF4BB7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151" y="541500"/>
            <a:ext cx="4421517" cy="56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2428EE9-452F-EA1C-221A-3A4E38503C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77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56351FF-6E41-37DA-C8F1-57F55447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5554E0-1936-B473-E586-7014A5635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Flexe prstů </a:t>
            </a:r>
          </a:p>
          <a:p>
            <a:r>
              <a:rPr lang="cs-CZ" dirty="0"/>
              <a:t>Extenze prstů </a:t>
            </a:r>
          </a:p>
          <a:p>
            <a:r>
              <a:rPr lang="cs-CZ" dirty="0"/>
              <a:t>Abdukce prstů </a:t>
            </a:r>
          </a:p>
          <a:p>
            <a:r>
              <a:rPr lang="cs-CZ" dirty="0"/>
              <a:t>Addukce prstů </a:t>
            </a:r>
          </a:p>
          <a:p>
            <a:r>
              <a:rPr lang="cs-CZ" dirty="0"/>
              <a:t>Opozice palce </a:t>
            </a:r>
          </a:p>
          <a:p>
            <a:r>
              <a:rPr lang="cs-CZ" dirty="0"/>
              <a:t>Repozice palce </a:t>
            </a:r>
          </a:p>
        </p:txBody>
      </p:sp>
      <p:pic>
        <p:nvPicPr>
          <p:cNvPr id="2050" name="Picture 2" descr="7. Muscles of the Forearm and Hand | Musculoskeletal Key">
            <a:extLst>
              <a:ext uri="{FF2B5EF4-FFF2-40B4-BE49-F238E27FC236}">
                <a16:creationId xmlns:a16="http://schemas.microsoft.com/office/drawing/2014/main" id="{693DBA2E-6D1B-B5E1-398A-E5D141DF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51" y="56604"/>
            <a:ext cx="4689144" cy="607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432BC4A-EABB-4EED-8B4C-4C07F0E29096}"/>
              </a:ext>
            </a:extLst>
          </p:cNvPr>
          <p:cNvSpPr txBox="1"/>
          <p:nvPr/>
        </p:nvSpPr>
        <p:spPr>
          <a:xfrm>
            <a:off x="3369501" y="632762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musculoskeletalkey.com</a:t>
            </a:r>
            <a:r>
              <a:rPr lang="cs-CZ" dirty="0"/>
              <a:t>/7-muscles-of-the-forearm-and-hand/</a:t>
            </a:r>
          </a:p>
        </p:txBody>
      </p:sp>
    </p:spTree>
    <p:extLst>
      <p:ext uri="{BB962C8B-B14F-4D97-AF65-F5344CB8AC3E}">
        <p14:creationId xmlns:p14="http://schemas.microsoft.com/office/powerpoint/2010/main" val="24785338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1CFEEF3-E31C-C979-FBB9-A1F8B16C33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78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380D9C8-AC4A-F186-DB7F-0C5C577FE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64227E6-C264-8795-C46B-9AD12A41D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9DCCFAB2-BA28-EDAD-94EB-925CC7774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02" y="439748"/>
            <a:ext cx="4404995" cy="59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78FD9C9-96BE-4AD1-1088-6B5C350F7E07}"/>
              </a:ext>
            </a:extLst>
          </p:cNvPr>
          <p:cNvSpPr txBox="1"/>
          <p:nvPr/>
        </p:nvSpPr>
        <p:spPr>
          <a:xfrm>
            <a:off x="2369502" y="639666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musculoskeletalkey.com</a:t>
            </a:r>
            <a:r>
              <a:rPr lang="cs-CZ" dirty="0"/>
              <a:t>/7-muscles-of-the-forearm-and-hand/</a:t>
            </a:r>
          </a:p>
        </p:txBody>
      </p:sp>
    </p:spTree>
    <p:extLst>
      <p:ext uri="{BB962C8B-B14F-4D97-AF65-F5344CB8AC3E}">
        <p14:creationId xmlns:p14="http://schemas.microsoft.com/office/powerpoint/2010/main" val="29004011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41EB2AE-0170-8A1D-5806-83ECB1D893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79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8AA4B79-48B6-EC34-1BB2-3E8AF674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Klenby ruky</a:t>
            </a:r>
          </a:p>
        </p:txBody>
      </p:sp>
      <p:pic>
        <p:nvPicPr>
          <p:cNvPr id="5122" name="Picture 2" descr="Stavba a funkce ruky | Fyzioterapiepro">
            <a:extLst>
              <a:ext uri="{FF2B5EF4-FFF2-40B4-BE49-F238E27FC236}">
                <a16:creationId xmlns:a16="http://schemas.microsoft.com/office/drawing/2014/main" id="{E0C0BD74-7CE7-4B41-DFA6-7F5B68287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83" y="1561837"/>
            <a:ext cx="3392205" cy="4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5C0E864-F886-7DBB-D745-C7793CEE4998}"/>
              </a:ext>
            </a:extLst>
          </p:cNvPr>
          <p:cNvSpPr txBox="1"/>
          <p:nvPr/>
        </p:nvSpPr>
        <p:spPr>
          <a:xfrm>
            <a:off x="2455583" y="648000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www.fyzioterapiepro.cz</a:t>
            </a:r>
            <a:r>
              <a:rPr lang="cs-CZ" dirty="0"/>
              <a:t>/stavba-a-funkce-ruky/</a:t>
            </a:r>
          </a:p>
        </p:txBody>
      </p:sp>
    </p:spTree>
    <p:extLst>
      <p:ext uri="{BB962C8B-B14F-4D97-AF65-F5344CB8AC3E}">
        <p14:creationId xmlns:p14="http://schemas.microsoft.com/office/powerpoint/2010/main" val="3841985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Subacromiální prostor </a:t>
            </a:r>
            <a:endParaRPr/>
          </a:p>
        </p:txBody>
      </p:sp>
      <p:pic>
        <p:nvPicPr>
          <p:cNvPr id="195" name="Google Shape;19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1171576"/>
            <a:ext cx="4800600" cy="569671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/>
          <p:nvPr/>
        </p:nvSpPr>
        <p:spPr>
          <a:xfrm>
            <a:off x="2400300" y="6535644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https://www.physio-pedia.com/Subacromial_Pain_Syndrome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E3E9EA1-1086-F8EB-6EBB-5FE3D8138C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80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C281EBF-1A23-F2A5-0CC8-CBDCE3FA5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307153"/>
            <a:ext cx="8064900" cy="451576"/>
          </a:xfrm>
        </p:spPr>
        <p:txBody>
          <a:bodyPr/>
          <a:lstStyle/>
          <a:p>
            <a:r>
              <a:rPr lang="cs-CZ" dirty="0"/>
              <a:t>Klenby ruky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CD027F-9F54-2928-66A3-96E5DD296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5" name="Picture 1" descr="page9image1275910352">
            <a:extLst>
              <a:ext uri="{FF2B5EF4-FFF2-40B4-BE49-F238E27FC236}">
                <a16:creationId xmlns:a16="http://schemas.microsoft.com/office/drawing/2014/main" id="{07B94204-1538-0719-1C65-4F8AC64F8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8" y="1152395"/>
            <a:ext cx="9009022" cy="55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D95040-15EA-3E50-6735-B177A6314851}"/>
              </a:ext>
            </a:extLst>
          </p:cNvPr>
          <p:cNvSpPr txBox="1"/>
          <p:nvPr/>
        </p:nvSpPr>
        <p:spPr>
          <a:xfrm>
            <a:off x="2784953" y="631555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dspace.cuni.cz</a:t>
            </a:r>
            <a:r>
              <a:rPr lang="cs-CZ" dirty="0"/>
              <a:t>/</a:t>
            </a:r>
            <a:r>
              <a:rPr lang="cs-CZ" dirty="0" err="1"/>
              <a:t>bitstream</a:t>
            </a:r>
            <a:r>
              <a:rPr lang="cs-CZ" dirty="0"/>
              <a:t>/handle/20.500.11956/127499/130302286.pdf?sequence=4&amp;isAllowed=</a:t>
            </a:r>
            <a:r>
              <a:rPr lang="cs-CZ" dirty="0" err="1"/>
              <a:t>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890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3E5BAB3-93DE-4588-21FE-EA592742D8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81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1624FDA-B876-A2C0-87FA-233BFFD6F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Klenba ruky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5869B7-CE61-65D3-166F-2BCB9374C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AutoShape 2" descr="Není k dispozici žádný popis fotky.">
            <a:extLst>
              <a:ext uri="{FF2B5EF4-FFF2-40B4-BE49-F238E27FC236}">
                <a16:creationId xmlns:a16="http://schemas.microsoft.com/office/drawing/2014/main" id="{10BD9646-A6A1-EBD6-97D0-9F96FCCA39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795BBA5-31C8-0481-AEF1-1FFBCA22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0" y="1610713"/>
            <a:ext cx="7594600" cy="43815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DD31E7-7B31-F4E8-4E57-0D403216EBF5}"/>
              </a:ext>
            </a:extLst>
          </p:cNvPr>
          <p:cNvSpPr txBox="1"/>
          <p:nvPr/>
        </p:nvSpPr>
        <p:spPr>
          <a:xfrm>
            <a:off x="1855939" y="6352426"/>
            <a:ext cx="54321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https://cs-</a:t>
            </a:r>
            <a:r>
              <a:rPr lang="cs-CZ" dirty="0" err="1"/>
              <a:t>cz.facebook.com</a:t>
            </a:r>
            <a:r>
              <a:rPr lang="cs-CZ" dirty="0"/>
              <a:t>/</a:t>
            </a:r>
            <a:r>
              <a:rPr lang="cs-CZ" dirty="0" err="1"/>
              <a:t>ergoterapeutivsem</a:t>
            </a:r>
            <a:r>
              <a:rPr lang="cs-CZ" dirty="0"/>
              <a:t>/</a:t>
            </a:r>
            <a:r>
              <a:rPr lang="cs-CZ" dirty="0" err="1"/>
              <a:t>posts</a:t>
            </a:r>
            <a:r>
              <a:rPr lang="cs-CZ" dirty="0"/>
              <a:t>/3983076471756952/</a:t>
            </a:r>
          </a:p>
        </p:txBody>
      </p:sp>
    </p:spTree>
    <p:extLst>
      <p:ext uri="{BB962C8B-B14F-4D97-AF65-F5344CB8AC3E}">
        <p14:creationId xmlns:p14="http://schemas.microsoft.com/office/powerpoint/2010/main" val="12032895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625E941-1E33-4229-314B-3006F1F838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82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6E32062-E9C2-63B8-0FD6-265BBFC1F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 činky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4EED616-695C-2E2E-08F4-82CEEFF1E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Bench press 101 | Pump It!">
            <a:extLst>
              <a:ext uri="{FF2B5EF4-FFF2-40B4-BE49-F238E27FC236}">
                <a16:creationId xmlns:a16="http://schemas.microsoft.com/office/drawing/2014/main" id="{562B1FD4-E485-1980-B92A-9BA19431D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9144000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4273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7C6221-000B-EEE0-2806-A8F47FC777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83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68D4CE6-F8AB-1B73-3D63-E3A838BE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Úchopy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F342CD5-4A0A-F567-26A6-BA6B8F330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Ontogeneticky vývoj – ulnární strana (laterární úchop) – střední rovina – </a:t>
            </a:r>
            <a:r>
              <a:rPr lang="cs-CZ" dirty="0" err="1"/>
              <a:t>pinzetový</a:t>
            </a:r>
            <a:r>
              <a:rPr lang="cs-CZ" dirty="0"/>
              <a:t> úchop (opozice palce – 7,5 M) </a:t>
            </a:r>
          </a:p>
          <a:p>
            <a:pPr marL="95250" indent="0">
              <a:buNone/>
            </a:pPr>
            <a:endParaRPr lang="cs-CZ" dirty="0"/>
          </a:p>
          <a:p>
            <a:r>
              <a:rPr lang="cs-CZ" dirty="0"/>
              <a:t>Úchop </a:t>
            </a:r>
            <a:r>
              <a:rPr lang="cs-CZ" dirty="0" err="1"/>
              <a:t>digitopalmární</a:t>
            </a:r>
            <a:r>
              <a:rPr lang="cs-CZ" dirty="0"/>
              <a:t> </a:t>
            </a:r>
          </a:p>
          <a:p>
            <a:r>
              <a:rPr lang="cs-CZ" dirty="0"/>
              <a:t>Úchop palmární s palcovým zámkem </a:t>
            </a:r>
          </a:p>
          <a:p>
            <a:r>
              <a:rPr lang="cs-CZ" dirty="0"/>
              <a:t>Úchop s opozicí palce a ukazováku </a:t>
            </a:r>
          </a:p>
          <a:p>
            <a:r>
              <a:rPr lang="cs-CZ" dirty="0"/>
              <a:t>Úchop s laterární opozicí </a:t>
            </a:r>
          </a:p>
        </p:txBody>
      </p:sp>
    </p:spTree>
    <p:extLst>
      <p:ext uri="{BB962C8B-B14F-4D97-AF65-F5344CB8AC3E}">
        <p14:creationId xmlns:p14="http://schemas.microsoft.com/office/powerpoint/2010/main" val="39960989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B6F2F81-AB2C-266F-D34F-7FB5CCF0DF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84</a:t>
            </a:fld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76FDF28-2761-D451-AC63-5B58F6DFB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791" y="6228000"/>
            <a:ext cx="6775200" cy="481355"/>
          </a:xfrm>
        </p:spPr>
        <p:txBody>
          <a:bodyPr/>
          <a:lstStyle/>
          <a:p>
            <a:r>
              <a:rPr lang="cs-CZ" dirty="0"/>
              <a:t>Zdroj: Kolář (2009) – Rehabilitace v klinické praxi </a:t>
            </a:r>
          </a:p>
        </p:txBody>
      </p:sp>
      <p:pic>
        <p:nvPicPr>
          <p:cNvPr id="10241" name="Picture 1" descr="page1image5232944">
            <a:extLst>
              <a:ext uri="{FF2B5EF4-FFF2-40B4-BE49-F238E27FC236}">
                <a16:creationId xmlns:a16="http://schemas.microsoft.com/office/drawing/2014/main" id="{FB20281E-B436-CA11-182E-F450FEE3D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64" y="467663"/>
            <a:ext cx="4651040" cy="56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1164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1881115-C2F5-F9B3-6C1E-55F406F6D6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85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CFD08BF-153D-B0D7-2114-761C3B7B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8A2787-F3C4-B651-2520-ECBA871EF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Základní rámec, DEFINICE, cíle, principy, oblasti působení - ppt stáhnout">
            <a:extLst>
              <a:ext uri="{FF2B5EF4-FFF2-40B4-BE49-F238E27FC236}">
                <a16:creationId xmlns:a16="http://schemas.microsoft.com/office/drawing/2014/main" id="{7F807C26-9D7A-019A-FB70-F3C19B460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5043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D96E253-A9BD-0141-04FA-A126F5783D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86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BBD3863-E8C3-24AD-1C56-508F9625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FCBAEF-F6B9-7DB7-707D-5B9A7D263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692002"/>
            <a:ext cx="4533041" cy="4139998"/>
          </a:xfrm>
        </p:spPr>
        <p:txBody>
          <a:bodyPr/>
          <a:lstStyle/>
          <a:p>
            <a:r>
              <a:rPr lang="cs-CZ" dirty="0"/>
              <a:t>Anamnéza – ztuhlost, bolesti, brnění, jemná motorika </a:t>
            </a:r>
          </a:p>
          <a:p>
            <a:r>
              <a:rPr lang="cs-CZ" dirty="0"/>
              <a:t>Aspekce – postavení, otoky, deformity </a:t>
            </a:r>
          </a:p>
          <a:p>
            <a:r>
              <a:rPr lang="cs-CZ" dirty="0"/>
              <a:t>Pohyby - pasivní i aktivní pohyb </a:t>
            </a:r>
          </a:p>
          <a:p>
            <a:r>
              <a:rPr lang="cs-CZ" dirty="0"/>
              <a:t>Funkční testy </a:t>
            </a:r>
          </a:p>
          <a:p>
            <a:pPr lvl="1"/>
            <a:r>
              <a:rPr lang="cs-CZ" dirty="0"/>
              <a:t>specifické testy na </a:t>
            </a:r>
            <a:r>
              <a:rPr lang="cs-CZ" dirty="0" err="1"/>
              <a:t>sy</a:t>
            </a:r>
            <a:r>
              <a:rPr lang="cs-CZ" dirty="0"/>
              <a:t> karpálního tunelu </a:t>
            </a:r>
          </a:p>
          <a:p>
            <a:pPr lvl="1"/>
            <a:r>
              <a:rPr lang="cs-CZ" dirty="0" err="1"/>
              <a:t>Finkelsteinův</a:t>
            </a:r>
            <a:r>
              <a:rPr lang="cs-CZ" dirty="0"/>
              <a:t> test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4EC8FE-482E-C60A-1724-BCFA64F5A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041" y="477839"/>
            <a:ext cx="2780430" cy="566016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2C85072-52DB-26E5-8700-388F3716A389}"/>
              </a:ext>
            </a:extLst>
          </p:cNvPr>
          <p:cNvSpPr txBox="1"/>
          <p:nvPr/>
        </p:nvSpPr>
        <p:spPr>
          <a:xfrm>
            <a:off x="3025035" y="5983094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ms-my.facebook.com</a:t>
            </a:r>
            <a:r>
              <a:rPr lang="cs-CZ" dirty="0"/>
              <a:t>/</a:t>
            </a:r>
            <a:r>
              <a:rPr lang="cs-CZ" dirty="0" err="1"/>
              <a:t>thespecialistparamedic</a:t>
            </a:r>
            <a:r>
              <a:rPr lang="cs-CZ" dirty="0"/>
              <a:t>/</a:t>
            </a:r>
            <a:r>
              <a:rPr lang="cs-CZ" dirty="0" err="1"/>
              <a:t>photos</a:t>
            </a:r>
            <a:r>
              <a:rPr lang="cs-CZ" dirty="0"/>
              <a:t>/a.1653732611584055/2606556126301694/?type=3&amp;theater</a:t>
            </a:r>
          </a:p>
        </p:txBody>
      </p:sp>
    </p:spTree>
    <p:extLst>
      <p:ext uri="{BB962C8B-B14F-4D97-AF65-F5344CB8AC3E}">
        <p14:creationId xmlns:p14="http://schemas.microsoft.com/office/powerpoint/2010/main" val="28321625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6CE723F-731E-850E-9C79-2EB982AFF8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87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65CC639-1B31-3764-DA31-9A48C04A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poznámky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F7B396-C579-7B63-D8C9-56944B230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VVV</a:t>
            </a:r>
          </a:p>
          <a:p>
            <a:r>
              <a:rPr lang="cs-CZ" dirty="0"/>
              <a:t>Onemocnění MT </a:t>
            </a:r>
          </a:p>
          <a:p>
            <a:pPr lvl="1"/>
            <a:r>
              <a:rPr lang="cs-CZ" dirty="0" err="1"/>
              <a:t>Lupavý</a:t>
            </a:r>
            <a:r>
              <a:rPr lang="cs-CZ" dirty="0"/>
              <a:t> prst </a:t>
            </a:r>
          </a:p>
          <a:p>
            <a:pPr lvl="1"/>
            <a:r>
              <a:rPr lang="cs-CZ" dirty="0"/>
              <a:t>M. de </a:t>
            </a:r>
            <a:r>
              <a:rPr lang="cs-CZ" dirty="0" err="1"/>
              <a:t>Quervain</a:t>
            </a:r>
            <a:r>
              <a:rPr lang="cs-CZ" dirty="0"/>
              <a:t> </a:t>
            </a:r>
          </a:p>
          <a:p>
            <a:r>
              <a:rPr lang="cs-CZ" dirty="0"/>
              <a:t>Degenerativní změny </a:t>
            </a:r>
          </a:p>
          <a:p>
            <a:pPr lvl="1"/>
            <a:r>
              <a:rPr lang="cs-CZ" dirty="0" err="1"/>
              <a:t>Rhizartroza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Artróza drobných kloubů </a:t>
            </a:r>
          </a:p>
          <a:p>
            <a:r>
              <a:rPr lang="cs-CZ" dirty="0"/>
              <a:t>Traumatické stavy – fraktury, luxace </a:t>
            </a:r>
          </a:p>
          <a:p>
            <a:r>
              <a:rPr lang="cs-CZ" dirty="0"/>
              <a:t>Posttraumatické stavy – nestability, pakloub </a:t>
            </a:r>
          </a:p>
          <a:p>
            <a:r>
              <a:rPr lang="cs-CZ" dirty="0"/>
              <a:t>Syndrom karpálního tunelu</a:t>
            </a:r>
          </a:p>
          <a:p>
            <a:r>
              <a:rPr lang="cs-CZ" dirty="0"/>
              <a:t>Funkční problematika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68591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6B46CE5-2A90-20E0-0AB5-021C544DE6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88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5188EF3-11CF-A899-5916-8A113E457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860B80-A5D0-58A1-53F9-F1053E8D6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Pakloub scaphoidea – Chirurgie ruky | IC Klinika Brno">
            <a:extLst>
              <a:ext uri="{FF2B5EF4-FFF2-40B4-BE49-F238E27FC236}">
                <a16:creationId xmlns:a16="http://schemas.microsoft.com/office/drawing/2014/main" id="{55B365D4-961D-0C53-3FC8-3099424CF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401930"/>
            <a:ext cx="33528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E467582-DB44-31F5-B1C5-9D7D83B7D010}"/>
              </a:ext>
            </a:extLst>
          </p:cNvPr>
          <p:cNvSpPr txBox="1"/>
          <p:nvPr/>
        </p:nvSpPr>
        <p:spPr>
          <a:xfrm>
            <a:off x="2175900" y="63347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www.icklinika.cz</a:t>
            </a:r>
            <a:r>
              <a:rPr lang="cs-CZ" dirty="0"/>
              <a:t>/</a:t>
            </a:r>
            <a:r>
              <a:rPr lang="cs-CZ" dirty="0" err="1"/>
              <a:t>cz</a:t>
            </a:r>
            <a:r>
              <a:rPr lang="cs-CZ" dirty="0"/>
              <a:t>/chirurgie-ruky/</a:t>
            </a:r>
            <a:r>
              <a:rPr lang="cs-CZ" dirty="0" err="1"/>
              <a:t>potize-diagnozy</a:t>
            </a:r>
            <a:r>
              <a:rPr lang="cs-CZ" dirty="0"/>
              <a:t>/</a:t>
            </a:r>
            <a:r>
              <a:rPr lang="cs-CZ" dirty="0" err="1"/>
              <a:t>diagnozy</a:t>
            </a:r>
            <a:r>
              <a:rPr lang="cs-CZ" dirty="0"/>
              <a:t>/pakloub-</a:t>
            </a:r>
            <a:r>
              <a:rPr lang="cs-CZ" dirty="0" err="1"/>
              <a:t>scaphoidea</a:t>
            </a:r>
            <a:r>
              <a:rPr lang="cs-CZ" dirty="0"/>
              <a:t>/</a:t>
            </a:r>
          </a:p>
        </p:txBody>
      </p:sp>
      <p:pic>
        <p:nvPicPr>
          <p:cNvPr id="8" name="Picture 4" descr="Metacarpal Fractures - Hand - Orthobullets">
            <a:extLst>
              <a:ext uri="{FF2B5EF4-FFF2-40B4-BE49-F238E27FC236}">
                <a16:creationId xmlns:a16="http://schemas.microsoft.com/office/drawing/2014/main" id="{3DA75333-507E-867E-5074-0F615802F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575" y="340234"/>
            <a:ext cx="4099925" cy="546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036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2EA3527-77FA-1FBF-465D-73843967C4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89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E69A815-520B-1A09-1502-3B95EFED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35F8F4A-29FF-1943-5D44-522688DA8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Karpální tunel. Syndrom, příznaky, příčiny, prevence a cvičení">
            <a:extLst>
              <a:ext uri="{FF2B5EF4-FFF2-40B4-BE49-F238E27FC236}">
                <a16:creationId xmlns:a16="http://schemas.microsoft.com/office/drawing/2014/main" id="{E8263014-8B76-5B59-8FFE-59F44FD6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" y="720000"/>
            <a:ext cx="8956110" cy="503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939983A-74D9-D5D5-511D-0533C0B40DF7}"/>
              </a:ext>
            </a:extLst>
          </p:cNvPr>
          <p:cNvSpPr txBox="1"/>
          <p:nvPr/>
        </p:nvSpPr>
        <p:spPr>
          <a:xfrm>
            <a:off x="2286000" y="627290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Diagnostika: 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=nMTScgr6qFQ</a:t>
            </a:r>
          </a:p>
        </p:txBody>
      </p:sp>
    </p:spTree>
    <p:extLst>
      <p:ext uri="{BB962C8B-B14F-4D97-AF65-F5344CB8AC3E}">
        <p14:creationId xmlns:p14="http://schemas.microsoft.com/office/powerpoint/2010/main" val="416785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242" y="1354196"/>
            <a:ext cx="8291513" cy="376072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9"/>
          <p:cNvSpPr txBox="1"/>
          <p:nvPr/>
        </p:nvSpPr>
        <p:spPr>
          <a:xfrm>
            <a:off x="328611" y="5265731"/>
            <a:ext cx="84867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https://www.physio-pedia.com/index.php?title=Subacromial_Pain_Syndrome&amp;veaction=edit&amp;section=20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1935A60-C0E2-FBDF-2016-249F3CE015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90</a:t>
            </a:fld>
            <a:endParaRPr lang="cs-CZ"/>
          </a:p>
        </p:txBody>
      </p:sp>
      <p:pic>
        <p:nvPicPr>
          <p:cNvPr id="11266" name="Picture 2" descr="Trigger points Flashcards | Quizlet">
            <a:extLst>
              <a:ext uri="{FF2B5EF4-FFF2-40B4-BE49-F238E27FC236}">
                <a16:creationId xmlns:a16="http://schemas.microsoft.com/office/drawing/2014/main" id="{FD3130FF-6AEB-42A9-3F8C-1FE6A0CB2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01938" y="587197"/>
            <a:ext cx="3410164" cy="568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Opponens Pollicis | The Trigger Point &amp; Referred Pain Guide">
            <a:extLst>
              <a:ext uri="{FF2B5EF4-FFF2-40B4-BE49-F238E27FC236}">
                <a16:creationId xmlns:a16="http://schemas.microsoft.com/office/drawing/2014/main" id="{EA9F2D3F-4AC6-230E-4316-5772B810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40" y="618088"/>
            <a:ext cx="3416039" cy="56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0517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91</a:t>
            </a:fld>
            <a:endParaRPr/>
          </a:p>
        </p:txBody>
      </p:sp>
      <p:sp>
        <p:nvSpPr>
          <p:cNvPr id="734" name="Google Shape;734;p52"/>
          <p:cNvSpPr txBox="1"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To je pro dnešek vše! </a:t>
            </a:r>
            <a:endParaRPr/>
          </a:p>
        </p:txBody>
      </p:sp>
      <p:sp>
        <p:nvSpPr>
          <p:cNvPr id="735" name="Google Shape;735;p52"/>
          <p:cNvSpPr txBox="1"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cs-CZ"/>
              <a:t>Děkuji za pozornost!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51D77AF-33EF-4C3F-D038-B5CBD13621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92</a:t>
            </a:fld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B8DEBB8-7293-CB90-D786-143D6745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8BD058D-E2AD-444B-B845-FDEE6CB46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Rehabilitace v klinické praxi – Kolář a kol. 2009 </a:t>
            </a:r>
          </a:p>
          <a:p>
            <a:r>
              <a:rPr lang="cs-CZ" dirty="0"/>
              <a:t>Kineziologie – F. </a:t>
            </a:r>
            <a:r>
              <a:rPr lang="cs-CZ" dirty="0" err="1"/>
              <a:t>Véle</a:t>
            </a:r>
            <a:r>
              <a:rPr lang="cs-CZ" dirty="0"/>
              <a:t> </a:t>
            </a:r>
          </a:p>
          <a:p>
            <a:r>
              <a:rPr lang="cs-CZ" dirty="0"/>
              <a:t>Funkční anatomie – I. </a:t>
            </a:r>
            <a:r>
              <a:rPr lang="cs-CZ" dirty="0" err="1"/>
              <a:t>Dylevský</a:t>
            </a:r>
            <a:r>
              <a:rPr lang="cs-CZ" dirty="0"/>
              <a:t> </a:t>
            </a:r>
          </a:p>
          <a:p>
            <a:r>
              <a:rPr lang="cs-CZ" dirty="0">
                <a:hlinkClick r:id="rId2"/>
              </a:rPr>
              <a:t>https://vos.palestra.cz/skripta/kineziologie/6a4a2.htm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physiology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joins</a:t>
            </a:r>
            <a:r>
              <a:rPr lang="cs-CZ" dirty="0"/>
              <a:t>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– </a:t>
            </a:r>
            <a:r>
              <a:rPr lang="cs-CZ" dirty="0" err="1"/>
              <a:t>Kapandji</a:t>
            </a:r>
            <a:r>
              <a:rPr lang="cs-CZ" dirty="0"/>
              <a:t> </a:t>
            </a:r>
          </a:p>
          <a:p>
            <a:r>
              <a:rPr lang="cs-CZ" dirty="0" err="1"/>
              <a:t>Biomechanics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- </a:t>
            </a:r>
            <a:r>
              <a:rPr lang="cs-CZ" dirty="0" err="1"/>
              <a:t>Uchida</a:t>
            </a:r>
            <a:r>
              <a:rPr lang="cs-CZ" dirty="0"/>
              <a:t>, Thomas K.; </a:t>
            </a:r>
            <a:r>
              <a:rPr lang="cs-CZ" dirty="0" err="1"/>
              <a:t>Delp</a:t>
            </a:r>
            <a:r>
              <a:rPr lang="cs-CZ" dirty="0"/>
              <a:t>, </a:t>
            </a:r>
            <a:r>
              <a:rPr lang="cs-CZ" dirty="0" err="1"/>
              <a:t>Scott</a:t>
            </a:r>
            <a:r>
              <a:rPr lang="cs-CZ" dirty="0"/>
              <a:t> L.· MIT </a:t>
            </a:r>
            <a:r>
              <a:rPr lang="cs-CZ" dirty="0" err="1"/>
              <a:t>Press</a:t>
            </a:r>
            <a:r>
              <a:rPr lang="cs-CZ" dirty="0"/>
              <a:t> Ltd · 2021 </a:t>
            </a:r>
          </a:p>
          <a:p>
            <a:r>
              <a:rPr lang="cs-CZ" dirty="0"/>
              <a:t>Přednášky z kineziologie – doc. Müller </a:t>
            </a:r>
          </a:p>
        </p:txBody>
      </p:sp>
    </p:spTree>
    <p:extLst>
      <p:ext uri="{BB962C8B-B14F-4D97-AF65-F5344CB8AC3E}">
        <p14:creationId xmlns:p14="http://schemas.microsoft.com/office/powerpoint/2010/main" val="118998347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3229</Words>
  <Application>Microsoft Macintosh PowerPoint</Application>
  <PresentationFormat>Předvádění na obrazovce (4:3)</PresentationFormat>
  <Paragraphs>571</Paragraphs>
  <Slides>92</Slides>
  <Notes>67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92</vt:i4>
      </vt:variant>
    </vt:vector>
  </HeadingPairs>
  <TitlesOfParts>
    <vt:vector size="99" baseType="lpstr">
      <vt:lpstr>Noto Sans Symbols</vt:lpstr>
      <vt:lpstr>Roboto</vt:lpstr>
      <vt:lpstr>Calibri</vt:lpstr>
      <vt:lpstr>Arial</vt:lpstr>
      <vt:lpstr>Tahoma</vt:lpstr>
      <vt:lpstr>Courier New</vt:lpstr>
      <vt:lpstr>Prezentace_MU_CZ</vt:lpstr>
      <vt:lpstr>Aplikovaná kineziologie</vt:lpstr>
      <vt:lpstr>Ramenní pletenec</vt:lpstr>
      <vt:lpstr>Ramenní pletenec</vt:lpstr>
      <vt:lpstr>SC kloub = sternoclavicularní kloub </vt:lpstr>
      <vt:lpstr>Prezentace aplikace PowerPoint</vt:lpstr>
      <vt:lpstr>AC kloub = acromioclavicularní skloubení</vt:lpstr>
      <vt:lpstr>Prezentace aplikace PowerPoint</vt:lpstr>
      <vt:lpstr>Subacromiální prostor </vt:lpstr>
      <vt:lpstr>Prezentace aplikace PowerPoint</vt:lpstr>
      <vt:lpstr>Thoraskapulární skloubení</vt:lpstr>
      <vt:lpstr>Prezentace aplikace PowerPoint</vt:lpstr>
      <vt:lpstr>Prezentace aplikace PowerPoint</vt:lpstr>
      <vt:lpstr>Prezentace aplikace PowerPoint</vt:lpstr>
      <vt:lpstr>Scapulothorakální skloubení </vt:lpstr>
      <vt:lpstr>Prezentace aplikace PowerPoint</vt:lpstr>
      <vt:lpstr>Prezentace aplikace PowerPoint</vt:lpstr>
      <vt:lpstr>Elevace</vt:lpstr>
      <vt:lpstr>Deprese </vt:lpstr>
      <vt:lpstr>Addukce</vt:lpstr>
      <vt:lpstr>Abdukce</vt:lpstr>
      <vt:lpstr>Scapula movement</vt:lpstr>
      <vt:lpstr>Ramenní kloub – GH kloub </vt:lpstr>
      <vt:lpstr>Rotátorová manžeta</vt:lpstr>
      <vt:lpstr>Prezentace aplikace PowerPoint</vt:lpstr>
      <vt:lpstr>Prezentace aplikace PowerPoint</vt:lpstr>
      <vt:lpstr>Flexe</vt:lpstr>
      <vt:lpstr>Extenze</vt:lpstr>
      <vt:lpstr>Abdukce</vt:lpstr>
      <vt:lpstr>Addukce</vt:lpstr>
      <vt:lpstr>Vnitřní rotace  / pronace</vt:lpstr>
      <vt:lpstr>Zevní rotace (supinace)</vt:lpstr>
      <vt:lpstr>Horizontální abdukce a addukce</vt:lpstr>
      <vt:lpstr>Humeroskapulární rytmus </vt:lpstr>
      <vt:lpstr>Prezentace aplikace PowerPoint</vt:lpstr>
      <vt:lpstr>Prezentace aplikace PowerPoint</vt:lpstr>
      <vt:lpstr>Prezentace aplikace PowerPoint</vt:lpstr>
      <vt:lpstr>Patologie RAK</vt:lpstr>
      <vt:lpstr>Prezentace aplikace PowerPoint</vt:lpstr>
      <vt:lpstr>Funkční problematika</vt:lpstr>
      <vt:lpstr>m. Serratus anterior </vt:lpstr>
      <vt:lpstr>m. Levator scapulae</vt:lpstr>
      <vt:lpstr>M .supraspinatus </vt:lpstr>
      <vt:lpstr>m. infraspinatus</vt:lpstr>
      <vt:lpstr>m. Subscapularis </vt:lpstr>
      <vt:lpstr>m. Biceps brachii</vt:lpstr>
      <vt:lpstr>Vyšetření RAK</vt:lpstr>
      <vt:lpstr>Vyšetření RAK</vt:lpstr>
      <vt:lpstr>Vyšetření RAK</vt:lpstr>
      <vt:lpstr>Vyšetření RAK</vt:lpstr>
      <vt:lpstr>Vyšetření RAK</vt:lpstr>
      <vt:lpstr>Vyšetření RAK</vt:lpstr>
      <vt:lpstr>Shrnutí – ramenní pletenec</vt:lpstr>
      <vt:lpstr>Loketní kloub   = articulatio cubiti </vt:lpstr>
      <vt:lpstr>Loketní kloub</vt:lpstr>
      <vt:lpstr>Prezentace aplikace PowerPoint</vt:lpstr>
      <vt:lpstr>Loketní kloub</vt:lpstr>
      <vt:lpstr>Carrying angle</vt:lpstr>
      <vt:lpstr>Cubitus varus a valgus</vt:lpstr>
      <vt:lpstr>Flexe </vt:lpstr>
      <vt:lpstr>Extenze</vt:lpstr>
      <vt:lpstr>Pronace a supinace</vt:lpstr>
      <vt:lpstr>Pronace</vt:lpstr>
      <vt:lpstr>Supinace</vt:lpstr>
      <vt:lpstr>Vyšetření loketního kloubu</vt:lpstr>
      <vt:lpstr>Klinické poznámky </vt:lpstr>
      <vt:lpstr>Prezentace aplikace PowerPoint</vt:lpstr>
      <vt:lpstr>Epicondylitis ulnaris humeri</vt:lpstr>
      <vt:lpstr>Epicondylitis radialis humeri </vt:lpstr>
      <vt:lpstr>Studentský = písařský loket</vt:lpstr>
      <vt:lpstr>Prezentace aplikace PowerPoint</vt:lpstr>
      <vt:lpstr>Zápěstí a ruka </vt:lpstr>
      <vt:lpstr>Prezentace aplikace PowerPoint</vt:lpstr>
      <vt:lpstr>Prezentace aplikace PowerPoint</vt:lpstr>
      <vt:lpstr>Pohyby zápěstí</vt:lpstr>
      <vt:lpstr>Prezentace aplikace PowerPoint</vt:lpstr>
      <vt:lpstr>Ruka</vt:lpstr>
      <vt:lpstr>Pohyby</vt:lpstr>
      <vt:lpstr>Prezentace aplikace PowerPoint</vt:lpstr>
      <vt:lpstr>Klenby ruky</vt:lpstr>
      <vt:lpstr>Klenby ruky</vt:lpstr>
      <vt:lpstr>Klenba ruky </vt:lpstr>
      <vt:lpstr>Úchop činky </vt:lpstr>
      <vt:lpstr>Úchopy </vt:lpstr>
      <vt:lpstr>Prezentace aplikace PowerPoint</vt:lpstr>
      <vt:lpstr>Prezentace aplikace PowerPoint</vt:lpstr>
      <vt:lpstr>Vyšetření </vt:lpstr>
      <vt:lpstr>Klinické poznámky </vt:lpstr>
      <vt:lpstr>Prezentace aplikace PowerPoint</vt:lpstr>
      <vt:lpstr>Prezentace aplikace PowerPoint</vt:lpstr>
      <vt:lpstr>Prezentace aplikace PowerPoint</vt:lpstr>
      <vt:lpstr>To je pro dnešek vše! 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</dc:title>
  <dc:creator>Pavlína Bazalová</dc:creator>
  <cp:lastModifiedBy>Pavlína Bazalová</cp:lastModifiedBy>
  <cp:revision>1</cp:revision>
  <dcterms:created xsi:type="dcterms:W3CDTF">2022-10-16T12:35:06Z</dcterms:created>
  <dcterms:modified xsi:type="dcterms:W3CDTF">2022-10-24T09:29:03Z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