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36"/>
  </p:notesMasterIdLst>
  <p:handoutMasterIdLst>
    <p:handoutMasterId r:id="rId37"/>
  </p:handoutMasterIdLst>
  <p:sldIdLst>
    <p:sldId id="256" r:id="rId5"/>
    <p:sldId id="257" r:id="rId6"/>
    <p:sldId id="288" r:id="rId7"/>
    <p:sldId id="289" r:id="rId8"/>
    <p:sldId id="290" r:id="rId9"/>
    <p:sldId id="291" r:id="rId10"/>
    <p:sldId id="292" r:id="rId11"/>
    <p:sldId id="264"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1" r:id="rId30"/>
    <p:sldId id="312" r:id="rId31"/>
    <p:sldId id="314" r:id="rId32"/>
    <p:sldId id="315" r:id="rId33"/>
    <p:sldId id="286" r:id="rId34"/>
    <p:sldId id="287" r:id="rId3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62"/>
  </p:normalViewPr>
  <p:slideViewPr>
    <p:cSldViewPr snapToGrid="0" snapToObjects="1">
      <p:cViewPr varScale="1">
        <p:scale>
          <a:sx n="109" d="100"/>
          <a:sy n="109" d="100"/>
        </p:scale>
        <p:origin x="680" y="17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18DD2648-7803-42B6-B247-B3FA8E063DF2}" type="slidenum">
              <a:rPr lang="cs-CZ" smtClean="0"/>
              <a:pPr/>
              <a:t>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a:t>Kliknutím vložíte nadpis</a:t>
            </a:r>
            <a:endParaRPr lang="cs-CZ" noProof="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11" name="Obrázek 5">
            <a:extLst>
              <a:ext uri="{FF2B5EF4-FFF2-40B4-BE49-F238E27FC236}">
                <a16:creationId xmlns:a16="http://schemas.microsoft.com/office/drawing/2014/main" id="{AC617C30-30B9-5F40-B9CE-8190F0E78E2C}"/>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a:t>Kliknutím vložíte text</a:t>
            </a:r>
          </a:p>
        </p:txBody>
      </p:sp>
      <p:pic>
        <p:nvPicPr>
          <p:cNvPr id="16" name="Obrázek 8">
            <a:extLst>
              <a:ext uri="{FF2B5EF4-FFF2-40B4-BE49-F238E27FC236}">
                <a16:creationId xmlns:a16="http://schemas.microsoft.com/office/drawing/2014/main" id="{7F978BB5-2C40-1847-9BDD-10F4A7A7EB6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Obrázek 8">
            <a:extLst>
              <a:ext uri="{FF2B5EF4-FFF2-40B4-BE49-F238E27FC236}">
                <a16:creationId xmlns:a16="http://schemas.microsoft.com/office/drawing/2014/main" id="{89E476E0-A591-2D41-97B8-B350A84A3CC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p>
        </p:txBody>
      </p:sp>
      <p:pic>
        <p:nvPicPr>
          <p:cNvPr id="10" name="Obrázek 5">
            <a:extLst>
              <a:ext uri="{FF2B5EF4-FFF2-40B4-BE49-F238E27FC236}">
                <a16:creationId xmlns:a16="http://schemas.microsoft.com/office/drawing/2014/main" id="{A2CCDBBA-9351-4241-8683-C6B09BB8422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13999" y="414000"/>
            <a:ext cx="2019358" cy="106560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Úvodní snímek - inverzní">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pic>
        <p:nvPicPr>
          <p:cNvPr id="9" name="Obrázek 5">
            <a:extLst>
              <a:ext uri="{FF2B5EF4-FFF2-40B4-BE49-F238E27FC236}">
                <a16:creationId xmlns:a16="http://schemas.microsoft.com/office/drawing/2014/main" id="{10B27CBC-C779-8D49-81A2-7E60B02AB0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ozdělovník (alternativní) 2">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p>
        </p:txBody>
      </p:sp>
      <p:pic>
        <p:nvPicPr>
          <p:cNvPr id="11" name="Obrázek 5">
            <a:extLst>
              <a:ext uri="{FF2B5EF4-FFF2-40B4-BE49-F238E27FC236}">
                <a16:creationId xmlns:a16="http://schemas.microsoft.com/office/drawing/2014/main" id="{5E93C79E-4EE6-7340-A532-170840922F8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3999" y="415848"/>
            <a:ext cx="2019358" cy="106190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a:t>Kliknutím na ikonu vložíte obrázek</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pic>
        <p:nvPicPr>
          <p:cNvPr id="6" name="Obrázek 8">
            <a:extLst>
              <a:ext uri="{FF2B5EF4-FFF2-40B4-BE49-F238E27FC236}">
                <a16:creationId xmlns:a16="http://schemas.microsoft.com/office/drawing/2014/main" id="{04D6D823-4C68-D841-A02B-330212BF14D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247"/>
            <a:ext cx="1132477" cy="597106"/>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SPORT slide">
    <p:spTree>
      <p:nvGrpSpPr>
        <p:cNvPr id="1" name=""/>
        <p:cNvGrpSpPr/>
        <p:nvPr/>
      </p:nvGrpSpPr>
      <p:grpSpPr>
        <a:xfrm>
          <a:off x="0" y="0"/>
          <a:ext cx="0" cy="0"/>
          <a:chOff x="0" y="0"/>
          <a:chExt cx="0" cy="0"/>
        </a:xfrm>
      </p:grpSpPr>
      <p:pic>
        <p:nvPicPr>
          <p:cNvPr id="5" name="Grafický objekt 5">
            <a:extLst>
              <a:ext uri="{FF2B5EF4-FFF2-40B4-BE49-F238E27FC236}">
                <a16:creationId xmlns:a16="http://schemas.microsoft.com/office/drawing/2014/main" id="{CA39A22B-25AC-154A-995D-A5A321924D9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412678" y="2014200"/>
            <a:ext cx="5366645" cy="2829600"/>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lastní rozlože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C96E56-5C3F-4C5E-8FA2-4C7BE646D4C6}"/>
              </a:ext>
            </a:extLst>
          </p:cNvPr>
          <p:cNvSpPr>
            <a:spLocks noGrp="1"/>
          </p:cNvSpPr>
          <p:nvPr>
            <p:ph type="title"/>
          </p:nvPr>
        </p:nvSpPr>
        <p:spPr/>
        <p:txBody>
          <a:bodyPr/>
          <a:lstStyle/>
          <a:p>
            <a:r>
              <a:rPr lang="cs-CZ"/>
              <a:t>Kliknutím lze upravit styl.</a:t>
            </a:r>
          </a:p>
        </p:txBody>
      </p:sp>
      <p:sp>
        <p:nvSpPr>
          <p:cNvPr id="3" name="Zástupný symbol pro zápatí 2">
            <a:extLst>
              <a:ext uri="{FF2B5EF4-FFF2-40B4-BE49-F238E27FC236}">
                <a16:creationId xmlns:a16="http://schemas.microsoft.com/office/drawing/2014/main" id="{C9047414-72BB-43A4-81A8-67CF011FFE28}"/>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04AB3853-9BCC-4A9C-BAC3-BA97D1453A91}"/>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Tree>
    <p:extLst>
      <p:ext uri="{BB962C8B-B14F-4D97-AF65-F5344CB8AC3E}">
        <p14:creationId xmlns:p14="http://schemas.microsoft.com/office/powerpoint/2010/main" val="296269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3184304" y="5457322"/>
            <a:ext cx="5994865" cy="1361355"/>
          </a:xfrm>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7" name="Obrázek 8">
            <a:extLst>
              <a:ext uri="{FF2B5EF4-FFF2-40B4-BE49-F238E27FC236}">
                <a16:creationId xmlns:a16="http://schemas.microsoft.com/office/drawing/2014/main" id="{B6CE4B49-42C3-6246-B1EB-3DAF3FFB860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8" name="Obrázek 8">
            <a:extLst>
              <a:ext uri="{FF2B5EF4-FFF2-40B4-BE49-F238E27FC236}">
                <a16:creationId xmlns:a16="http://schemas.microsoft.com/office/drawing/2014/main" id="{75D85D30-781C-3645-A803-7D040A1BE2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0" name="Obrázek 8">
            <a:extLst>
              <a:ext uri="{FF2B5EF4-FFF2-40B4-BE49-F238E27FC236}">
                <a16:creationId xmlns:a16="http://schemas.microsoft.com/office/drawing/2014/main" id="{E07BEE75-6ACF-F048-9475-FA5BD156AE0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a:t>Kliknutím vložíte nadpis</a:t>
            </a:r>
            <a:endParaRPr lang="cs-CZ" noProof="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0" name="Obrázek 8">
            <a:extLst>
              <a:ext uri="{FF2B5EF4-FFF2-40B4-BE49-F238E27FC236}">
                <a16:creationId xmlns:a16="http://schemas.microsoft.com/office/drawing/2014/main" id="{B304B0A1-6A6D-2A4A-937E-72AE738379D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pic>
        <p:nvPicPr>
          <p:cNvPr id="10" name="Obrázek 8">
            <a:extLst>
              <a:ext uri="{FF2B5EF4-FFF2-40B4-BE49-F238E27FC236}">
                <a16:creationId xmlns:a16="http://schemas.microsoft.com/office/drawing/2014/main" id="{0D0310EC-05B1-B942-BF73-CC87EC1CD17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22" name="Obrázek 8">
            <a:extLst>
              <a:ext uri="{FF2B5EF4-FFF2-40B4-BE49-F238E27FC236}">
                <a16:creationId xmlns:a16="http://schemas.microsoft.com/office/drawing/2014/main" id="{B788EED2-C169-0E4F-A0DE-FC58E3BECC2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a:t>Kliknutím vložíte text</a:t>
            </a:r>
            <a:endParaRPr lang="en-GB" noProof="0"/>
          </a:p>
        </p:txBody>
      </p:sp>
      <p:pic>
        <p:nvPicPr>
          <p:cNvPr id="6" name="Obrázek 8">
            <a:extLst>
              <a:ext uri="{FF2B5EF4-FFF2-40B4-BE49-F238E27FC236}">
                <a16:creationId xmlns:a16="http://schemas.microsoft.com/office/drawing/2014/main" id="{C893EBC8-BC9E-264D-9299-3E5F5EC46BF0}"/>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a:t>Kliknutím vložíte nadpis</a:t>
            </a:r>
          </a:p>
        </p:txBody>
      </p:sp>
      <p:pic>
        <p:nvPicPr>
          <p:cNvPr id="8" name="Obrázek 8">
            <a:extLst>
              <a:ext uri="{FF2B5EF4-FFF2-40B4-BE49-F238E27FC236}">
                <a16:creationId xmlns:a16="http://schemas.microsoft.com/office/drawing/2014/main" id="{2FE25A66-24C4-FE4C-AD09-76419B1C76B3}"/>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0881277" y="6048000"/>
            <a:ext cx="1132477" cy="59760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3039213" y="5530103"/>
            <a:ext cx="5611974" cy="1327897"/>
          </a:xfrm>
          <a:prstGeom prst="rect">
            <a:avLst/>
          </a:prstGeom>
          <a:blipFill>
            <a:blip r:embed="rId20"/>
            <a:stretch>
              <a:fillRect/>
            </a:stretch>
          </a:blipFill>
          <a:ln>
            <a:noFill/>
          </a:ln>
          <a:effec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1"/>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A4692E60-FDF9-1E4F-A820-B4DF2F656193}"/>
              </a:ext>
            </a:extLst>
          </p:cNvPr>
          <p:cNvSpPr>
            <a:spLocks noGrp="1"/>
          </p:cNvSpPr>
          <p:nvPr>
            <p:ph type="ftr" sz="quarter" idx="10"/>
          </p:nvPr>
        </p:nvSpPr>
        <p:spPr/>
        <p:txBody>
          <a:bodyPr/>
          <a:lstStyle/>
          <a:p>
            <a:endParaRPr lang="cs-CZ"/>
          </a:p>
        </p:txBody>
      </p:sp>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dirty="0">
                <a:cs typeface="Arial"/>
              </a:rPr>
              <a:t>5. </a:t>
            </a:r>
            <a:r>
              <a:rPr lang="cs-CZ"/>
              <a:t>Výukové přístupy a metody</a:t>
            </a:r>
            <a:endParaRPr lang="cs-CZ" dirty="0">
              <a:cs typeface="Arial"/>
            </a:endParaRP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CE5CE43-D696-0E46-8D9E-AF48722C920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7AE5C41E-C7C2-E64E-9652-E62371D604CB}"/>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a:p>
        </p:txBody>
      </p:sp>
      <p:sp>
        <p:nvSpPr>
          <p:cNvPr id="4" name="Zástupný text 3">
            <a:extLst>
              <a:ext uri="{FF2B5EF4-FFF2-40B4-BE49-F238E27FC236}">
                <a16:creationId xmlns:a16="http://schemas.microsoft.com/office/drawing/2014/main" id="{37CA7428-3ABD-4F42-8154-1964DF67D156}"/>
              </a:ext>
            </a:extLst>
          </p:cNvPr>
          <p:cNvSpPr>
            <a:spLocks noGrp="1"/>
          </p:cNvSpPr>
          <p:nvPr>
            <p:ph type="body" sz="quarter" idx="13"/>
          </p:nvPr>
        </p:nvSpPr>
        <p:spPr/>
        <p:txBody>
          <a:bodyPr/>
          <a:lstStyle/>
          <a:p>
            <a:r>
              <a:rPr lang="cs-CZ" dirty="0"/>
              <a:t>a) Metody slovní</a:t>
            </a:r>
          </a:p>
        </p:txBody>
      </p:sp>
      <p:sp>
        <p:nvSpPr>
          <p:cNvPr id="5" name="Nadpis 4">
            <a:extLst>
              <a:ext uri="{FF2B5EF4-FFF2-40B4-BE49-F238E27FC236}">
                <a16:creationId xmlns:a16="http://schemas.microsoft.com/office/drawing/2014/main" id="{B551ACEC-3BBB-EA44-BE36-D6A0ADDBC10C}"/>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7FFE61EA-0153-7149-8BBA-BB140DFC6411}"/>
              </a:ext>
            </a:extLst>
          </p:cNvPr>
          <p:cNvSpPr>
            <a:spLocks noGrp="1"/>
          </p:cNvSpPr>
          <p:nvPr>
            <p:ph idx="1"/>
          </p:nvPr>
        </p:nvSpPr>
        <p:spPr/>
        <p:txBody>
          <a:bodyPr/>
          <a:lstStyle/>
          <a:p>
            <a:pPr lvl="1"/>
            <a:r>
              <a:rPr lang="cs-CZ" b="1" dirty="0"/>
              <a:t>práce s textem</a:t>
            </a:r>
            <a:r>
              <a:rPr lang="cs-CZ" dirty="0"/>
              <a:t> (zpracovává textové informace, které slouží k </a:t>
            </a:r>
            <a:r>
              <a:rPr lang="cs-CZ" i="1" dirty="0"/>
              <a:t>osvojen</a:t>
            </a:r>
            <a:r>
              <a:rPr lang="cs-CZ" dirty="0"/>
              <a:t>í nových poznatků, k jejich </a:t>
            </a:r>
            <a:r>
              <a:rPr lang="cs-CZ" i="1" dirty="0"/>
              <a:t>prohloubení a</a:t>
            </a:r>
            <a:r>
              <a:rPr lang="cs-CZ" dirty="0"/>
              <a:t> </a:t>
            </a:r>
            <a:r>
              <a:rPr lang="cs-CZ" i="1" dirty="0"/>
              <a:t>upevnění</a:t>
            </a:r>
            <a:r>
              <a:rPr lang="cs-CZ" dirty="0"/>
              <a:t>; dominuje zde</a:t>
            </a:r>
            <a:r>
              <a:rPr lang="cs-CZ" i="1" dirty="0"/>
              <a:t> žákova aktivita</a:t>
            </a:r>
            <a:r>
              <a:rPr lang="cs-CZ" dirty="0"/>
              <a:t>, říká se tomu </a:t>
            </a:r>
            <a:r>
              <a:rPr lang="cs-CZ" i="1" dirty="0"/>
              <a:t>učení z textu</a:t>
            </a:r>
            <a:r>
              <a:rPr lang="cs-CZ" dirty="0"/>
              <a:t>; pokud má žák textu porozumět, pak to znamená, že žák dokáže dešifrovat text, tj. najít v něm klíčové pojmy a poznatky a postihnout mezi nimi vztahy, to se projeví např. tím, že žák dokáže učivo zpracovat graficky, zformulovat k textu otázky, vyčlenit klíčové poznatky)</a:t>
            </a:r>
          </a:p>
          <a:p>
            <a:pPr lvl="1"/>
            <a:r>
              <a:rPr lang="cs-CZ" b="1" dirty="0"/>
              <a:t>rozhovor</a:t>
            </a:r>
            <a:r>
              <a:rPr lang="cs-CZ" dirty="0"/>
              <a:t> (verbální komunikace v podobě otázek a odpovědí </a:t>
            </a:r>
            <a:r>
              <a:rPr lang="cs-CZ" i="1" dirty="0"/>
              <a:t>dvou nebo více </a:t>
            </a:r>
            <a:r>
              <a:rPr lang="cs-CZ" dirty="0"/>
              <a:t>osob na dané téma, které se zaměřuje na stanovený cíl; je prostředkem aktivizace žáků, povzbuzuje k pozornosti … ; důležitým prvkem je otázka – iniciuje a usměrňuje komunikaci, aktivní naslouchání atd.)</a:t>
            </a:r>
          </a:p>
          <a:p>
            <a:endParaRPr lang="cs-CZ" dirty="0"/>
          </a:p>
        </p:txBody>
      </p:sp>
    </p:spTree>
    <p:extLst>
      <p:ext uri="{BB962C8B-B14F-4D97-AF65-F5344CB8AC3E}">
        <p14:creationId xmlns:p14="http://schemas.microsoft.com/office/powerpoint/2010/main" val="2828507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0E20735-42D9-5140-84F3-D243F6447C2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B21C139F-9FA2-3247-80F2-23B60F36A35F}"/>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a:p>
        </p:txBody>
      </p:sp>
      <p:sp>
        <p:nvSpPr>
          <p:cNvPr id="4" name="Zástupný text 3">
            <a:extLst>
              <a:ext uri="{FF2B5EF4-FFF2-40B4-BE49-F238E27FC236}">
                <a16:creationId xmlns:a16="http://schemas.microsoft.com/office/drawing/2014/main" id="{8688B9BA-3311-CC46-A6CC-8D3D7B62D87C}"/>
              </a:ext>
            </a:extLst>
          </p:cNvPr>
          <p:cNvSpPr>
            <a:spLocks noGrp="1"/>
          </p:cNvSpPr>
          <p:nvPr>
            <p:ph type="body" sz="quarter" idx="13"/>
          </p:nvPr>
        </p:nvSpPr>
        <p:spPr/>
        <p:txBody>
          <a:bodyPr/>
          <a:lstStyle/>
          <a:p>
            <a:r>
              <a:rPr lang="cs-CZ" dirty="0"/>
              <a:t>b) Metody názorně demonstrační</a:t>
            </a:r>
          </a:p>
        </p:txBody>
      </p:sp>
      <p:sp>
        <p:nvSpPr>
          <p:cNvPr id="5" name="Nadpis 4">
            <a:extLst>
              <a:ext uri="{FF2B5EF4-FFF2-40B4-BE49-F238E27FC236}">
                <a16:creationId xmlns:a16="http://schemas.microsoft.com/office/drawing/2014/main" id="{7B543065-66C2-B548-A1F5-D5F8F56CF941}"/>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CB47558E-F223-3342-9EAA-BC711CC6C3CF}"/>
              </a:ext>
            </a:extLst>
          </p:cNvPr>
          <p:cNvSpPr>
            <a:spLocks noGrp="1"/>
          </p:cNvSpPr>
          <p:nvPr>
            <p:ph idx="1"/>
          </p:nvPr>
        </p:nvSpPr>
        <p:spPr/>
        <p:txBody>
          <a:bodyPr/>
          <a:lstStyle/>
          <a:p>
            <a:pPr lvl="0"/>
            <a:r>
              <a:rPr lang="cs-CZ" sz="2400" dirty="0"/>
              <a:t>důležitou roli zde hraje vnímání, princip názornosti – aktivovat všechny smysly u žáků, klíčové pojmy produkt, výsledek praktické činnosti</a:t>
            </a:r>
          </a:p>
          <a:p>
            <a:pPr lvl="1"/>
            <a:r>
              <a:rPr lang="cs-CZ" sz="1800" b="1" dirty="0"/>
              <a:t>předvádění a pozorování</a:t>
            </a:r>
            <a:r>
              <a:rPr lang="cs-CZ" sz="1800" dirty="0"/>
              <a:t> (zprostředkovává žákům prostřednictvím smyslů vjemy a prožitky, které jsou základem pro následné psychické úkony a procesy; důležitý je výběr objektů a metodika jejich předvádění)</a:t>
            </a:r>
          </a:p>
          <a:p>
            <a:pPr lvl="1"/>
            <a:r>
              <a:rPr lang="cs-CZ" sz="1800" b="1" dirty="0"/>
              <a:t>práce</a:t>
            </a:r>
            <a:r>
              <a:rPr lang="cs-CZ" sz="1800" dirty="0"/>
              <a:t> </a:t>
            </a:r>
            <a:r>
              <a:rPr lang="cs-CZ" sz="1800" b="1" dirty="0"/>
              <a:t>s obrazem</a:t>
            </a:r>
            <a:r>
              <a:rPr lang="cs-CZ" sz="1800" dirty="0"/>
              <a:t> (didaktický obraz se chápe jako zobrazení  nějakého jevu pro využití v edukačním procesu, je to např. kresba na tabuli, tradiční nástěnné obrazy, učebnicové ilustrace, obraz vytvářený např. počítačem, videem; dnešní svět je předimenzován obrázky – viz např. </a:t>
            </a:r>
            <a:r>
              <a:rPr lang="cs-CZ" sz="1800" dirty="0" err="1"/>
              <a:t>mms</a:t>
            </a:r>
            <a:r>
              <a:rPr lang="cs-CZ" sz="1800" dirty="0"/>
              <a:t>, reklama, </a:t>
            </a:r>
            <a:r>
              <a:rPr lang="cs-CZ" sz="1800" dirty="0" err="1"/>
              <a:t>bilbordy</a:t>
            </a:r>
            <a:r>
              <a:rPr lang="cs-CZ" sz="1800" dirty="0"/>
              <a:t> atd., proto je nutné, aby učitelé naučili žáky s těmito obrázky pracovat)</a:t>
            </a:r>
          </a:p>
          <a:p>
            <a:pPr lvl="1"/>
            <a:r>
              <a:rPr lang="cs-CZ" sz="1800" b="1" dirty="0"/>
              <a:t>instruktáž</a:t>
            </a:r>
            <a:r>
              <a:rPr lang="cs-CZ" sz="1800" dirty="0"/>
              <a:t> (zprostředkovává žákům vizuální, auditivní a hmatové (+ jejich kombinace) podněty k jejich praktické činnosti; rozlišujeme slovní instruktáž a písemnou instruktáž, nebo-</a:t>
            </a:r>
            <a:r>
              <a:rPr lang="cs-CZ" sz="1800" dirty="0" err="1"/>
              <a:t>li</a:t>
            </a:r>
            <a:r>
              <a:rPr lang="cs-CZ" sz="1800" dirty="0"/>
              <a:t> </a:t>
            </a:r>
            <a:r>
              <a:rPr lang="cs-CZ" sz="1800" i="1" dirty="0"/>
              <a:t>návod</a:t>
            </a:r>
            <a:r>
              <a:rPr lang="cs-CZ" sz="1800" dirty="0"/>
              <a:t>)</a:t>
            </a:r>
          </a:p>
          <a:p>
            <a:endParaRPr lang="cs-CZ" dirty="0"/>
          </a:p>
        </p:txBody>
      </p:sp>
    </p:spTree>
    <p:extLst>
      <p:ext uri="{BB962C8B-B14F-4D97-AF65-F5344CB8AC3E}">
        <p14:creationId xmlns:p14="http://schemas.microsoft.com/office/powerpoint/2010/main" val="3471922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C1797BB-C332-D145-A690-5459F54165A6}"/>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9A9A4C11-F747-EC48-AE45-F08A8C3DE5C6}"/>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a:p>
        </p:txBody>
      </p:sp>
      <p:sp>
        <p:nvSpPr>
          <p:cNvPr id="4" name="Zástupný text 3">
            <a:extLst>
              <a:ext uri="{FF2B5EF4-FFF2-40B4-BE49-F238E27FC236}">
                <a16:creationId xmlns:a16="http://schemas.microsoft.com/office/drawing/2014/main" id="{B24F7848-1FF7-4B43-9BBA-1BCDCF665F8D}"/>
              </a:ext>
            </a:extLst>
          </p:cNvPr>
          <p:cNvSpPr>
            <a:spLocks noGrp="1"/>
          </p:cNvSpPr>
          <p:nvPr>
            <p:ph type="body" sz="quarter" idx="13"/>
          </p:nvPr>
        </p:nvSpPr>
        <p:spPr/>
        <p:txBody>
          <a:bodyPr/>
          <a:lstStyle/>
          <a:p>
            <a:r>
              <a:rPr lang="cs-CZ" dirty="0"/>
              <a:t>c) Metody </a:t>
            </a:r>
            <a:r>
              <a:rPr lang="cs-CZ" dirty="0" err="1"/>
              <a:t>dovednostně</a:t>
            </a:r>
            <a:r>
              <a:rPr lang="cs-CZ" dirty="0"/>
              <a:t>-praktické</a:t>
            </a:r>
          </a:p>
        </p:txBody>
      </p:sp>
      <p:sp>
        <p:nvSpPr>
          <p:cNvPr id="5" name="Nadpis 4">
            <a:extLst>
              <a:ext uri="{FF2B5EF4-FFF2-40B4-BE49-F238E27FC236}">
                <a16:creationId xmlns:a16="http://schemas.microsoft.com/office/drawing/2014/main" id="{C400A968-029D-074A-B8A6-B27FF1F7EF27}"/>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0CD95B8F-EA43-FF47-B911-9B8067E08684}"/>
              </a:ext>
            </a:extLst>
          </p:cNvPr>
          <p:cNvSpPr>
            <a:spLocks noGrp="1"/>
          </p:cNvSpPr>
          <p:nvPr>
            <p:ph idx="1"/>
          </p:nvPr>
        </p:nvSpPr>
        <p:spPr/>
        <p:txBody>
          <a:bodyPr/>
          <a:lstStyle/>
          <a:p>
            <a:pPr lvl="0"/>
            <a:r>
              <a:rPr lang="cs-CZ" sz="2400" dirty="0"/>
              <a:t>důležitou roli zde hraje činnost, činnostní učení</a:t>
            </a:r>
          </a:p>
          <a:p>
            <a:pPr lvl="1"/>
            <a:r>
              <a:rPr lang="cs-CZ" sz="1800" b="1" dirty="0"/>
              <a:t>vytváření dovedností</a:t>
            </a:r>
            <a:r>
              <a:rPr lang="cs-CZ" sz="1800" dirty="0"/>
              <a:t> (dovednost = připravenost žáka k činnosti, např. k psaní, počítání, kreslení, pohybové činnosti, zpívání …; důležitý princip </a:t>
            </a:r>
            <a:r>
              <a:rPr lang="cs-CZ" sz="1800" i="1" dirty="0"/>
              <a:t>systematičnosti a regulace</a:t>
            </a:r>
            <a:r>
              <a:rPr lang="cs-CZ" sz="1800" dirty="0"/>
              <a:t> ze strany učitele, u starších žáků </a:t>
            </a:r>
            <a:r>
              <a:rPr lang="cs-CZ" sz="1800" i="1" dirty="0"/>
              <a:t>autoregulace</a:t>
            </a:r>
            <a:r>
              <a:rPr lang="cs-CZ" sz="1800" dirty="0"/>
              <a:t>) </a:t>
            </a:r>
          </a:p>
          <a:p>
            <a:pPr lvl="1"/>
            <a:r>
              <a:rPr lang="cs-CZ" sz="1800" b="1" dirty="0"/>
              <a:t>napodobování</a:t>
            </a:r>
            <a:r>
              <a:rPr lang="cs-CZ" sz="1800" dirty="0"/>
              <a:t> (někdy se označuje jako imitace; proces přebírání určitých způsobů chování od jiných většinou starších lidí; podstatou je učení, přičemž rozhodující úlohu má model, vzor)</a:t>
            </a:r>
          </a:p>
          <a:p>
            <a:pPr lvl="1"/>
            <a:r>
              <a:rPr lang="cs-CZ" sz="1800" b="1" dirty="0"/>
              <a:t>manipulování, laborování, experimentování </a:t>
            </a:r>
            <a:r>
              <a:rPr lang="cs-CZ" sz="1800" dirty="0"/>
              <a:t>(zejména mladší žáci mají tendenci </a:t>
            </a:r>
            <a:r>
              <a:rPr lang="cs-CZ" sz="1800" i="1" dirty="0"/>
              <a:t>manipulovat</a:t>
            </a:r>
            <a:r>
              <a:rPr lang="cs-CZ" sz="1800" dirty="0"/>
              <a:t> s předměty a hrát si s nimi, konkrétní podobu pak tvoří např. stříhání, lepení, modelování atd.; </a:t>
            </a:r>
            <a:r>
              <a:rPr lang="cs-CZ" sz="1800" i="1" dirty="0"/>
              <a:t>laborování</a:t>
            </a:r>
            <a:r>
              <a:rPr lang="cs-CZ" sz="1800" dirty="0"/>
              <a:t> se uplatňuje zejména ve fyzice, v chemii a v přírodovědných předmětech, umožňují provádět jednoduché pokusy, při nichž žáci ověřují poučky nebo zdůvodňují svá pozorování; </a:t>
            </a:r>
            <a:r>
              <a:rPr lang="cs-CZ" sz="1800" i="1" dirty="0"/>
              <a:t>experiment</a:t>
            </a:r>
            <a:r>
              <a:rPr lang="cs-CZ" sz="1800" dirty="0"/>
              <a:t> vyšší stupeň laborování, zjišťují se např. </a:t>
            </a:r>
            <a:r>
              <a:rPr lang="cs-CZ" sz="1800" i="1" dirty="0"/>
              <a:t>nové poznatky</a:t>
            </a:r>
            <a:r>
              <a:rPr lang="cs-CZ" sz="1800" dirty="0"/>
              <a:t>)</a:t>
            </a:r>
          </a:p>
          <a:p>
            <a:pPr lvl="1"/>
            <a:r>
              <a:rPr lang="cs-CZ" sz="1800" b="1" dirty="0"/>
              <a:t>produkční metody</a:t>
            </a:r>
            <a:r>
              <a:rPr lang="cs-CZ" sz="1800" dirty="0"/>
              <a:t> (zahrnují všechny takové postupy, při nichž vzniká nějaký smysly registrovatelný produkt, výkon, výtvor, výstup)</a:t>
            </a:r>
          </a:p>
          <a:p>
            <a:endParaRPr lang="cs-CZ" dirty="0"/>
          </a:p>
        </p:txBody>
      </p:sp>
    </p:spTree>
    <p:extLst>
      <p:ext uri="{BB962C8B-B14F-4D97-AF65-F5344CB8AC3E}">
        <p14:creationId xmlns:p14="http://schemas.microsoft.com/office/powerpoint/2010/main" val="21403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14EBFC9-B89D-144B-8CBB-FA4050FBFB6B}"/>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C0D97264-AA79-B94A-9A17-E36C3F9E8A47}"/>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a:p>
        </p:txBody>
      </p:sp>
      <p:sp>
        <p:nvSpPr>
          <p:cNvPr id="4" name="Zástupný text 3">
            <a:extLst>
              <a:ext uri="{FF2B5EF4-FFF2-40B4-BE49-F238E27FC236}">
                <a16:creationId xmlns:a16="http://schemas.microsoft.com/office/drawing/2014/main" id="{366440AB-B7C2-214B-85A5-0704D1F1EF00}"/>
              </a:ext>
            </a:extLst>
          </p:cNvPr>
          <p:cNvSpPr>
            <a:spLocks noGrp="1"/>
          </p:cNvSpPr>
          <p:nvPr>
            <p:ph type="body" sz="quarter" idx="13"/>
          </p:nvPr>
        </p:nvSpPr>
        <p:spPr/>
        <p:txBody>
          <a:bodyPr/>
          <a:lstStyle/>
          <a:p>
            <a:endParaRPr lang="cs-CZ"/>
          </a:p>
        </p:txBody>
      </p:sp>
      <p:sp>
        <p:nvSpPr>
          <p:cNvPr id="5" name="Nadpis 4">
            <a:extLst>
              <a:ext uri="{FF2B5EF4-FFF2-40B4-BE49-F238E27FC236}">
                <a16:creationId xmlns:a16="http://schemas.microsoft.com/office/drawing/2014/main" id="{06AF7CBB-8CE7-5B48-AED4-8F068A2BCF55}"/>
              </a:ext>
            </a:extLst>
          </p:cNvPr>
          <p:cNvSpPr>
            <a:spLocks noGrp="1"/>
          </p:cNvSpPr>
          <p:nvPr>
            <p:ph type="title"/>
          </p:nvPr>
        </p:nvSpPr>
        <p:spPr/>
        <p:txBody>
          <a:bodyPr/>
          <a:lstStyle/>
          <a:p>
            <a:r>
              <a:rPr lang="cs-CZ" dirty="0"/>
              <a:t>2. Aktivizující výukové metody</a:t>
            </a:r>
          </a:p>
        </p:txBody>
      </p:sp>
      <p:sp>
        <p:nvSpPr>
          <p:cNvPr id="6" name="Zástupný obsah 5">
            <a:extLst>
              <a:ext uri="{FF2B5EF4-FFF2-40B4-BE49-F238E27FC236}">
                <a16:creationId xmlns:a16="http://schemas.microsoft.com/office/drawing/2014/main" id="{F6E5EB6A-7B75-9F48-8CFA-5A170E502152}"/>
              </a:ext>
            </a:extLst>
          </p:cNvPr>
          <p:cNvSpPr>
            <a:spLocks noGrp="1"/>
          </p:cNvSpPr>
          <p:nvPr>
            <p:ph idx="1"/>
          </p:nvPr>
        </p:nvSpPr>
        <p:spPr/>
        <p:txBody>
          <a:bodyPr/>
          <a:lstStyle/>
          <a:p>
            <a:r>
              <a:rPr lang="cs-CZ" dirty="0"/>
              <a:t>postupy, které vedou výuku tak, aby se výchovně-vzdělávacích cílů dosahovalo hlavně na základě vlastní učební práce žáků (nový pohled na pozici žáka v edukačním procesu), přičemž důraz se klade na </a:t>
            </a:r>
            <a:r>
              <a:rPr lang="cs-CZ" i="1" dirty="0"/>
              <a:t>myšlení a řešení problémů</a:t>
            </a:r>
          </a:p>
          <a:p>
            <a:endParaRPr lang="cs-CZ" dirty="0"/>
          </a:p>
        </p:txBody>
      </p:sp>
    </p:spTree>
    <p:extLst>
      <p:ext uri="{BB962C8B-B14F-4D97-AF65-F5344CB8AC3E}">
        <p14:creationId xmlns:p14="http://schemas.microsoft.com/office/powerpoint/2010/main" val="17774450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0BF0802-9211-6442-A6F2-FB5F73C68FAB}"/>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EB2BCF29-4D1E-284E-BBC8-3A67B398A59C}"/>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a:p>
        </p:txBody>
      </p:sp>
      <p:sp>
        <p:nvSpPr>
          <p:cNvPr id="4" name="Zástupný text 3">
            <a:extLst>
              <a:ext uri="{FF2B5EF4-FFF2-40B4-BE49-F238E27FC236}">
                <a16:creationId xmlns:a16="http://schemas.microsoft.com/office/drawing/2014/main" id="{1C108C21-98CC-484C-B018-AD9DD3C70F81}"/>
              </a:ext>
            </a:extLst>
          </p:cNvPr>
          <p:cNvSpPr>
            <a:spLocks noGrp="1"/>
          </p:cNvSpPr>
          <p:nvPr>
            <p:ph type="body" sz="quarter" idx="13"/>
          </p:nvPr>
        </p:nvSpPr>
        <p:spPr/>
        <p:txBody>
          <a:bodyPr/>
          <a:lstStyle/>
          <a:p>
            <a:r>
              <a:rPr lang="cs-CZ" dirty="0"/>
              <a:t>a) Metody diskusní </a:t>
            </a:r>
          </a:p>
        </p:txBody>
      </p:sp>
      <p:sp>
        <p:nvSpPr>
          <p:cNvPr id="5" name="Nadpis 4">
            <a:extLst>
              <a:ext uri="{FF2B5EF4-FFF2-40B4-BE49-F238E27FC236}">
                <a16:creationId xmlns:a16="http://schemas.microsoft.com/office/drawing/2014/main" id="{5E5F7847-080E-044C-AF27-00E878BBC5EA}"/>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9243500D-52B7-FA4F-AF35-FAEF0F88854A}"/>
              </a:ext>
            </a:extLst>
          </p:cNvPr>
          <p:cNvSpPr>
            <a:spLocks noGrp="1"/>
          </p:cNvSpPr>
          <p:nvPr>
            <p:ph idx="1"/>
          </p:nvPr>
        </p:nvSpPr>
        <p:spPr/>
        <p:txBody>
          <a:bodyPr/>
          <a:lstStyle/>
          <a:p>
            <a:pPr lvl="1"/>
            <a:r>
              <a:rPr lang="cs-CZ" dirty="0"/>
              <a:t>na rozdíl od rozhovoru je to taková forma komunikace mezi učitelem a žáky, při níž si účastníci navzájem vyměňují názory na dané téma, na základě svých znalostí pro svá tvrzení uvádějí argumenty, a tím společně nacházejí řešení daného problému</a:t>
            </a:r>
          </a:p>
          <a:p>
            <a:pPr lvl="1"/>
            <a:r>
              <a:rPr lang="cs-CZ" dirty="0"/>
              <a:t>předpokladem diskuse je vhodně zvolené téma</a:t>
            </a:r>
          </a:p>
          <a:p>
            <a:pPr lvl="1"/>
            <a:r>
              <a:rPr lang="cs-CZ" dirty="0"/>
              <a:t>průběh diskuse se řídí pravidly a probíhá ve fázích (vymezení tématu, prezentace a výměna názorů, argumentace a zdůvodňování tvrzení, shrnutí výsledků diskuse), nutný je předběžný i průběžný výcvik žáků v dovednostech diskutovat</a:t>
            </a:r>
          </a:p>
        </p:txBody>
      </p:sp>
    </p:spTree>
    <p:extLst>
      <p:ext uri="{BB962C8B-B14F-4D97-AF65-F5344CB8AC3E}">
        <p14:creationId xmlns:p14="http://schemas.microsoft.com/office/powerpoint/2010/main" val="1744629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7006AE-1139-6749-8849-18FEAA81AA3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4C2218CE-455B-CE49-853E-F9F0C6B8089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a:p>
        </p:txBody>
      </p:sp>
      <p:sp>
        <p:nvSpPr>
          <p:cNvPr id="4" name="Zástupný text 3">
            <a:extLst>
              <a:ext uri="{FF2B5EF4-FFF2-40B4-BE49-F238E27FC236}">
                <a16:creationId xmlns:a16="http://schemas.microsoft.com/office/drawing/2014/main" id="{7D5DBD72-B363-AB4E-A586-CA590C58ABFE}"/>
              </a:ext>
            </a:extLst>
          </p:cNvPr>
          <p:cNvSpPr>
            <a:spLocks noGrp="1"/>
          </p:cNvSpPr>
          <p:nvPr>
            <p:ph type="body" sz="quarter" idx="13"/>
          </p:nvPr>
        </p:nvSpPr>
        <p:spPr/>
        <p:txBody>
          <a:bodyPr/>
          <a:lstStyle/>
          <a:p>
            <a:r>
              <a:rPr lang="cs-CZ" dirty="0"/>
              <a:t>b) Metody heuristické (řešení problémů)</a:t>
            </a:r>
          </a:p>
        </p:txBody>
      </p:sp>
      <p:sp>
        <p:nvSpPr>
          <p:cNvPr id="5" name="Nadpis 4">
            <a:extLst>
              <a:ext uri="{FF2B5EF4-FFF2-40B4-BE49-F238E27FC236}">
                <a16:creationId xmlns:a16="http://schemas.microsoft.com/office/drawing/2014/main" id="{7AF03A25-5C13-024F-9860-86E0B723C468}"/>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8494ABB9-E98F-CC4C-89DE-663F175D58A4}"/>
              </a:ext>
            </a:extLst>
          </p:cNvPr>
          <p:cNvSpPr>
            <a:spLocks noGrp="1"/>
          </p:cNvSpPr>
          <p:nvPr>
            <p:ph idx="1"/>
          </p:nvPr>
        </p:nvSpPr>
        <p:spPr/>
        <p:txBody>
          <a:bodyPr/>
          <a:lstStyle/>
          <a:p>
            <a:pPr lvl="1"/>
            <a:r>
              <a:rPr lang="cs-CZ" dirty="0"/>
              <a:t>heuréka = objevil jsem, nalezl jsem; v současné době se při výuce posiluje</a:t>
            </a:r>
          </a:p>
          <a:p>
            <a:pPr lvl="1"/>
            <a:r>
              <a:rPr lang="cs-CZ" dirty="0"/>
              <a:t>učitel na rozdíl od tradičních postupů při heuristických metodách sám žákům poznatky </a:t>
            </a:r>
            <a:r>
              <a:rPr lang="cs-CZ" i="1" dirty="0"/>
              <a:t>nesděluje</a:t>
            </a:r>
            <a:r>
              <a:rPr lang="cs-CZ" dirty="0"/>
              <a:t>, ale vede je k tomu, aby si je sami samostatně osvojovali, na začátku jim ovšem radí, pomáhá a jejich „objevování“ řídí a usměrňuje</a:t>
            </a:r>
          </a:p>
          <a:p>
            <a:pPr lvl="1"/>
            <a:r>
              <a:rPr lang="cs-CZ" dirty="0"/>
              <a:t>hlavním posláním těchto metod je podněcovat u žáků samostatné a tvořivé myšlení</a:t>
            </a:r>
          </a:p>
          <a:p>
            <a:pPr lvl="1"/>
            <a:r>
              <a:rPr lang="cs-CZ" dirty="0"/>
              <a:t>např. metoda řešení problémů, tzv. problémová výuka (ústřední kategorií je „problém“, který není schopen člověk vyřešit na základě svých dosavadních znalostí, dovedností, vytvoří si své hypotézy, návrhy řešení, které pak ověřuje např. v literatuře, na internetu tak dlouho, než dojde ke správnému výsledku)</a:t>
            </a:r>
          </a:p>
          <a:p>
            <a:endParaRPr lang="cs-CZ" dirty="0"/>
          </a:p>
        </p:txBody>
      </p:sp>
    </p:spTree>
    <p:extLst>
      <p:ext uri="{BB962C8B-B14F-4D97-AF65-F5344CB8AC3E}">
        <p14:creationId xmlns:p14="http://schemas.microsoft.com/office/powerpoint/2010/main" val="3010834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EF53D62-04DF-1E48-9164-09E37E5CC37F}"/>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8459B780-4058-3C4E-90BC-F53BDC343FAB}"/>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a:p>
        </p:txBody>
      </p:sp>
      <p:sp>
        <p:nvSpPr>
          <p:cNvPr id="4" name="Zástupný text 3">
            <a:extLst>
              <a:ext uri="{FF2B5EF4-FFF2-40B4-BE49-F238E27FC236}">
                <a16:creationId xmlns:a16="http://schemas.microsoft.com/office/drawing/2014/main" id="{29F2C9AE-7A75-6F46-BFF6-62DFD014CDB9}"/>
              </a:ext>
            </a:extLst>
          </p:cNvPr>
          <p:cNvSpPr>
            <a:spLocks noGrp="1"/>
          </p:cNvSpPr>
          <p:nvPr>
            <p:ph type="body" sz="quarter" idx="13"/>
          </p:nvPr>
        </p:nvSpPr>
        <p:spPr/>
        <p:txBody>
          <a:bodyPr/>
          <a:lstStyle/>
          <a:p>
            <a:r>
              <a:rPr lang="cs-CZ" dirty="0"/>
              <a:t>c) Metody situační</a:t>
            </a:r>
          </a:p>
        </p:txBody>
      </p:sp>
      <p:sp>
        <p:nvSpPr>
          <p:cNvPr id="5" name="Nadpis 4">
            <a:extLst>
              <a:ext uri="{FF2B5EF4-FFF2-40B4-BE49-F238E27FC236}">
                <a16:creationId xmlns:a16="http://schemas.microsoft.com/office/drawing/2014/main" id="{E4DB26F8-6C31-7A4F-A5C9-3551B85588D7}"/>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E0B45C7D-058B-4B42-A231-53ACA27F7231}"/>
              </a:ext>
            </a:extLst>
          </p:cNvPr>
          <p:cNvSpPr>
            <a:spLocks noGrp="1"/>
          </p:cNvSpPr>
          <p:nvPr>
            <p:ph idx="1"/>
          </p:nvPr>
        </p:nvSpPr>
        <p:spPr/>
        <p:txBody>
          <a:bodyPr/>
          <a:lstStyle/>
          <a:p>
            <a:pPr lvl="1"/>
            <a:r>
              <a:rPr lang="cs-CZ" dirty="0"/>
              <a:t>podstatu situačních metod tvoří řešení problémového případu, který odráží nějakou </a:t>
            </a:r>
            <a:r>
              <a:rPr lang="cs-CZ" i="1" dirty="0"/>
              <a:t>reálnou událost </a:t>
            </a:r>
            <a:r>
              <a:rPr lang="cs-CZ" dirty="0"/>
              <a:t>ze života</a:t>
            </a:r>
          </a:p>
          <a:p>
            <a:pPr lvl="1"/>
            <a:r>
              <a:rPr lang="cs-CZ" dirty="0"/>
              <a:t>žák má potřebu se s touto reálnou událostí vypořádat</a:t>
            </a:r>
          </a:p>
          <a:p>
            <a:endParaRPr lang="cs-CZ" dirty="0"/>
          </a:p>
        </p:txBody>
      </p:sp>
    </p:spTree>
    <p:extLst>
      <p:ext uri="{BB962C8B-B14F-4D97-AF65-F5344CB8AC3E}">
        <p14:creationId xmlns:p14="http://schemas.microsoft.com/office/powerpoint/2010/main" val="231319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E6618A8-C008-9D4B-827F-1A7642B99D6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FF81E90F-8F25-6B42-80EF-5B1C30FEB8FF}"/>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a:p>
        </p:txBody>
      </p:sp>
      <p:sp>
        <p:nvSpPr>
          <p:cNvPr id="4" name="Zástupný text 3">
            <a:extLst>
              <a:ext uri="{FF2B5EF4-FFF2-40B4-BE49-F238E27FC236}">
                <a16:creationId xmlns:a16="http://schemas.microsoft.com/office/drawing/2014/main" id="{1FD2B802-211B-5248-B13C-7C4216F07F1A}"/>
              </a:ext>
            </a:extLst>
          </p:cNvPr>
          <p:cNvSpPr>
            <a:spLocks noGrp="1"/>
          </p:cNvSpPr>
          <p:nvPr>
            <p:ph type="body" sz="quarter" idx="13"/>
          </p:nvPr>
        </p:nvSpPr>
        <p:spPr/>
        <p:txBody>
          <a:bodyPr/>
          <a:lstStyle/>
          <a:p>
            <a:r>
              <a:rPr lang="cs-CZ" dirty="0"/>
              <a:t>d) Metody inscenační </a:t>
            </a:r>
          </a:p>
        </p:txBody>
      </p:sp>
      <p:sp>
        <p:nvSpPr>
          <p:cNvPr id="5" name="Nadpis 4">
            <a:extLst>
              <a:ext uri="{FF2B5EF4-FFF2-40B4-BE49-F238E27FC236}">
                <a16:creationId xmlns:a16="http://schemas.microsoft.com/office/drawing/2014/main" id="{7DF16C15-E787-9E43-9F10-F6FE53E56328}"/>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3266E4DA-7BE3-3941-9DB9-1D3E9FB9EFAF}"/>
              </a:ext>
            </a:extLst>
          </p:cNvPr>
          <p:cNvSpPr>
            <a:spLocks noGrp="1"/>
          </p:cNvSpPr>
          <p:nvPr>
            <p:ph idx="1"/>
          </p:nvPr>
        </p:nvSpPr>
        <p:spPr/>
        <p:txBody>
          <a:bodyPr/>
          <a:lstStyle/>
          <a:p>
            <a:pPr lvl="1"/>
            <a:r>
              <a:rPr lang="cs-CZ" dirty="0"/>
              <a:t>podstatou je sociální učení v modelových situacích</a:t>
            </a:r>
          </a:p>
          <a:p>
            <a:pPr lvl="1"/>
            <a:r>
              <a:rPr lang="cs-CZ" dirty="0"/>
              <a:t>jde o simulaci nějaké události, v níž se kombinuje hraní rolí a řešení problému</a:t>
            </a:r>
          </a:p>
          <a:p>
            <a:pPr lvl="1"/>
            <a:r>
              <a:rPr lang="cs-CZ" dirty="0"/>
              <a:t>např. v rámci dramatické výchovy, jejíž náplní jsou mj. i inscenační metody = poskytují velký prostor k rozvoji osobnosti, ke kultivaci všech psychických procesů, zejména však zintenzivňují prožívání zobrazovaných osudů, vztahů a interakce</a:t>
            </a:r>
          </a:p>
          <a:p>
            <a:endParaRPr lang="cs-CZ" dirty="0"/>
          </a:p>
        </p:txBody>
      </p:sp>
    </p:spTree>
    <p:extLst>
      <p:ext uri="{BB962C8B-B14F-4D97-AF65-F5344CB8AC3E}">
        <p14:creationId xmlns:p14="http://schemas.microsoft.com/office/powerpoint/2010/main" val="91079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3904508-6B8A-6546-9DB4-B8360B38C674}"/>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A85B9A4B-18D3-164E-9CA0-423AD0F65EE0}"/>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a:p>
        </p:txBody>
      </p:sp>
      <p:sp>
        <p:nvSpPr>
          <p:cNvPr id="4" name="Zástupný text 3">
            <a:extLst>
              <a:ext uri="{FF2B5EF4-FFF2-40B4-BE49-F238E27FC236}">
                <a16:creationId xmlns:a16="http://schemas.microsoft.com/office/drawing/2014/main" id="{2AA3A5F1-CDBE-DC41-9F1D-081108E770F4}"/>
              </a:ext>
            </a:extLst>
          </p:cNvPr>
          <p:cNvSpPr>
            <a:spLocks noGrp="1"/>
          </p:cNvSpPr>
          <p:nvPr>
            <p:ph type="body" sz="quarter" idx="13"/>
          </p:nvPr>
        </p:nvSpPr>
        <p:spPr/>
        <p:txBody>
          <a:bodyPr/>
          <a:lstStyle/>
          <a:p>
            <a:r>
              <a:rPr lang="cs-CZ" dirty="0"/>
              <a:t>e) Didaktické hry</a:t>
            </a:r>
          </a:p>
        </p:txBody>
      </p:sp>
      <p:sp>
        <p:nvSpPr>
          <p:cNvPr id="5" name="Nadpis 4">
            <a:extLst>
              <a:ext uri="{FF2B5EF4-FFF2-40B4-BE49-F238E27FC236}">
                <a16:creationId xmlns:a16="http://schemas.microsoft.com/office/drawing/2014/main" id="{E4E37E6A-50DF-074C-B3E5-F79AC3047518}"/>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1127CB09-4750-A34B-A01D-143E1A82936E}"/>
              </a:ext>
            </a:extLst>
          </p:cNvPr>
          <p:cNvSpPr>
            <a:spLocks noGrp="1"/>
          </p:cNvSpPr>
          <p:nvPr>
            <p:ph idx="1"/>
          </p:nvPr>
        </p:nvSpPr>
        <p:spPr/>
        <p:txBody>
          <a:bodyPr/>
          <a:lstStyle/>
          <a:p>
            <a:pPr lvl="1"/>
            <a:r>
              <a:rPr lang="cs-CZ" dirty="0"/>
              <a:t>neexistuje jednotná definice hry </a:t>
            </a:r>
          </a:p>
          <a:p>
            <a:pPr lvl="1"/>
            <a:r>
              <a:rPr lang="cs-CZ" dirty="0"/>
              <a:t>hra je u člověka jedna ze základních forem činnosti (vedle práce a učení), pro niž je charakteristické, že je to svobodně volená aktivita, která nesleduje žádný zvláštní účel, ale cíl a hodnotu má sama v sobě</a:t>
            </a:r>
          </a:p>
          <a:p>
            <a:pPr lvl="1"/>
            <a:r>
              <a:rPr lang="cs-CZ" dirty="0"/>
              <a:t>přestože již Komenský zastával </a:t>
            </a:r>
            <a:r>
              <a:rPr lang="cs-CZ" dirty="0" err="1"/>
              <a:t>schola</a:t>
            </a:r>
            <a:r>
              <a:rPr lang="cs-CZ" dirty="0"/>
              <a:t> </a:t>
            </a:r>
            <a:r>
              <a:rPr lang="cs-CZ" dirty="0" err="1"/>
              <a:t>ludus</a:t>
            </a:r>
            <a:r>
              <a:rPr lang="cs-CZ" dirty="0"/>
              <a:t> (škola hrou), jeho výzva zůstává dodnes nepochopena a často nerealizována; učitelé preferují učení jako namáhavou, málokdy přitažlivou, ale většinou direktivně řízenou práci </a:t>
            </a:r>
          </a:p>
          <a:p>
            <a:pPr lvl="1"/>
            <a:r>
              <a:rPr lang="cs-CZ" dirty="0"/>
              <a:t>v současné době plní hra u žáků specifické funkce – ve větší míře než dříve kompenzuje chudost sociálních podnětů a citových vztahů, s tím by měli učitelé počítat</a:t>
            </a:r>
          </a:p>
          <a:p>
            <a:endParaRPr lang="cs-CZ" dirty="0"/>
          </a:p>
        </p:txBody>
      </p:sp>
    </p:spTree>
    <p:extLst>
      <p:ext uri="{BB962C8B-B14F-4D97-AF65-F5344CB8AC3E}">
        <p14:creationId xmlns:p14="http://schemas.microsoft.com/office/powerpoint/2010/main" val="474997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2228E16-7162-3B41-9CCE-68B438E9ED36}"/>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CAC70882-5D2B-5C4B-9489-17B021939388}"/>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a:p>
        </p:txBody>
      </p:sp>
      <p:sp>
        <p:nvSpPr>
          <p:cNvPr id="4" name="Zástupný text 3">
            <a:extLst>
              <a:ext uri="{FF2B5EF4-FFF2-40B4-BE49-F238E27FC236}">
                <a16:creationId xmlns:a16="http://schemas.microsoft.com/office/drawing/2014/main" id="{44859BB1-57E7-1D4B-AB5F-9814CCC33A8F}"/>
              </a:ext>
            </a:extLst>
          </p:cNvPr>
          <p:cNvSpPr>
            <a:spLocks noGrp="1"/>
          </p:cNvSpPr>
          <p:nvPr>
            <p:ph type="body" sz="quarter" idx="13"/>
          </p:nvPr>
        </p:nvSpPr>
        <p:spPr/>
        <p:txBody>
          <a:bodyPr/>
          <a:lstStyle/>
          <a:p>
            <a:r>
              <a:rPr lang="cs-CZ" dirty="0"/>
              <a:t>e) Didaktické hry</a:t>
            </a:r>
          </a:p>
        </p:txBody>
      </p:sp>
      <p:sp>
        <p:nvSpPr>
          <p:cNvPr id="5" name="Nadpis 4">
            <a:extLst>
              <a:ext uri="{FF2B5EF4-FFF2-40B4-BE49-F238E27FC236}">
                <a16:creationId xmlns:a16="http://schemas.microsoft.com/office/drawing/2014/main" id="{78ADEE69-4A68-1D47-953F-69CE168A2108}"/>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75F55239-1A4D-334A-96F0-D431F78E0F8E}"/>
              </a:ext>
            </a:extLst>
          </p:cNvPr>
          <p:cNvSpPr>
            <a:spLocks noGrp="1"/>
          </p:cNvSpPr>
          <p:nvPr>
            <p:ph idx="1"/>
          </p:nvPr>
        </p:nvSpPr>
        <p:spPr/>
        <p:txBody>
          <a:bodyPr/>
          <a:lstStyle/>
          <a:p>
            <a:pPr lvl="1"/>
            <a:r>
              <a:rPr lang="cs-CZ" dirty="0"/>
              <a:t>navíc moderní hry se vyznačují orientací na konkurenční boj a soutěživost (např. počítačové hry), procesy učení v nich často nemají mnoho místa – hry bez vítěze, které nabízí ve škole učitel, proto nejsou příliš přitažlivé</a:t>
            </a:r>
          </a:p>
          <a:p>
            <a:pPr lvl="1"/>
            <a:r>
              <a:rPr lang="cs-CZ" b="1" dirty="0"/>
              <a:t>didaktická hra </a:t>
            </a:r>
            <a:r>
              <a:rPr lang="cs-CZ" dirty="0"/>
              <a:t>= seberealizační aktivita jedinců nebo skupin, která spontánnost, uplatnění zájmů a uvolnění </a:t>
            </a:r>
            <a:r>
              <a:rPr lang="cs-CZ" b="1" dirty="0"/>
              <a:t>přizpůsobuje pedagogickým cílům</a:t>
            </a:r>
          </a:p>
          <a:p>
            <a:r>
              <a:rPr lang="cs-CZ" dirty="0"/>
              <a:t>klasifikace: </a:t>
            </a:r>
            <a:r>
              <a:rPr lang="cs-CZ" i="1" dirty="0"/>
              <a:t>interakční hry</a:t>
            </a:r>
            <a:r>
              <a:rPr lang="cs-CZ" dirty="0"/>
              <a:t> (svobodné hry – s hračkami, stavebnicemi; sportovní a skupinové hry; společenské hry; myšlenkové a strategické hry), </a:t>
            </a:r>
            <a:r>
              <a:rPr lang="cs-CZ" i="1" dirty="0"/>
              <a:t>simulační hry</a:t>
            </a:r>
            <a:r>
              <a:rPr lang="cs-CZ" dirty="0"/>
              <a:t> (hraní rolí, řešení případů, loutky); </a:t>
            </a:r>
            <a:r>
              <a:rPr lang="cs-CZ" i="1" dirty="0"/>
              <a:t>scénické hry</a:t>
            </a:r>
            <a:r>
              <a:rPr lang="cs-CZ" dirty="0"/>
              <a:t> (návaznost na divadelní)</a:t>
            </a:r>
          </a:p>
          <a:p>
            <a:endParaRPr lang="cs-CZ" dirty="0"/>
          </a:p>
        </p:txBody>
      </p:sp>
    </p:spTree>
    <p:extLst>
      <p:ext uri="{BB962C8B-B14F-4D97-AF65-F5344CB8AC3E}">
        <p14:creationId xmlns:p14="http://schemas.microsoft.com/office/powerpoint/2010/main" val="3664911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E8C137E-2FE3-4BED-A41B-24114230E72F}"/>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A4430D29-FCE1-4BEA-9AA9-47175D4A38FA}"/>
              </a:ext>
            </a:extLst>
          </p:cNvPr>
          <p:cNvSpPr>
            <a:spLocks noGrp="1"/>
          </p:cNvSpPr>
          <p:nvPr>
            <p:ph type="sldNum" sz="quarter" idx="11"/>
          </p:nvPr>
        </p:nvSpPr>
        <p:spPr/>
        <p:txBody>
          <a:bodyPr/>
          <a:lstStyle/>
          <a:p>
            <a:fld id="{0970407D-EE58-4A0B-824B-1D3AE42DD9CF}" type="slidenum">
              <a:rPr lang="cs-CZ" altLang="cs-CZ" smtClean="0"/>
              <a:pPr/>
              <a:t>2</a:t>
            </a:fld>
            <a:endParaRPr lang="cs-CZ" altLang="cs-CZ"/>
          </a:p>
        </p:txBody>
      </p:sp>
      <p:sp>
        <p:nvSpPr>
          <p:cNvPr id="4" name="Nadpis 3">
            <a:extLst>
              <a:ext uri="{FF2B5EF4-FFF2-40B4-BE49-F238E27FC236}">
                <a16:creationId xmlns:a16="http://schemas.microsoft.com/office/drawing/2014/main" id="{E53407D1-BBC7-42C8-B552-9854FACC8B74}"/>
              </a:ext>
            </a:extLst>
          </p:cNvPr>
          <p:cNvSpPr>
            <a:spLocks noGrp="1"/>
          </p:cNvSpPr>
          <p:nvPr>
            <p:ph type="title"/>
          </p:nvPr>
        </p:nvSpPr>
        <p:spPr/>
        <p:txBody>
          <a:bodyPr/>
          <a:lstStyle/>
          <a:p>
            <a:r>
              <a:rPr lang="cs-CZ" dirty="0"/>
              <a:t>Obsah</a:t>
            </a:r>
          </a:p>
        </p:txBody>
      </p:sp>
      <p:sp>
        <p:nvSpPr>
          <p:cNvPr id="5" name="Zástupný obsah 4">
            <a:extLst>
              <a:ext uri="{FF2B5EF4-FFF2-40B4-BE49-F238E27FC236}">
                <a16:creationId xmlns:a16="http://schemas.microsoft.com/office/drawing/2014/main" id="{DC4CDCA4-E628-4B98-96B5-3333E91F230E}"/>
              </a:ext>
            </a:extLst>
          </p:cNvPr>
          <p:cNvSpPr>
            <a:spLocks noGrp="1"/>
          </p:cNvSpPr>
          <p:nvPr>
            <p:ph idx="1"/>
          </p:nvPr>
        </p:nvSpPr>
        <p:spPr/>
        <p:txBody>
          <a:bodyPr vert="horz" lIns="0" tIns="0" rIns="0" bIns="0" rtlCol="0" anchor="t">
            <a:noAutofit/>
          </a:bodyPr>
          <a:lstStyle/>
          <a:p>
            <a:r>
              <a:rPr lang="cs-CZ" dirty="0"/>
              <a:t>Výukové přístupy a metody (definice, jejich volba, klasifikace na klasické, aktivizující, komplexní – charakteristika jednotlivých metod). </a:t>
            </a:r>
          </a:p>
          <a:p>
            <a:r>
              <a:rPr lang="cs-CZ" dirty="0" err="1"/>
              <a:t>Transmisivní</a:t>
            </a:r>
            <a:r>
              <a:rPr lang="cs-CZ" dirty="0"/>
              <a:t> a konstruktivistické pojetí výuky.</a:t>
            </a:r>
          </a:p>
        </p:txBody>
      </p:sp>
    </p:spTree>
    <p:extLst>
      <p:ext uri="{BB962C8B-B14F-4D97-AF65-F5344CB8AC3E}">
        <p14:creationId xmlns:p14="http://schemas.microsoft.com/office/powerpoint/2010/main" val="2083271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8438404-2E9A-2B4F-86BD-F648DA80A19D}"/>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2CCE010E-C0D0-354A-AE98-308A83D55219}"/>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a:p>
        </p:txBody>
      </p:sp>
      <p:sp>
        <p:nvSpPr>
          <p:cNvPr id="4" name="Zástupný text 3">
            <a:extLst>
              <a:ext uri="{FF2B5EF4-FFF2-40B4-BE49-F238E27FC236}">
                <a16:creationId xmlns:a16="http://schemas.microsoft.com/office/drawing/2014/main" id="{273E6B3E-8AC2-6E48-9392-62A9D1502FB8}"/>
              </a:ext>
            </a:extLst>
          </p:cNvPr>
          <p:cNvSpPr>
            <a:spLocks noGrp="1"/>
          </p:cNvSpPr>
          <p:nvPr>
            <p:ph type="body" sz="quarter" idx="13"/>
          </p:nvPr>
        </p:nvSpPr>
        <p:spPr/>
        <p:txBody>
          <a:bodyPr/>
          <a:lstStyle/>
          <a:p>
            <a:endParaRPr lang="cs-CZ"/>
          </a:p>
        </p:txBody>
      </p:sp>
      <p:sp>
        <p:nvSpPr>
          <p:cNvPr id="5" name="Nadpis 4">
            <a:extLst>
              <a:ext uri="{FF2B5EF4-FFF2-40B4-BE49-F238E27FC236}">
                <a16:creationId xmlns:a16="http://schemas.microsoft.com/office/drawing/2014/main" id="{A75544AE-31F0-E142-A357-A16E133A4BE2}"/>
              </a:ext>
            </a:extLst>
          </p:cNvPr>
          <p:cNvSpPr>
            <a:spLocks noGrp="1"/>
          </p:cNvSpPr>
          <p:nvPr>
            <p:ph type="title"/>
          </p:nvPr>
        </p:nvSpPr>
        <p:spPr/>
        <p:txBody>
          <a:bodyPr/>
          <a:lstStyle/>
          <a:p>
            <a:r>
              <a:rPr lang="cs-CZ" dirty="0"/>
              <a:t>3. Komplexní výukové metody</a:t>
            </a:r>
          </a:p>
        </p:txBody>
      </p:sp>
      <p:sp>
        <p:nvSpPr>
          <p:cNvPr id="6" name="Zástupný obsah 5">
            <a:extLst>
              <a:ext uri="{FF2B5EF4-FFF2-40B4-BE49-F238E27FC236}">
                <a16:creationId xmlns:a16="http://schemas.microsoft.com/office/drawing/2014/main" id="{E93FF29A-6730-9C44-A925-661B2B0272BF}"/>
              </a:ext>
            </a:extLst>
          </p:cNvPr>
          <p:cNvSpPr>
            <a:spLocks noGrp="1"/>
          </p:cNvSpPr>
          <p:nvPr>
            <p:ph idx="1"/>
          </p:nvPr>
        </p:nvSpPr>
        <p:spPr/>
        <p:txBody>
          <a:bodyPr/>
          <a:lstStyle/>
          <a:p>
            <a:r>
              <a:rPr lang="cs-CZ" dirty="0"/>
              <a:t>jde o složité metodické útvary, které předpokládají různou, ale vždy ucelenou kombinaci a propojení několika základních prvků didaktického systému, jako jsou metody, organizační formy výuky, didaktické prostředky nebo životní situace</a:t>
            </a:r>
          </a:p>
          <a:p>
            <a:endParaRPr lang="cs-CZ" dirty="0"/>
          </a:p>
        </p:txBody>
      </p:sp>
    </p:spTree>
    <p:extLst>
      <p:ext uri="{BB962C8B-B14F-4D97-AF65-F5344CB8AC3E}">
        <p14:creationId xmlns:p14="http://schemas.microsoft.com/office/powerpoint/2010/main" val="3366958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B2BD74C-663B-8B41-B6EE-5735CA7A9897}"/>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663C9C03-D99B-6D48-BC0B-B4EF4DE07FFC}"/>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a:p>
        </p:txBody>
      </p:sp>
      <p:sp>
        <p:nvSpPr>
          <p:cNvPr id="4" name="Zástupný text 3">
            <a:extLst>
              <a:ext uri="{FF2B5EF4-FFF2-40B4-BE49-F238E27FC236}">
                <a16:creationId xmlns:a16="http://schemas.microsoft.com/office/drawing/2014/main" id="{16ADB2A0-C272-BB46-A6A8-68816B9F8EC6}"/>
              </a:ext>
            </a:extLst>
          </p:cNvPr>
          <p:cNvSpPr>
            <a:spLocks noGrp="1"/>
          </p:cNvSpPr>
          <p:nvPr>
            <p:ph type="body" sz="quarter" idx="13"/>
          </p:nvPr>
        </p:nvSpPr>
        <p:spPr/>
        <p:txBody>
          <a:bodyPr/>
          <a:lstStyle/>
          <a:p>
            <a:r>
              <a:rPr lang="cs-CZ" dirty="0"/>
              <a:t>a) Frontální výuka</a:t>
            </a:r>
          </a:p>
        </p:txBody>
      </p:sp>
      <p:sp>
        <p:nvSpPr>
          <p:cNvPr id="5" name="Nadpis 4">
            <a:extLst>
              <a:ext uri="{FF2B5EF4-FFF2-40B4-BE49-F238E27FC236}">
                <a16:creationId xmlns:a16="http://schemas.microsoft.com/office/drawing/2014/main" id="{8A9DD6F5-B147-5B4D-B18E-75E8FC5E0496}"/>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877ABBD2-B24D-D04A-B782-21E22423ACDE}"/>
              </a:ext>
            </a:extLst>
          </p:cNvPr>
          <p:cNvSpPr>
            <a:spLocks noGrp="1"/>
          </p:cNvSpPr>
          <p:nvPr>
            <p:ph idx="1"/>
          </p:nvPr>
        </p:nvSpPr>
        <p:spPr/>
        <p:txBody>
          <a:bodyPr/>
          <a:lstStyle/>
          <a:p>
            <a:pPr lvl="1"/>
            <a:r>
              <a:rPr lang="cs-CZ" dirty="0"/>
              <a:t>vyznačuje se společnou prací žáků ve třídě s dominantním postavením učitele, který řídí, usměrňuje a kontroluje veškeré aktivity žáků</a:t>
            </a:r>
          </a:p>
          <a:p>
            <a:pPr lvl="1"/>
            <a:r>
              <a:rPr lang="cs-CZ" dirty="0"/>
              <a:t>výuka se orientuje převážně na kognitivní procesy, hlavním cílem je, aby si žáci osvojili maximální rozsah poznatků</a:t>
            </a:r>
          </a:p>
          <a:p>
            <a:endParaRPr lang="cs-CZ" dirty="0"/>
          </a:p>
        </p:txBody>
      </p:sp>
    </p:spTree>
    <p:extLst>
      <p:ext uri="{BB962C8B-B14F-4D97-AF65-F5344CB8AC3E}">
        <p14:creationId xmlns:p14="http://schemas.microsoft.com/office/powerpoint/2010/main" val="1461506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DB07E3AC-A9A6-C146-B08E-24C2ED0BE976}"/>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1F1C7EBB-54B4-5848-8693-A71547BD22A6}"/>
              </a:ext>
            </a:extLst>
          </p:cNvPr>
          <p:cNvSpPr>
            <a:spLocks noGrp="1"/>
          </p:cNvSpPr>
          <p:nvPr>
            <p:ph type="sldNum" sz="quarter" idx="11"/>
          </p:nvPr>
        </p:nvSpPr>
        <p:spPr/>
        <p:txBody>
          <a:bodyPr/>
          <a:lstStyle/>
          <a:p>
            <a:fld id="{0970407D-EE58-4A0B-824B-1D3AE42DD9CF}" type="slidenum">
              <a:rPr lang="cs-CZ" altLang="cs-CZ" smtClean="0"/>
              <a:pPr/>
              <a:t>22</a:t>
            </a:fld>
            <a:endParaRPr lang="cs-CZ" altLang="cs-CZ"/>
          </a:p>
        </p:txBody>
      </p:sp>
      <p:sp>
        <p:nvSpPr>
          <p:cNvPr id="4" name="Zástupný text 3">
            <a:extLst>
              <a:ext uri="{FF2B5EF4-FFF2-40B4-BE49-F238E27FC236}">
                <a16:creationId xmlns:a16="http://schemas.microsoft.com/office/drawing/2014/main" id="{7B26782C-B3AA-F844-B8A3-49A7C2521820}"/>
              </a:ext>
            </a:extLst>
          </p:cNvPr>
          <p:cNvSpPr>
            <a:spLocks noGrp="1"/>
          </p:cNvSpPr>
          <p:nvPr>
            <p:ph type="body" sz="quarter" idx="13"/>
          </p:nvPr>
        </p:nvSpPr>
        <p:spPr/>
        <p:txBody>
          <a:bodyPr/>
          <a:lstStyle/>
          <a:p>
            <a:r>
              <a:rPr lang="cs-CZ" dirty="0"/>
              <a:t>b) Skupinová a kooperativní výuka</a:t>
            </a:r>
          </a:p>
        </p:txBody>
      </p:sp>
      <p:sp>
        <p:nvSpPr>
          <p:cNvPr id="5" name="Nadpis 4">
            <a:extLst>
              <a:ext uri="{FF2B5EF4-FFF2-40B4-BE49-F238E27FC236}">
                <a16:creationId xmlns:a16="http://schemas.microsoft.com/office/drawing/2014/main" id="{43256F43-CFA4-434C-8539-5EA43285AFE7}"/>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08B14997-1800-4A4A-8398-A4993895D0E0}"/>
              </a:ext>
            </a:extLst>
          </p:cNvPr>
          <p:cNvSpPr>
            <a:spLocks noGrp="1"/>
          </p:cNvSpPr>
          <p:nvPr>
            <p:ph idx="1"/>
          </p:nvPr>
        </p:nvSpPr>
        <p:spPr/>
        <p:txBody>
          <a:bodyPr/>
          <a:lstStyle/>
          <a:p>
            <a:r>
              <a:rPr lang="cs-CZ" dirty="0"/>
              <a:t>skupinová (typické znaky – spolupráce žáků při řešení úlohy či problému, dělba práce při řešení, sdílení názorů, zkušeností, vzájemná pomoc členů skupiny, odpovědnost jednotlivých žáků za výsledky společné práce)</a:t>
            </a:r>
          </a:p>
          <a:p>
            <a:r>
              <a:rPr lang="cs-CZ" dirty="0"/>
              <a:t>kooperativní (tento pojem se začíná užívat vedle skupinové výuky; tato metoda je založena na kooperaci (spolupráci) žáků mezi sebou při řešení různě náročných úloh a problémů, ale i na spolupráci třídy s učitelem)</a:t>
            </a:r>
          </a:p>
          <a:p>
            <a:endParaRPr lang="cs-CZ" dirty="0"/>
          </a:p>
        </p:txBody>
      </p:sp>
    </p:spTree>
    <p:extLst>
      <p:ext uri="{BB962C8B-B14F-4D97-AF65-F5344CB8AC3E}">
        <p14:creationId xmlns:p14="http://schemas.microsoft.com/office/powerpoint/2010/main" val="98266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C1ECEBF-96E9-764D-9340-A19D4CD821E9}"/>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75F8B31B-AD36-894E-A96C-F36472251137}"/>
              </a:ext>
            </a:extLst>
          </p:cNvPr>
          <p:cNvSpPr>
            <a:spLocks noGrp="1"/>
          </p:cNvSpPr>
          <p:nvPr>
            <p:ph type="sldNum" sz="quarter" idx="11"/>
          </p:nvPr>
        </p:nvSpPr>
        <p:spPr/>
        <p:txBody>
          <a:bodyPr/>
          <a:lstStyle/>
          <a:p>
            <a:fld id="{0970407D-EE58-4A0B-824B-1D3AE42DD9CF}" type="slidenum">
              <a:rPr lang="cs-CZ" altLang="cs-CZ" smtClean="0"/>
              <a:pPr/>
              <a:t>23</a:t>
            </a:fld>
            <a:endParaRPr lang="cs-CZ" altLang="cs-CZ"/>
          </a:p>
        </p:txBody>
      </p:sp>
      <p:sp>
        <p:nvSpPr>
          <p:cNvPr id="4" name="Zástupný text 3">
            <a:extLst>
              <a:ext uri="{FF2B5EF4-FFF2-40B4-BE49-F238E27FC236}">
                <a16:creationId xmlns:a16="http://schemas.microsoft.com/office/drawing/2014/main" id="{1E8056F9-EA44-D944-B213-A4FC45EBEF14}"/>
              </a:ext>
            </a:extLst>
          </p:cNvPr>
          <p:cNvSpPr>
            <a:spLocks noGrp="1"/>
          </p:cNvSpPr>
          <p:nvPr>
            <p:ph type="body" sz="quarter" idx="13"/>
          </p:nvPr>
        </p:nvSpPr>
        <p:spPr/>
        <p:txBody>
          <a:bodyPr/>
          <a:lstStyle/>
          <a:p>
            <a:r>
              <a:rPr lang="cs-CZ" dirty="0"/>
              <a:t>c) Partnerská výuka</a:t>
            </a:r>
          </a:p>
        </p:txBody>
      </p:sp>
      <p:sp>
        <p:nvSpPr>
          <p:cNvPr id="5" name="Nadpis 4">
            <a:extLst>
              <a:ext uri="{FF2B5EF4-FFF2-40B4-BE49-F238E27FC236}">
                <a16:creationId xmlns:a16="http://schemas.microsoft.com/office/drawing/2014/main" id="{BE9CF7CF-178E-0344-9FCC-2A17E37664BD}"/>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6F4E4238-6B9C-AA45-8C19-37B5AB63B9BC}"/>
              </a:ext>
            </a:extLst>
          </p:cNvPr>
          <p:cNvSpPr>
            <a:spLocks noGrp="1"/>
          </p:cNvSpPr>
          <p:nvPr>
            <p:ph idx="1"/>
          </p:nvPr>
        </p:nvSpPr>
        <p:spPr/>
        <p:txBody>
          <a:bodyPr/>
          <a:lstStyle/>
          <a:p>
            <a:r>
              <a:rPr lang="cs-CZ" dirty="0"/>
              <a:t>rozumí se jí spolupráce žáků při učení v dyadických jednotkách</a:t>
            </a:r>
          </a:p>
          <a:p>
            <a:pPr marL="72000" indent="0">
              <a:buNone/>
            </a:pPr>
            <a:endParaRPr lang="cs-CZ" dirty="0"/>
          </a:p>
        </p:txBody>
      </p:sp>
    </p:spTree>
    <p:extLst>
      <p:ext uri="{BB962C8B-B14F-4D97-AF65-F5344CB8AC3E}">
        <p14:creationId xmlns:p14="http://schemas.microsoft.com/office/powerpoint/2010/main" val="9760396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EA27E49-911D-F741-BBF1-171821F4C09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30F52DBC-3270-D44C-A39E-C4FE8EEF26DA}"/>
              </a:ext>
            </a:extLst>
          </p:cNvPr>
          <p:cNvSpPr>
            <a:spLocks noGrp="1"/>
          </p:cNvSpPr>
          <p:nvPr>
            <p:ph type="sldNum" sz="quarter" idx="11"/>
          </p:nvPr>
        </p:nvSpPr>
        <p:spPr/>
        <p:txBody>
          <a:bodyPr/>
          <a:lstStyle/>
          <a:p>
            <a:fld id="{0970407D-EE58-4A0B-824B-1D3AE42DD9CF}" type="slidenum">
              <a:rPr lang="cs-CZ" altLang="cs-CZ" smtClean="0"/>
              <a:pPr/>
              <a:t>24</a:t>
            </a:fld>
            <a:endParaRPr lang="cs-CZ" altLang="cs-CZ"/>
          </a:p>
        </p:txBody>
      </p:sp>
      <p:sp>
        <p:nvSpPr>
          <p:cNvPr id="4" name="Zástupný text 3">
            <a:extLst>
              <a:ext uri="{FF2B5EF4-FFF2-40B4-BE49-F238E27FC236}">
                <a16:creationId xmlns:a16="http://schemas.microsoft.com/office/drawing/2014/main" id="{B54324BE-B3C8-184E-921B-0D6F06CB6E54}"/>
              </a:ext>
            </a:extLst>
          </p:cNvPr>
          <p:cNvSpPr>
            <a:spLocks noGrp="1"/>
          </p:cNvSpPr>
          <p:nvPr>
            <p:ph type="body" sz="quarter" idx="13"/>
          </p:nvPr>
        </p:nvSpPr>
        <p:spPr/>
        <p:txBody>
          <a:bodyPr/>
          <a:lstStyle/>
          <a:p>
            <a:r>
              <a:rPr lang="cs-CZ" dirty="0"/>
              <a:t>d) Individuální výuka, samostatná práce žáků</a:t>
            </a:r>
          </a:p>
        </p:txBody>
      </p:sp>
      <p:sp>
        <p:nvSpPr>
          <p:cNvPr id="5" name="Nadpis 4">
            <a:extLst>
              <a:ext uri="{FF2B5EF4-FFF2-40B4-BE49-F238E27FC236}">
                <a16:creationId xmlns:a16="http://schemas.microsoft.com/office/drawing/2014/main" id="{654EAD21-DE62-E446-93D2-A9436928A320}"/>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910C0FEC-7B38-A649-8AEC-CEDE0A39F755}"/>
              </a:ext>
            </a:extLst>
          </p:cNvPr>
          <p:cNvSpPr>
            <a:spLocks noGrp="1"/>
          </p:cNvSpPr>
          <p:nvPr>
            <p:ph idx="1"/>
          </p:nvPr>
        </p:nvSpPr>
        <p:spPr/>
        <p:txBody>
          <a:bodyPr/>
          <a:lstStyle/>
          <a:p>
            <a:r>
              <a:rPr lang="cs-CZ" dirty="0"/>
              <a:t>individuální (žák pracuje sám, jeho činnost je však plně plánována a řízena učitelem; žák je součástí hromadné výuky, ale nemá žádné formální kontakty na spolužáky; nejčastěji se střídá frontální a individuální výuka)</a:t>
            </a:r>
          </a:p>
          <a:p>
            <a:endParaRPr lang="cs-CZ" dirty="0"/>
          </a:p>
        </p:txBody>
      </p:sp>
    </p:spTree>
    <p:extLst>
      <p:ext uri="{BB962C8B-B14F-4D97-AF65-F5344CB8AC3E}">
        <p14:creationId xmlns:p14="http://schemas.microsoft.com/office/powerpoint/2010/main" val="2470449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0C6696-A38C-7847-A89E-9BC154ECEFA9}"/>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1F642559-B724-414D-80E0-5923C9CBA9E4}"/>
              </a:ext>
            </a:extLst>
          </p:cNvPr>
          <p:cNvSpPr>
            <a:spLocks noGrp="1"/>
          </p:cNvSpPr>
          <p:nvPr>
            <p:ph type="sldNum" sz="quarter" idx="11"/>
          </p:nvPr>
        </p:nvSpPr>
        <p:spPr/>
        <p:txBody>
          <a:bodyPr/>
          <a:lstStyle/>
          <a:p>
            <a:fld id="{0970407D-EE58-4A0B-824B-1D3AE42DD9CF}" type="slidenum">
              <a:rPr lang="cs-CZ" altLang="cs-CZ" smtClean="0"/>
              <a:pPr/>
              <a:t>25</a:t>
            </a:fld>
            <a:endParaRPr lang="cs-CZ" altLang="cs-CZ"/>
          </a:p>
        </p:txBody>
      </p:sp>
      <p:sp>
        <p:nvSpPr>
          <p:cNvPr id="4" name="Zástupný text 3">
            <a:extLst>
              <a:ext uri="{FF2B5EF4-FFF2-40B4-BE49-F238E27FC236}">
                <a16:creationId xmlns:a16="http://schemas.microsoft.com/office/drawing/2014/main" id="{E68479B6-E266-E446-9FE9-2EEE96AD56EF}"/>
              </a:ext>
            </a:extLst>
          </p:cNvPr>
          <p:cNvSpPr>
            <a:spLocks noGrp="1"/>
          </p:cNvSpPr>
          <p:nvPr>
            <p:ph type="body" sz="quarter" idx="13"/>
          </p:nvPr>
        </p:nvSpPr>
        <p:spPr/>
        <p:txBody>
          <a:bodyPr/>
          <a:lstStyle/>
          <a:p>
            <a:r>
              <a:rPr lang="cs-CZ" dirty="0"/>
              <a:t>e) brainstorming</a:t>
            </a:r>
          </a:p>
        </p:txBody>
      </p:sp>
      <p:sp>
        <p:nvSpPr>
          <p:cNvPr id="5" name="Nadpis 4">
            <a:extLst>
              <a:ext uri="{FF2B5EF4-FFF2-40B4-BE49-F238E27FC236}">
                <a16:creationId xmlns:a16="http://schemas.microsoft.com/office/drawing/2014/main" id="{A032C842-9B5D-7B4F-AF8D-9C32BA7EAF31}"/>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E1057EF3-0926-A24A-ADF9-4C963FC9F885}"/>
              </a:ext>
            </a:extLst>
          </p:cNvPr>
          <p:cNvSpPr>
            <a:spLocks noGrp="1"/>
          </p:cNvSpPr>
          <p:nvPr>
            <p:ph idx="1"/>
          </p:nvPr>
        </p:nvSpPr>
        <p:spPr/>
        <p:txBody>
          <a:bodyPr/>
          <a:lstStyle/>
          <a:p>
            <a:r>
              <a:rPr lang="cs-CZ" dirty="0"/>
              <a:t>hlavním smyslem je vyprodukovat co nejvíce nápadů a potom posoudit jejich užitečnost</a:t>
            </a:r>
          </a:p>
          <a:p>
            <a:endParaRPr lang="cs-CZ" dirty="0"/>
          </a:p>
        </p:txBody>
      </p:sp>
    </p:spTree>
    <p:extLst>
      <p:ext uri="{BB962C8B-B14F-4D97-AF65-F5344CB8AC3E}">
        <p14:creationId xmlns:p14="http://schemas.microsoft.com/office/powerpoint/2010/main" val="3133438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8071E3C-1E35-0D45-96D5-3F11F98DC805}"/>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CA69F6C6-EF1C-B245-90BB-AA68D33E009A}"/>
              </a:ext>
            </a:extLst>
          </p:cNvPr>
          <p:cNvSpPr>
            <a:spLocks noGrp="1"/>
          </p:cNvSpPr>
          <p:nvPr>
            <p:ph type="sldNum" sz="quarter" idx="11"/>
          </p:nvPr>
        </p:nvSpPr>
        <p:spPr/>
        <p:txBody>
          <a:bodyPr/>
          <a:lstStyle/>
          <a:p>
            <a:fld id="{0970407D-EE58-4A0B-824B-1D3AE42DD9CF}" type="slidenum">
              <a:rPr lang="cs-CZ" altLang="cs-CZ" smtClean="0"/>
              <a:pPr/>
              <a:t>26</a:t>
            </a:fld>
            <a:endParaRPr lang="cs-CZ" altLang="cs-CZ"/>
          </a:p>
        </p:txBody>
      </p:sp>
      <p:sp>
        <p:nvSpPr>
          <p:cNvPr id="4" name="Zástupný text 3">
            <a:extLst>
              <a:ext uri="{FF2B5EF4-FFF2-40B4-BE49-F238E27FC236}">
                <a16:creationId xmlns:a16="http://schemas.microsoft.com/office/drawing/2014/main" id="{66CC846F-38F5-0E4F-B567-9ADA8DCCCB82}"/>
              </a:ext>
            </a:extLst>
          </p:cNvPr>
          <p:cNvSpPr>
            <a:spLocks noGrp="1"/>
          </p:cNvSpPr>
          <p:nvPr>
            <p:ph type="body" sz="quarter" idx="13"/>
          </p:nvPr>
        </p:nvSpPr>
        <p:spPr/>
        <p:txBody>
          <a:bodyPr/>
          <a:lstStyle/>
          <a:p>
            <a:r>
              <a:rPr lang="cs-CZ" dirty="0"/>
              <a:t>f) Projektová výuka</a:t>
            </a:r>
          </a:p>
        </p:txBody>
      </p:sp>
      <p:sp>
        <p:nvSpPr>
          <p:cNvPr id="5" name="Nadpis 4">
            <a:extLst>
              <a:ext uri="{FF2B5EF4-FFF2-40B4-BE49-F238E27FC236}">
                <a16:creationId xmlns:a16="http://schemas.microsoft.com/office/drawing/2014/main" id="{8AEFBE7B-8FD6-364E-B7C8-D09564E2C299}"/>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DF05FB9C-0F31-C44C-9F2B-A1558EE464D4}"/>
              </a:ext>
            </a:extLst>
          </p:cNvPr>
          <p:cNvSpPr>
            <a:spLocks noGrp="1"/>
          </p:cNvSpPr>
          <p:nvPr>
            <p:ph idx="1"/>
          </p:nvPr>
        </p:nvSpPr>
        <p:spPr/>
        <p:txBody>
          <a:bodyPr/>
          <a:lstStyle/>
          <a:p>
            <a:r>
              <a:rPr lang="cs-CZ" dirty="0"/>
              <a:t>částečně navazuje na metodu řešení problémů, jde však o problémové úlohy komplexnější povahy, o výukové záměry a plány, které mají vždy také širší praktický dosah</a:t>
            </a:r>
          </a:p>
          <a:p>
            <a:r>
              <a:rPr lang="cs-CZ" i="1" dirty="0"/>
              <a:t>projekt</a:t>
            </a:r>
            <a:r>
              <a:rPr lang="cs-CZ" dirty="0"/>
              <a:t> = komplexní praktická úloha spojená se životní realitou, kterou je nutno řešit teoretickou i praktickou činností, která vede k vytvoření adekvátního produktu</a:t>
            </a:r>
          </a:p>
          <a:p>
            <a:endParaRPr lang="cs-CZ" dirty="0"/>
          </a:p>
        </p:txBody>
      </p:sp>
    </p:spTree>
    <p:extLst>
      <p:ext uri="{BB962C8B-B14F-4D97-AF65-F5344CB8AC3E}">
        <p14:creationId xmlns:p14="http://schemas.microsoft.com/office/powerpoint/2010/main" val="602722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B82C98A-DD37-C746-9B5B-19D84F56E45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AE59BD40-02CC-1041-8F52-DB424F388957}"/>
              </a:ext>
            </a:extLst>
          </p:cNvPr>
          <p:cNvSpPr>
            <a:spLocks noGrp="1"/>
          </p:cNvSpPr>
          <p:nvPr>
            <p:ph type="sldNum" sz="quarter" idx="11"/>
          </p:nvPr>
        </p:nvSpPr>
        <p:spPr/>
        <p:txBody>
          <a:bodyPr/>
          <a:lstStyle/>
          <a:p>
            <a:fld id="{0970407D-EE58-4A0B-824B-1D3AE42DD9CF}" type="slidenum">
              <a:rPr lang="cs-CZ" altLang="cs-CZ" smtClean="0"/>
              <a:pPr/>
              <a:t>27</a:t>
            </a:fld>
            <a:endParaRPr lang="cs-CZ" altLang="cs-CZ"/>
          </a:p>
        </p:txBody>
      </p:sp>
      <p:sp>
        <p:nvSpPr>
          <p:cNvPr id="4" name="Zástupný text 3">
            <a:extLst>
              <a:ext uri="{FF2B5EF4-FFF2-40B4-BE49-F238E27FC236}">
                <a16:creationId xmlns:a16="http://schemas.microsoft.com/office/drawing/2014/main" id="{E38183D6-02DF-B24D-8AE5-EE2443BEB68C}"/>
              </a:ext>
            </a:extLst>
          </p:cNvPr>
          <p:cNvSpPr>
            <a:spLocks noGrp="1"/>
          </p:cNvSpPr>
          <p:nvPr>
            <p:ph type="body" sz="quarter" idx="13"/>
          </p:nvPr>
        </p:nvSpPr>
        <p:spPr/>
        <p:txBody>
          <a:bodyPr/>
          <a:lstStyle/>
          <a:p>
            <a:r>
              <a:rPr lang="cs-CZ" dirty="0"/>
              <a:t>g) Otevřené učení</a:t>
            </a:r>
          </a:p>
        </p:txBody>
      </p:sp>
      <p:sp>
        <p:nvSpPr>
          <p:cNvPr id="5" name="Nadpis 4">
            <a:extLst>
              <a:ext uri="{FF2B5EF4-FFF2-40B4-BE49-F238E27FC236}">
                <a16:creationId xmlns:a16="http://schemas.microsoft.com/office/drawing/2014/main" id="{D3942B92-70E3-7342-9425-3A4FF650BB08}"/>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303A8C51-3343-4E44-A109-A60BCF772041}"/>
              </a:ext>
            </a:extLst>
          </p:cNvPr>
          <p:cNvSpPr>
            <a:spLocks noGrp="1"/>
          </p:cNvSpPr>
          <p:nvPr>
            <p:ph idx="1"/>
          </p:nvPr>
        </p:nvSpPr>
        <p:spPr/>
        <p:txBody>
          <a:bodyPr/>
          <a:lstStyle/>
          <a:p>
            <a:r>
              <a:rPr lang="cs-CZ" dirty="0"/>
              <a:t>jednak otevírá školu dítěti podle jeho zájmů a schopností, jednak otevírá školu navenek, tj. k mimoškolnímu prostředí a podporuje žáka v plánování vlastního učení</a:t>
            </a:r>
          </a:p>
          <a:p>
            <a:endParaRPr lang="cs-CZ" dirty="0"/>
          </a:p>
        </p:txBody>
      </p:sp>
    </p:spTree>
    <p:extLst>
      <p:ext uri="{BB962C8B-B14F-4D97-AF65-F5344CB8AC3E}">
        <p14:creationId xmlns:p14="http://schemas.microsoft.com/office/powerpoint/2010/main" val="357762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66E0EA1-C79D-E44B-8309-C18AB1B2AA7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6F569A9D-A3F0-E44F-BDFF-E1730095B4A8}"/>
              </a:ext>
            </a:extLst>
          </p:cNvPr>
          <p:cNvSpPr>
            <a:spLocks noGrp="1"/>
          </p:cNvSpPr>
          <p:nvPr>
            <p:ph type="sldNum" sz="quarter" idx="11"/>
          </p:nvPr>
        </p:nvSpPr>
        <p:spPr/>
        <p:txBody>
          <a:bodyPr/>
          <a:lstStyle/>
          <a:p>
            <a:fld id="{0970407D-EE58-4A0B-824B-1D3AE42DD9CF}" type="slidenum">
              <a:rPr lang="cs-CZ" altLang="cs-CZ" smtClean="0"/>
              <a:pPr/>
              <a:t>28</a:t>
            </a:fld>
            <a:endParaRPr lang="cs-CZ" altLang="cs-CZ"/>
          </a:p>
        </p:txBody>
      </p:sp>
      <p:sp>
        <p:nvSpPr>
          <p:cNvPr id="4" name="Zástupný text 3">
            <a:extLst>
              <a:ext uri="{FF2B5EF4-FFF2-40B4-BE49-F238E27FC236}">
                <a16:creationId xmlns:a16="http://schemas.microsoft.com/office/drawing/2014/main" id="{714001D1-10CE-8441-9FF8-DF4FF700EA48}"/>
              </a:ext>
            </a:extLst>
          </p:cNvPr>
          <p:cNvSpPr>
            <a:spLocks noGrp="1"/>
          </p:cNvSpPr>
          <p:nvPr>
            <p:ph type="body" sz="quarter" idx="13"/>
          </p:nvPr>
        </p:nvSpPr>
        <p:spPr/>
        <p:txBody>
          <a:bodyPr/>
          <a:lstStyle/>
          <a:p>
            <a:r>
              <a:rPr lang="cs-CZ" dirty="0"/>
              <a:t>h) Televizní výuka</a:t>
            </a:r>
          </a:p>
        </p:txBody>
      </p:sp>
      <p:sp>
        <p:nvSpPr>
          <p:cNvPr id="5" name="Nadpis 4">
            <a:extLst>
              <a:ext uri="{FF2B5EF4-FFF2-40B4-BE49-F238E27FC236}">
                <a16:creationId xmlns:a16="http://schemas.microsoft.com/office/drawing/2014/main" id="{0B72889D-5503-3348-830A-ABB1D371738E}"/>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3A3DE675-5230-8646-94C0-9A837CA878DC}"/>
              </a:ext>
            </a:extLst>
          </p:cNvPr>
          <p:cNvSpPr>
            <a:spLocks noGrp="1"/>
          </p:cNvSpPr>
          <p:nvPr>
            <p:ph idx="1"/>
          </p:nvPr>
        </p:nvSpPr>
        <p:spPr/>
        <p:txBody>
          <a:bodyPr/>
          <a:lstStyle/>
          <a:p>
            <a:r>
              <a:rPr lang="cs-CZ" dirty="0"/>
              <a:t>pomocí médií (televize, video) zprostředkovává příslušné učivo a účelně je uspořádává do výukových struktur a forem tak, aby bylo dosaženo optimálních edukačních výsledků</a:t>
            </a:r>
          </a:p>
          <a:p>
            <a:endParaRPr lang="cs-CZ" dirty="0"/>
          </a:p>
        </p:txBody>
      </p:sp>
    </p:spTree>
    <p:extLst>
      <p:ext uri="{BB962C8B-B14F-4D97-AF65-F5344CB8AC3E}">
        <p14:creationId xmlns:p14="http://schemas.microsoft.com/office/powerpoint/2010/main" val="19720020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6333988-59E9-0A4E-A4FE-35D6538DBD2A}"/>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D0DCAD23-7479-734C-83FE-5CB34074C8D1}"/>
              </a:ext>
            </a:extLst>
          </p:cNvPr>
          <p:cNvSpPr>
            <a:spLocks noGrp="1"/>
          </p:cNvSpPr>
          <p:nvPr>
            <p:ph type="sldNum" sz="quarter" idx="11"/>
          </p:nvPr>
        </p:nvSpPr>
        <p:spPr/>
        <p:txBody>
          <a:bodyPr/>
          <a:lstStyle/>
          <a:p>
            <a:fld id="{0970407D-EE58-4A0B-824B-1D3AE42DD9CF}" type="slidenum">
              <a:rPr lang="cs-CZ" altLang="cs-CZ" smtClean="0"/>
              <a:pPr/>
              <a:t>29</a:t>
            </a:fld>
            <a:endParaRPr lang="cs-CZ" altLang="cs-CZ"/>
          </a:p>
        </p:txBody>
      </p:sp>
      <p:sp>
        <p:nvSpPr>
          <p:cNvPr id="4" name="Zástupný text 3">
            <a:extLst>
              <a:ext uri="{FF2B5EF4-FFF2-40B4-BE49-F238E27FC236}">
                <a16:creationId xmlns:a16="http://schemas.microsoft.com/office/drawing/2014/main" id="{99064283-52E2-3B4C-A27B-8AECE7645A50}"/>
              </a:ext>
            </a:extLst>
          </p:cNvPr>
          <p:cNvSpPr>
            <a:spLocks noGrp="1"/>
          </p:cNvSpPr>
          <p:nvPr>
            <p:ph type="body" sz="quarter" idx="13"/>
          </p:nvPr>
        </p:nvSpPr>
        <p:spPr/>
        <p:txBody>
          <a:bodyPr/>
          <a:lstStyle/>
          <a:p>
            <a:r>
              <a:rPr lang="cs-CZ" dirty="0"/>
              <a:t>i) Výuka podporovaná počítačem</a:t>
            </a:r>
          </a:p>
        </p:txBody>
      </p:sp>
      <p:sp>
        <p:nvSpPr>
          <p:cNvPr id="5" name="Nadpis 4">
            <a:extLst>
              <a:ext uri="{FF2B5EF4-FFF2-40B4-BE49-F238E27FC236}">
                <a16:creationId xmlns:a16="http://schemas.microsoft.com/office/drawing/2014/main" id="{A7B8E1A7-0EE2-FE4A-89C5-F32CCBDAE21F}"/>
              </a:ext>
            </a:extLst>
          </p:cNvPr>
          <p:cNvSpPr>
            <a:spLocks noGrp="1"/>
          </p:cNvSpPr>
          <p:nvPr>
            <p:ph type="title"/>
          </p:nvPr>
        </p:nvSpPr>
        <p:spPr/>
        <p:txBody>
          <a:bodyPr/>
          <a:lstStyle/>
          <a:p>
            <a:endParaRPr lang="cs-CZ"/>
          </a:p>
        </p:txBody>
      </p:sp>
      <p:sp>
        <p:nvSpPr>
          <p:cNvPr id="6" name="Zástupný obsah 5">
            <a:extLst>
              <a:ext uri="{FF2B5EF4-FFF2-40B4-BE49-F238E27FC236}">
                <a16:creationId xmlns:a16="http://schemas.microsoft.com/office/drawing/2014/main" id="{29F46CA1-3C72-F440-A91F-3C4D5737F3AA}"/>
              </a:ext>
            </a:extLst>
          </p:cNvPr>
          <p:cNvSpPr>
            <a:spLocks noGrp="1"/>
          </p:cNvSpPr>
          <p:nvPr>
            <p:ph idx="1"/>
          </p:nvPr>
        </p:nvSpPr>
        <p:spPr/>
        <p:txBody>
          <a:bodyPr/>
          <a:lstStyle/>
          <a:p>
            <a:r>
              <a:rPr lang="cs-CZ" dirty="0"/>
              <a:t>řada výukových programů na počítači (zejména jazykové, ale i matematické, zeměpisné atd.)</a:t>
            </a:r>
          </a:p>
          <a:p>
            <a:endParaRPr lang="cs-CZ" dirty="0"/>
          </a:p>
        </p:txBody>
      </p:sp>
    </p:spTree>
    <p:extLst>
      <p:ext uri="{BB962C8B-B14F-4D97-AF65-F5344CB8AC3E}">
        <p14:creationId xmlns:p14="http://schemas.microsoft.com/office/powerpoint/2010/main" val="1558032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823567F-D711-2744-AD02-8FC650C38043}"/>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6F14BA79-4A20-DD41-A58E-71981BD5EEDD}"/>
              </a:ext>
            </a:extLst>
          </p:cNvPr>
          <p:cNvSpPr>
            <a:spLocks noGrp="1"/>
          </p:cNvSpPr>
          <p:nvPr>
            <p:ph type="sldNum" sz="quarter" idx="11"/>
          </p:nvPr>
        </p:nvSpPr>
        <p:spPr/>
        <p:txBody>
          <a:bodyPr/>
          <a:lstStyle/>
          <a:p>
            <a:fld id="{0970407D-EE58-4A0B-824B-1D3AE42DD9CF}" type="slidenum">
              <a:rPr lang="cs-CZ" altLang="cs-CZ" smtClean="0"/>
              <a:pPr/>
              <a:t>3</a:t>
            </a:fld>
            <a:endParaRPr lang="cs-CZ" altLang="cs-CZ"/>
          </a:p>
        </p:txBody>
      </p:sp>
      <p:sp>
        <p:nvSpPr>
          <p:cNvPr id="4" name="Nadpis 3">
            <a:extLst>
              <a:ext uri="{FF2B5EF4-FFF2-40B4-BE49-F238E27FC236}">
                <a16:creationId xmlns:a16="http://schemas.microsoft.com/office/drawing/2014/main" id="{7DD1E35F-B0E1-344A-A45C-4745B8B409E6}"/>
              </a:ext>
            </a:extLst>
          </p:cNvPr>
          <p:cNvSpPr>
            <a:spLocks noGrp="1"/>
          </p:cNvSpPr>
          <p:nvPr>
            <p:ph type="title"/>
          </p:nvPr>
        </p:nvSpPr>
        <p:spPr/>
        <p:txBody>
          <a:bodyPr/>
          <a:lstStyle/>
          <a:p>
            <a:r>
              <a:rPr lang="cs-CZ" dirty="0"/>
              <a:t>Co je to metoda výuky?</a:t>
            </a:r>
          </a:p>
        </p:txBody>
      </p:sp>
      <p:sp>
        <p:nvSpPr>
          <p:cNvPr id="5" name="Zástupný obsah 4">
            <a:extLst>
              <a:ext uri="{FF2B5EF4-FFF2-40B4-BE49-F238E27FC236}">
                <a16:creationId xmlns:a16="http://schemas.microsoft.com/office/drawing/2014/main" id="{F1771E69-8CDC-744E-A0D8-7CE2E6CA6774}"/>
              </a:ext>
            </a:extLst>
          </p:cNvPr>
          <p:cNvSpPr>
            <a:spLocks noGrp="1"/>
          </p:cNvSpPr>
          <p:nvPr>
            <p:ph idx="1"/>
          </p:nvPr>
        </p:nvSpPr>
        <p:spPr/>
        <p:txBody>
          <a:bodyPr/>
          <a:lstStyle/>
          <a:p>
            <a:r>
              <a:rPr lang="cs-CZ" dirty="0"/>
              <a:t>postup, cesta, způsob vyučování</a:t>
            </a:r>
          </a:p>
          <a:p>
            <a:r>
              <a:rPr lang="cs-CZ" dirty="0"/>
              <a:t>činnost učitele, která vede žáka k dosažení edukačních (tj. výchovně vzdělávacích) cílů</a:t>
            </a:r>
          </a:p>
          <a:p>
            <a:r>
              <a:rPr lang="cs-CZ" b="1" dirty="0"/>
              <a:t>soubor vyučovacích činností učitele a učebních aktivit žáků</a:t>
            </a:r>
          </a:p>
          <a:p>
            <a:pPr>
              <a:buNone/>
            </a:pPr>
            <a:r>
              <a:rPr lang="cs-CZ" dirty="0"/>
              <a:t> </a:t>
            </a:r>
          </a:p>
          <a:p>
            <a:r>
              <a:rPr lang="cs-CZ" dirty="0"/>
              <a:t>S metodami souvisí </a:t>
            </a:r>
            <a:r>
              <a:rPr lang="cs-CZ" i="1" dirty="0"/>
              <a:t>koncepce výuky</a:t>
            </a:r>
            <a:r>
              <a:rPr lang="cs-CZ" dirty="0"/>
              <a:t>, ze které vyrůstá metodické jednání učitele.</a:t>
            </a:r>
          </a:p>
          <a:p>
            <a:endParaRPr lang="cs-CZ" dirty="0"/>
          </a:p>
        </p:txBody>
      </p:sp>
    </p:spTree>
    <p:extLst>
      <p:ext uri="{BB962C8B-B14F-4D97-AF65-F5344CB8AC3E}">
        <p14:creationId xmlns:p14="http://schemas.microsoft.com/office/powerpoint/2010/main" val="874646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00F44242-8649-4048-88A3-32ED2AB633AD}"/>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AD229187-B487-274B-AD74-27E70BAF8D0F}"/>
              </a:ext>
            </a:extLst>
          </p:cNvPr>
          <p:cNvSpPr>
            <a:spLocks noGrp="1"/>
          </p:cNvSpPr>
          <p:nvPr>
            <p:ph type="sldNum" sz="quarter" idx="11"/>
          </p:nvPr>
        </p:nvSpPr>
        <p:spPr/>
        <p:txBody>
          <a:bodyPr/>
          <a:lstStyle/>
          <a:p>
            <a:fld id="{0970407D-EE58-4A0B-824B-1D3AE42DD9CF}" type="slidenum">
              <a:rPr lang="cs-CZ" altLang="cs-CZ" smtClean="0"/>
              <a:pPr/>
              <a:t>30</a:t>
            </a:fld>
            <a:endParaRPr lang="cs-CZ" altLang="cs-CZ"/>
          </a:p>
        </p:txBody>
      </p:sp>
      <p:sp>
        <p:nvSpPr>
          <p:cNvPr id="4" name="Nadpis 3">
            <a:extLst>
              <a:ext uri="{FF2B5EF4-FFF2-40B4-BE49-F238E27FC236}">
                <a16:creationId xmlns:a16="http://schemas.microsoft.com/office/drawing/2014/main" id="{CFA8B44B-310F-F945-8C3B-51645184FEE4}"/>
              </a:ext>
            </a:extLst>
          </p:cNvPr>
          <p:cNvSpPr>
            <a:spLocks noGrp="1"/>
          </p:cNvSpPr>
          <p:nvPr>
            <p:ph type="title"/>
          </p:nvPr>
        </p:nvSpPr>
        <p:spPr/>
        <p:txBody>
          <a:bodyPr/>
          <a:lstStyle/>
          <a:p>
            <a:r>
              <a:rPr lang="cs-CZ" dirty="0" err="1"/>
              <a:t>Transmisivní</a:t>
            </a:r>
            <a:r>
              <a:rPr lang="cs-CZ" dirty="0"/>
              <a:t> pojetí výuky </a:t>
            </a:r>
          </a:p>
        </p:txBody>
      </p:sp>
      <p:sp>
        <p:nvSpPr>
          <p:cNvPr id="5" name="Zástupný obsah 4">
            <a:extLst>
              <a:ext uri="{FF2B5EF4-FFF2-40B4-BE49-F238E27FC236}">
                <a16:creationId xmlns:a16="http://schemas.microsoft.com/office/drawing/2014/main" id="{8571A16C-38D2-D748-9978-53C18FA9630B}"/>
              </a:ext>
            </a:extLst>
          </p:cNvPr>
          <p:cNvSpPr>
            <a:spLocks noGrp="1"/>
          </p:cNvSpPr>
          <p:nvPr>
            <p:ph idx="1"/>
          </p:nvPr>
        </p:nvSpPr>
        <p:spPr/>
        <p:txBody>
          <a:bodyPr/>
          <a:lstStyle/>
          <a:p>
            <a:r>
              <a:rPr lang="cs-CZ" dirty="0"/>
              <a:t>Výuka jako </a:t>
            </a:r>
            <a:r>
              <a:rPr lang="cs-CZ" dirty="0" err="1"/>
              <a:t>přenos</a:t>
            </a:r>
            <a:r>
              <a:rPr lang="cs-CZ" dirty="0"/>
              <a:t> </a:t>
            </a:r>
            <a:r>
              <a:rPr lang="cs-CZ" dirty="0" err="1"/>
              <a:t>hotových</a:t>
            </a:r>
            <a:r>
              <a:rPr lang="cs-CZ" dirty="0"/>
              <a:t> poznatků od učitelů (= ti, co ví) k žákům (= ti, co ví méně).</a:t>
            </a:r>
          </a:p>
          <a:p>
            <a:r>
              <a:rPr lang="cs-CZ" dirty="0"/>
              <a:t>Učení jako pasivní proces (přijímání informací).</a:t>
            </a:r>
          </a:p>
          <a:p>
            <a:r>
              <a:rPr lang="cs-CZ" dirty="0"/>
              <a:t>Orientace na fakta a výsledky (rozvoj paměti).</a:t>
            </a:r>
          </a:p>
          <a:p>
            <a:r>
              <a:rPr lang="cs-CZ" dirty="0"/>
              <a:t> Typická struktura výuky: opakování, motivace, nové učivo, procvičování, zhodnocení.</a:t>
            </a:r>
          </a:p>
          <a:p>
            <a:endParaRPr lang="cs-CZ" dirty="0"/>
          </a:p>
        </p:txBody>
      </p:sp>
    </p:spTree>
    <p:extLst>
      <p:ext uri="{BB962C8B-B14F-4D97-AF65-F5344CB8AC3E}">
        <p14:creationId xmlns:p14="http://schemas.microsoft.com/office/powerpoint/2010/main" val="3151669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2096B1E-532D-124D-906D-655E584D3F0C}"/>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914D8632-7DCC-574F-9AE0-94790C412353}"/>
              </a:ext>
            </a:extLst>
          </p:cNvPr>
          <p:cNvSpPr>
            <a:spLocks noGrp="1"/>
          </p:cNvSpPr>
          <p:nvPr>
            <p:ph type="sldNum" sz="quarter" idx="11"/>
          </p:nvPr>
        </p:nvSpPr>
        <p:spPr/>
        <p:txBody>
          <a:bodyPr/>
          <a:lstStyle/>
          <a:p>
            <a:fld id="{0970407D-EE58-4A0B-824B-1D3AE42DD9CF}" type="slidenum">
              <a:rPr lang="cs-CZ" altLang="cs-CZ" smtClean="0"/>
              <a:pPr/>
              <a:t>31</a:t>
            </a:fld>
            <a:endParaRPr lang="cs-CZ" altLang="cs-CZ"/>
          </a:p>
        </p:txBody>
      </p:sp>
      <p:sp>
        <p:nvSpPr>
          <p:cNvPr id="4" name="Nadpis 3">
            <a:extLst>
              <a:ext uri="{FF2B5EF4-FFF2-40B4-BE49-F238E27FC236}">
                <a16:creationId xmlns:a16="http://schemas.microsoft.com/office/drawing/2014/main" id="{819B1831-39E4-A24D-96A8-26C19D54B0AB}"/>
              </a:ext>
            </a:extLst>
          </p:cNvPr>
          <p:cNvSpPr>
            <a:spLocks noGrp="1"/>
          </p:cNvSpPr>
          <p:nvPr>
            <p:ph type="title"/>
          </p:nvPr>
        </p:nvSpPr>
        <p:spPr/>
        <p:txBody>
          <a:bodyPr/>
          <a:lstStyle/>
          <a:p>
            <a:r>
              <a:rPr lang="cs-CZ" dirty="0"/>
              <a:t>Konstruktivistické pojetí výuky </a:t>
            </a:r>
          </a:p>
        </p:txBody>
      </p:sp>
      <p:sp>
        <p:nvSpPr>
          <p:cNvPr id="5" name="Zástupný obsah 4">
            <a:extLst>
              <a:ext uri="{FF2B5EF4-FFF2-40B4-BE49-F238E27FC236}">
                <a16:creationId xmlns:a16="http://schemas.microsoft.com/office/drawing/2014/main" id="{D23F4145-97EA-7E4D-9EE9-4D55481CE314}"/>
              </a:ext>
            </a:extLst>
          </p:cNvPr>
          <p:cNvSpPr>
            <a:spLocks noGrp="1"/>
          </p:cNvSpPr>
          <p:nvPr>
            <p:ph idx="1"/>
          </p:nvPr>
        </p:nvSpPr>
        <p:spPr/>
        <p:txBody>
          <a:bodyPr/>
          <a:lstStyle/>
          <a:p>
            <a:r>
              <a:rPr lang="cs-CZ" dirty="0"/>
              <a:t>Výuka jako </a:t>
            </a:r>
            <a:r>
              <a:rPr lang="cs-CZ" dirty="0" err="1"/>
              <a:t>konstruováni</a:t>
            </a:r>
            <a:r>
              <a:rPr lang="cs-CZ" dirty="0"/>
              <a:t>́ poznatků na </a:t>
            </a:r>
            <a:r>
              <a:rPr lang="cs-CZ" dirty="0" err="1"/>
              <a:t>základe</a:t>
            </a:r>
            <a:r>
              <a:rPr lang="cs-CZ" dirty="0"/>
              <a:t>̌ </a:t>
            </a:r>
            <a:r>
              <a:rPr lang="cs-CZ" dirty="0" err="1"/>
              <a:t>porovnáváni</a:t>
            </a:r>
            <a:r>
              <a:rPr lang="cs-CZ" dirty="0"/>
              <a:t>́ </a:t>
            </a:r>
            <a:r>
              <a:rPr lang="cs-CZ" dirty="0" err="1"/>
              <a:t>nových</a:t>
            </a:r>
            <a:r>
              <a:rPr lang="cs-CZ" dirty="0"/>
              <a:t> informací </a:t>
            </a:r>
            <a:r>
              <a:rPr lang="cs-CZ" dirty="0" err="1"/>
              <a:t>získaných</a:t>
            </a:r>
            <a:r>
              <a:rPr lang="cs-CZ" dirty="0"/>
              <a:t> z </a:t>
            </a:r>
            <a:r>
              <a:rPr lang="cs-CZ" dirty="0" err="1"/>
              <a:t>různých</a:t>
            </a:r>
            <a:r>
              <a:rPr lang="cs-CZ" dirty="0"/>
              <a:t> </a:t>
            </a:r>
            <a:r>
              <a:rPr lang="cs-CZ" dirty="0" err="1"/>
              <a:t>zdroju</a:t>
            </a:r>
            <a:r>
              <a:rPr lang="cs-CZ" dirty="0"/>
              <a:t>̊ s </a:t>
            </a:r>
            <a:r>
              <a:rPr lang="cs-CZ" dirty="0" err="1"/>
              <a:t>původními</a:t>
            </a:r>
            <a:r>
              <a:rPr lang="cs-CZ" dirty="0"/>
              <a:t> </a:t>
            </a:r>
            <a:r>
              <a:rPr lang="cs-CZ" dirty="0" err="1"/>
              <a:t>představami</a:t>
            </a:r>
            <a:r>
              <a:rPr lang="cs-CZ" dirty="0"/>
              <a:t> (</a:t>
            </a:r>
            <a:r>
              <a:rPr lang="cs-CZ" dirty="0" err="1"/>
              <a:t>prekoncepty</a:t>
            </a:r>
            <a:r>
              <a:rPr lang="cs-CZ" dirty="0"/>
              <a:t>) </a:t>
            </a:r>
            <a:r>
              <a:rPr lang="cs-CZ" dirty="0" err="1"/>
              <a:t>žáka</a:t>
            </a:r>
            <a:r>
              <a:rPr lang="cs-CZ" dirty="0"/>
              <a:t> </a:t>
            </a:r>
          </a:p>
          <a:p>
            <a:r>
              <a:rPr lang="cs-CZ" dirty="0"/>
              <a:t>Učení jako aktivní proces (vyhledávání informací).</a:t>
            </a:r>
          </a:p>
          <a:p>
            <a:r>
              <a:rPr lang="cs-CZ" dirty="0"/>
              <a:t>Orientace na porozumění učivu a na práci s učivem (rozvoj tvořivosti a myšlení). </a:t>
            </a:r>
          </a:p>
          <a:p>
            <a:r>
              <a:rPr lang="cs-CZ" dirty="0"/>
              <a:t>Typická struktura: aktivizace dosavadních znalostí, přestrukturování/budování struktur na základě nově zjištěných informací, procvičování a aplikace nových poznatků, reflexe</a:t>
            </a:r>
          </a:p>
        </p:txBody>
      </p:sp>
    </p:spTree>
    <p:extLst>
      <p:ext uri="{BB962C8B-B14F-4D97-AF65-F5344CB8AC3E}">
        <p14:creationId xmlns:p14="http://schemas.microsoft.com/office/powerpoint/2010/main" val="794190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44DE597-D644-EF4A-9A60-64061E5C2172}"/>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D7AA5645-9941-1941-B86F-0BEBB29CF76B}"/>
              </a:ext>
            </a:extLst>
          </p:cNvPr>
          <p:cNvSpPr>
            <a:spLocks noGrp="1"/>
          </p:cNvSpPr>
          <p:nvPr>
            <p:ph type="sldNum" sz="quarter" idx="11"/>
          </p:nvPr>
        </p:nvSpPr>
        <p:spPr/>
        <p:txBody>
          <a:bodyPr/>
          <a:lstStyle/>
          <a:p>
            <a:fld id="{0970407D-EE58-4A0B-824B-1D3AE42DD9CF}" type="slidenum">
              <a:rPr lang="cs-CZ" altLang="cs-CZ" smtClean="0"/>
              <a:pPr/>
              <a:t>4</a:t>
            </a:fld>
            <a:endParaRPr lang="cs-CZ" altLang="cs-CZ"/>
          </a:p>
        </p:txBody>
      </p:sp>
      <p:sp>
        <p:nvSpPr>
          <p:cNvPr id="4" name="Nadpis 3">
            <a:extLst>
              <a:ext uri="{FF2B5EF4-FFF2-40B4-BE49-F238E27FC236}">
                <a16:creationId xmlns:a16="http://schemas.microsoft.com/office/drawing/2014/main" id="{6F1765B9-3D1A-7441-93A2-F2E38270AF12}"/>
              </a:ext>
            </a:extLst>
          </p:cNvPr>
          <p:cNvSpPr>
            <a:spLocks noGrp="1"/>
          </p:cNvSpPr>
          <p:nvPr>
            <p:ph type="title"/>
          </p:nvPr>
        </p:nvSpPr>
        <p:spPr/>
        <p:txBody>
          <a:bodyPr/>
          <a:lstStyle/>
          <a:p>
            <a:r>
              <a:rPr lang="cs-CZ" dirty="0"/>
              <a:t>Základní koncepce (modely) výuky</a:t>
            </a:r>
          </a:p>
        </p:txBody>
      </p:sp>
      <p:sp>
        <p:nvSpPr>
          <p:cNvPr id="5" name="Zástupný obsah 4">
            <a:extLst>
              <a:ext uri="{FF2B5EF4-FFF2-40B4-BE49-F238E27FC236}">
                <a16:creationId xmlns:a16="http://schemas.microsoft.com/office/drawing/2014/main" id="{CB3CE657-2093-304A-9DD7-0C4341C6452C}"/>
              </a:ext>
            </a:extLst>
          </p:cNvPr>
          <p:cNvSpPr>
            <a:spLocks noGrp="1"/>
          </p:cNvSpPr>
          <p:nvPr>
            <p:ph idx="1"/>
          </p:nvPr>
        </p:nvSpPr>
        <p:spPr/>
        <p:txBody>
          <a:bodyPr/>
          <a:lstStyle/>
          <a:p>
            <a:pPr lvl="0"/>
            <a:r>
              <a:rPr lang="cs-CZ" b="1" dirty="0"/>
              <a:t>model </a:t>
            </a:r>
            <a:r>
              <a:rPr lang="cs-CZ" b="1" dirty="0" err="1"/>
              <a:t>pedeutologický</a:t>
            </a:r>
            <a:endParaRPr lang="cs-CZ" dirty="0"/>
          </a:p>
          <a:p>
            <a:pPr lvl="1"/>
            <a:r>
              <a:rPr lang="cs-CZ" dirty="0"/>
              <a:t>rozhodujícím (a nejvíce aktivním) činitelem je učitel, organizuje a zajišťuje všechny výukové aktivity</a:t>
            </a:r>
          </a:p>
          <a:p>
            <a:pPr lvl="1"/>
            <a:r>
              <a:rPr lang="cs-CZ" dirty="0"/>
              <a:t>žák je považován za objekt cílevědomého, systematického a důsledného působení učitele; má pasivní postavení</a:t>
            </a:r>
          </a:p>
          <a:p>
            <a:pPr lvl="0"/>
            <a:r>
              <a:rPr lang="cs-CZ" b="1" dirty="0"/>
              <a:t>model pedocentrický</a:t>
            </a:r>
            <a:endParaRPr lang="cs-CZ" dirty="0"/>
          </a:p>
          <a:p>
            <a:pPr lvl="1"/>
            <a:r>
              <a:rPr lang="cs-CZ" dirty="0"/>
              <a:t>vznikl jako protiklad k modelu </a:t>
            </a:r>
            <a:r>
              <a:rPr lang="cs-CZ" dirty="0" err="1"/>
              <a:t>pedeutologickému</a:t>
            </a:r>
            <a:r>
              <a:rPr lang="cs-CZ" dirty="0"/>
              <a:t>, který kritizoval</a:t>
            </a:r>
          </a:p>
          <a:p>
            <a:pPr lvl="1"/>
            <a:r>
              <a:rPr lang="cs-CZ" dirty="0"/>
              <a:t>do středu edukačního dění postavil žáka, jeho aktivity a zájmy</a:t>
            </a:r>
          </a:p>
          <a:p>
            <a:pPr lvl="1"/>
            <a:r>
              <a:rPr lang="cs-CZ" dirty="0"/>
              <a:t>z učitele se stal poradce, pomocník a </a:t>
            </a:r>
            <a:r>
              <a:rPr lang="cs-CZ" dirty="0" err="1"/>
              <a:t>facilitátor</a:t>
            </a:r>
            <a:endParaRPr lang="cs-CZ" dirty="0"/>
          </a:p>
          <a:p>
            <a:pPr lvl="1"/>
            <a:r>
              <a:rPr lang="cs-CZ" dirty="0"/>
              <a:t>základem pro tzv. reformní školy</a:t>
            </a:r>
          </a:p>
          <a:p>
            <a:endParaRPr lang="cs-CZ" dirty="0"/>
          </a:p>
        </p:txBody>
      </p:sp>
    </p:spTree>
    <p:extLst>
      <p:ext uri="{BB962C8B-B14F-4D97-AF65-F5344CB8AC3E}">
        <p14:creationId xmlns:p14="http://schemas.microsoft.com/office/powerpoint/2010/main" val="1045564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9275F82D-BCE6-F446-86E8-456A0A8CD850}"/>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530DBF2F-1498-C849-BB59-2CB5C914EAC3}"/>
              </a:ext>
            </a:extLst>
          </p:cNvPr>
          <p:cNvSpPr>
            <a:spLocks noGrp="1"/>
          </p:cNvSpPr>
          <p:nvPr>
            <p:ph type="sldNum" sz="quarter" idx="11"/>
          </p:nvPr>
        </p:nvSpPr>
        <p:spPr/>
        <p:txBody>
          <a:bodyPr/>
          <a:lstStyle/>
          <a:p>
            <a:fld id="{0970407D-EE58-4A0B-824B-1D3AE42DD9CF}" type="slidenum">
              <a:rPr lang="cs-CZ" altLang="cs-CZ" smtClean="0"/>
              <a:pPr/>
              <a:t>5</a:t>
            </a:fld>
            <a:endParaRPr lang="cs-CZ" altLang="cs-CZ"/>
          </a:p>
        </p:txBody>
      </p:sp>
      <p:sp>
        <p:nvSpPr>
          <p:cNvPr id="4" name="Nadpis 3">
            <a:extLst>
              <a:ext uri="{FF2B5EF4-FFF2-40B4-BE49-F238E27FC236}">
                <a16:creationId xmlns:a16="http://schemas.microsoft.com/office/drawing/2014/main" id="{6801B8F1-074C-5B4B-99B4-20AB30BF096C}"/>
              </a:ext>
            </a:extLst>
          </p:cNvPr>
          <p:cNvSpPr>
            <a:spLocks noGrp="1"/>
          </p:cNvSpPr>
          <p:nvPr>
            <p:ph type="title"/>
          </p:nvPr>
        </p:nvSpPr>
        <p:spPr/>
        <p:txBody>
          <a:bodyPr/>
          <a:lstStyle/>
          <a:p>
            <a:r>
              <a:rPr lang="cs-CZ" dirty="0"/>
              <a:t>Základní koncepce (modely) výuky</a:t>
            </a:r>
          </a:p>
        </p:txBody>
      </p:sp>
      <p:sp>
        <p:nvSpPr>
          <p:cNvPr id="5" name="Zástupný obsah 4">
            <a:extLst>
              <a:ext uri="{FF2B5EF4-FFF2-40B4-BE49-F238E27FC236}">
                <a16:creationId xmlns:a16="http://schemas.microsoft.com/office/drawing/2014/main" id="{D9EEFCEE-12B0-394A-810C-2ACAA91AA08F}"/>
              </a:ext>
            </a:extLst>
          </p:cNvPr>
          <p:cNvSpPr>
            <a:spLocks noGrp="1"/>
          </p:cNvSpPr>
          <p:nvPr>
            <p:ph idx="1"/>
          </p:nvPr>
        </p:nvSpPr>
        <p:spPr/>
        <p:txBody>
          <a:bodyPr/>
          <a:lstStyle/>
          <a:p>
            <a:pPr lvl="0"/>
            <a:r>
              <a:rPr lang="cs-CZ" b="1" dirty="0"/>
              <a:t>model interaktivní (komunikativní)</a:t>
            </a:r>
            <a:endParaRPr lang="cs-CZ" dirty="0"/>
          </a:p>
          <a:p>
            <a:pPr lvl="1"/>
            <a:r>
              <a:rPr lang="cs-CZ" dirty="0"/>
              <a:t>do popředí staví vzájemnou spolupráci učitele a žáka </a:t>
            </a:r>
          </a:p>
          <a:p>
            <a:pPr lvl="1"/>
            <a:r>
              <a:rPr lang="cs-CZ" dirty="0"/>
              <a:t>žák má být aktivní, ale není ponechán sám sobě, učitel usměrňuje žákovo chování, proces učení</a:t>
            </a:r>
          </a:p>
          <a:p>
            <a:pPr lvl="0"/>
            <a:r>
              <a:rPr lang="cs-CZ" b="1" dirty="0"/>
              <a:t>model humanisticko-kreativní</a:t>
            </a:r>
            <a:endParaRPr lang="cs-CZ" dirty="0"/>
          </a:p>
          <a:p>
            <a:pPr lvl="1"/>
            <a:r>
              <a:rPr lang="cs-CZ" dirty="0"/>
              <a:t>ideální kombinací všech předchozích</a:t>
            </a:r>
          </a:p>
          <a:p>
            <a:pPr lvl="1"/>
            <a:r>
              <a:rPr lang="cs-CZ" dirty="0"/>
              <a:t>působí a ovlivňuje všechny stránky žákovy osobnosti </a:t>
            </a:r>
          </a:p>
          <a:p>
            <a:endParaRPr lang="cs-CZ" dirty="0"/>
          </a:p>
        </p:txBody>
      </p:sp>
    </p:spTree>
    <p:extLst>
      <p:ext uri="{BB962C8B-B14F-4D97-AF65-F5344CB8AC3E}">
        <p14:creationId xmlns:p14="http://schemas.microsoft.com/office/powerpoint/2010/main" val="956649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7A5F576-EB48-9142-9F79-98E2C02489F8}"/>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1D3C9F7C-4618-D44E-A892-932411A73D3E}"/>
              </a:ext>
            </a:extLst>
          </p:cNvPr>
          <p:cNvSpPr>
            <a:spLocks noGrp="1"/>
          </p:cNvSpPr>
          <p:nvPr>
            <p:ph type="sldNum" sz="quarter" idx="11"/>
          </p:nvPr>
        </p:nvSpPr>
        <p:spPr/>
        <p:txBody>
          <a:bodyPr/>
          <a:lstStyle/>
          <a:p>
            <a:fld id="{0970407D-EE58-4A0B-824B-1D3AE42DD9CF}" type="slidenum">
              <a:rPr lang="cs-CZ" altLang="cs-CZ" smtClean="0"/>
              <a:pPr/>
              <a:t>6</a:t>
            </a:fld>
            <a:endParaRPr lang="cs-CZ" altLang="cs-CZ"/>
          </a:p>
        </p:txBody>
      </p:sp>
      <p:sp>
        <p:nvSpPr>
          <p:cNvPr id="4" name="Nadpis 3">
            <a:extLst>
              <a:ext uri="{FF2B5EF4-FFF2-40B4-BE49-F238E27FC236}">
                <a16:creationId xmlns:a16="http://schemas.microsoft.com/office/drawing/2014/main" id="{A5C7AD9E-4215-FD45-AD9B-FAC819CE4F77}"/>
              </a:ext>
            </a:extLst>
          </p:cNvPr>
          <p:cNvSpPr>
            <a:spLocks noGrp="1"/>
          </p:cNvSpPr>
          <p:nvPr>
            <p:ph type="title"/>
          </p:nvPr>
        </p:nvSpPr>
        <p:spPr/>
        <p:txBody>
          <a:bodyPr/>
          <a:lstStyle/>
          <a:p>
            <a:r>
              <a:rPr lang="cs-CZ" dirty="0"/>
              <a:t>Na základě čeho volíme výukové metody?</a:t>
            </a:r>
          </a:p>
        </p:txBody>
      </p:sp>
      <p:sp>
        <p:nvSpPr>
          <p:cNvPr id="5" name="Zástupný obsah 4">
            <a:extLst>
              <a:ext uri="{FF2B5EF4-FFF2-40B4-BE49-F238E27FC236}">
                <a16:creationId xmlns:a16="http://schemas.microsoft.com/office/drawing/2014/main" id="{A572DD35-8D2A-8A41-ABDE-757115910A64}"/>
              </a:ext>
            </a:extLst>
          </p:cNvPr>
          <p:cNvSpPr>
            <a:spLocks noGrp="1"/>
          </p:cNvSpPr>
          <p:nvPr>
            <p:ph idx="1"/>
          </p:nvPr>
        </p:nvSpPr>
        <p:spPr/>
        <p:txBody>
          <a:bodyPr/>
          <a:lstStyle/>
          <a:p>
            <a:pPr lvl="0"/>
            <a:r>
              <a:rPr lang="cs-CZ" dirty="0"/>
              <a:t>cíl výuky</a:t>
            </a:r>
          </a:p>
          <a:p>
            <a:pPr lvl="0"/>
            <a:r>
              <a:rPr lang="cs-CZ" dirty="0"/>
              <a:t>obsah a metody daného oboru (např. pro fyziku je typické experimentování, pokusy)</a:t>
            </a:r>
          </a:p>
          <a:p>
            <a:pPr lvl="0"/>
            <a:r>
              <a:rPr lang="cs-CZ" dirty="0"/>
              <a:t>úroveň fyzického a psychického rozvoje žáků</a:t>
            </a:r>
          </a:p>
          <a:p>
            <a:pPr lvl="0"/>
            <a:r>
              <a:rPr lang="cs-CZ" dirty="0"/>
              <a:t>zvláštnosti třídy, skupiny žáků</a:t>
            </a:r>
          </a:p>
          <a:p>
            <a:pPr lvl="0"/>
            <a:r>
              <a:rPr lang="cs-CZ" dirty="0"/>
              <a:t>vnější podmínky výchovně-vzdělávací práce (např. hlučnost okolí, technická vybavenost školy)</a:t>
            </a:r>
          </a:p>
          <a:p>
            <a:pPr lvl="0"/>
            <a:r>
              <a:rPr lang="cs-CZ" dirty="0"/>
              <a:t>osobnost učitele (jeho odborná a metodická vybavenost, zkušenosti atd.)</a:t>
            </a:r>
          </a:p>
          <a:p>
            <a:endParaRPr lang="cs-CZ" dirty="0"/>
          </a:p>
        </p:txBody>
      </p:sp>
    </p:spTree>
    <p:extLst>
      <p:ext uri="{BB962C8B-B14F-4D97-AF65-F5344CB8AC3E}">
        <p14:creationId xmlns:p14="http://schemas.microsoft.com/office/powerpoint/2010/main" val="2977880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5DCB9D3-A3B6-CA4E-A272-3E73D2F157AE}"/>
              </a:ext>
            </a:extLst>
          </p:cNvPr>
          <p:cNvSpPr>
            <a:spLocks noGrp="1"/>
          </p:cNvSpPr>
          <p:nvPr>
            <p:ph type="ftr" sz="quarter" idx="10"/>
          </p:nvPr>
        </p:nvSpPr>
        <p:spPr/>
        <p:txBody>
          <a:bodyPr/>
          <a:lstStyle/>
          <a:p>
            <a:r>
              <a:rPr lang="cs-CZ"/>
              <a:t>Zápatí prezentace</a:t>
            </a:r>
          </a:p>
        </p:txBody>
      </p:sp>
      <p:sp>
        <p:nvSpPr>
          <p:cNvPr id="3" name="Zástupný symbol pro číslo snímku 2">
            <a:extLst>
              <a:ext uri="{FF2B5EF4-FFF2-40B4-BE49-F238E27FC236}">
                <a16:creationId xmlns:a16="http://schemas.microsoft.com/office/drawing/2014/main" id="{1A99DC30-CC53-8C4F-98E0-1149BEA826F8}"/>
              </a:ext>
            </a:extLst>
          </p:cNvPr>
          <p:cNvSpPr>
            <a:spLocks noGrp="1"/>
          </p:cNvSpPr>
          <p:nvPr>
            <p:ph type="sldNum" sz="quarter" idx="11"/>
          </p:nvPr>
        </p:nvSpPr>
        <p:spPr/>
        <p:txBody>
          <a:bodyPr/>
          <a:lstStyle/>
          <a:p>
            <a:fld id="{0970407D-EE58-4A0B-824B-1D3AE42DD9CF}" type="slidenum">
              <a:rPr lang="cs-CZ" altLang="cs-CZ" smtClean="0"/>
              <a:pPr/>
              <a:t>7</a:t>
            </a:fld>
            <a:endParaRPr lang="cs-CZ" altLang="cs-CZ"/>
          </a:p>
        </p:txBody>
      </p:sp>
      <p:sp>
        <p:nvSpPr>
          <p:cNvPr id="4" name="Nadpis 3">
            <a:extLst>
              <a:ext uri="{FF2B5EF4-FFF2-40B4-BE49-F238E27FC236}">
                <a16:creationId xmlns:a16="http://schemas.microsoft.com/office/drawing/2014/main" id="{1A9D63DC-7C65-9246-A172-4F4CF17C0B67}"/>
              </a:ext>
            </a:extLst>
          </p:cNvPr>
          <p:cNvSpPr>
            <a:spLocks noGrp="1"/>
          </p:cNvSpPr>
          <p:nvPr>
            <p:ph type="title"/>
          </p:nvPr>
        </p:nvSpPr>
        <p:spPr/>
        <p:txBody>
          <a:bodyPr/>
          <a:lstStyle/>
          <a:p>
            <a:r>
              <a:rPr lang="cs-CZ" dirty="0"/>
              <a:t>Jedna z možných klasifikací…</a:t>
            </a:r>
          </a:p>
        </p:txBody>
      </p:sp>
      <p:sp>
        <p:nvSpPr>
          <p:cNvPr id="5" name="Zástupný obsah 4">
            <a:extLst>
              <a:ext uri="{FF2B5EF4-FFF2-40B4-BE49-F238E27FC236}">
                <a16:creationId xmlns:a16="http://schemas.microsoft.com/office/drawing/2014/main" id="{CD8F8935-15A7-2041-8237-A8CE10D4AE3F}"/>
              </a:ext>
            </a:extLst>
          </p:cNvPr>
          <p:cNvSpPr>
            <a:spLocks noGrp="1"/>
          </p:cNvSpPr>
          <p:nvPr>
            <p:ph idx="1"/>
          </p:nvPr>
        </p:nvSpPr>
        <p:spPr/>
        <p:txBody>
          <a:bodyPr/>
          <a:lstStyle/>
          <a:p>
            <a:pPr marL="586350" lvl="0" indent="-514350">
              <a:buFont typeface="+mj-lt"/>
              <a:buAutoNum type="arabicPeriod"/>
            </a:pPr>
            <a:r>
              <a:rPr lang="cs-CZ" dirty="0"/>
              <a:t>Klasické výukové metody</a:t>
            </a:r>
          </a:p>
          <a:p>
            <a:pPr marL="586350" indent="-514350">
              <a:buFont typeface="+mj-lt"/>
              <a:buAutoNum type="arabicPeriod"/>
            </a:pPr>
            <a:r>
              <a:rPr lang="cs-CZ" dirty="0"/>
              <a:t>Aktivizující výukové metody </a:t>
            </a:r>
          </a:p>
          <a:p>
            <a:pPr marL="586350" indent="-514350">
              <a:buFont typeface="+mj-lt"/>
              <a:buAutoNum type="arabicPeriod"/>
            </a:pPr>
            <a:r>
              <a:rPr lang="cs-CZ" dirty="0"/>
              <a:t>Komplexní výukové metody</a:t>
            </a:r>
          </a:p>
        </p:txBody>
      </p:sp>
    </p:spTree>
    <p:extLst>
      <p:ext uri="{BB962C8B-B14F-4D97-AF65-F5344CB8AC3E}">
        <p14:creationId xmlns:p14="http://schemas.microsoft.com/office/powerpoint/2010/main" val="10585370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Klasické výukové metody</a:t>
            </a:r>
            <a:br>
              <a:rPr lang="cs-CZ" dirty="0"/>
            </a:br>
            <a:r>
              <a:rPr lang="cs-CZ" dirty="0"/>
              <a:t>a)</a:t>
            </a:r>
            <a:r>
              <a:rPr lang="cs-CZ" b="1" dirty="0"/>
              <a:t> metody slovní </a:t>
            </a:r>
            <a:endParaRPr lang="cs-CZ" dirty="0"/>
          </a:p>
        </p:txBody>
      </p:sp>
      <p:sp>
        <p:nvSpPr>
          <p:cNvPr id="3" name="Zástupný symbol pro obsah 2"/>
          <p:cNvSpPr>
            <a:spLocks noGrp="1"/>
          </p:cNvSpPr>
          <p:nvPr>
            <p:ph sz="quarter" idx="1"/>
          </p:nvPr>
        </p:nvSpPr>
        <p:spPr/>
        <p:txBody>
          <a:bodyPr>
            <a:normAutofit/>
          </a:bodyPr>
          <a:lstStyle/>
          <a:p>
            <a:pPr lvl="0"/>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1AA483F-33AB-A346-83B0-E367F3C53013}"/>
              </a:ext>
            </a:extLst>
          </p:cNvPr>
          <p:cNvSpPr>
            <a:spLocks noGrp="1"/>
          </p:cNvSpPr>
          <p:nvPr>
            <p:ph type="ftr" sz="quarter" idx="10"/>
          </p:nvPr>
        </p:nvSpPr>
        <p:spPr>
          <a:xfrm>
            <a:off x="3039213" y="5530103"/>
            <a:ext cx="5611974" cy="1327897"/>
          </a:xfrm>
        </p:spPr>
        <p:txBody>
          <a:bodyPr wrap="square" anchor="ctr">
            <a:normAutofit/>
          </a:bodyPr>
          <a:lstStyle/>
          <a:p>
            <a:pPr>
              <a:spcAft>
                <a:spcPts val="600"/>
              </a:spcAft>
            </a:pPr>
            <a:r>
              <a:rPr lang="cs-CZ"/>
              <a:t>Zápatí prezentace</a:t>
            </a:r>
          </a:p>
        </p:txBody>
      </p:sp>
      <p:sp>
        <p:nvSpPr>
          <p:cNvPr id="3" name="Zástupný symbol pro číslo snímku 2">
            <a:extLst>
              <a:ext uri="{FF2B5EF4-FFF2-40B4-BE49-F238E27FC236}">
                <a16:creationId xmlns:a16="http://schemas.microsoft.com/office/drawing/2014/main" id="{8966E049-329A-0E4E-83D9-ED6A085F20E6}"/>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cs-CZ" altLang="cs-CZ" smtClean="0"/>
              <a:pPr>
                <a:spcAft>
                  <a:spcPts val="600"/>
                </a:spcAft>
              </a:pPr>
              <a:t>9</a:t>
            </a:fld>
            <a:endParaRPr lang="cs-CZ" altLang="cs-CZ"/>
          </a:p>
        </p:txBody>
      </p:sp>
      <p:sp>
        <p:nvSpPr>
          <p:cNvPr id="10" name="Text Placeholder 3">
            <a:extLst>
              <a:ext uri="{FF2B5EF4-FFF2-40B4-BE49-F238E27FC236}">
                <a16:creationId xmlns:a16="http://schemas.microsoft.com/office/drawing/2014/main" id="{1B9C2084-7DAF-49B3-AC6E-9BB86319DC15}"/>
              </a:ext>
            </a:extLst>
          </p:cNvPr>
          <p:cNvSpPr>
            <a:spLocks noGrp="1"/>
          </p:cNvSpPr>
          <p:nvPr>
            <p:ph type="body" sz="quarter" idx="13"/>
          </p:nvPr>
        </p:nvSpPr>
        <p:spPr>
          <a:xfrm>
            <a:off x="720725" y="1296001"/>
            <a:ext cx="10752138" cy="271576"/>
          </a:xfrm>
        </p:spPr>
        <p:txBody>
          <a:bodyPr/>
          <a:lstStyle/>
          <a:p>
            <a:r>
              <a:rPr lang="en-US" dirty="0"/>
              <a:t>a) </a:t>
            </a:r>
            <a:r>
              <a:rPr lang="en-US" dirty="0" err="1"/>
              <a:t>Metody</a:t>
            </a:r>
            <a:r>
              <a:rPr lang="en-US" dirty="0"/>
              <a:t> </a:t>
            </a:r>
            <a:r>
              <a:rPr lang="en-US" dirty="0" err="1"/>
              <a:t>slovní</a:t>
            </a:r>
            <a:endParaRPr lang="en-US" dirty="0"/>
          </a:p>
        </p:txBody>
      </p:sp>
      <p:sp>
        <p:nvSpPr>
          <p:cNvPr id="4" name="Nadpis 3">
            <a:extLst>
              <a:ext uri="{FF2B5EF4-FFF2-40B4-BE49-F238E27FC236}">
                <a16:creationId xmlns:a16="http://schemas.microsoft.com/office/drawing/2014/main" id="{10D6DE44-2F60-AE4B-A91D-1F010D07B1C8}"/>
              </a:ext>
            </a:extLst>
          </p:cNvPr>
          <p:cNvSpPr>
            <a:spLocks noGrp="1"/>
          </p:cNvSpPr>
          <p:nvPr>
            <p:ph type="title"/>
          </p:nvPr>
        </p:nvSpPr>
        <p:spPr>
          <a:xfrm>
            <a:off x="720000" y="720000"/>
            <a:ext cx="10753200" cy="451576"/>
          </a:xfrm>
        </p:spPr>
        <p:txBody>
          <a:bodyPr anchor="t">
            <a:normAutofit/>
          </a:bodyPr>
          <a:lstStyle/>
          <a:p>
            <a:r>
              <a:rPr lang="cs-CZ" sz="2400" dirty="0"/>
              <a:t>1. Klasické výukové metody: </a:t>
            </a:r>
          </a:p>
        </p:txBody>
      </p:sp>
      <p:sp>
        <p:nvSpPr>
          <p:cNvPr id="12" name="Content Placeholder 5">
            <a:extLst>
              <a:ext uri="{FF2B5EF4-FFF2-40B4-BE49-F238E27FC236}">
                <a16:creationId xmlns:a16="http://schemas.microsoft.com/office/drawing/2014/main" id="{11421D95-FFD4-4E2C-856E-977035A3D9C2}"/>
              </a:ext>
            </a:extLst>
          </p:cNvPr>
          <p:cNvSpPr>
            <a:spLocks noGrp="1"/>
          </p:cNvSpPr>
          <p:nvPr>
            <p:ph idx="1"/>
          </p:nvPr>
        </p:nvSpPr>
        <p:spPr>
          <a:xfrm>
            <a:off x="720000" y="1692002"/>
            <a:ext cx="10753200" cy="4139998"/>
          </a:xfrm>
        </p:spPr>
        <p:txBody>
          <a:bodyPr/>
          <a:lstStyle/>
          <a:p>
            <a:pPr lvl="0">
              <a:lnSpc>
                <a:spcPct val="100000"/>
              </a:lnSpc>
            </a:pPr>
            <a:r>
              <a:rPr lang="cs-CZ" sz="2000" dirty="0"/>
              <a:t>důležitou roli zde hraje SLOVO - komunikace, rétorika</a:t>
            </a:r>
          </a:p>
          <a:p>
            <a:pPr>
              <a:lnSpc>
                <a:spcPct val="100000"/>
              </a:lnSpc>
            </a:pPr>
            <a:r>
              <a:rPr lang="cs-CZ" sz="2000" b="1" dirty="0"/>
              <a:t>vyprávění</a:t>
            </a:r>
            <a:r>
              <a:rPr lang="cs-CZ" sz="2000" dirty="0"/>
              <a:t> (vhodná k motivaci žáků – upoutá formou podání a výzvou k prožívání příběhů; silně působí na představivost a fantazii žáků; více se uplatňuje ve společenskovědních předmětech)</a:t>
            </a:r>
          </a:p>
          <a:p>
            <a:pPr>
              <a:lnSpc>
                <a:spcPct val="100000"/>
              </a:lnSpc>
            </a:pPr>
            <a:r>
              <a:rPr lang="cs-CZ" sz="2000" b="1" dirty="0"/>
              <a:t>vysvětlování</a:t>
            </a:r>
            <a:r>
              <a:rPr lang="cs-CZ" sz="2000" dirty="0"/>
              <a:t> (univerzálně použitelná metoda ve všech předmětech; je většinou vázáno s frontální výukou; je logický a systematický postup při zprostředkování učiva žákům, který respektuje jejich věkové zvláštnosti a vychází z aktuálního stavu jejich vědomostí a dovedností; podstatou je, aby žáci pochopili a osvojili si </a:t>
            </a:r>
            <a:r>
              <a:rPr lang="cs-CZ" sz="2000" b="1" dirty="0"/>
              <a:t>jádro sdělení</a:t>
            </a:r>
            <a:r>
              <a:rPr lang="cs-CZ" sz="2000" dirty="0"/>
              <a:t>; při vysvětlování je žádoucí používat co nejvíce názorného příkladu; uplatňují se zde didaktické principy)</a:t>
            </a:r>
          </a:p>
          <a:p>
            <a:pPr>
              <a:lnSpc>
                <a:spcPct val="100000"/>
              </a:lnSpc>
            </a:pPr>
            <a:r>
              <a:rPr lang="cs-CZ" sz="2000" b="1" dirty="0"/>
              <a:t>přednáška</a:t>
            </a:r>
            <a:r>
              <a:rPr lang="cs-CZ" sz="2000" dirty="0"/>
              <a:t> (je náročná na pozornost i srozumitelnost, proto u starších žáků, resp. při výuce na vysoké škole; je delší ucelený projev, který zprostředkovává uceleně jedno téma; zvláštním případem přednášky je </a:t>
            </a:r>
            <a:r>
              <a:rPr lang="cs-CZ" sz="2000" b="1" dirty="0"/>
              <a:t>žákovský referát</a:t>
            </a:r>
            <a:r>
              <a:rPr lang="cs-CZ" sz="2000" dirty="0"/>
              <a:t>, učitel by měl žákovi při jeho tvorbě pomoci, např. vymezit téma, stanovit rozsah )</a:t>
            </a:r>
          </a:p>
          <a:p>
            <a:endParaRPr lang="en-US" dirty="0"/>
          </a:p>
        </p:txBody>
      </p:sp>
    </p:spTree>
    <p:extLst>
      <p:ext uri="{BB962C8B-B14F-4D97-AF65-F5344CB8AC3E}">
        <p14:creationId xmlns:p14="http://schemas.microsoft.com/office/powerpoint/2010/main" val="574463916"/>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sport-prezentace-16-9-cz-v11.potx" id="{68C0F6E9-3E3D-43EF-AA8F-59803821B974}" vid="{5DFD00D7-A41E-477F-8575-56E3B6857AA0}"/>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E6870CA23C9C40429B6BBFF3EF45D4EB" ma:contentTypeVersion="12" ma:contentTypeDescription="Vytvoří nový dokument" ma:contentTypeScope="" ma:versionID="5f632a482ba1ad9fac1786f6368e2bb4">
  <xsd:schema xmlns:xsd="http://www.w3.org/2001/XMLSchema" xmlns:xs="http://www.w3.org/2001/XMLSchema" xmlns:p="http://schemas.microsoft.com/office/2006/metadata/properties" xmlns:ns2="4e556105-c29a-463f-954a-f69b50614a4f" xmlns:ns3="65e27c90-cfd7-4300-b56f-431f0c449b80" targetNamespace="http://schemas.microsoft.com/office/2006/metadata/properties" ma:root="true" ma:fieldsID="a160693adf70ea963939af5e7196c1b2" ns2:_="" ns3:_="">
    <xsd:import namespace="4e556105-c29a-463f-954a-f69b50614a4f"/>
    <xsd:import namespace="65e27c90-cfd7-4300-b56f-431f0c449b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3:SharedWithUsers" minOccurs="0"/>
                <xsd:element ref="ns3:SharedWithDetails"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556105-c29a-463f-954a-f69b50614a4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5e27c90-cfd7-4300-b56f-431f0c449b80" elementFormDefault="qualified">
    <xsd:import namespace="http://schemas.microsoft.com/office/2006/documentManagement/types"/>
    <xsd:import namespace="http://schemas.microsoft.com/office/infopath/2007/PartnerControls"/>
    <xsd:element name="SharedWithUsers" ma:index="16"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dílené s podrobnostm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DFE8E86-896E-4A98-A183-86701033C8F4}">
  <ds:schemaRefs>
    <ds:schemaRef ds:uri="http://schemas.microsoft.com/sharepoint/v3/contenttype/forms"/>
  </ds:schemaRefs>
</ds:datastoreItem>
</file>

<file path=customXml/itemProps2.xml><?xml version="1.0" encoding="utf-8"?>
<ds:datastoreItem xmlns:ds="http://schemas.openxmlformats.org/officeDocument/2006/customXml" ds:itemID="{450702C7-064F-4C19-AE15-29CD39589AAF}">
  <ds:schemaRefs>
    <ds:schemaRef ds:uri="4e556105-c29a-463f-954a-f69b50614a4f"/>
    <ds:schemaRef ds:uri="65e27c90-cfd7-4300-b56f-431f0c449b8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AFD318B-DED0-489E-BFE1-7EE03CC60AB3}">
  <ds:schemaRefs>
    <ds:schemaRef ds:uri="4e556105-c29a-463f-954a-f69b50614a4f"/>
    <ds:schemaRef ds:uri="65e27c90-cfd7-4300-b56f-431f0c449b8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muni-sport-prezentace-16-9-cz-v11</Template>
  <TotalTime>34</TotalTime>
  <Words>2131</Words>
  <Application>Microsoft Macintosh PowerPoint</Application>
  <PresentationFormat>Širokoúhlá obrazovka</PresentationFormat>
  <Paragraphs>177</Paragraphs>
  <Slides>31</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31</vt:i4>
      </vt:variant>
    </vt:vector>
  </HeadingPairs>
  <TitlesOfParts>
    <vt:vector size="35" baseType="lpstr">
      <vt:lpstr>Arial</vt:lpstr>
      <vt:lpstr>Tahoma</vt:lpstr>
      <vt:lpstr>Wingdings</vt:lpstr>
      <vt:lpstr>Prezentace_MU_CZ</vt:lpstr>
      <vt:lpstr>5. Výukové přístupy a metody</vt:lpstr>
      <vt:lpstr>Obsah</vt:lpstr>
      <vt:lpstr>Co je to metoda výuky?</vt:lpstr>
      <vt:lpstr>Základní koncepce (modely) výuky</vt:lpstr>
      <vt:lpstr>Základní koncepce (modely) výuky</vt:lpstr>
      <vt:lpstr>Na základě čeho volíme výukové metody?</vt:lpstr>
      <vt:lpstr>Jedna z možných klasifikací…</vt:lpstr>
      <vt:lpstr>Klasické výukové metody a) metody slovní </vt:lpstr>
      <vt:lpstr>1. Klasické výukové metody: </vt:lpstr>
      <vt:lpstr>Prezentace aplikace PowerPoint</vt:lpstr>
      <vt:lpstr>Prezentace aplikace PowerPoint</vt:lpstr>
      <vt:lpstr>Prezentace aplikace PowerPoint</vt:lpstr>
      <vt:lpstr>2. Aktivizující výukové metody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3. Komplexní výukové metody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Transmisivní pojetí výuky </vt:lpstr>
      <vt:lpstr>Konstruktivistické pojetí výuky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Katarína Peterková</dc:creator>
  <cp:lastModifiedBy>Marcela Janíková</cp:lastModifiedBy>
  <cp:revision>12</cp:revision>
  <cp:lastPrinted>1601-01-01T00:00:00Z</cp:lastPrinted>
  <dcterms:created xsi:type="dcterms:W3CDTF">2021-02-15T13:46:28Z</dcterms:created>
  <dcterms:modified xsi:type="dcterms:W3CDTF">2021-04-21T19:14:47Z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0x010100E6870CA23C9C40429B6BBFF3EF45D4EB</vt:lpwstr>
  </property>
</Properties>
</file>