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70" r:id="rId7"/>
    <p:sldId id="271" r:id="rId8"/>
    <p:sldId id="272" r:id="rId9"/>
    <p:sldId id="273" r:id="rId10"/>
    <p:sldId id="258" r:id="rId11"/>
    <p:sldId id="277" r:id="rId12"/>
    <p:sldId id="268" r:id="rId13"/>
    <p:sldId id="269" r:id="rId14"/>
    <p:sldId id="275" r:id="rId15"/>
    <p:sldId id="276" r:id="rId16"/>
    <p:sldId id="278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 snapToObjects="1">
      <p:cViewPr varScale="1">
        <p:scale>
          <a:sx n="109" d="100"/>
          <a:sy n="109" d="100"/>
        </p:scale>
        <p:origin x="680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2C993-78EB-45D2-A792-60CC14C4DB86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EE08018-690B-4A30-B36A-CCD6DBAB71FE}">
      <dgm:prSet/>
      <dgm:spPr/>
      <dgm:t>
        <a:bodyPr/>
        <a:lstStyle/>
        <a:p>
          <a:r>
            <a:rPr lang="cs-CZ" dirty="0"/>
            <a:t>všechny hodnotící procesy a jejich projevy, které bezprostředně ovlivňují školní výuku nebo o ní vypovídají (široké pojetí)</a:t>
          </a:r>
          <a:endParaRPr lang="en-US" dirty="0"/>
        </a:p>
      </dgm:t>
    </dgm:pt>
    <dgm:pt modelId="{01C39A95-75E8-41FF-BD75-C3D314A8E220}" type="parTrans" cxnId="{4D4E125A-A291-4703-A1AE-E0632E212785}">
      <dgm:prSet/>
      <dgm:spPr/>
      <dgm:t>
        <a:bodyPr/>
        <a:lstStyle/>
        <a:p>
          <a:endParaRPr lang="en-US"/>
        </a:p>
      </dgm:t>
    </dgm:pt>
    <dgm:pt modelId="{90F7F66A-1379-4B76-81F6-A58D56D5B40C}" type="sibTrans" cxnId="{4D4E125A-A291-4703-A1AE-E0632E212785}">
      <dgm:prSet/>
      <dgm:spPr/>
      <dgm:t>
        <a:bodyPr/>
        <a:lstStyle/>
        <a:p>
          <a:endParaRPr lang="en-US"/>
        </a:p>
      </dgm:t>
    </dgm:pt>
    <dgm:pt modelId="{234C1C98-8AA2-401C-97B5-D2318D2BA1E4}">
      <dgm:prSet/>
      <dgm:spPr/>
      <dgm:t>
        <a:bodyPr/>
        <a:lstStyle/>
        <a:p>
          <a:r>
            <a:rPr lang="cs-CZ"/>
            <a:t>systematický proces, který vede k určení kvalit a výkonů vykazovaných žákem nebo skupinou žáků</a:t>
          </a:r>
          <a:endParaRPr lang="en-US"/>
        </a:p>
      </dgm:t>
    </dgm:pt>
    <dgm:pt modelId="{D2CCC11F-EC29-4ED5-9B8E-D7EEE5B9EAF3}" type="parTrans" cxnId="{1F41E16E-3EC3-4024-BFB6-02070D565241}">
      <dgm:prSet/>
      <dgm:spPr/>
      <dgm:t>
        <a:bodyPr/>
        <a:lstStyle/>
        <a:p>
          <a:endParaRPr lang="en-US"/>
        </a:p>
      </dgm:t>
    </dgm:pt>
    <dgm:pt modelId="{76A6587D-A4E8-46BC-8022-866AC6258B09}" type="sibTrans" cxnId="{1F41E16E-3EC3-4024-BFB6-02070D565241}">
      <dgm:prSet/>
      <dgm:spPr/>
      <dgm:t>
        <a:bodyPr/>
        <a:lstStyle/>
        <a:p>
          <a:endParaRPr lang="en-US"/>
        </a:p>
      </dgm:t>
    </dgm:pt>
    <dgm:pt modelId="{5A4331E3-A567-9747-AA15-B9E78A901A8B}" type="pres">
      <dgm:prSet presAssocID="{B5C2C993-78EB-45D2-A792-60CC14C4DB86}" presName="vert0" presStyleCnt="0">
        <dgm:presLayoutVars>
          <dgm:dir/>
          <dgm:animOne val="branch"/>
          <dgm:animLvl val="lvl"/>
        </dgm:presLayoutVars>
      </dgm:prSet>
      <dgm:spPr/>
    </dgm:pt>
    <dgm:pt modelId="{FD2E159A-7B62-794A-853E-2CE8719994E1}" type="pres">
      <dgm:prSet presAssocID="{0EE08018-690B-4A30-B36A-CCD6DBAB71FE}" presName="thickLine" presStyleLbl="alignNode1" presStyleIdx="0" presStyleCnt="2"/>
      <dgm:spPr/>
    </dgm:pt>
    <dgm:pt modelId="{9B45CFD3-6DD5-C84F-BE1C-8E7E131EFCD3}" type="pres">
      <dgm:prSet presAssocID="{0EE08018-690B-4A30-B36A-CCD6DBAB71FE}" presName="horz1" presStyleCnt="0"/>
      <dgm:spPr/>
    </dgm:pt>
    <dgm:pt modelId="{D1B4BE57-7726-D149-B008-F1D3A1A2FECB}" type="pres">
      <dgm:prSet presAssocID="{0EE08018-690B-4A30-B36A-CCD6DBAB71FE}" presName="tx1" presStyleLbl="revTx" presStyleIdx="0" presStyleCnt="2"/>
      <dgm:spPr/>
    </dgm:pt>
    <dgm:pt modelId="{AD4F28CB-BF7A-F44D-9358-CB98EF5EBBDA}" type="pres">
      <dgm:prSet presAssocID="{0EE08018-690B-4A30-B36A-CCD6DBAB71FE}" presName="vert1" presStyleCnt="0"/>
      <dgm:spPr/>
    </dgm:pt>
    <dgm:pt modelId="{C136700A-EFDF-244D-9D91-E763B60ABC16}" type="pres">
      <dgm:prSet presAssocID="{234C1C98-8AA2-401C-97B5-D2318D2BA1E4}" presName="thickLine" presStyleLbl="alignNode1" presStyleIdx="1" presStyleCnt="2"/>
      <dgm:spPr/>
    </dgm:pt>
    <dgm:pt modelId="{6C3E648A-637A-8D4B-B976-E881005F2A81}" type="pres">
      <dgm:prSet presAssocID="{234C1C98-8AA2-401C-97B5-D2318D2BA1E4}" presName="horz1" presStyleCnt="0"/>
      <dgm:spPr/>
    </dgm:pt>
    <dgm:pt modelId="{0955F451-56EC-9940-B835-834ACAF74F60}" type="pres">
      <dgm:prSet presAssocID="{234C1C98-8AA2-401C-97B5-D2318D2BA1E4}" presName="tx1" presStyleLbl="revTx" presStyleIdx="1" presStyleCnt="2"/>
      <dgm:spPr/>
    </dgm:pt>
    <dgm:pt modelId="{7C34FC41-AF79-A64F-BDF4-C95D7B6C32DE}" type="pres">
      <dgm:prSet presAssocID="{234C1C98-8AA2-401C-97B5-D2318D2BA1E4}" presName="vert1" presStyleCnt="0"/>
      <dgm:spPr/>
    </dgm:pt>
  </dgm:ptLst>
  <dgm:cxnLst>
    <dgm:cxn modelId="{4D4E125A-A291-4703-A1AE-E0632E212785}" srcId="{B5C2C993-78EB-45D2-A792-60CC14C4DB86}" destId="{0EE08018-690B-4A30-B36A-CCD6DBAB71FE}" srcOrd="0" destOrd="0" parTransId="{01C39A95-75E8-41FF-BD75-C3D314A8E220}" sibTransId="{90F7F66A-1379-4B76-81F6-A58D56D5B40C}"/>
    <dgm:cxn modelId="{1F41E16E-3EC3-4024-BFB6-02070D565241}" srcId="{B5C2C993-78EB-45D2-A792-60CC14C4DB86}" destId="{234C1C98-8AA2-401C-97B5-D2318D2BA1E4}" srcOrd="1" destOrd="0" parTransId="{D2CCC11F-EC29-4ED5-9B8E-D7EEE5B9EAF3}" sibTransId="{76A6587D-A4E8-46BC-8022-866AC6258B09}"/>
    <dgm:cxn modelId="{38A51584-1D4B-5E47-80DA-066D64921B30}" type="presOf" srcId="{0EE08018-690B-4A30-B36A-CCD6DBAB71FE}" destId="{D1B4BE57-7726-D149-B008-F1D3A1A2FECB}" srcOrd="0" destOrd="0" presId="urn:microsoft.com/office/officeart/2008/layout/LinedList"/>
    <dgm:cxn modelId="{79542894-07C1-484D-86D3-5FA527DF96FB}" type="presOf" srcId="{B5C2C993-78EB-45D2-A792-60CC14C4DB86}" destId="{5A4331E3-A567-9747-AA15-B9E78A901A8B}" srcOrd="0" destOrd="0" presId="urn:microsoft.com/office/officeart/2008/layout/LinedList"/>
    <dgm:cxn modelId="{5F7A88C8-5723-B149-ACCB-E3CD7C9A04F4}" type="presOf" srcId="{234C1C98-8AA2-401C-97B5-D2318D2BA1E4}" destId="{0955F451-56EC-9940-B835-834ACAF74F60}" srcOrd="0" destOrd="0" presId="urn:microsoft.com/office/officeart/2008/layout/LinedList"/>
    <dgm:cxn modelId="{00E4916B-6C43-834E-88F7-B8B43501A5D2}" type="presParOf" srcId="{5A4331E3-A567-9747-AA15-B9E78A901A8B}" destId="{FD2E159A-7B62-794A-853E-2CE8719994E1}" srcOrd="0" destOrd="0" presId="urn:microsoft.com/office/officeart/2008/layout/LinedList"/>
    <dgm:cxn modelId="{8409DC68-DB07-8F4E-AC41-A5F6D9E1D95E}" type="presParOf" srcId="{5A4331E3-A567-9747-AA15-B9E78A901A8B}" destId="{9B45CFD3-6DD5-C84F-BE1C-8E7E131EFCD3}" srcOrd="1" destOrd="0" presId="urn:microsoft.com/office/officeart/2008/layout/LinedList"/>
    <dgm:cxn modelId="{007AA493-3779-354E-85ED-A1DDDC838D3D}" type="presParOf" srcId="{9B45CFD3-6DD5-C84F-BE1C-8E7E131EFCD3}" destId="{D1B4BE57-7726-D149-B008-F1D3A1A2FECB}" srcOrd="0" destOrd="0" presId="urn:microsoft.com/office/officeart/2008/layout/LinedList"/>
    <dgm:cxn modelId="{18F1E976-EE9D-7D4A-947A-BD984EA386DF}" type="presParOf" srcId="{9B45CFD3-6DD5-C84F-BE1C-8E7E131EFCD3}" destId="{AD4F28CB-BF7A-F44D-9358-CB98EF5EBBDA}" srcOrd="1" destOrd="0" presId="urn:microsoft.com/office/officeart/2008/layout/LinedList"/>
    <dgm:cxn modelId="{FD129D93-C866-6D49-88BD-DCA2625DEAD2}" type="presParOf" srcId="{5A4331E3-A567-9747-AA15-B9E78A901A8B}" destId="{C136700A-EFDF-244D-9D91-E763B60ABC16}" srcOrd="2" destOrd="0" presId="urn:microsoft.com/office/officeart/2008/layout/LinedList"/>
    <dgm:cxn modelId="{3A94C503-F145-224B-A781-F8F276123FB6}" type="presParOf" srcId="{5A4331E3-A567-9747-AA15-B9E78A901A8B}" destId="{6C3E648A-637A-8D4B-B976-E881005F2A81}" srcOrd="3" destOrd="0" presId="urn:microsoft.com/office/officeart/2008/layout/LinedList"/>
    <dgm:cxn modelId="{22138F72-7396-624C-9133-BB7484E93A7A}" type="presParOf" srcId="{6C3E648A-637A-8D4B-B976-E881005F2A81}" destId="{0955F451-56EC-9940-B835-834ACAF74F60}" srcOrd="0" destOrd="0" presId="urn:microsoft.com/office/officeart/2008/layout/LinedList"/>
    <dgm:cxn modelId="{3B1F744B-AB46-9140-B89D-74A290775A14}" type="presParOf" srcId="{6C3E648A-637A-8D4B-B976-E881005F2A81}" destId="{7C34FC41-AF79-A64F-BDF4-C95D7B6C32D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EF6F63-418D-4F33-B7D7-595BC930C53A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72A34E-0730-483E-BBAF-F0F3655C1704}">
      <dgm:prSet/>
      <dgm:spPr/>
      <dgm:t>
        <a:bodyPr/>
        <a:lstStyle/>
        <a:p>
          <a:r>
            <a:rPr lang="cs-CZ" b="1" dirty="0"/>
            <a:t>zjištění</a:t>
          </a:r>
          <a:r>
            <a:rPr lang="cs-CZ" dirty="0"/>
            <a:t> kompetencí – vědomostí, dovedností a postojů – žáka</a:t>
          </a:r>
          <a:endParaRPr lang="en-US" dirty="0"/>
        </a:p>
      </dgm:t>
    </dgm:pt>
    <dgm:pt modelId="{0209FA4C-0E00-483B-BB48-3EE5E09D1DDF}" type="parTrans" cxnId="{F8F0A965-4025-485C-8439-01DC343ACA0F}">
      <dgm:prSet/>
      <dgm:spPr/>
      <dgm:t>
        <a:bodyPr/>
        <a:lstStyle/>
        <a:p>
          <a:endParaRPr lang="en-US"/>
        </a:p>
      </dgm:t>
    </dgm:pt>
    <dgm:pt modelId="{A5694E9F-6752-4D8A-A167-1C8935F31B8D}" type="sibTrans" cxnId="{F8F0A965-4025-485C-8439-01DC343ACA0F}">
      <dgm:prSet/>
      <dgm:spPr/>
      <dgm:t>
        <a:bodyPr/>
        <a:lstStyle/>
        <a:p>
          <a:endParaRPr lang="en-US"/>
        </a:p>
      </dgm:t>
    </dgm:pt>
    <dgm:pt modelId="{51C295C7-AD08-48F6-AA6E-AB3D5A709B19}">
      <dgm:prSet/>
      <dgm:spPr/>
      <dgm:t>
        <a:bodyPr/>
        <a:lstStyle/>
        <a:p>
          <a:r>
            <a:rPr lang="cs-CZ" b="1" dirty="0"/>
            <a:t>formulace hodnotících soudů</a:t>
          </a:r>
          <a:r>
            <a:rPr lang="cs-CZ" dirty="0"/>
            <a:t> na základě </a:t>
          </a:r>
          <a:r>
            <a:rPr lang="cs-CZ" b="1" dirty="0"/>
            <a:t>porovnání skutečného stavu se stavem předpokládaným</a:t>
          </a:r>
          <a:r>
            <a:rPr lang="cs-CZ" dirty="0"/>
            <a:t> (předpokládaný stav je formulován jako cíle výuky)</a:t>
          </a:r>
          <a:endParaRPr lang="en-US" dirty="0"/>
        </a:p>
      </dgm:t>
    </dgm:pt>
    <dgm:pt modelId="{B1C4F87E-74D9-409E-89B6-E790DDC859E2}" type="parTrans" cxnId="{5BF38242-A73A-4D81-A652-7D5E74023899}">
      <dgm:prSet/>
      <dgm:spPr/>
      <dgm:t>
        <a:bodyPr/>
        <a:lstStyle/>
        <a:p>
          <a:endParaRPr lang="en-US"/>
        </a:p>
      </dgm:t>
    </dgm:pt>
    <dgm:pt modelId="{649B0DD2-2FB3-40EE-B3DA-D99384DDE834}" type="sibTrans" cxnId="{5BF38242-A73A-4D81-A652-7D5E74023899}">
      <dgm:prSet/>
      <dgm:spPr/>
      <dgm:t>
        <a:bodyPr/>
        <a:lstStyle/>
        <a:p>
          <a:endParaRPr lang="en-US"/>
        </a:p>
      </dgm:t>
    </dgm:pt>
    <dgm:pt modelId="{A3D6D685-1A13-7149-82AF-387C0F78B452}" type="pres">
      <dgm:prSet presAssocID="{14EF6F63-418D-4F33-B7D7-595BC930C53A}" presName="vert0" presStyleCnt="0">
        <dgm:presLayoutVars>
          <dgm:dir/>
          <dgm:animOne val="branch"/>
          <dgm:animLvl val="lvl"/>
        </dgm:presLayoutVars>
      </dgm:prSet>
      <dgm:spPr/>
    </dgm:pt>
    <dgm:pt modelId="{D3820517-4D51-4E40-823C-CA687E8517FF}" type="pres">
      <dgm:prSet presAssocID="{A772A34E-0730-483E-BBAF-F0F3655C1704}" presName="thickLine" presStyleLbl="alignNode1" presStyleIdx="0" presStyleCnt="2"/>
      <dgm:spPr/>
    </dgm:pt>
    <dgm:pt modelId="{B424235C-3A1B-BE4E-88CD-2DEC2C781E86}" type="pres">
      <dgm:prSet presAssocID="{A772A34E-0730-483E-BBAF-F0F3655C1704}" presName="horz1" presStyleCnt="0"/>
      <dgm:spPr/>
    </dgm:pt>
    <dgm:pt modelId="{4A7F1E73-E9CD-5E4C-BCB2-ADAB10C25746}" type="pres">
      <dgm:prSet presAssocID="{A772A34E-0730-483E-BBAF-F0F3655C1704}" presName="tx1" presStyleLbl="revTx" presStyleIdx="0" presStyleCnt="2"/>
      <dgm:spPr/>
    </dgm:pt>
    <dgm:pt modelId="{9A3C4E51-489C-8C4F-9582-BAD186FA3321}" type="pres">
      <dgm:prSet presAssocID="{A772A34E-0730-483E-BBAF-F0F3655C1704}" presName="vert1" presStyleCnt="0"/>
      <dgm:spPr/>
    </dgm:pt>
    <dgm:pt modelId="{B4356B26-9399-6D44-A291-39572694A2AA}" type="pres">
      <dgm:prSet presAssocID="{51C295C7-AD08-48F6-AA6E-AB3D5A709B19}" presName="thickLine" presStyleLbl="alignNode1" presStyleIdx="1" presStyleCnt="2"/>
      <dgm:spPr/>
    </dgm:pt>
    <dgm:pt modelId="{BCB9078D-0666-FA4B-975C-8397E75AD2E8}" type="pres">
      <dgm:prSet presAssocID="{51C295C7-AD08-48F6-AA6E-AB3D5A709B19}" presName="horz1" presStyleCnt="0"/>
      <dgm:spPr/>
    </dgm:pt>
    <dgm:pt modelId="{D28D83D6-5C3C-414E-9413-8241A24D3617}" type="pres">
      <dgm:prSet presAssocID="{51C295C7-AD08-48F6-AA6E-AB3D5A709B19}" presName="tx1" presStyleLbl="revTx" presStyleIdx="1" presStyleCnt="2" custScaleY="97145"/>
      <dgm:spPr/>
    </dgm:pt>
    <dgm:pt modelId="{CCF37593-4498-334F-B77A-CD56ADDD830E}" type="pres">
      <dgm:prSet presAssocID="{51C295C7-AD08-48F6-AA6E-AB3D5A709B19}" presName="vert1" presStyleCnt="0"/>
      <dgm:spPr/>
    </dgm:pt>
  </dgm:ptLst>
  <dgm:cxnLst>
    <dgm:cxn modelId="{5BF38242-A73A-4D81-A652-7D5E74023899}" srcId="{14EF6F63-418D-4F33-B7D7-595BC930C53A}" destId="{51C295C7-AD08-48F6-AA6E-AB3D5A709B19}" srcOrd="1" destOrd="0" parTransId="{B1C4F87E-74D9-409E-89B6-E790DDC859E2}" sibTransId="{649B0DD2-2FB3-40EE-B3DA-D99384DDE834}"/>
    <dgm:cxn modelId="{F8F0A965-4025-485C-8439-01DC343ACA0F}" srcId="{14EF6F63-418D-4F33-B7D7-595BC930C53A}" destId="{A772A34E-0730-483E-BBAF-F0F3655C1704}" srcOrd="0" destOrd="0" parTransId="{0209FA4C-0E00-483B-BB48-3EE5E09D1DDF}" sibTransId="{A5694E9F-6752-4D8A-A167-1C8935F31B8D}"/>
    <dgm:cxn modelId="{E36B996C-828E-724D-995A-51855C0910B0}" type="presOf" srcId="{14EF6F63-418D-4F33-B7D7-595BC930C53A}" destId="{A3D6D685-1A13-7149-82AF-387C0F78B452}" srcOrd="0" destOrd="0" presId="urn:microsoft.com/office/officeart/2008/layout/LinedList"/>
    <dgm:cxn modelId="{4156FFAF-E4B8-C342-BCE1-CEC682CF441A}" type="presOf" srcId="{51C295C7-AD08-48F6-AA6E-AB3D5A709B19}" destId="{D28D83D6-5C3C-414E-9413-8241A24D3617}" srcOrd="0" destOrd="0" presId="urn:microsoft.com/office/officeart/2008/layout/LinedList"/>
    <dgm:cxn modelId="{BF333FD2-2083-124F-99A8-038F4BAF86BE}" type="presOf" srcId="{A772A34E-0730-483E-BBAF-F0F3655C1704}" destId="{4A7F1E73-E9CD-5E4C-BCB2-ADAB10C25746}" srcOrd="0" destOrd="0" presId="urn:microsoft.com/office/officeart/2008/layout/LinedList"/>
    <dgm:cxn modelId="{04D980C1-0265-4E44-93A7-FF59FCF76864}" type="presParOf" srcId="{A3D6D685-1A13-7149-82AF-387C0F78B452}" destId="{D3820517-4D51-4E40-823C-CA687E8517FF}" srcOrd="0" destOrd="0" presId="urn:microsoft.com/office/officeart/2008/layout/LinedList"/>
    <dgm:cxn modelId="{DCC0E1A6-492A-DB47-9069-0D7500676F03}" type="presParOf" srcId="{A3D6D685-1A13-7149-82AF-387C0F78B452}" destId="{B424235C-3A1B-BE4E-88CD-2DEC2C781E86}" srcOrd="1" destOrd="0" presId="urn:microsoft.com/office/officeart/2008/layout/LinedList"/>
    <dgm:cxn modelId="{7C4D9F3B-5F83-2C41-B4A1-B55E2F52CDF0}" type="presParOf" srcId="{B424235C-3A1B-BE4E-88CD-2DEC2C781E86}" destId="{4A7F1E73-E9CD-5E4C-BCB2-ADAB10C25746}" srcOrd="0" destOrd="0" presId="urn:microsoft.com/office/officeart/2008/layout/LinedList"/>
    <dgm:cxn modelId="{C933A089-9FAC-8C4A-A303-BAC81EF258EA}" type="presParOf" srcId="{B424235C-3A1B-BE4E-88CD-2DEC2C781E86}" destId="{9A3C4E51-489C-8C4F-9582-BAD186FA3321}" srcOrd="1" destOrd="0" presId="urn:microsoft.com/office/officeart/2008/layout/LinedList"/>
    <dgm:cxn modelId="{AE90DB29-1BFE-1444-A7D0-79C45DA9B12B}" type="presParOf" srcId="{A3D6D685-1A13-7149-82AF-387C0F78B452}" destId="{B4356B26-9399-6D44-A291-39572694A2AA}" srcOrd="2" destOrd="0" presId="urn:microsoft.com/office/officeart/2008/layout/LinedList"/>
    <dgm:cxn modelId="{E1BD2329-388B-6A4F-B50B-A14F449A87AE}" type="presParOf" srcId="{A3D6D685-1A13-7149-82AF-387C0F78B452}" destId="{BCB9078D-0666-FA4B-975C-8397E75AD2E8}" srcOrd="3" destOrd="0" presId="urn:microsoft.com/office/officeart/2008/layout/LinedList"/>
    <dgm:cxn modelId="{441B6462-2C0B-6147-B4B9-98175DF2276C}" type="presParOf" srcId="{BCB9078D-0666-FA4B-975C-8397E75AD2E8}" destId="{D28D83D6-5C3C-414E-9413-8241A24D3617}" srcOrd="0" destOrd="0" presId="urn:microsoft.com/office/officeart/2008/layout/LinedList"/>
    <dgm:cxn modelId="{B46AB6A5-E7D8-8643-9140-1728B5DB2FF3}" type="presParOf" srcId="{BCB9078D-0666-FA4B-975C-8397E75AD2E8}" destId="{CCF37593-4498-334F-B77A-CD56ADDD83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E159A-7B62-794A-853E-2CE8719994E1}">
      <dsp:nvSpPr>
        <dsp:cNvPr id="0" name=""/>
        <dsp:cNvSpPr/>
      </dsp:nvSpPr>
      <dsp:spPr>
        <a:xfrm>
          <a:off x="0" y="0"/>
          <a:ext cx="621933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B4BE57-7726-D149-B008-F1D3A1A2FECB}">
      <dsp:nvSpPr>
        <dsp:cNvPr id="0" name=""/>
        <dsp:cNvSpPr/>
      </dsp:nvSpPr>
      <dsp:spPr>
        <a:xfrm>
          <a:off x="0" y="0"/>
          <a:ext cx="6219337" cy="2014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všechny hodnotící procesy a jejich projevy, které bezprostředně ovlivňují školní výuku nebo o ní vypovídají (široké pojetí)</a:t>
          </a:r>
          <a:endParaRPr lang="en-US" sz="3100" kern="1200" dirty="0"/>
        </a:p>
      </dsp:txBody>
      <dsp:txXfrm>
        <a:off x="0" y="0"/>
        <a:ext cx="6219337" cy="2014293"/>
      </dsp:txXfrm>
    </dsp:sp>
    <dsp:sp modelId="{C136700A-EFDF-244D-9D91-E763B60ABC16}">
      <dsp:nvSpPr>
        <dsp:cNvPr id="0" name=""/>
        <dsp:cNvSpPr/>
      </dsp:nvSpPr>
      <dsp:spPr>
        <a:xfrm>
          <a:off x="0" y="2014293"/>
          <a:ext cx="621933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55F451-56EC-9940-B835-834ACAF74F60}">
      <dsp:nvSpPr>
        <dsp:cNvPr id="0" name=""/>
        <dsp:cNvSpPr/>
      </dsp:nvSpPr>
      <dsp:spPr>
        <a:xfrm>
          <a:off x="0" y="2014293"/>
          <a:ext cx="6219337" cy="2014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systematický proces, který vede k určení kvalit a výkonů vykazovaných žákem nebo skupinou žáků</a:t>
          </a:r>
          <a:endParaRPr lang="en-US" sz="3100" kern="1200"/>
        </a:p>
      </dsp:txBody>
      <dsp:txXfrm>
        <a:off x="0" y="2014293"/>
        <a:ext cx="6219337" cy="2014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20517-4D51-4E40-823C-CA687E8517FF}">
      <dsp:nvSpPr>
        <dsp:cNvPr id="0" name=""/>
        <dsp:cNvSpPr/>
      </dsp:nvSpPr>
      <dsp:spPr>
        <a:xfrm>
          <a:off x="0" y="1467"/>
          <a:ext cx="89977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7F1E73-E9CD-5E4C-BCB2-ADAB10C25746}">
      <dsp:nvSpPr>
        <dsp:cNvPr id="0" name=""/>
        <dsp:cNvSpPr/>
      </dsp:nvSpPr>
      <dsp:spPr>
        <a:xfrm>
          <a:off x="0" y="1467"/>
          <a:ext cx="8997706" cy="186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/>
            <a:t>zjištění</a:t>
          </a:r>
          <a:r>
            <a:rPr lang="cs-CZ" sz="3000" kern="1200" dirty="0"/>
            <a:t> kompetencí – vědomostí, dovedností a postojů – žáka</a:t>
          </a:r>
          <a:endParaRPr lang="en-US" sz="3000" kern="1200" dirty="0"/>
        </a:p>
      </dsp:txBody>
      <dsp:txXfrm>
        <a:off x="0" y="1467"/>
        <a:ext cx="8997706" cy="1862839"/>
      </dsp:txXfrm>
    </dsp:sp>
    <dsp:sp modelId="{B4356B26-9399-6D44-A291-39572694A2AA}">
      <dsp:nvSpPr>
        <dsp:cNvPr id="0" name=""/>
        <dsp:cNvSpPr/>
      </dsp:nvSpPr>
      <dsp:spPr>
        <a:xfrm>
          <a:off x="0" y="1864306"/>
          <a:ext cx="8997706" cy="0"/>
        </a:xfrm>
        <a:prstGeom prst="line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8D83D6-5C3C-414E-9413-8241A24D3617}">
      <dsp:nvSpPr>
        <dsp:cNvPr id="0" name=""/>
        <dsp:cNvSpPr/>
      </dsp:nvSpPr>
      <dsp:spPr>
        <a:xfrm>
          <a:off x="0" y="1864306"/>
          <a:ext cx="8997706" cy="1809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/>
            <a:t>formulace hodnotících soudů</a:t>
          </a:r>
          <a:r>
            <a:rPr lang="cs-CZ" sz="3000" kern="1200" dirty="0"/>
            <a:t> na základě </a:t>
          </a:r>
          <a:r>
            <a:rPr lang="cs-CZ" sz="3000" b="1" kern="1200" dirty="0"/>
            <a:t>porovnání skutečného stavu se stavem předpokládaným</a:t>
          </a:r>
          <a:r>
            <a:rPr lang="cs-CZ" sz="3000" kern="1200" dirty="0"/>
            <a:t> (předpokládaný stav je formulován jako cíle výuky)</a:t>
          </a:r>
          <a:endParaRPr lang="en-US" sz="3000" kern="1200" dirty="0"/>
        </a:p>
      </dsp:txBody>
      <dsp:txXfrm>
        <a:off x="0" y="1864306"/>
        <a:ext cx="8997706" cy="1809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 (alternativní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96E56-5C3F-4C5E-8FA2-4C7BE646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047414-72BB-43A4-81A8-67CF011FF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AB3853-9BCC-4A9C-BAC3-BA97D1453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269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184304" y="5457322"/>
            <a:ext cx="5994865" cy="1361355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39213" y="5530103"/>
            <a:ext cx="5611974" cy="1327897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10. Hodnocení učebního procesu a výsledků žáků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213CEC-6AB2-2C4A-A5A9-E428191838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BD5A0A-A58F-7F41-AEE5-199E01DAB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DCAE34-DFE5-3441-8E23-05E2BB41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Zkoušení a klasifikace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FBE0918-0B89-9A42-BCD5-98EB470D3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880950" cy="2922861"/>
          </a:xfrm>
        </p:spPr>
        <p:txBody>
          <a:bodyPr/>
          <a:lstStyle/>
          <a:p>
            <a:r>
              <a:rPr lang="cs-CZ" dirty="0"/>
              <a:t>Učitel </a:t>
            </a:r>
            <a:r>
              <a:rPr lang="cs-CZ" b="1" dirty="0"/>
              <a:t>ne</a:t>
            </a:r>
            <a:r>
              <a:rPr lang="cs-CZ" dirty="0"/>
              <a:t>potřebuje </a:t>
            </a:r>
            <a:r>
              <a:rPr lang="cs-CZ" b="1" dirty="0"/>
              <a:t>uplatňovat známkování jako prostředek moci nad žákem</a:t>
            </a:r>
            <a:r>
              <a:rPr lang="cs-CZ" dirty="0"/>
              <a:t>, ale hodnocením žákovi dává najevo, že </a:t>
            </a:r>
            <a:r>
              <a:rPr lang="cs-CZ" b="1" dirty="0"/>
              <a:t>má zájem o žáka</a:t>
            </a:r>
            <a:r>
              <a:rPr lang="cs-CZ" dirty="0"/>
              <a:t>  a že ho chce někam posunout. V praxi jde žákům (a často i rodičům) především o dobré známky bez ohledu na to, co žáci skutečně umějí a jak se ke známkám dostanou.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2E8715-AD2F-3C42-B2D8-12EAB2A9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931" y="-1"/>
            <a:ext cx="4709069" cy="26574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64D78F2-714C-B24E-BC91-833C1083FC0C}"/>
              </a:ext>
            </a:extLst>
          </p:cNvPr>
          <p:cNvSpPr txBox="1"/>
          <p:nvPr/>
        </p:nvSpPr>
        <p:spPr>
          <a:xfrm>
            <a:off x="8168053" y="2657474"/>
            <a:ext cx="3146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i="1" dirty="0" err="1">
                <a:latin typeface="+mn-lt"/>
              </a:rPr>
              <a:t>Youtube</a:t>
            </a:r>
            <a:r>
              <a:rPr lang="cs-CZ" sz="1600" i="1" dirty="0">
                <a:latin typeface="+mn-lt"/>
              </a:rPr>
              <a:t>: </a:t>
            </a:r>
            <a:r>
              <a:rPr lang="cs-CZ" sz="1600" i="1" dirty="0" err="1">
                <a:latin typeface="+mn-lt"/>
              </a:rPr>
              <a:t>Teachings</a:t>
            </a:r>
            <a:r>
              <a:rPr lang="cs-CZ" sz="1600" i="1" dirty="0">
                <a:latin typeface="+mn-lt"/>
              </a:rPr>
              <a:t> in </a:t>
            </a:r>
            <a:r>
              <a:rPr lang="cs-CZ" sz="1600" i="1" dirty="0" err="1">
                <a:latin typeface="+mn-lt"/>
              </a:rPr>
              <a:t>Education</a:t>
            </a:r>
            <a:endParaRPr lang="cs-CZ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846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7162B1-2E93-644F-BD29-67D9E2C6B9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805CF4-6653-3E40-9188-4174F46A6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594799-12D8-C24D-B927-854BA62D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Tradiční hodnocení - známka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4354241-39D4-BB41-B0DA-2630300C2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vytýká se, že je zaměřené na srovnávání žáků mezi sebou</a:t>
            </a:r>
          </a:p>
          <a:p>
            <a:pPr lvl="0"/>
            <a:r>
              <a:rPr lang="cs-CZ" dirty="0"/>
              <a:t>klade důraz na funkci kontrolní, selektivní</a:t>
            </a:r>
          </a:p>
          <a:p>
            <a:pPr lvl="0"/>
            <a:r>
              <a:rPr lang="cs-CZ" dirty="0"/>
              <a:t>z hlediska předmětu hodnocení jde převážně o posouzení znalostí, vědomostí</a:t>
            </a:r>
          </a:p>
          <a:p>
            <a:pPr lvl="0"/>
            <a:r>
              <a:rPr lang="cs-CZ" dirty="0"/>
              <a:t>tradiční hodnocení konstatuje, nevysvětluje příčiny neúspěchu, nehledá, nenabízí prostředky k řešení problémů</a:t>
            </a:r>
          </a:p>
          <a:p>
            <a:r>
              <a:rPr lang="cs-CZ" dirty="0"/>
              <a:t>je založeno na vyhledávání chyb, které považuje za patologický jev, a na jejich trestání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4227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C5F6FA-E958-0541-91C9-7237687ECB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C50C05-79CC-7A43-AB00-738651A0B0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3588B1-3676-9342-8DA1-96D2B67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Slovní hodnocení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82C3B85-48FA-304A-8F43-25E399B1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 lvl="0"/>
            <a:r>
              <a:rPr lang="cs-CZ" sz="2400" dirty="0"/>
              <a:t>je považováno za kvalitativní, formativní, diagnostické</a:t>
            </a:r>
          </a:p>
          <a:p>
            <a:pPr lvl="0"/>
            <a:r>
              <a:rPr lang="cs-CZ" sz="2400" dirty="0"/>
              <a:t>důraz na funkci </a:t>
            </a:r>
            <a:r>
              <a:rPr lang="cs-CZ" sz="2400" i="1" dirty="0"/>
              <a:t>informační a diagnostickou </a:t>
            </a:r>
            <a:r>
              <a:rPr lang="cs-CZ" sz="2400" dirty="0"/>
              <a:t>(kde a proč jsou problémy)</a:t>
            </a:r>
          </a:p>
          <a:p>
            <a:pPr lvl="0"/>
            <a:r>
              <a:rPr lang="cs-CZ" sz="2400" dirty="0"/>
              <a:t>provádí se na základě individuálních výkonů a posunů žáka v porovnání s předešlým výkonem žáka, což umožňuje posoudit žákův vývoj</a:t>
            </a:r>
          </a:p>
          <a:p>
            <a:pPr lvl="0"/>
            <a:r>
              <a:rPr lang="cs-CZ" sz="2400" dirty="0"/>
              <a:t>umožňuje komplexní posouzení celku osobnosti (postoje, hodnoty, dovednosti, úroveň myšlení), tvořivost, samostatnost, mravní a volní vlastnosti</a:t>
            </a:r>
          </a:p>
          <a:p>
            <a:r>
              <a:rPr lang="cs-CZ" sz="2400" i="1" dirty="0"/>
              <a:t>chybu považuje za pozitivní jev </a:t>
            </a:r>
            <a:r>
              <a:rPr lang="cs-CZ" sz="2400" dirty="0"/>
              <a:t>v procesu učení, prostředek k porozumění psychickým procesům žáka (jak myslí, kde má největší problémy apod.)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686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2DFB37-E976-F347-ADB1-2D079ECBF9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39213" y="5530103"/>
            <a:ext cx="5611974" cy="132789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F83EAF-E4D8-F545-95A3-93FB3B1BCF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78AE67-8CD4-B342-B56A-3805B1DC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Děkuji za pozornost!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AAC9C9-2B5A-F841-A22C-EA3C2B97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43" y="1390105"/>
            <a:ext cx="8321605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0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8C137E-2FE3-4BED-A41B-24114230E7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430D29-FCE1-4BEA-9AA9-47175D4A38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3407D1-BBC7-42C8-B552-9854FACC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4CDCA4-E628-4B98-96B5-3333E91F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dirty="0"/>
              <a:t>Hodnocení učebního procesu a výsledků žáků (funkce hodnocení, typy hodnocení). Kritéria hodnocení. Formativní hodnocení. Zkoušení a klasifikace.</a:t>
            </a:r>
          </a:p>
        </p:txBody>
      </p:sp>
    </p:spTree>
    <p:extLst>
      <p:ext uri="{BB962C8B-B14F-4D97-AF65-F5344CB8AC3E}">
        <p14:creationId xmlns:p14="http://schemas.microsoft.com/office/powerpoint/2010/main" val="208327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61153A-4D9B-6D42-B873-279E98DFE7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B0972C-D283-D045-B074-0C11A8544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BC837D-0F89-9A4A-BDB6-E21B3002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Školní hodnocení</a:t>
            </a:r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B2230C57-E624-A64C-9885-72DED33B92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367032"/>
              </p:ext>
            </p:extLst>
          </p:nvPr>
        </p:nvGraphicFramePr>
        <p:xfrm>
          <a:off x="720725" y="1692275"/>
          <a:ext cx="6219337" cy="402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861EDC8-2749-A647-BE17-D14D20499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156" y="1579440"/>
            <a:ext cx="3699119" cy="36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4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12CC05-D240-514B-80DE-70CD0DD14C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F17DEA-3C7E-E44A-A3FA-C50146725B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C466D0-A70B-954C-BB0C-1FFECBE1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školního hodnocení</a:t>
            </a:r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8DD2CA08-39D5-5E45-B03D-0A40FFC73C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957581"/>
              </p:ext>
            </p:extLst>
          </p:nvPr>
        </p:nvGraphicFramePr>
        <p:xfrm>
          <a:off x="708519" y="1688122"/>
          <a:ext cx="8997706" cy="3675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448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443509-FD4B-EA4B-962E-A1DBFB2798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837770-2D3A-2B4F-824B-20460E582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E585D0-A16D-3D41-BF06-AAFAC130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hodnocení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34FF27-0D9E-6E46-8859-5D835F8E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sz="1800" dirty="0"/>
              <a:t>pro učitele zpětnou vazbou o jeho práci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sz="1800" dirty="0"/>
              <a:t>pro žáky zpětnou vazbu o jejich výkonu a prospěchu (učitelovo hodnocení by mělo být co nejpřesněji formulováno, aby bylo žákovi jasné, v čem má zlepšit svoji práci)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sz="1800" dirty="0"/>
              <a:t>má motivovat žáky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sz="1800" dirty="0"/>
              <a:t>podklad pro vedení záznamů o prospěchu žáka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sz="1800" dirty="0"/>
              <a:t>poskytuje doklady o momentálním prospěchu a dosažené úrovni žáka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sz="1800" dirty="0"/>
              <a:t>posuzuje připravenost žáka pro další učení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sz="1800" dirty="0"/>
              <a:t>funkce výchovná, tj. formování pozitivních vlastností a postojů a odstraňování negativních postojů</a:t>
            </a:r>
            <a:r>
              <a:rPr lang="cs-CZ" sz="1800" i="1" dirty="0"/>
              <a:t> </a:t>
            </a:r>
            <a:endParaRPr lang="cs-CZ" sz="1800" dirty="0"/>
          </a:p>
          <a:p>
            <a:pPr marL="514350" indent="-514350">
              <a:lnSpc>
                <a:spcPct val="120000"/>
              </a:lnSpc>
              <a:buNone/>
            </a:pPr>
            <a:r>
              <a:rPr lang="cs-CZ" sz="1800" i="1" dirty="0"/>
              <a:t>Příklad špatného pojetí funkce výchovné</a:t>
            </a:r>
            <a:endParaRPr lang="cs-CZ" sz="1800" dirty="0"/>
          </a:p>
          <a:p>
            <a:pPr marL="514350" indent="-514350">
              <a:lnSpc>
                <a:spcPct val="120000"/>
              </a:lnSpc>
              <a:buNone/>
            </a:pPr>
            <a:r>
              <a:rPr lang="cs-CZ" sz="1800" dirty="0"/>
              <a:t>U: „Znalosti má sice na dvojku, ale byl na mě drzý, a to nemohu tolerovat –dám mu trojku.“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 startAt="8"/>
            </a:pPr>
            <a:r>
              <a:rPr lang="cs-CZ" sz="1800" dirty="0"/>
              <a:t>funkce rozvíjející, tj. rozvoj schopnosti sebepojetí, sebekontroly a sebehodnocení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56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7407AB-501C-6A40-A303-F8F2A7794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C0468C-E33A-CD4B-856C-492DDD54B4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AAB8AD-F33D-2D48-9D64-79012937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00" y="326308"/>
            <a:ext cx="10753200" cy="451576"/>
          </a:xfrm>
        </p:spPr>
        <p:txBody>
          <a:bodyPr/>
          <a:lstStyle/>
          <a:p>
            <a:r>
              <a:rPr lang="cs-CZ" dirty="0"/>
              <a:t>Typy hodnocení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2A51618-7F65-7740-8AFB-085F6BC09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7" y="961293"/>
            <a:ext cx="11488615" cy="4689230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formativní</a:t>
            </a:r>
            <a:r>
              <a:rPr lang="cs-CZ" sz="1800" dirty="0"/>
              <a:t> – má umožnit cílenou radu, vedení a poučení zaměřené na zlepšení výkonů; odhalování chyb a nedostatků v práci žáka má smysl, když je východiskem k jejich odstranění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finální (</a:t>
            </a:r>
            <a:r>
              <a:rPr lang="cs-CZ" sz="1800" b="1" dirty="0" err="1"/>
              <a:t>sumativní</a:t>
            </a:r>
            <a:r>
              <a:rPr lang="cs-CZ" sz="1800" b="1" dirty="0"/>
              <a:t>, shrnující)</a:t>
            </a:r>
            <a:r>
              <a:rPr lang="cs-CZ" sz="1800" dirty="0"/>
              <a:t> – podklad pro oficiální vyjádření o žákově výkonu (pololetí, konec školního roku)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normativní</a:t>
            </a:r>
            <a:r>
              <a:rPr lang="cs-CZ" sz="1800" dirty="0"/>
              <a:t> – hodnocení výkonu jednotlivých žáků ve vztahu k výkonům ostatních, např. nejlepší dostane jedničku, nejhorší pětku; přijímací testy, kdy jsou přijati ti, kdo mají nejvíce bodů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kriteriální</a:t>
            </a:r>
            <a:r>
              <a:rPr lang="cs-CZ" sz="1800" dirty="0"/>
              <a:t> – zjišťuje, zda byl konkrétní výkon (kritérium) splněn, nebo nesplněn; hodnotí se bez ohledu na výkony ostatních žáků; všichni ve třídě mohou mít jedničku, pokud překonali stanovený limit; př. testy pro získání řidičského průkazu, výkonnostní testy ve sportu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diagnostické</a:t>
            </a:r>
            <a:r>
              <a:rPr lang="cs-CZ" sz="1800" dirty="0"/>
              <a:t> – zaměřuje se na odhalení učebních obtíží žáků a zjištění zvláštních vzdělávacích potřeb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neformální</a:t>
            </a:r>
            <a:r>
              <a:rPr lang="cs-CZ" sz="1800" dirty="0"/>
              <a:t> – založeno na pozorování výkonů jako součásti běžné práce učitele ve třídě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formální</a:t>
            </a:r>
            <a:r>
              <a:rPr lang="cs-CZ" sz="1800" dirty="0"/>
              <a:t> – je takové, na které jsou žáci </a:t>
            </a:r>
            <a:r>
              <a:rPr lang="cs-CZ" sz="1800" b="1" dirty="0"/>
              <a:t>předem upozorněni </a:t>
            </a:r>
            <a:r>
              <a:rPr lang="cs-CZ" sz="1800" dirty="0"/>
              <a:t>a mohou se připravit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objektivní</a:t>
            </a:r>
            <a:r>
              <a:rPr lang="cs-CZ" sz="1800" dirty="0"/>
              <a:t> – je takové, při kterém se používají metody omezující nebo vylučující vliv osobnosti učitele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hodnocení průběhu</a:t>
            </a:r>
            <a:r>
              <a:rPr lang="cs-CZ" sz="1800" dirty="0"/>
              <a:t> (průběžné) – je hodnocením činnosti, která právě probíhá, př. přednes básně, výpočet příkladu na tabuli, práce v dílnách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b="1" dirty="0"/>
              <a:t>hodnocení výsledku</a:t>
            </a:r>
            <a:r>
              <a:rPr lang="cs-CZ" sz="1800" dirty="0"/>
              <a:t> (závěrečné) – je založeno na výsledku práce, jako např. písemka, projekt, kresba, výrobek</a:t>
            </a:r>
          </a:p>
        </p:txBody>
      </p:sp>
    </p:spTree>
    <p:extLst>
      <p:ext uri="{BB962C8B-B14F-4D97-AF65-F5344CB8AC3E}">
        <p14:creationId xmlns:p14="http://schemas.microsoft.com/office/powerpoint/2010/main" val="1193738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D3572E-3D8A-3246-8B15-E9E91B3967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0519DD-26FD-D24C-B791-5D9830C65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EBC3E6-AC33-D446-93FB-68AAC3D4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Kritéria hodnocení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1E0248C-38B4-5F47-B1D1-D8284C0EC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2512" y="67898"/>
            <a:ext cx="3519487" cy="32388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E929ED7-58D4-3947-82AD-EA46585635E1}"/>
              </a:ext>
            </a:extLst>
          </p:cNvPr>
          <p:cNvSpPr txBox="1"/>
          <p:nvPr/>
        </p:nvSpPr>
        <p:spPr>
          <a:xfrm>
            <a:off x="414000" y="1441938"/>
            <a:ext cx="74052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Musí být jednoznačně formulovaná, tzn. dle nich jasně určíme, zda zkoušený má/nemá ověřovanou kompetenci (vícerý výklad není žádoucí).</a:t>
            </a:r>
          </a:p>
          <a:p>
            <a:pPr marL="342900" indent="-342900">
              <a:buFontTx/>
              <a:buChar char="-"/>
            </a:pPr>
            <a:r>
              <a:rPr lang="cs-CZ" dirty="0"/>
              <a:t>Jejich uplatňování vyžadovat u všech zkoušených pro stejné téma/okruh… - zamezit rozdílům. </a:t>
            </a:r>
          </a:p>
          <a:p>
            <a:pPr marL="342900" indent="-342900">
              <a:buFontTx/>
              <a:buChar char="-"/>
            </a:pPr>
            <a:r>
              <a:rPr lang="cs-CZ" dirty="0"/>
              <a:t>Použití slov: zhotovit, určit, změřit, vypočítat, navrhnout…</a:t>
            </a:r>
          </a:p>
          <a:p>
            <a:pPr marL="342900" indent="-342900">
              <a:buFontTx/>
              <a:buChar char="-"/>
            </a:pP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Ukázka viz další </a:t>
            </a:r>
            <a:r>
              <a:rPr lang="cs-CZ" sz="2800" dirty="0" err="1">
                <a:latin typeface="+mn-lt"/>
              </a:rPr>
              <a:t>slide</a:t>
            </a:r>
            <a:r>
              <a:rPr lang="cs-CZ" sz="28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30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574524-9C27-7141-8773-9569E178F5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A5017B-AB49-E243-B917-C99ACAA60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34BAD9-1AB5-C248-AE8D-82A90EB18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CF95165-9FB8-8A4C-BAD9-A91351CEC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1" y="-14196"/>
            <a:ext cx="11106149" cy="68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F6CA4F-0377-764E-8E87-0ED26FDFA5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B0E92E-622C-D642-82C2-CE391E98D2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90D215-41BA-3E4A-BE8A-2F0814EE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720000"/>
            <a:ext cx="11458575" cy="537300"/>
          </a:xfrm>
        </p:spPr>
        <p:txBody>
          <a:bodyPr/>
          <a:lstStyle/>
          <a:p>
            <a:r>
              <a:rPr lang="cs-CZ" dirty="0"/>
              <a:t>Formativní hodnocení aneb není trojka jako 3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D62D7B6-559E-0E4F-99C3-66F43FE13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3300" y="1853836"/>
            <a:ext cx="4838700" cy="26416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38D345-D8B9-7B43-931F-617EA3A88F59}"/>
              </a:ext>
            </a:extLst>
          </p:cNvPr>
          <p:cNvSpPr txBox="1"/>
          <p:nvPr/>
        </p:nvSpPr>
        <p:spPr>
          <a:xfrm>
            <a:off x="540000" y="1643063"/>
            <a:ext cx="6360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Formativní (slouží převážně žákovi, odstraňuje překážky v dosažení cíle/výsledku) vs. </a:t>
            </a:r>
            <a:r>
              <a:rPr lang="cs-CZ" sz="2800" dirty="0" err="1">
                <a:latin typeface="+mn-lt"/>
              </a:rPr>
              <a:t>sumativní</a:t>
            </a:r>
            <a:r>
              <a:rPr lang="cs-CZ" sz="2800" dirty="0">
                <a:latin typeface="+mn-lt"/>
              </a:rPr>
              <a:t> hodnocení (obecný pohled na hodnoceného, po určité etapě)</a:t>
            </a:r>
          </a:p>
          <a:p>
            <a:pPr marL="457200" indent="-457200" algn="l">
              <a:buFontTx/>
              <a:buChar char="-"/>
            </a:pPr>
            <a:r>
              <a:rPr lang="cs-CZ" sz="2800" dirty="0" err="1">
                <a:latin typeface="+mn-lt"/>
              </a:rPr>
              <a:t>Fce</a:t>
            </a:r>
            <a:r>
              <a:rPr lang="cs-CZ" sz="2800" dirty="0">
                <a:latin typeface="+mn-lt"/>
              </a:rPr>
              <a:t>: zvyšuje školní úspěšnost všech žáků, rozvíjí klíčové kompetence (zejména k učení)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Užití popisného jazyka. </a:t>
            </a:r>
          </a:p>
        </p:txBody>
      </p:sp>
    </p:spTree>
    <p:extLst>
      <p:ext uri="{BB962C8B-B14F-4D97-AF65-F5344CB8AC3E}">
        <p14:creationId xmlns:p14="http://schemas.microsoft.com/office/powerpoint/2010/main" val="190480962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870CA23C9C40429B6BBFF3EF45D4EB" ma:contentTypeVersion="12" ma:contentTypeDescription="Vytvoří nový dokument" ma:contentTypeScope="" ma:versionID="5f632a482ba1ad9fac1786f6368e2bb4">
  <xsd:schema xmlns:xsd="http://www.w3.org/2001/XMLSchema" xmlns:xs="http://www.w3.org/2001/XMLSchema" xmlns:p="http://schemas.microsoft.com/office/2006/metadata/properties" xmlns:ns2="4e556105-c29a-463f-954a-f69b50614a4f" xmlns:ns3="65e27c90-cfd7-4300-b56f-431f0c449b80" targetNamespace="http://schemas.microsoft.com/office/2006/metadata/properties" ma:root="true" ma:fieldsID="a160693adf70ea963939af5e7196c1b2" ns2:_="" ns3:_="">
    <xsd:import namespace="4e556105-c29a-463f-954a-f69b50614a4f"/>
    <xsd:import namespace="65e27c90-cfd7-4300-b56f-431f0c449b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56105-c29a-463f-954a-f69b50614a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27c90-cfd7-4300-b56f-431f0c449b8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FD318B-DED0-489E-BFE1-7EE03CC60AB3}">
  <ds:schemaRefs>
    <ds:schemaRef ds:uri="4e556105-c29a-463f-954a-f69b50614a4f"/>
    <ds:schemaRef ds:uri="65e27c90-cfd7-4300-b56f-431f0c449b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0702C7-064F-4C19-AE15-29CD39589AAF}">
  <ds:schemaRefs>
    <ds:schemaRef ds:uri="4e556105-c29a-463f-954a-f69b50614a4f"/>
    <ds:schemaRef ds:uri="65e27c90-cfd7-4300-b56f-431f0c449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FE8E86-896E-4A98-A183-86701033C8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muni-sport-prezentace-16-9-cz-v11</Template>
  <TotalTime>370</TotalTime>
  <Words>843</Words>
  <Application>Microsoft Macintosh PowerPoint</Application>
  <PresentationFormat>Širokoúhlá obrazovka</PresentationFormat>
  <Paragraphs>80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Tahoma</vt:lpstr>
      <vt:lpstr>Wingdings</vt:lpstr>
      <vt:lpstr>Prezentace_MU_CZ</vt:lpstr>
      <vt:lpstr>10. Hodnocení učebního procesu a výsledků žáků </vt:lpstr>
      <vt:lpstr>Obsah</vt:lpstr>
      <vt:lpstr>Školní hodnocení</vt:lpstr>
      <vt:lpstr>Podstata školního hodnocení</vt:lpstr>
      <vt:lpstr>Funkce hodnocení</vt:lpstr>
      <vt:lpstr>Typy hodnocení</vt:lpstr>
      <vt:lpstr>Kritéria hodnocení</vt:lpstr>
      <vt:lpstr>Prezentace aplikace PowerPoint</vt:lpstr>
      <vt:lpstr>Formativní hodnocení aneb není trojka jako 3</vt:lpstr>
      <vt:lpstr>Zkoušení a klasifikace</vt:lpstr>
      <vt:lpstr>Tradiční hodnocení - známka</vt:lpstr>
      <vt:lpstr>Slovní hodnocení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Katarína Peterková</dc:creator>
  <cp:lastModifiedBy>Marcela Janíková</cp:lastModifiedBy>
  <cp:revision>22</cp:revision>
  <cp:lastPrinted>1601-01-01T00:00:00Z</cp:lastPrinted>
  <dcterms:created xsi:type="dcterms:W3CDTF">2021-02-15T13:46:28Z</dcterms:created>
  <dcterms:modified xsi:type="dcterms:W3CDTF">2021-04-21T18:45:03Z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0x010100E6870CA23C9C40429B6BBFF3EF45D4EB</vt:lpwstr>
  </property>
</Properties>
</file>