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561069"/>
            <a:ext cx="11361600" cy="698497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2. </a:t>
            </a:r>
            <a:r>
              <a:rPr lang="cs-CZ" altLang="cs-CZ" sz="4400" b="1" dirty="0">
                <a:solidFill>
                  <a:srgbClr val="0000DC"/>
                </a:solidFill>
              </a:rPr>
              <a:t>Prvky sportovní edukace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2CB75E-8484-4AB8-88CC-86B500F12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F0E676-D4E4-40BB-9DEE-9E9C7A2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720000"/>
            <a:ext cx="11395708" cy="451576"/>
          </a:xfrm>
        </p:spPr>
        <p:txBody>
          <a:bodyPr/>
          <a:lstStyle/>
          <a:p>
            <a:r>
              <a:rPr lang="cs-CZ" altLang="cs-CZ" dirty="0"/>
              <a:t>Realizace sportovní edukace = edukační realita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E24BE6-3106-4202-9DCD-80FA90ECD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1441342"/>
            <a:ext cx="11329261" cy="4390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2800" dirty="0"/>
              <a:t>Průběh sportovní edukace = její realizace = </a:t>
            </a:r>
            <a:r>
              <a:rPr lang="cs-CZ" altLang="cs-CZ" sz="28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28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28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probíhá v konkrétním </a:t>
            </a:r>
            <a:r>
              <a:rPr lang="cs-CZ" altLang="cs-CZ" sz="2800" b="1" dirty="0"/>
              <a:t>prostředí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uskutečňuje se v daném </a:t>
            </a:r>
            <a:r>
              <a:rPr lang="cs-CZ" altLang="cs-CZ" sz="2800" b="1" dirty="0"/>
              <a:t>čase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týká se lidí = </a:t>
            </a:r>
            <a:r>
              <a:rPr lang="cs-CZ" altLang="cs-CZ" sz="28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má vymezený </a:t>
            </a:r>
            <a:r>
              <a:rPr lang="cs-CZ" altLang="cs-CZ" sz="28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využívá různé </a:t>
            </a:r>
            <a:r>
              <a:rPr lang="cs-CZ" altLang="cs-CZ" sz="2800" b="1" dirty="0"/>
              <a:t>prostředky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11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06DBF-3338-4577-95A1-0845921F9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D6D6C118-631F-4A80-9886-907009361577}" type="slidenum">
              <a:rPr lang="cs-CZ" altLang="cs-CZ" smtClean="0"/>
              <a:pPr algn="ctr"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3E8-09AB-47B9-8F31-354444B3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391" y="475654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Prvky sportovní edukace</a:t>
            </a:r>
            <a:endParaRPr lang="cs-CZ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5D6798AE-01F4-4FF4-8E79-D0B20795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32393E0-2F9C-4A83-87FE-2F75BDAA2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989D2158-1381-496F-89F0-5EBB3D54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AB054303-9D90-476A-A238-11DB6D6C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F94E063-E1F6-43D5-BE20-BCC68769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8F603EA1-4C9C-479C-950A-EA4D3AD2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B1DB20A4-2613-4BAE-B407-B9F79FAC4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D98A8DFB-DF88-454C-ADFC-8CDD65AB40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47403F7-F89F-4108-BB3A-ABCD6B5BE5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968F49D-41DC-445E-8A1B-981E2ACB1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BE9FD416-B848-43D0-9E20-E6755EEE8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748A8C-5C63-4EB5-9D55-C95AE9127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C4BE28B1-B5F5-4FFB-A1FB-6B16321B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F39A0B7B-2536-44FB-A303-ADDA6D076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1424FDFD-F885-4754-8C58-C167744D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63ACBD52-1AF3-4FCC-86BA-9B197BFEF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40746F0F-85A1-4517-B8D6-CBC28235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21633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D55686-814C-4F29-B590-286485BC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D433E-DDA1-4EF1-847D-A42EC9584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5CF899-28B5-4C85-97A0-B4A5F698D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7"/>
            <a:ext cx="10753200" cy="496720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Dle </a:t>
            </a:r>
            <a:r>
              <a:rPr lang="cs-CZ" b="1" dirty="0">
                <a:solidFill>
                  <a:srgbClr val="0000DC"/>
                </a:solidFill>
              </a:rPr>
              <a:t>oblastí sportu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školní sport (= instrumentální sport) </a:t>
            </a:r>
            <a:r>
              <a:rPr lang="cs-CZ" dirty="0"/>
              <a:t>– viz </a:t>
            </a:r>
            <a:r>
              <a:rPr lang="cs-CZ" b="1" dirty="0"/>
              <a:t>Rámcové </a:t>
            </a:r>
            <a:r>
              <a:rPr lang="cs-CZ" b="1" dirty="0">
                <a:solidFill>
                  <a:srgbClr val="0000DC"/>
                </a:solidFill>
              </a:rPr>
              <a:t>vzdělávací</a:t>
            </a:r>
            <a:r>
              <a:rPr lang="cs-CZ" b="1" dirty="0"/>
              <a:t> programy </a:t>
            </a:r>
            <a:r>
              <a:rPr lang="cs-CZ" dirty="0"/>
              <a:t>(předškolní – odborné) – </a:t>
            </a:r>
            <a:r>
              <a:rPr lang="cs-CZ" dirty="0" err="1"/>
              <a:t>ŠVP</a:t>
            </a:r>
            <a:r>
              <a:rPr lang="cs-CZ" dirty="0"/>
              <a:t>, VŠ akreditace, …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„klasické“ edukační cíle sportu </a:t>
            </a:r>
            <a:r>
              <a:rPr lang="cs-CZ" dirty="0"/>
              <a:t>– charakter, empatie, fair play, soutěživost, vůle, disciplína, řád, zdraví, prevence,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rekreační sport </a:t>
            </a:r>
            <a:r>
              <a:rPr lang="cs-CZ" dirty="0"/>
              <a:t>– naplňují funkce volného času, </a:t>
            </a:r>
            <a:r>
              <a:rPr lang="cs-CZ" dirty="0" err="1"/>
              <a:t>např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rekreace, kompenzace, participace, edukace, hédonismus (</a:t>
            </a:r>
            <a:r>
              <a:rPr lang="cs-CZ" altLang="cs-CZ" dirty="0"/>
              <a:t>prožívání, plynutí – stav </a:t>
            </a:r>
            <a:r>
              <a:rPr lang="cs-CZ" altLang="cs-CZ" b="1" dirty="0" err="1"/>
              <a:t>flow</a:t>
            </a:r>
            <a:r>
              <a:rPr lang="cs-CZ" altLang="cs-CZ" dirty="0"/>
              <a:t>)</a:t>
            </a:r>
            <a:r>
              <a:rPr lang="cs-CZ" dirty="0"/>
              <a:t>, … – </a:t>
            </a:r>
            <a:r>
              <a:rPr lang="cs-CZ" b="1" dirty="0">
                <a:solidFill>
                  <a:srgbClr val="0000DC"/>
                </a:solidFill>
              </a:rPr>
              <a:t>podpora zdraví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soutěžní sport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altLang="cs-CZ" dirty="0"/>
              <a:t>sportovní úspěch, kariéra (</a:t>
            </a:r>
            <a:r>
              <a:rPr lang="cs-CZ" altLang="cs-CZ" b="1" dirty="0">
                <a:solidFill>
                  <a:srgbClr val="0000DC"/>
                </a:solidFill>
              </a:rPr>
              <a:t>duální!</a:t>
            </a:r>
            <a:r>
              <a:rPr lang="cs-CZ" altLang="cs-CZ" dirty="0"/>
              <a:t>),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65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08BE5-B018-429C-B68B-4F45FF75E5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64B43E-73E5-4F31-8DFF-9CA3C187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2629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Podmínky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31B1FE-A260-4E53-808A-08F3DC9A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4903"/>
            <a:ext cx="10753200" cy="5471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vnější</a:t>
            </a:r>
            <a:r>
              <a:rPr lang="cs-CZ" altLang="cs-CZ" sz="3200" b="1" dirty="0">
                <a:solidFill>
                  <a:srgbClr val="0000DC"/>
                </a:solidFill>
              </a:rPr>
              <a:t> = edukační prostředí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determinace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sportovní, ekonomická, politická, vědecká, historická, kulturní, náboženská, … = </a:t>
            </a:r>
            <a:br>
              <a:rPr lang="cs-CZ" altLang="cs-CZ" sz="3200" dirty="0"/>
            </a:br>
            <a:r>
              <a:rPr lang="cs-CZ" altLang="cs-CZ" sz="3200" dirty="0"/>
              <a:t>např. umístění, dotace, vybavení, úroveň, tradice,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= </a:t>
            </a:r>
            <a:r>
              <a:rPr lang="cs-CZ" altLang="cs-CZ" sz="3200" dirty="0"/>
              <a:t>vstupní determinanty subjektů edukace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odborná, pedagogická („vzdělanostní a výchovná“), … determinace </a:t>
            </a:r>
            <a:br>
              <a:rPr lang="cs-CZ" altLang="cs-CZ" sz="3200" dirty="0"/>
            </a:br>
            <a:r>
              <a:rPr lang="cs-CZ" altLang="cs-CZ" sz="3200" dirty="0"/>
              <a:t>a) </a:t>
            </a:r>
            <a:r>
              <a:rPr lang="cs-CZ" altLang="cs-CZ" sz="3200" b="1" dirty="0">
                <a:solidFill>
                  <a:srgbClr val="0000DC"/>
                </a:solidFill>
              </a:rPr>
              <a:t>sportovního pedagoga </a:t>
            </a:r>
            <a:r>
              <a:rPr lang="cs-CZ" altLang="cs-CZ" sz="3200" dirty="0"/>
              <a:t>= trenéra, učitele TV, … </a:t>
            </a:r>
            <a:br>
              <a:rPr lang="cs-CZ" altLang="cs-CZ" sz="3200" dirty="0"/>
            </a:br>
            <a:r>
              <a:rPr lang="cs-CZ" altLang="cs-CZ" sz="3200" dirty="0"/>
              <a:t>b)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skutečného, virtuálního, potencionálního</a:t>
            </a:r>
            <a:br>
              <a:rPr lang="cs-CZ" altLang="cs-CZ" sz="3200" dirty="0"/>
            </a:br>
            <a:r>
              <a:rPr lang="cs-CZ" altLang="cs-CZ" sz="3200" dirty="0"/>
              <a:t>    sportovce, žáka, diváka, klienta, 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Úkol pedagoga = podmínky pozitivně ovlivňovat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260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CCC967-8B81-4039-8712-E2EE29613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B152-1D20-4D7F-B79C-02624113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3E4AA8-63C4-43C1-9B57-BBBE1C91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1058000" cy="5078903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rabicPeriod"/>
            </a:pPr>
            <a:r>
              <a:rPr lang="cs-CZ" altLang="cs-CZ" sz="3200" b="1" dirty="0">
                <a:solidFill>
                  <a:srgbClr val="0000DC"/>
                </a:solidFill>
              </a:rPr>
              <a:t>Nemateriální prostředky: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organizační </a:t>
            </a:r>
            <a:r>
              <a:rPr lang="cs-CZ" altLang="cs-CZ" sz="3200" b="1" dirty="0">
                <a:solidFill>
                  <a:srgbClr val="0000DC"/>
                </a:solidFill>
              </a:rPr>
              <a:t>formy </a:t>
            </a:r>
            <a:r>
              <a:rPr lang="cs-CZ" altLang="cs-CZ" sz="3200" dirty="0"/>
              <a:t>sportovní</a:t>
            </a:r>
            <a:r>
              <a:rPr lang="cs-CZ" altLang="cs-CZ" sz="3200" dirty="0">
                <a:solidFill>
                  <a:srgbClr val="FF3300"/>
                </a:solidFill>
              </a:rPr>
              <a:t> </a:t>
            </a:r>
            <a:r>
              <a:rPr lang="cs-CZ" altLang="cs-CZ" sz="3200" dirty="0"/>
              <a:t>edukace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metody </a:t>
            </a:r>
            <a:r>
              <a:rPr lang="cs-CZ" altLang="cs-CZ" sz="3200" dirty="0"/>
              <a:t>práce v těchto formách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styl práce sportovního pedagoga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(trenérský styl, styl výuky, …) = nejčastěji využívané metody (např. vysvětlování, instruktáž, </a:t>
            </a:r>
            <a:r>
              <a:rPr lang="cs-CZ" altLang="cs-CZ" sz="3200" dirty="0" err="1"/>
              <a:t>dovednostně</a:t>
            </a:r>
            <a:r>
              <a:rPr lang="cs-CZ" altLang="cs-CZ" sz="3200" dirty="0"/>
              <a:t>-praktické metody, ...), relativně stálé způsoby řešení konfliktů, diagnostické a auto-diagnostické (sebehodnotící) techniky, postupy verbální a neverbální komunikace, ...</a:t>
            </a:r>
          </a:p>
        </p:txBody>
      </p:sp>
    </p:spTree>
    <p:extLst>
      <p:ext uri="{BB962C8B-B14F-4D97-AF65-F5344CB8AC3E}">
        <p14:creationId xmlns:p14="http://schemas.microsoft.com/office/powerpoint/2010/main" val="297514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DB20C-0675-4A0B-BF52-B0A12723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469F4-1260-477C-9D3F-56A9EA7B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F37BA-FB48-4526-A149-095CF93B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898903"/>
            <a:ext cx="11364000" cy="55810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Materiální prostředky </a:t>
            </a:r>
            <a:r>
              <a:rPr lang="cs-CZ" altLang="cs-CZ" sz="3200" b="1" dirty="0"/>
              <a:t>= </a:t>
            </a:r>
            <a:r>
              <a:rPr lang="cs-CZ" altLang="cs-CZ" sz="3200" dirty="0"/>
              <a:t>vše, co po stránce materiální </a:t>
            </a:r>
            <a:br>
              <a:rPr lang="cs-CZ" altLang="cs-CZ" sz="3200" dirty="0"/>
            </a:br>
            <a:r>
              <a:rPr lang="cs-CZ" altLang="cs-CZ" sz="3200" dirty="0"/>
              <a:t>a technické pomáhá realizovat cíle sportovní edukace: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instituce, sportoviště, tělocvičny, učebny,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sportovní nářadí, náčiní, výstroj, výzbroj,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technické vybavení,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vyučovací pomůcky,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didaktická (multimediální) technika,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prostředky pro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= HW + SW + kyberprostor +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Specifikum sportovní edukace = vysoké materiální nároky</a:t>
            </a:r>
          </a:p>
        </p:txBody>
      </p:sp>
    </p:spTree>
    <p:extLst>
      <p:ext uri="{BB962C8B-B14F-4D97-AF65-F5344CB8AC3E}">
        <p14:creationId xmlns:p14="http://schemas.microsoft.com/office/powerpoint/2010/main" val="218854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6C45A-31B7-49CA-9634-6438C100C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161CDA-0432-46EC-BAC7-EBE13B39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9278"/>
            <a:ext cx="10807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Efekty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76B9DE-466C-4C46-B1F0-61F22B84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76632"/>
            <a:ext cx="10807200" cy="55453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Efekty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</a:t>
            </a:r>
            <a:r>
              <a:rPr lang="cs-CZ" altLang="cs-CZ" sz="3200" dirty="0"/>
              <a:t>, důsledky a účinky dlouhodobé povahy, plus pro jednotlivce i společnost: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(znát + umět + být přesvědčen)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Efekty sportovní edukace </a:t>
            </a:r>
            <a:r>
              <a:rPr lang="cs-CZ" altLang="cs-CZ" sz="3200" b="1" dirty="0"/>
              <a:t>=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předešlé + specifické </a:t>
            </a:r>
            <a:r>
              <a:rPr lang="cs-CZ" altLang="cs-CZ" sz="3200" dirty="0"/>
              <a:t>– např. sportovní úspěch, kariéra, zdraví, náplň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... – </a:t>
            </a:r>
            <a:r>
              <a:rPr lang="cs-CZ" altLang="cs-CZ" sz="3200" b="1" dirty="0">
                <a:solidFill>
                  <a:srgbClr val="FF0000"/>
                </a:solidFill>
              </a:rPr>
              <a:t>podpora dobrého života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ovlivňují sportovní výsledky i profesní uplatnění, trávení volného času, politickou a kulturní orientaci, ...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pozitivně ovlivňují </a:t>
            </a:r>
            <a:r>
              <a:rPr lang="cs-CZ" altLang="cs-CZ" sz="3200" b="1" dirty="0">
                <a:solidFill>
                  <a:srgbClr val="FF0000"/>
                </a:solidFill>
              </a:rPr>
              <a:t>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4002676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99</TotalTime>
  <Words>547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Prezentace aplikace PowerPoint</vt:lpstr>
      <vt:lpstr>Realizace sportovní edukace = edukační realita</vt:lpstr>
      <vt:lpstr>Prvky sportovní edukace</vt:lpstr>
      <vt:lpstr>Cíle sportovní edukace</vt:lpstr>
      <vt:lpstr>Podmínky sportovní edukace</vt:lpstr>
      <vt:lpstr>Prostředky sportovní edukace</vt:lpstr>
      <vt:lpstr>Prostředky sportovní edukace</vt:lpstr>
      <vt:lpstr>Efekty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2020-10-19T10:21:36Z</cp:lastPrinted>
  <dcterms:created xsi:type="dcterms:W3CDTF">2020-10-05T06:18:46Z</dcterms:created>
  <dcterms:modified xsi:type="dcterms:W3CDTF">2022-09-21T10:56:59Z</dcterms:modified>
</cp:coreProperties>
</file>