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65" r:id="rId4"/>
    <p:sldId id="266" r:id="rId5"/>
    <p:sldId id="262" r:id="rId6"/>
    <p:sldId id="267" r:id="rId7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70" y="2523576"/>
            <a:ext cx="11361600" cy="2004179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4. </a:t>
            </a:r>
            <a:r>
              <a:rPr lang="cs-CZ" altLang="cs-CZ" sz="4400" b="1" dirty="0">
                <a:solidFill>
                  <a:srgbClr val="0000DC"/>
                </a:solidFill>
              </a:rPr>
              <a:t>Vývoj a současné pojetí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pedagogiky sportu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742643-6D7C-4286-960C-2D95F6F3AD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B47393-96F4-45BD-935A-B5A9042C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662915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sportovně-pedagogické teorie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D1F4B4B-2738-4DEC-A855-9A342D51A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83111"/>
            <a:ext cx="8235217" cy="51968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dirty="0"/>
              <a:t>Impulzy </a:t>
            </a:r>
            <a:r>
              <a:rPr lang="cs-CZ" altLang="cs-CZ" b="1" dirty="0"/>
              <a:t>anglické koncepce sportu </a:t>
            </a:r>
            <a:r>
              <a:rPr lang="cs-CZ" altLang="cs-CZ" dirty="0"/>
              <a:t>(19./20. st.):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gentlemanský → amatérský sport →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rytířsky pěstovaný sport </a:t>
            </a:r>
            <a:r>
              <a:rPr lang="cs-CZ" altLang="cs-CZ" dirty="0"/>
              <a:t>= mír a solidarita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moderně chápaný sport = </a:t>
            </a:r>
            <a:br>
              <a:rPr lang="cs-CZ" altLang="cs-CZ" dirty="0"/>
            </a:br>
            <a:r>
              <a:rPr lang="cs-CZ" altLang="cs-CZ" dirty="0"/>
              <a:t>prostředek </a:t>
            </a:r>
            <a:r>
              <a:rPr lang="cs-CZ" altLang="cs-CZ" b="1" dirty="0">
                <a:solidFill>
                  <a:srgbClr val="0000DC"/>
                </a:solidFill>
              </a:rPr>
              <a:t>olympijské výchovy</a:t>
            </a:r>
          </a:p>
          <a:p>
            <a:pPr marL="7200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b="1" dirty="0" err="1">
                <a:solidFill>
                  <a:srgbClr val="FF0000"/>
                </a:solidFill>
              </a:rPr>
              <a:t>Pierre</a:t>
            </a:r>
            <a:r>
              <a:rPr lang="cs-CZ" altLang="cs-CZ" b="1" dirty="0">
                <a:solidFill>
                  <a:srgbClr val="FF0000"/>
                </a:solidFill>
              </a:rPr>
              <a:t> de </a:t>
            </a:r>
            <a:r>
              <a:rPr lang="cs-CZ" altLang="cs-CZ" b="1" dirty="0" err="1">
                <a:solidFill>
                  <a:srgbClr val="FF0000"/>
                </a:solidFill>
              </a:rPr>
              <a:t>Coubertin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(1863–1937)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olympismus + olympijská výchova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místo </a:t>
            </a:r>
            <a:r>
              <a:rPr lang="cs-CZ" altLang="cs-CZ" dirty="0" err="1"/>
              <a:t>turnerské</a:t>
            </a:r>
            <a:r>
              <a:rPr lang="cs-CZ" altLang="cs-CZ" dirty="0"/>
              <a:t> a gymnastické TV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tvůrce olympijské pedagogiky (</a:t>
            </a:r>
            <a:r>
              <a:rPr lang="cs-CZ" altLang="cs-CZ" dirty="0" err="1"/>
              <a:t>Olympic</a:t>
            </a:r>
            <a:r>
              <a:rPr lang="cs-CZ" altLang="cs-CZ" dirty="0"/>
              <a:t> Pedagogy)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pedagogické a psychologické </a:t>
            </a:r>
            <a:r>
              <a:rPr lang="cs-CZ" altLang="cs-CZ" b="1" dirty="0">
                <a:solidFill>
                  <a:srgbClr val="0000DC"/>
                </a:solidFill>
              </a:rPr>
              <a:t>vzdělání trenérů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navazuje současná </a:t>
            </a:r>
            <a:r>
              <a:rPr lang="cs-CZ" altLang="cs-CZ" b="1" dirty="0"/>
              <a:t>olympijská pedagogika</a:t>
            </a:r>
            <a:endParaRPr lang="cs-CZ" altLang="cs-CZ" dirty="0"/>
          </a:p>
        </p:txBody>
      </p:sp>
      <p:pic>
        <p:nvPicPr>
          <p:cNvPr id="2050" name="Picture 2" descr="Baron Pierre de Coubertin.jpg">
            <a:extLst>
              <a:ext uri="{FF2B5EF4-FFF2-40B4-BE49-F238E27FC236}">
                <a16:creationId xmlns:a16="http://schemas.microsoft.com/office/drawing/2014/main" id="{0840FB19-A125-4F10-B763-61E437A0A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217" y="1628709"/>
            <a:ext cx="2915602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84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A97B53-483B-4CEE-BD35-FE8AF0817A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026EF-DDBA-4D34-AF8F-C007CEE30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sportovně-pedagogické teorie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F9B826-2DD9-4715-AD25-B839BF70F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0111"/>
            <a:ext cx="10753200" cy="48972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Podněty </a:t>
            </a:r>
            <a:r>
              <a:rPr lang="cs-CZ" altLang="cs-CZ" b="1" dirty="0">
                <a:solidFill>
                  <a:srgbClr val="FF0000"/>
                </a:solidFill>
              </a:rPr>
              <a:t>reformní pedagogiky</a:t>
            </a:r>
            <a:r>
              <a:rPr lang="cs-CZ" altLang="cs-CZ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globální hnutí přelomu 19. a 20. st. – 20. a 30. léta 20. st.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důraz na </a:t>
            </a:r>
            <a:r>
              <a:rPr lang="cs-CZ" altLang="cs-CZ" b="1" dirty="0">
                <a:solidFill>
                  <a:srgbClr val="0000DC"/>
                </a:solidFill>
              </a:rPr>
              <a:t>přirozenost dítěte a jeho svobodu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posílení výchov </a:t>
            </a:r>
            <a:r>
              <a:rPr lang="cs-CZ" altLang="cs-CZ" dirty="0"/>
              <a:t>– pracovní, estetická, </a:t>
            </a:r>
            <a:r>
              <a:rPr lang="cs-CZ" altLang="cs-CZ" b="1" dirty="0">
                <a:solidFill>
                  <a:srgbClr val="0000DC"/>
                </a:solidFill>
              </a:rPr>
              <a:t>TV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důraz na </a:t>
            </a:r>
            <a:r>
              <a:rPr lang="cs-CZ" altLang="cs-CZ" b="1" dirty="0">
                <a:solidFill>
                  <a:srgbClr val="0000DC"/>
                </a:solidFill>
              </a:rPr>
              <a:t>zdravotní aspekty TV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východisko </a:t>
            </a:r>
            <a:r>
              <a:rPr lang="cs-CZ" altLang="cs-CZ" dirty="0"/>
              <a:t>současné </a:t>
            </a:r>
            <a:r>
              <a:rPr lang="cs-CZ" altLang="cs-CZ" b="1" dirty="0"/>
              <a:t>humanistické sportovní edukace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např. </a:t>
            </a:r>
            <a:r>
              <a:rPr lang="pt-BR" altLang="cs-CZ" b="1" dirty="0">
                <a:solidFill>
                  <a:srgbClr val="0000DC"/>
                </a:solidFill>
              </a:rPr>
              <a:t>školní farma </a:t>
            </a:r>
            <a:r>
              <a:rPr lang="pt-BR" altLang="cs-CZ" dirty="0"/>
              <a:t>Eduarda </a:t>
            </a:r>
            <a:r>
              <a:rPr lang="cs-CZ" altLang="cs-CZ" dirty="0"/>
              <a:t>Š</a:t>
            </a:r>
            <a:r>
              <a:rPr lang="pt-BR" altLang="cs-CZ" dirty="0"/>
              <a:t>torcha na Libenském ostrově </a:t>
            </a:r>
            <a:br>
              <a:rPr lang="cs-CZ" altLang="cs-CZ" dirty="0"/>
            </a:br>
            <a:r>
              <a:rPr lang="pt-BR" altLang="cs-CZ" dirty="0"/>
              <a:t>v Praze</a:t>
            </a:r>
            <a:r>
              <a:rPr lang="cs-CZ" altLang="cs-CZ" dirty="0"/>
              <a:t> (20. léta 20. st.)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aktuální i pro dnešek – viz </a:t>
            </a:r>
            <a:r>
              <a:rPr lang="cs-CZ" altLang="cs-CZ" b="1" dirty="0">
                <a:solidFill>
                  <a:srgbClr val="0000DC"/>
                </a:solidFill>
              </a:rPr>
              <a:t>alternativní školy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21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91DBC8-9798-4FEF-9A85-5F07AD8CE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7B7247-F1BF-4624-890F-887FC2C3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Zneužití sportu v totalitních systémech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AC84755-1DA5-4057-BE35-B9C5894D3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60895"/>
            <a:ext cx="8492748" cy="5177106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Sportovní edukace v totalitních systémech: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= extrémně pravicové nebo levicové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ideologické + branné cíle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 = sportovní úspěchy (za každou cenu) </a:t>
            </a:r>
            <a:br>
              <a:rPr lang="cs-CZ" altLang="cs-CZ" sz="3200" dirty="0"/>
            </a:br>
            <a:r>
              <a:rPr lang="cs-CZ" altLang="cs-CZ" sz="3200" dirty="0"/>
              <a:t>viz film </a:t>
            </a:r>
            <a:r>
              <a:rPr lang="cs-CZ" sz="3200" i="1" dirty="0"/>
              <a:t>Fair Play </a:t>
            </a:r>
            <a:r>
              <a:rPr lang="cs-CZ" sz="3200" dirty="0"/>
              <a:t>(2014)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sport = propaganda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sport a TV ve fašistickém Německu:</a:t>
            </a:r>
            <a:br>
              <a:rPr lang="cs-CZ" altLang="cs-CZ" dirty="0"/>
            </a:br>
            <a:r>
              <a:rPr lang="cs-CZ" altLang="cs-CZ" dirty="0"/>
              <a:t>- zneužití TV u organizace </a:t>
            </a:r>
            <a:r>
              <a:rPr lang="cs-CZ" altLang="cs-CZ" dirty="0" err="1"/>
              <a:t>Hitlerjugend</a:t>
            </a:r>
            <a:br>
              <a:rPr lang="cs-CZ" altLang="cs-CZ" dirty="0"/>
            </a:br>
            <a:r>
              <a:rPr lang="cs-CZ" altLang="cs-CZ" dirty="0"/>
              <a:t>- OH </a:t>
            </a:r>
            <a:r>
              <a:rPr lang="cs-CZ" altLang="cs-CZ" dirty="0" err="1"/>
              <a:t>Berlin</a:t>
            </a:r>
            <a:r>
              <a:rPr lang="cs-CZ" altLang="cs-CZ" dirty="0"/>
              <a:t> 1936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 err="1"/>
              <a:t>Leni</a:t>
            </a:r>
            <a:r>
              <a:rPr lang="cs-CZ" altLang="cs-CZ" dirty="0"/>
              <a:t> Riefenstahlová – dokument OH – Olympia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dirty="0"/>
              <a:t>podrobněji viz film </a:t>
            </a:r>
            <a:r>
              <a:rPr lang="cs-CZ" i="1" dirty="0" err="1"/>
              <a:t>Race</a:t>
            </a:r>
            <a:r>
              <a:rPr lang="cs-CZ" dirty="0"/>
              <a:t> (2016) – </a:t>
            </a:r>
            <a:r>
              <a:rPr lang="cs-CZ" dirty="0" err="1"/>
              <a:t>Jesse</a:t>
            </a:r>
            <a:r>
              <a:rPr lang="cs-CZ" dirty="0"/>
              <a:t> </a:t>
            </a:r>
            <a:r>
              <a:rPr lang="cs-CZ" dirty="0" err="1"/>
              <a:t>Owens</a:t>
            </a:r>
            <a:endParaRPr lang="cs-CZ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pic>
        <p:nvPicPr>
          <p:cNvPr id="6" name="Obrázek 2">
            <a:extLst>
              <a:ext uri="{FF2B5EF4-FFF2-40B4-BE49-F238E27FC236}">
                <a16:creationId xmlns:a16="http://schemas.microsoft.com/office/drawing/2014/main" id="{3480B127-6820-4F67-9245-748CCE37CD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522" y="1714087"/>
            <a:ext cx="3061162" cy="4082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71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D71145-B7A8-4489-A1B1-D28E3D3D44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29269F-F0E0-4304-974D-57B60E21B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Současný rozvoj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D97EEF-F468-4F7B-8480-86B18E5C0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04" y="1058690"/>
            <a:ext cx="10753200" cy="4740619"/>
          </a:xfrm>
        </p:spPr>
        <p:txBody>
          <a:bodyPr/>
          <a:lstStyle/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Pozitiva </a:t>
            </a:r>
            <a:r>
              <a:rPr lang="cs-CZ" altLang="cs-CZ" sz="3200" dirty="0"/>
              <a:t>= sport ve škole, ve volném čase, pro seniory, …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/>
              <a:t>Přetrvávající </a:t>
            </a:r>
            <a:r>
              <a:rPr lang="cs-CZ" altLang="cs-CZ" sz="3200" b="1" dirty="0">
                <a:solidFill>
                  <a:srgbClr val="0000DC"/>
                </a:solidFill>
              </a:rPr>
              <a:t>problémy</a:t>
            </a:r>
            <a:r>
              <a:rPr lang="cs-CZ" altLang="cs-CZ" sz="3200" b="1" dirty="0"/>
              <a:t>: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souvisí s profesionalizací sportu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s ekonomickou lukrativností sportu (viz diskuse VŠ USA) 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marný boj s dopingem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rozvoj násilí (na stadionech, mezi sportovci, …) 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morální selhání některých sportovců i funkcionářů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problémy ve vztahu soutěžního sportu a edukace 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Klíčové = hnutí za fair play + zachování základních hodnot sportu </a:t>
            </a:r>
            <a:r>
              <a:rPr lang="cs-CZ" altLang="cs-CZ" sz="3200" dirty="0"/>
              <a:t>= radost, potěšení, rytířskost, zdravá forma rekreace, podpora zdraví, …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Neexistuje jednoduché řešení – klíčové = edukace</a:t>
            </a:r>
          </a:p>
        </p:txBody>
      </p:sp>
    </p:spTree>
    <p:extLst>
      <p:ext uri="{BB962C8B-B14F-4D97-AF65-F5344CB8AC3E}">
        <p14:creationId xmlns:p14="http://schemas.microsoft.com/office/powerpoint/2010/main" val="324086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C28359-8E0A-4E78-BFEA-5840688193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86370B-9397-46AA-B798-B51C23C6D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Soudobá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1B1979-2EB7-4E07-8F3F-03F71A0B3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9871"/>
            <a:ext cx="10753200" cy="530012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ve světě rozvoj od 60. let 20. století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vznik pedagogiky sportu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souvisí s </a:t>
            </a:r>
            <a:r>
              <a:rPr lang="cs-CZ" altLang="cs-CZ" b="1" dirty="0"/>
              <a:t>rozvojem vědy </a:t>
            </a:r>
            <a:br>
              <a:rPr lang="cs-CZ" altLang="cs-CZ" b="1" dirty="0"/>
            </a:br>
            <a:r>
              <a:rPr lang="cs-CZ" altLang="cs-CZ" b="1" dirty="0"/>
              <a:t>o sportu</a:t>
            </a:r>
            <a:r>
              <a:rPr lang="cs-CZ" altLang="cs-CZ" dirty="0"/>
              <a:t> (Sport Science, </a:t>
            </a:r>
            <a:r>
              <a:rPr lang="cs-CZ" altLang="cs-CZ" dirty="0" err="1"/>
              <a:t>Sportwissenschaft</a:t>
            </a:r>
            <a:r>
              <a:rPr lang="cs-CZ" altLang="cs-CZ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kriticky reflektuje dřívější názory na tělesnou výchovu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reaguje na dynamický rozvoj soutěžního i rekreačního sportu </a:t>
            </a:r>
            <a:br>
              <a:rPr lang="cs-CZ" altLang="cs-CZ" dirty="0"/>
            </a:br>
            <a:r>
              <a:rPr lang="cs-CZ" altLang="cs-CZ" dirty="0"/>
              <a:t>po 2. světové válce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analyzuje edukační význam sportu </a:t>
            </a:r>
            <a:r>
              <a:rPr lang="cs-CZ" altLang="cs-CZ" dirty="0"/>
              <a:t>v současné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u nás především rozvoj didaktiky TV a v rámci teorie tréninku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pedagogické kinantropologie</a:t>
            </a:r>
            <a:br>
              <a:rPr lang="cs-CZ" altLang="cs-CZ" dirty="0"/>
            </a:br>
            <a:r>
              <a:rPr lang="cs-CZ" altLang="cs-CZ" dirty="0"/>
              <a:t>(profesoři Dobrý, </a:t>
            </a:r>
            <a:r>
              <a:rPr lang="cs-CZ" altLang="cs-CZ" dirty="0" err="1"/>
              <a:t>Rychtecký</a:t>
            </a:r>
            <a:r>
              <a:rPr lang="cs-CZ" altLang="cs-CZ" dirty="0"/>
              <a:t>, </a:t>
            </a:r>
            <a:r>
              <a:rPr lang="cs-CZ" altLang="cs-CZ" dirty="0" err="1"/>
              <a:t>Fröml</a:t>
            </a:r>
            <a:r>
              <a:rPr lang="cs-CZ" altLang="cs-CZ" dirty="0"/>
              <a:t>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pedagogiky sportu </a:t>
            </a:r>
            <a:r>
              <a:rPr lang="cs-CZ" altLang="cs-CZ" dirty="0"/>
              <a:t>(prof. Svoboda, doc. Jansa,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0339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196</TotalTime>
  <Words>435</Words>
  <Application>Microsoft Office PowerPoint</Application>
  <PresentationFormat>Širokoúhlá obrazovka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Prezentace aplikace PowerPoint</vt:lpstr>
      <vt:lpstr>Rozvoj sportovně-pedagogické teorie</vt:lpstr>
      <vt:lpstr>Rozvoj sportovně-pedagogické teorie</vt:lpstr>
      <vt:lpstr>Zneužití sportu v totalitních systémech </vt:lpstr>
      <vt:lpstr>Současný rozvoj sportovní edukace</vt:lpstr>
      <vt:lpstr>Soudobá pedagogika sportu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31</cp:revision>
  <cp:lastPrinted>2020-10-19T13:21:44Z</cp:lastPrinted>
  <dcterms:created xsi:type="dcterms:W3CDTF">2020-10-05T06:18:46Z</dcterms:created>
  <dcterms:modified xsi:type="dcterms:W3CDTF">2022-08-16T07:03:36Z</dcterms:modified>
</cp:coreProperties>
</file>