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70" r:id="rId15"/>
    <p:sldId id="271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05575"/>
            <a:ext cx="11361600" cy="212422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/>
              <a:t>5. </a:t>
            </a: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v systému věd u nás a ve světě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B40435-0C09-4492-891D-B3B877CB0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1CBFED-815C-4096-A029-22A3213D3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C8D49B1-33B9-48A5-A435-3AE04204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42535"/>
            <a:ext cx="11459132" cy="55374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200" b="1" dirty="0"/>
              <a:t>„klasická“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(viz Svoboda, 2000) – </a:t>
            </a:r>
            <a:br>
              <a:rPr lang="cs-CZ" altLang="cs-CZ" sz="3200" dirty="0"/>
            </a:br>
            <a:r>
              <a:rPr lang="cs-CZ" altLang="cs-CZ" sz="3200" dirty="0"/>
              <a:t>hl. procesuální stránka sportovního tréninku (motorické učení, průběh sportovní dráhy, profese a osobnost trenéra, ...) → </a:t>
            </a:r>
            <a:br>
              <a:rPr lang="cs-CZ" altLang="cs-CZ" sz="3200" dirty="0"/>
            </a:br>
            <a:r>
              <a:rPr lang="cs-CZ" altLang="cs-CZ" sz="3200" dirty="0"/>
              <a:t>tzn. pedagogika sportu = vztah edukace a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soutěžního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pedagogická kinantropologie </a:t>
            </a:r>
            <a:r>
              <a:rPr lang="cs-CZ" altLang="cs-CZ" sz="3200" dirty="0"/>
              <a:t>= výzkum edukačních procesů … integrace pohybového učení a stimulace energetických systémů a jejich efekty ve specifickém edukačním prostředí (www – </a:t>
            </a:r>
            <a:r>
              <a:rPr lang="cs-CZ" altLang="cs-CZ" sz="3200" dirty="0" err="1"/>
              <a:t>cz</a:t>
            </a:r>
            <a:r>
              <a:rPr lang="cs-CZ" altLang="cs-CZ" sz="3200" dirty="0"/>
              <a:t> kin.) = </a:t>
            </a:r>
            <a:r>
              <a:rPr lang="cs-CZ" altLang="cs-CZ" sz="3200" b="1" dirty="0">
                <a:solidFill>
                  <a:srgbClr val="0000DC"/>
                </a:solidFill>
              </a:rPr>
              <a:t>tělesná výchova </a:t>
            </a:r>
            <a:r>
              <a:rPr lang="cs-CZ" altLang="cs-CZ" sz="3200" dirty="0"/>
              <a:t>(školní) + sport (v užším pojetí) =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sport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soudobá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/>
              <a:t> (viz Jansa a kol. 2018) = pedagogika soutěžního + školního + rekreačního sportu</a:t>
            </a:r>
          </a:p>
        </p:txBody>
      </p:sp>
    </p:spTree>
    <p:extLst>
      <p:ext uri="{BB962C8B-B14F-4D97-AF65-F5344CB8AC3E}">
        <p14:creationId xmlns:p14="http://schemas.microsoft.com/office/powerpoint/2010/main" val="299055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3D4B08-A61F-48AA-A8D4-1805D0483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A13713-0192-4D49-9F26-1E3B9FE1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26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C29356-3EF6-4AA7-9225-29492ABB7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27" y="998806"/>
            <a:ext cx="11193064" cy="52847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edukologie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edukológia</a:t>
            </a:r>
            <a:r>
              <a:rPr lang="cs-CZ" altLang="cs-CZ" sz="3200" dirty="0"/>
              <a:t>) = součást věd o sportu (Sport </a:t>
            </a:r>
            <a:r>
              <a:rPr lang="cs-CZ" altLang="cs-CZ" sz="3200" dirty="0" err="1"/>
              <a:t>Sciences</a:t>
            </a:r>
            <a:r>
              <a:rPr lang="cs-CZ" altLang="cs-CZ" sz="3200" dirty="0"/>
              <a:t>)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humanistika + </a:t>
            </a:r>
            <a:r>
              <a:rPr lang="cs-CZ" altLang="cs-CZ" sz="3200" dirty="0" err="1"/>
              <a:t>športová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kinantropológia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sportovní </a:t>
            </a:r>
            <a:r>
              <a:rPr lang="cs-CZ" altLang="cs-CZ" sz="3200" b="1" dirty="0" err="1"/>
              <a:t>edukologie</a:t>
            </a:r>
            <a:r>
              <a:rPr lang="cs-CZ" altLang="cs-CZ" sz="3200" dirty="0"/>
              <a:t> = zkoumání, vývoj a vyhodnocování výchovy, vzdělávání a působení na tělesný, funkční, pohybový, psychický a sociální rozvoj člověka prostředky sportu (Sýkora 2000)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široké pojetí</a:t>
            </a:r>
            <a:r>
              <a:rPr lang="cs-CZ" altLang="cs-CZ" sz="3200" dirty="0"/>
              <a:t>, tzn. edukační procesy ve </a:t>
            </a:r>
            <a:r>
              <a:rPr lang="cs-CZ" altLang="cs-CZ" sz="3200" b="1" dirty="0"/>
              <a:t>výkonnostním sportu </a:t>
            </a:r>
            <a:r>
              <a:rPr lang="cs-CZ" altLang="cs-CZ" sz="3200" dirty="0"/>
              <a:t>i sportovní procesy </a:t>
            </a:r>
            <a:r>
              <a:rPr lang="cs-CZ" altLang="cs-CZ" sz="3200" b="1" dirty="0"/>
              <a:t>v podmínkách školy</a:t>
            </a:r>
            <a:r>
              <a:rPr lang="cs-CZ" altLang="cs-CZ" sz="3200" dirty="0"/>
              <a:t>, </a:t>
            </a:r>
            <a:r>
              <a:rPr lang="cs-CZ" altLang="cs-CZ" sz="3200" b="1" dirty="0"/>
              <a:t>sportu pro všechny </a:t>
            </a:r>
            <a:r>
              <a:rPr lang="cs-CZ" altLang="cs-CZ" sz="3200" dirty="0"/>
              <a:t>i pro </a:t>
            </a:r>
            <a:r>
              <a:rPr lang="cs-CZ" altLang="cs-CZ" sz="3200" b="1" dirty="0"/>
              <a:t>zdravotně oslabené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Labudová</a:t>
            </a:r>
            <a:r>
              <a:rPr lang="cs-CZ" altLang="cs-CZ" sz="3200"/>
              <a:t>, 2002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719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1D04E3-5E84-43D3-B4E7-2899340B5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A67C6-9AFD-4DFA-AD9E-ABFCC2EA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Rozvoj pedagogiky sportu – SRN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4D3A2D-1212-4D96-BB8F-17F457753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95754"/>
            <a:ext cx="10807200" cy="5032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Sportpädagogik</a:t>
            </a:r>
            <a:r>
              <a:rPr lang="cs-CZ" altLang="cs-CZ" sz="3200" dirty="0"/>
              <a:t>)</a:t>
            </a:r>
            <a:r>
              <a:rPr lang="cs-CZ" altLang="cs-CZ" sz="3200" b="1" dirty="0"/>
              <a:t> </a:t>
            </a:r>
            <a:r>
              <a:rPr lang="cs-CZ" altLang="cs-CZ" sz="3200" dirty="0"/>
              <a:t>= klíčová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b="1" dirty="0"/>
              <a:t>součást věd o sportu </a:t>
            </a:r>
            <a:r>
              <a:rPr lang="cs-CZ" altLang="cs-CZ" sz="3200" dirty="0"/>
              <a:t>(např. Haag et </a:t>
            </a:r>
            <a:r>
              <a:rPr lang="cs-CZ" altLang="cs-CZ" sz="3200" dirty="0" err="1"/>
              <a:t>Hummel</a:t>
            </a:r>
            <a:r>
              <a:rPr lang="cs-CZ" altLang="cs-CZ" sz="3200" dirty="0"/>
              <a:t>, 2001)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velmi široké pojetí </a:t>
            </a:r>
            <a:r>
              <a:rPr lang="cs-CZ" altLang="cs-CZ" sz="3200" dirty="0"/>
              <a:t>již od konce 60. let 20. století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dirty="0"/>
              <a:t>zkoumá procesy sportovní edukace </a:t>
            </a:r>
            <a:br>
              <a:rPr lang="cs-CZ" altLang="cs-CZ" sz="3200" dirty="0"/>
            </a:br>
            <a:r>
              <a:rPr lang="cs-CZ" altLang="cs-CZ" sz="3200" dirty="0"/>
              <a:t>- všech věkových skupin </a:t>
            </a:r>
            <a:br>
              <a:rPr lang="cs-CZ" altLang="cs-CZ" sz="3200" dirty="0"/>
            </a:br>
            <a:r>
              <a:rPr lang="cs-CZ" altLang="cs-CZ" sz="3200" dirty="0"/>
              <a:t>- ve všech formách sportu (vrcholový – pro všechny) </a:t>
            </a:r>
            <a:br>
              <a:rPr lang="cs-CZ" altLang="cs-CZ" sz="3200" dirty="0"/>
            </a:br>
            <a:r>
              <a:rPr lang="cs-CZ" altLang="cs-CZ" sz="3200" dirty="0"/>
              <a:t>- ve všech formách edukace </a:t>
            </a:r>
            <a:br>
              <a:rPr lang="cs-CZ" altLang="cs-CZ" sz="3200" dirty="0"/>
            </a:br>
            <a:r>
              <a:rPr lang="cs-CZ" altLang="cs-CZ" sz="3200" dirty="0"/>
              <a:t>  (školní, mimoškolní, rodinné a volnočasové) </a:t>
            </a:r>
            <a:br>
              <a:rPr lang="cs-CZ" altLang="cs-CZ" sz="3200" dirty="0"/>
            </a:br>
            <a:r>
              <a:rPr lang="cs-CZ" altLang="cs-CZ" sz="3200" dirty="0"/>
              <a:t>- ve všech edukačních institucích </a:t>
            </a:r>
          </a:p>
        </p:txBody>
      </p:sp>
    </p:spTree>
    <p:extLst>
      <p:ext uri="{BB962C8B-B14F-4D97-AF65-F5344CB8AC3E}">
        <p14:creationId xmlns:p14="http://schemas.microsoft.com/office/powerpoint/2010/main" val="425430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601DEF-58CD-4F91-8D05-C4333F49B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5B8FF7-7812-4ADA-963F-8ACA6D0DDC9E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0CD6C-87CE-4110-A6DF-A2922796C194}"/>
              </a:ext>
            </a:extLst>
          </p:cNvPr>
          <p:cNvSpPr txBox="1">
            <a:spLocks/>
          </p:cNvSpPr>
          <p:nvPr/>
        </p:nvSpPr>
        <p:spPr>
          <a:xfrm>
            <a:off x="719999" y="1491175"/>
            <a:ext cx="11124997" cy="4646825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kern="0" dirty="0"/>
              <a:t>Termín </a:t>
            </a:r>
            <a:r>
              <a:rPr lang="cs-CZ" altLang="cs-CZ" sz="3200" b="1" kern="0" dirty="0" err="1">
                <a:solidFill>
                  <a:schemeClr val="tx2"/>
                </a:solidFill>
              </a:rPr>
              <a:t>motopedagogika</a:t>
            </a:r>
            <a:r>
              <a:rPr lang="cs-CZ" altLang="cs-CZ" sz="3200" b="1" kern="0" dirty="0"/>
              <a:t>:</a:t>
            </a:r>
            <a:endParaRPr lang="cs-CZ" altLang="cs-CZ" sz="3200" kern="0" dirty="0"/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nejširší význam </a:t>
            </a:r>
            <a:r>
              <a:rPr lang="cs-CZ" altLang="cs-CZ" sz="3200" kern="0" dirty="0"/>
              <a:t>= cíl komplexní </a:t>
            </a:r>
            <a:br>
              <a:rPr lang="cs-CZ" altLang="cs-CZ" sz="3200" kern="0" dirty="0"/>
            </a:br>
            <a:r>
              <a:rPr lang="cs-CZ" altLang="cs-CZ" sz="3200" b="1" kern="0" dirty="0">
                <a:solidFill>
                  <a:srgbClr val="0000DC"/>
                </a:solidFill>
              </a:rPr>
              <a:t>rozvoj osobnosti za využití jejího pohybu </a:t>
            </a:r>
            <a:r>
              <a:rPr lang="cs-CZ" altLang="cs-CZ" sz="3200" b="1" kern="0" dirty="0"/>
              <a:t>=</a:t>
            </a:r>
            <a:r>
              <a:rPr lang="cs-CZ" altLang="cs-CZ" sz="3200" b="1" kern="0" dirty="0">
                <a:solidFill>
                  <a:srgbClr val="0000DC"/>
                </a:solidFill>
              </a:rPr>
              <a:t> 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edukace prostřednictvím pohybu </a:t>
            </a:r>
            <a:r>
              <a:rPr lang="cs-CZ" altLang="cs-CZ" sz="3200" dirty="0"/>
              <a:t>→</a:t>
            </a:r>
            <a:br>
              <a:rPr lang="cs-CZ" altLang="cs-CZ" sz="3200" b="1" kern="0" dirty="0">
                <a:solidFill>
                  <a:srgbClr val="0000DC"/>
                </a:solidFill>
              </a:rPr>
            </a:br>
            <a:r>
              <a:rPr lang="cs-CZ" altLang="cs-CZ" sz="3200" b="1" kern="0" dirty="0">
                <a:solidFill>
                  <a:srgbClr val="0000DC"/>
                </a:solidFill>
              </a:rPr>
              <a:t>pohyb = hlavní edukační prostředek </a:t>
            </a:r>
            <a:r>
              <a:rPr lang="cs-CZ" altLang="cs-CZ" sz="3200" kern="0" dirty="0"/>
              <a:t>(ne výkon)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kern="0" dirty="0"/>
              <a:t>utváření osobnosti pomocí procesů motorického učení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kern="0" dirty="0"/>
              <a:t>užší označení </a:t>
            </a:r>
            <a:r>
              <a:rPr lang="cs-CZ" altLang="cs-CZ" sz="3200" kern="0" dirty="0"/>
              <a:t>– </a:t>
            </a:r>
            <a:r>
              <a:rPr lang="cs-CZ" altLang="cs-CZ" sz="3200" kern="0" dirty="0" err="1"/>
              <a:t>motopedagogika</a:t>
            </a:r>
            <a:r>
              <a:rPr lang="cs-CZ" altLang="cs-CZ" sz="3200" kern="0" dirty="0"/>
              <a:t> = motorické učení jako </a:t>
            </a:r>
            <a:r>
              <a:rPr lang="cs-CZ" altLang="cs-CZ" sz="3200" b="1" kern="0" dirty="0">
                <a:solidFill>
                  <a:schemeClr val="tx2"/>
                </a:solidFill>
              </a:rPr>
              <a:t>pomoc jedincům se specifickými potřebami </a:t>
            </a:r>
            <a:r>
              <a:rPr lang="cs-CZ" altLang="cs-CZ" sz="3200" kern="0" dirty="0"/>
              <a:t>(viz </a:t>
            </a:r>
            <a:r>
              <a:rPr lang="cs-CZ" altLang="cs-CZ" sz="3200" kern="0" dirty="0" err="1"/>
              <a:t>APA</a:t>
            </a:r>
            <a:r>
              <a:rPr lang="cs-CZ" altLang="cs-CZ" sz="3200" kern="0" dirty="0"/>
              <a:t>)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05760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6637AD-24FA-4C62-A323-B65B1B264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C2C5DA-E5BF-4A2D-9E34-DA3B7362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48037"/>
            <a:ext cx="10753200" cy="451576"/>
          </a:xfrm>
        </p:spPr>
        <p:txBody>
          <a:bodyPr/>
          <a:lstStyle/>
          <a:p>
            <a:r>
              <a:rPr lang="cs-CZ" dirty="0"/>
              <a:t>Rozvoj pedagogiky sportu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FCB33A-4B7A-4253-9697-9CA84139B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28468"/>
            <a:ext cx="11431606" cy="52995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Pedagogika sportu zkoumá: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vztah edukace a sportu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tzn. školního, soutěžního a rekreačního sportu, …, </a:t>
            </a:r>
            <a:r>
              <a:rPr lang="cs-CZ" altLang="cs-CZ" sz="3200" b="1" dirty="0" err="1">
                <a:solidFill>
                  <a:srgbClr val="0000DC"/>
                </a:solidFill>
              </a:rPr>
              <a:t>esportu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edukaci ve sportu, sportem a pro sport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otázky související s </a:t>
            </a:r>
            <a:r>
              <a:rPr lang="cs-CZ" altLang="cs-CZ" sz="3200" b="1" dirty="0">
                <a:solidFill>
                  <a:srgbClr val="0000DC"/>
                </a:solidFill>
              </a:rPr>
              <a:t>edukací ve sportu a </a:t>
            </a:r>
            <a:r>
              <a:rPr lang="cs-CZ" altLang="cs-CZ" sz="3200" b="1" dirty="0">
                <a:solidFill>
                  <a:srgbClr val="FF0000"/>
                </a:solidFill>
              </a:rPr>
              <a:t>za jeho využití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edukační funkci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imanentní potenciál sportu </a:t>
            </a:r>
            <a:br>
              <a:rPr lang="cs-CZ" altLang="cs-CZ" sz="3200" dirty="0"/>
            </a:br>
            <a:r>
              <a:rPr lang="cs-CZ" altLang="cs-CZ" sz="3200" dirty="0"/>
              <a:t>+ </a:t>
            </a:r>
            <a:r>
              <a:rPr lang="cs-CZ" altLang="cs-CZ" sz="3200" b="1" dirty="0">
                <a:solidFill>
                  <a:srgbClr val="0000DC"/>
                </a:solidFill>
              </a:rPr>
              <a:t>reálné sportovní (pohybové) aktivity</a:t>
            </a:r>
            <a:r>
              <a:rPr lang="cs-CZ" altLang="cs-CZ" sz="3200" dirty="0"/>
              <a:t>, které iniciují specifické </a:t>
            </a:r>
            <a:r>
              <a:rPr lang="cs-CZ" altLang="cs-CZ" sz="3200" b="1" dirty="0"/>
              <a:t>edukační procesy </a:t>
            </a:r>
            <a:r>
              <a:rPr lang="cs-CZ" altLang="cs-CZ" sz="3200" dirty="0"/>
              <a:t>= takové činnosti, při nichž se nějaký subjekt učí, obvykle za působení (přímého nebo </a:t>
            </a:r>
            <a:r>
              <a:rPr lang="cs-CZ" altLang="cs-CZ" sz="3200" dirty="0" err="1"/>
              <a:t>zpro-středkovaného</a:t>
            </a:r>
            <a:r>
              <a:rPr lang="cs-CZ" altLang="cs-CZ" sz="3200" dirty="0"/>
              <a:t>) jiného subjektu, který vyučuje nebo instruuje </a:t>
            </a:r>
          </a:p>
        </p:txBody>
      </p:sp>
    </p:spTree>
    <p:extLst>
      <p:ext uri="{BB962C8B-B14F-4D97-AF65-F5344CB8AC3E}">
        <p14:creationId xmlns:p14="http://schemas.microsoft.com/office/powerpoint/2010/main" val="323609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DC5474-7184-4524-8F83-7D7AFBCE4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FC966E-5A38-44F0-AA65-FDD841F48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627200" cy="451576"/>
          </a:xfrm>
        </p:spPr>
        <p:txBody>
          <a:bodyPr/>
          <a:lstStyle/>
          <a:p>
            <a:r>
              <a:rPr lang="cs-CZ" dirty="0"/>
              <a:t>Rozvoj pedagogiky sportu – tendence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827376-CE1E-422E-ABA1-667B51F3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98902"/>
            <a:ext cx="11352936" cy="5581097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humanistická sportovní edukace </a:t>
            </a:r>
            <a:r>
              <a:rPr lang="cs-CZ" altLang="cs-CZ" sz="3000" dirty="0"/>
              <a:t>– zaměření na sportovce, žáka, klienta, … = </a:t>
            </a:r>
            <a:r>
              <a:rPr lang="cs-CZ" altLang="cs-CZ" sz="3000" b="1" dirty="0">
                <a:solidFill>
                  <a:srgbClr val="FF0000"/>
                </a:solidFill>
              </a:rPr>
              <a:t>pomoc na cestě životem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posilování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nondirektivního</a:t>
            </a:r>
            <a:r>
              <a:rPr lang="cs-CZ" altLang="cs-CZ" sz="3000" b="1" dirty="0"/>
              <a:t> přístupu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>
                <a:solidFill>
                  <a:srgbClr val="0000DC"/>
                </a:solidFill>
              </a:rPr>
              <a:t>sportovní edukace = rozvoj zdravé osobnosti</a:t>
            </a:r>
            <a:r>
              <a:rPr lang="cs-CZ" altLang="cs-CZ" sz="3000" dirty="0"/>
              <a:t> (viz „pohyb jako lék“, tzn. lékař předepíše → sportovní pedagog realizuje)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 err="1"/>
              <a:t>heteroedukace</a:t>
            </a:r>
            <a:r>
              <a:rPr lang="cs-CZ" altLang="cs-CZ" sz="3000" dirty="0"/>
              <a:t> → </a:t>
            </a:r>
            <a:r>
              <a:rPr lang="cs-CZ" altLang="cs-CZ" sz="3000" b="1" dirty="0">
                <a:solidFill>
                  <a:srgbClr val="0000DC"/>
                </a:solidFill>
              </a:rPr>
              <a:t>sportovní </a:t>
            </a:r>
            <a:r>
              <a:rPr lang="cs-CZ" altLang="cs-CZ" sz="3000" b="1" dirty="0" err="1">
                <a:solidFill>
                  <a:srgbClr val="FF0000"/>
                </a:solidFill>
              </a:rPr>
              <a:t>autoedukace</a:t>
            </a:r>
            <a:endParaRPr lang="cs-CZ" altLang="cs-CZ" sz="30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důraz na </a:t>
            </a:r>
            <a:r>
              <a:rPr lang="cs-CZ" altLang="cs-CZ" sz="3000" b="1" dirty="0"/>
              <a:t>empirický výzkum – </a:t>
            </a:r>
            <a:r>
              <a:rPr lang="cs-CZ" altLang="cs-CZ" sz="3000" dirty="0"/>
              <a:t>posilování </a:t>
            </a:r>
            <a:r>
              <a:rPr lang="cs-CZ" altLang="cs-CZ" sz="3000" b="1" dirty="0">
                <a:solidFill>
                  <a:srgbClr val="FF0000"/>
                </a:solidFill>
              </a:rPr>
              <a:t>kvalitativního výzkumu </a:t>
            </a:r>
            <a:r>
              <a:rPr lang="cs-CZ" altLang="cs-CZ" sz="3000" dirty="0"/>
              <a:t>(jedinečnost sportovce, trenéra, …)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dirty="0"/>
              <a:t>rozvoj výzkumu </a:t>
            </a:r>
            <a:r>
              <a:rPr lang="cs-CZ" altLang="cs-CZ" sz="3000" b="1" dirty="0">
                <a:solidFill>
                  <a:srgbClr val="FF0000"/>
                </a:solidFill>
              </a:rPr>
              <a:t>genderových aspektů sportu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000" b="1" dirty="0"/>
              <a:t>výsledky výzkumů </a:t>
            </a:r>
            <a:r>
              <a:rPr lang="cs-CZ" altLang="cs-CZ" sz="3000" dirty="0"/>
              <a:t>= </a:t>
            </a:r>
            <a:r>
              <a:rPr lang="cs-CZ" altLang="cs-CZ" sz="3000" b="1" dirty="0">
                <a:solidFill>
                  <a:srgbClr val="FF0000"/>
                </a:solidFill>
              </a:rPr>
              <a:t>ovlivnění praxe </a:t>
            </a:r>
            <a:r>
              <a:rPr lang="cs-CZ" altLang="cs-CZ" sz="3000" dirty="0"/>
              <a:t>(např. změny zájmů mládeže → školní TV → vzdělávání sportovních pedagogů, …)</a:t>
            </a:r>
          </a:p>
          <a:p>
            <a:pPr>
              <a:lnSpc>
                <a:spcPct val="100000"/>
              </a:lnSpc>
            </a:pPr>
            <a:r>
              <a:rPr lang="cs-CZ" sz="3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175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C503D5-2C6C-47AF-A651-23DA27084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55050F-3226-4020-A8BE-AF8A814E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– vymezení a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E6A3E9-3DA5-4E32-9699-333DEA10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195753"/>
            <a:ext cx="11389403" cy="515855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= věda (</a:t>
            </a:r>
            <a:r>
              <a:rPr lang="cs-CZ" altLang="cs-CZ" sz="3200" b="1" dirty="0">
                <a:solidFill>
                  <a:srgbClr val="FF0000"/>
                </a:solidFill>
              </a:rPr>
              <a:t>výzkum</a:t>
            </a:r>
            <a:r>
              <a:rPr lang="cs-CZ" altLang="cs-CZ" sz="3200" dirty="0"/>
              <a:t>) o sportovní edukaci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Sport (</a:t>
            </a:r>
            <a:r>
              <a:rPr lang="cs-CZ" altLang="cs-CZ" sz="3200" b="1" dirty="0" err="1"/>
              <a:t>irl</a:t>
            </a:r>
            <a:r>
              <a:rPr lang="cs-CZ" altLang="cs-CZ" sz="3200" b="1" dirty="0"/>
              <a:t> + e) </a:t>
            </a:r>
            <a:r>
              <a:rPr lang="cs-CZ" altLang="cs-CZ" sz="3200" dirty="0"/>
              <a:t>= soutěžní + rekreační + školní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Základní </a:t>
            </a:r>
            <a:r>
              <a:rPr lang="cs-CZ" altLang="cs-CZ" sz="3200" b="1" dirty="0">
                <a:solidFill>
                  <a:srgbClr val="0000DC"/>
                </a:solidFill>
              </a:rPr>
              <a:t>dělení</a:t>
            </a:r>
            <a:r>
              <a:rPr lang="cs-CZ" altLang="cs-CZ" sz="3200" dirty="0"/>
              <a:t> pedagogiky sportu:</a:t>
            </a:r>
            <a:br>
              <a:rPr lang="cs-CZ" altLang="cs-CZ" sz="3200" dirty="0"/>
            </a:br>
            <a:r>
              <a:rPr lang="cs-CZ" altLang="cs-CZ" sz="3200" dirty="0"/>
              <a:t>- pedagogika soutěžního sportu</a:t>
            </a:r>
            <a:br>
              <a:rPr lang="cs-CZ" altLang="cs-CZ" sz="3200" dirty="0"/>
            </a:br>
            <a:r>
              <a:rPr lang="cs-CZ" altLang="cs-CZ" sz="3200" dirty="0"/>
              <a:t>- pedagogika rekreačního sportu (sportu pro všechny, </a:t>
            </a:r>
            <a:br>
              <a:rPr lang="cs-CZ" altLang="cs-CZ" sz="3200" dirty="0"/>
            </a:br>
            <a:r>
              <a:rPr lang="cs-CZ" altLang="cs-CZ" sz="3200" dirty="0"/>
              <a:t>  volnočasových sportovních a pohybových aktivit)</a:t>
            </a:r>
            <a:br>
              <a:rPr lang="cs-CZ" altLang="cs-CZ" sz="3200" dirty="0"/>
            </a:br>
            <a:r>
              <a:rPr lang="cs-CZ" altLang="cs-CZ" sz="3200" dirty="0"/>
              <a:t>- pedagogika školního sportu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edukace sportem, ve sportu a pro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0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36438C-5529-4CCC-BB03-CC8D45771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9C6572-A8C6-43ED-BF71-6B391CA5A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358956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graphicFrame>
        <p:nvGraphicFramePr>
          <p:cNvPr id="6" name="Group 83">
            <a:extLst>
              <a:ext uri="{FF2B5EF4-FFF2-40B4-BE49-F238E27FC236}">
                <a16:creationId xmlns:a16="http://schemas.microsoft.com/office/drawing/2014/main" id="{881F7BCB-CE35-4B00-9FFC-83E8214A3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717641"/>
              </p:ext>
            </p:extLst>
          </p:nvPr>
        </p:nvGraphicFramePr>
        <p:xfrm>
          <a:off x="540000" y="998806"/>
          <a:ext cx="11465170" cy="5036208"/>
        </p:xfrm>
        <a:graphic>
          <a:graphicData uri="http://schemas.openxmlformats.org/drawingml/2006/table">
            <a:tbl>
              <a:tblPr/>
              <a:tblGrid>
                <a:gridCol w="4074203">
                  <a:extLst>
                    <a:ext uri="{9D8B030D-6E8A-4147-A177-3AD203B41FA5}">
                      <a16:colId xmlns:a16="http://schemas.microsoft.com/office/drawing/2014/main" val="835558587"/>
                    </a:ext>
                  </a:extLst>
                </a:gridCol>
                <a:gridCol w="3165231">
                  <a:extLst>
                    <a:ext uri="{9D8B030D-6E8A-4147-A177-3AD203B41FA5}">
                      <a16:colId xmlns:a16="http://schemas.microsoft.com/office/drawing/2014/main" val="1968985557"/>
                    </a:ext>
                  </a:extLst>
                </a:gridCol>
                <a:gridCol w="4225736">
                  <a:extLst>
                    <a:ext uri="{9D8B030D-6E8A-4147-A177-3AD203B41FA5}">
                      <a16:colId xmlns:a16="http://schemas.microsoft.com/office/drawing/2014/main" val="1139174188"/>
                    </a:ext>
                  </a:extLst>
                </a:gridCol>
              </a:tblGrid>
              <a:tr h="12004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014913"/>
                  </a:ext>
                </a:extLst>
              </a:tr>
              <a:tr h="1350499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132122"/>
                  </a:ext>
                </a:extLst>
              </a:tr>
              <a:tr h="219081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...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člověka)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věda(y) o sportu</a:t>
                      </a:r>
                      <a:endParaRPr kumimoji="0" lang="cs-CZ" alt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08000" marR="0" lvl="0" indent="-1080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a ekonomických věd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...</a:t>
                      </a:r>
                    </a:p>
                  </a:txBody>
                  <a:tcPr marL="91439" marR="91439" marT="45719" marB="45719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753275"/>
                  </a:ext>
                </a:extLst>
              </a:tr>
              <a:tr h="1083404"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108000" marR="0" lvl="0" indent="-1080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077720"/>
                  </a:ext>
                </a:extLst>
              </a:tr>
              <a:tr h="2342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1439" marR="91439" marT="45719" marB="45719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17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3ECC5C-7317-444F-863D-E8D819EBE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F5CE-3DEB-4DBC-B240-D02EC229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sportu v systému věd</a:t>
            </a:r>
            <a:endParaRPr lang="cs-CZ" dirty="0"/>
          </a:p>
        </p:txBody>
      </p:sp>
      <p:pic>
        <p:nvPicPr>
          <p:cNvPr id="6" name="Picture 4" descr="PedSp">
            <a:extLst>
              <a:ext uri="{FF2B5EF4-FFF2-40B4-BE49-F238E27FC236}">
                <a16:creationId xmlns:a16="http://schemas.microsoft.com/office/drawing/2014/main" id="{C4C13E0E-8435-4F55-90BB-844073A3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000" y="1022879"/>
            <a:ext cx="10025446" cy="51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33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11E96A-9FEA-4E5A-8EC7-63FF73B9EB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A10D3D-9C66-4065-9861-F1CA6AD9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3295F4-9FB3-4196-9471-07DE54FF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8"/>
            <a:ext cx="10807200" cy="500411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historická pedagogika (dějiny pedagogiky)</a:t>
            </a:r>
            <a:r>
              <a:rPr lang="cs-CZ" altLang="cs-CZ" sz="3200" dirty="0"/>
              <a:t> → </a:t>
            </a:r>
            <a:br>
              <a:rPr lang="cs-CZ" altLang="cs-CZ" sz="3200" dirty="0"/>
            </a:br>
            <a:r>
              <a:rPr lang="cs-CZ" altLang="cs-CZ" sz="3200" dirty="0"/>
              <a:t>historický výzkum teorie a praxe TV, SE, … </a:t>
            </a:r>
            <a:br>
              <a:rPr lang="cs-CZ" altLang="cs-CZ" sz="3200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dějiny pedagogiky sportu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srovnávací (komparativní) pedagogika </a:t>
            </a:r>
            <a:r>
              <a:rPr lang="cs-CZ" altLang="cs-CZ" sz="3200" dirty="0"/>
              <a:t>→ komparativní výzkum edukačních systémů + sport, např. sportovní školy, akademie, VŠ, </a:t>
            </a:r>
            <a:r>
              <a:rPr lang="cs-CZ" altLang="cs-CZ" sz="3200" dirty="0" err="1"/>
              <a:t>SCM</a:t>
            </a:r>
            <a:r>
              <a:rPr lang="cs-CZ" altLang="cs-CZ" sz="3200" dirty="0"/>
              <a:t>, ... ← </a:t>
            </a:r>
            <a:r>
              <a:rPr lang="cs-CZ" altLang="cs-CZ" sz="3200" b="1" dirty="0">
                <a:solidFill>
                  <a:srgbClr val="0000DC"/>
                </a:solidFill>
              </a:rPr>
              <a:t>komparativní pedagogika sportu </a:t>
            </a:r>
            <a:r>
              <a:rPr lang="cs-CZ" altLang="cs-CZ" sz="3200" dirty="0"/>
              <a:t>(u nás komparativní kinantropologie)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obecná pedagogika </a:t>
            </a:r>
            <a:r>
              <a:rPr lang="cs-CZ" altLang="cs-CZ" sz="3200" dirty="0"/>
              <a:t>→ vymezení kategorií + metodologie ← </a:t>
            </a:r>
            <a:r>
              <a:rPr lang="cs-CZ" altLang="cs-CZ" sz="3200" b="1" dirty="0">
                <a:solidFill>
                  <a:srgbClr val="0000DC"/>
                </a:solidFill>
              </a:rPr>
              <a:t>„obecná“ + metodologie pedagogiky sportu</a:t>
            </a:r>
          </a:p>
        </p:txBody>
      </p:sp>
    </p:spTree>
    <p:extLst>
      <p:ext uri="{BB962C8B-B14F-4D97-AF65-F5344CB8AC3E}">
        <p14:creationId xmlns:p14="http://schemas.microsoft.com/office/powerpoint/2010/main" val="157414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FB8B42-440B-4B3D-8C8E-A651778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AE5F7E-8876-4C1B-89FD-42C1F9A0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9E009C-8EF5-4A54-B764-4992AEDA7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2875"/>
            <a:ext cx="10753200" cy="52151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didaktika – </a:t>
            </a:r>
            <a:r>
              <a:rPr lang="cs-CZ" altLang="cs-CZ" sz="3200" dirty="0"/>
              <a:t>teorie vzdělávání + vyučování ← </a:t>
            </a:r>
            <a:r>
              <a:rPr lang="cs-CZ" altLang="cs-CZ" sz="3200" b="1" dirty="0">
                <a:solidFill>
                  <a:srgbClr val="0000DC"/>
                </a:solidFill>
              </a:rPr>
              <a:t>obecná + speciální didaktiky sportu </a:t>
            </a:r>
            <a:r>
              <a:rPr lang="cs-CZ" altLang="cs-CZ" sz="3200" dirty="0"/>
              <a:t>(didaktika TV, didaktika plavání, …) + vzdělávání sportovních pedagogů + didaktické aktivity sportovních pedagogů (např. „výuka pravidel“, taktická příprava,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pedagogika předškolní – školní – vysokoškolská – dospělých</a:t>
            </a:r>
            <a:r>
              <a:rPr lang="cs-CZ" altLang="cs-CZ" sz="3200" dirty="0"/>
              <a:t> (andragogika) – </a:t>
            </a:r>
            <a:r>
              <a:rPr lang="cs-CZ" altLang="cs-CZ" sz="3200" b="1" dirty="0" err="1"/>
              <a:t>geragogika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pedagogiky sportu dle institucí a věku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rodinná pedagogika </a:t>
            </a:r>
            <a:br>
              <a:rPr lang="cs-CZ" altLang="cs-CZ" sz="3200" b="1" dirty="0"/>
            </a:br>
            <a:r>
              <a:rPr lang="cs-CZ" altLang="cs-CZ" sz="3200" dirty="0"/>
              <a:t>← </a:t>
            </a:r>
            <a:r>
              <a:rPr lang="cs-CZ" altLang="cs-CZ" sz="3200" b="1" dirty="0">
                <a:solidFill>
                  <a:srgbClr val="0000DC"/>
                </a:solidFill>
              </a:rPr>
              <a:t>„pedagogika rodinných sportovních aktivit“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99784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3720BD-FDD2-4D5C-9136-8FEBC63F4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2D8A39-11A1-4775-BEFF-486CAAD6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807FBB-DDD1-4214-AA9E-F20360BE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753200" cy="51869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speciální pedagogika – </a:t>
            </a:r>
            <a:r>
              <a:rPr lang="cs-CZ" altLang="cs-CZ" sz="3200" dirty="0"/>
              <a:t>výchova jedinců sociálně </a:t>
            </a:r>
            <a:br>
              <a:rPr lang="cs-CZ" altLang="cs-CZ" sz="3200" dirty="0"/>
            </a:br>
            <a:r>
              <a:rPr lang="cs-CZ" altLang="cs-CZ" sz="3200" dirty="0"/>
              <a:t>a zdravotně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znevýhodněných</a:t>
            </a:r>
            <a:r>
              <a:rPr lang="cs-CZ" altLang="cs-CZ" sz="3200" dirty="0"/>
              <a:t> a mimořádně </a:t>
            </a:r>
            <a:r>
              <a:rPr lang="cs-CZ" altLang="cs-CZ" sz="3200" b="1" dirty="0">
                <a:solidFill>
                  <a:srgbClr val="FF0000"/>
                </a:solidFill>
              </a:rPr>
              <a:t>nadaných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b="1" dirty="0"/>
              <a:t>- </a:t>
            </a:r>
            <a:r>
              <a:rPr lang="cs-CZ" altLang="cs-CZ" b="1" i="1" dirty="0" err="1"/>
              <a:t>oftalmopedie</a:t>
            </a:r>
            <a:r>
              <a:rPr lang="cs-CZ" altLang="cs-CZ" dirty="0"/>
              <a:t> – zrakové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poruchy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sluchové vady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tělesná a zdravotní postižení </a:t>
            </a:r>
            <a:br>
              <a:rPr lang="cs-CZ" altLang="cs-CZ" b="1" dirty="0"/>
            </a:br>
            <a:r>
              <a:rPr lang="cs-CZ" altLang="cs-CZ" b="1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mentální znevýhodnění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</a:t>
            </a:r>
            <a:br>
              <a:rPr lang="cs-CZ" altLang="cs-CZ" dirty="0"/>
            </a:br>
            <a:r>
              <a:rPr lang="cs-CZ" altLang="cs-CZ" b="1" dirty="0"/>
              <a:t>- specifické poruchy učení, PAS, …</a:t>
            </a:r>
            <a:br>
              <a:rPr lang="cs-CZ" altLang="cs-CZ" b="1" dirty="0"/>
            </a:br>
            <a:r>
              <a:rPr lang="cs-CZ" altLang="cs-CZ" b="1" dirty="0"/>
              <a:t>- edukace mimořádně nadaných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← </a:t>
            </a:r>
            <a:r>
              <a:rPr lang="cs-CZ" altLang="cs-CZ" sz="3200" b="1" dirty="0" err="1">
                <a:solidFill>
                  <a:srgbClr val="0000DC"/>
                </a:solidFill>
              </a:rPr>
              <a:t>motopedagogika</a:t>
            </a:r>
            <a:r>
              <a:rPr lang="cs-CZ" altLang="cs-CZ" sz="3200" b="1" dirty="0">
                <a:solidFill>
                  <a:srgbClr val="0000DC"/>
                </a:solidFill>
              </a:rPr>
              <a:t>, aplikované pohybové aktivity, rozvoj sportovních talentů ↔ soutěžní sport</a:t>
            </a:r>
          </a:p>
        </p:txBody>
      </p:sp>
    </p:spTree>
    <p:extLst>
      <p:ext uri="{BB962C8B-B14F-4D97-AF65-F5344CB8AC3E}">
        <p14:creationId xmlns:p14="http://schemas.microsoft.com/office/powerpoint/2010/main" val="392828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99E7D1-EC25-4140-873E-E71C3F5B36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6D4739-AB13-42EC-BCBA-B78DDBD15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9" y="322424"/>
            <a:ext cx="10753200" cy="451576"/>
          </a:xfrm>
        </p:spPr>
        <p:txBody>
          <a:bodyPr/>
          <a:lstStyle/>
          <a:p>
            <a:r>
              <a:rPr lang="cs-CZ" altLang="cs-CZ" sz="3600" dirty="0"/>
              <a:t>Pedagogika a pedagogika sportu – subdisciplíny</a:t>
            </a:r>
            <a:endParaRPr lang="cs-CZ" sz="36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B26FB20-FB1F-4AA4-BF7E-C1FD20E60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942534"/>
            <a:ext cx="11760591" cy="53879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sociální pedagogika </a:t>
            </a:r>
            <a:r>
              <a:rPr lang="cs-CZ" altLang="cs-CZ" sz="3200" dirty="0"/>
              <a:t>– výchovné vlivy sociálních podmínek – </a:t>
            </a:r>
            <a:r>
              <a:rPr lang="cs-CZ" altLang="cs-CZ" sz="3200" b="1" dirty="0">
                <a:solidFill>
                  <a:srgbClr val="FF0000"/>
                </a:solidFill>
              </a:rPr>
              <a:t>sport </a:t>
            </a:r>
            <a:r>
              <a:rPr lang="cs-CZ" altLang="cs-CZ" sz="3200" dirty="0"/>
              <a:t>= prostředek integrace, resocializace,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pedagogická etnografie = </a:t>
            </a:r>
            <a:r>
              <a:rPr lang="cs-CZ" altLang="cs-CZ" sz="3200" dirty="0"/>
              <a:t>popis a výklad pedagogického prostředí a jeho účastníků ← </a:t>
            </a:r>
            <a:r>
              <a:rPr lang="cs-CZ" altLang="cs-CZ" sz="3200" b="1" dirty="0">
                <a:solidFill>
                  <a:srgbClr val="FF0000"/>
                </a:solidFill>
              </a:rPr>
              <a:t>etnografické výzkumy ve sportu</a:t>
            </a:r>
            <a:endParaRPr 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volného času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 </a:t>
            </a:r>
            <a:r>
              <a:rPr lang="cs-CZ" altLang="cs-CZ" sz="3200" dirty="0"/>
              <a:t>= hl. prostředek → </a:t>
            </a:r>
            <a:r>
              <a:rPr lang="cs-CZ" altLang="cs-CZ" sz="3200" b="1" dirty="0">
                <a:solidFill>
                  <a:srgbClr val="0000DC"/>
                </a:solidFill>
              </a:rPr>
              <a:t>pedagogika rekreačního sportu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sportovní a pohybové aktivity </a:t>
            </a:r>
            <a:r>
              <a:rPr lang="cs-CZ" altLang="cs-CZ" sz="3200" dirty="0"/>
              <a:t>– využití ve školní a mimoškolní edukaci, ve sportovním tréninku, …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… + pedagogiky sportu zaměřené na …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= </a:t>
            </a:r>
            <a:r>
              <a:rPr lang="cs-CZ" altLang="cs-CZ" sz="3200" b="1" dirty="0"/>
              <a:t>aktuální </a:t>
            </a:r>
            <a:r>
              <a:rPr lang="cs-CZ" altLang="cs-CZ" sz="3200" dirty="0"/>
              <a:t>společenská a výzkumná </a:t>
            </a:r>
            <a:r>
              <a:rPr lang="cs-CZ" altLang="cs-CZ" sz="3200" b="1" dirty="0"/>
              <a:t>témata</a:t>
            </a:r>
            <a:r>
              <a:rPr lang="cs-CZ" altLang="cs-CZ" sz="3200" dirty="0"/>
              <a:t>, např. feministická pedagogika + trenérství = vzdělávání trenérek žen</a:t>
            </a:r>
          </a:p>
        </p:txBody>
      </p:sp>
    </p:spTree>
    <p:extLst>
      <p:ext uri="{BB962C8B-B14F-4D97-AF65-F5344CB8AC3E}">
        <p14:creationId xmlns:p14="http://schemas.microsoft.com/office/powerpoint/2010/main" val="41466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D6A92-2396-4212-84D7-97F31A8F96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CE0C9E-F0C9-471F-91B3-F266113C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78424"/>
            <a:ext cx="10753200" cy="451576"/>
          </a:xfrm>
        </p:spPr>
        <p:txBody>
          <a:bodyPr/>
          <a:lstStyle/>
          <a:p>
            <a:r>
              <a:rPr lang="cs-CZ" sz="3600" dirty="0"/>
              <a:t>Rozvoj pedagogiky sportu u nás a v zahraničí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78D208-8E8A-4917-BF04-447B70825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759655"/>
            <a:ext cx="11136794" cy="546834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klíčová</a:t>
            </a:r>
            <a:r>
              <a:rPr lang="cs-CZ" altLang="cs-CZ" sz="3200" b="1" dirty="0"/>
              <a:t> oblast: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A. věd o lidském </a:t>
            </a:r>
            <a:r>
              <a:rPr lang="cs-CZ" altLang="cs-CZ" sz="3200" b="1" dirty="0">
                <a:solidFill>
                  <a:srgbClr val="FF0000"/>
                </a:solidFill>
              </a:rPr>
              <a:t>pohybu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kinantropologie – rozvoj (ČR) </a:t>
            </a:r>
            <a:r>
              <a:rPr lang="cs-CZ" altLang="cs-CZ" sz="3200" b="1" dirty="0">
                <a:solidFill>
                  <a:srgbClr val="0000DC"/>
                </a:solidFill>
              </a:rPr>
              <a:t>pedagogické kinantropologie a pedagogiky sportu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kineziologie </a:t>
            </a:r>
            <a:r>
              <a:rPr lang="cs-CZ" altLang="cs-CZ" sz="3200" dirty="0"/>
              <a:t>(USA, …) </a:t>
            </a:r>
            <a:r>
              <a:rPr lang="cs-CZ" altLang="cs-CZ" sz="3200" b="1" dirty="0"/>
              <a:t>← </a:t>
            </a:r>
            <a:r>
              <a:rPr lang="cs-CZ" altLang="cs-CZ" sz="3200" b="1" dirty="0" err="1"/>
              <a:t>physical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education</a:t>
            </a:r>
            <a:r>
              <a:rPr lang="cs-CZ" altLang="cs-CZ" sz="3200" b="1" dirty="0"/>
              <a:t> =</a:t>
            </a:r>
            <a:r>
              <a:rPr lang="cs-CZ" altLang="cs-CZ" sz="3200" dirty="0"/>
              <a:t> široké označení (studium TV), častěji i termín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sports</a:t>
            </a:r>
            <a:r>
              <a:rPr lang="cs-CZ" altLang="cs-CZ" sz="3200" b="1" dirty="0">
                <a:solidFill>
                  <a:srgbClr val="FF0000"/>
                </a:solidFill>
              </a:rPr>
              <a:t> pedagogy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Bewegungswissenchaft</a:t>
            </a:r>
            <a:r>
              <a:rPr lang="cs-CZ" altLang="cs-CZ" sz="3200" b="1" dirty="0"/>
              <a:t> </a:t>
            </a:r>
            <a:r>
              <a:rPr lang="cs-CZ" altLang="cs-CZ" sz="3200" dirty="0"/>
              <a:t>(SRN, …) </a:t>
            </a:r>
            <a:r>
              <a:rPr lang="cs-CZ" altLang="cs-CZ" sz="3200" b="1" dirty="0"/>
              <a:t>← </a:t>
            </a:r>
            <a:br>
              <a:rPr lang="cs-CZ" altLang="cs-CZ" sz="3200" b="1" dirty="0"/>
            </a:br>
            <a:r>
              <a:rPr lang="cs-CZ" altLang="cs-CZ" sz="3200" b="1" dirty="0" err="1"/>
              <a:t>Bewegungs</a:t>
            </a:r>
            <a:r>
              <a:rPr lang="cs-CZ" altLang="cs-CZ" sz="3200" b="1" dirty="0"/>
              <a:t>- </a:t>
            </a:r>
            <a:r>
              <a:rPr lang="cs-CZ" altLang="cs-CZ" sz="3200" dirty="0" err="1"/>
              <a:t>und</a:t>
            </a:r>
            <a:r>
              <a:rPr lang="cs-CZ" altLang="cs-CZ" sz="3200" dirty="0"/>
              <a:t> </a:t>
            </a:r>
            <a:r>
              <a:rPr lang="cs-CZ" altLang="cs-CZ" sz="3200" b="1" dirty="0" err="1">
                <a:solidFill>
                  <a:srgbClr val="FF0000"/>
                </a:solidFill>
              </a:rPr>
              <a:t>Sportpädagogik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B. věd o </a:t>
            </a:r>
            <a:r>
              <a:rPr lang="cs-CZ" altLang="cs-CZ" sz="3200" b="1" dirty="0">
                <a:solidFill>
                  <a:srgbClr val="FF0000"/>
                </a:solidFill>
              </a:rPr>
              <a:t>sportu</a:t>
            </a:r>
            <a:r>
              <a:rPr lang="cs-CZ" altLang="cs-CZ" sz="3200" b="1" dirty="0"/>
              <a:t> ← pedagogika sportu </a:t>
            </a:r>
            <a:r>
              <a:rPr lang="cs-CZ" altLang="cs-CZ" sz="3200" dirty="0"/>
              <a:t>(Evropa, svět)</a:t>
            </a: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C. věd o </a:t>
            </a:r>
            <a:r>
              <a:rPr lang="cs-CZ" altLang="cs-CZ" sz="3200" b="1" dirty="0">
                <a:solidFill>
                  <a:srgbClr val="FF0000"/>
                </a:solidFill>
              </a:rPr>
              <a:t>výchově</a:t>
            </a:r>
            <a:r>
              <a:rPr lang="cs-CZ" altLang="cs-CZ" sz="3200" b="1" dirty="0"/>
              <a:t> </a:t>
            </a:r>
            <a:r>
              <a:rPr lang="cs-CZ" altLang="cs-CZ" sz="3200" dirty="0"/>
              <a:t>(např. SRN), </a:t>
            </a:r>
            <a:r>
              <a:rPr lang="cs-CZ" altLang="cs-CZ" sz="3200" b="1" dirty="0">
                <a:solidFill>
                  <a:srgbClr val="FF0000"/>
                </a:solidFill>
              </a:rPr>
              <a:t>pedagogiky</a:t>
            </a:r>
            <a:r>
              <a:rPr lang="cs-CZ" altLang="cs-CZ" sz="3200" b="1" dirty="0"/>
              <a:t> – tradice TV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41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423</TotalTime>
  <Words>1141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5. Pedagogika sportu  v systému věd u nás a ve světě</vt:lpstr>
      <vt:lpstr>Pedagogika sportu – vymezení a dělení</vt:lpstr>
      <vt:lpstr>Pedagogika sportu v systému věd</vt:lpstr>
      <vt:lpstr>Pedagogika sportu v systému věd</vt:lpstr>
      <vt:lpstr>Pedagogika a pedagogika sportu – subdisciplíny</vt:lpstr>
      <vt:lpstr>Pedagogika a pedagogika sportu – subdisciplíny</vt:lpstr>
      <vt:lpstr>Pedagogika a pedagogika sportu – subdisciplíny</vt:lpstr>
      <vt:lpstr>Pedagogika a pedagogika sportu – subdisciplíny</vt:lpstr>
      <vt:lpstr>Rozvoj pedagogiky sportu u nás a v zahraničí</vt:lpstr>
      <vt:lpstr>Rozvoj pedagogiky sportu – ČR</vt:lpstr>
      <vt:lpstr>Rozvoj pedagogiky sportu – SR</vt:lpstr>
      <vt:lpstr>Rozvoj pedagogiky sportu – SRN</vt:lpstr>
      <vt:lpstr>Prezentace aplikace PowerPoint</vt:lpstr>
      <vt:lpstr>Rozvoj pedagogiky sportu</vt:lpstr>
      <vt:lpstr>Rozvoj pedagogiky sportu – tendence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2020-11-02T12:44:27Z</cp:lastPrinted>
  <dcterms:created xsi:type="dcterms:W3CDTF">2020-10-05T06:18:46Z</dcterms:created>
  <dcterms:modified xsi:type="dcterms:W3CDTF">2022-08-16T07:08:19Z</dcterms:modified>
</cp:coreProperties>
</file>