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56" r:id="rId2"/>
    <p:sldId id="260" r:id="rId3"/>
    <p:sldId id="261" r:id="rId4"/>
    <p:sldId id="263" r:id="rId5"/>
    <p:sldId id="264" r:id="rId6"/>
    <p:sldId id="265" r:id="rId7"/>
    <p:sldId id="257" r:id="rId8"/>
    <p:sldId id="258" r:id="rId9"/>
    <p:sldId id="259" r:id="rId10"/>
    <p:sldId id="266" r:id="rId11"/>
    <p:sldId id="262" r:id="rId12"/>
    <p:sldId id="276" r:id="rId13"/>
    <p:sldId id="277" r:id="rId14"/>
    <p:sldId id="278" r:id="rId15"/>
    <p:sldId id="267" r:id="rId16"/>
    <p:sldId id="268" r:id="rId17"/>
    <p:sldId id="271" r:id="rId18"/>
    <p:sldId id="272" r:id="rId19"/>
    <p:sldId id="273" r:id="rId20"/>
    <p:sldId id="274" r:id="rId21"/>
    <p:sldId id="275" r:id="rId22"/>
    <p:sldId id="269" r:id="rId23"/>
    <p:sldId id="270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2" r:id="rId35"/>
    <p:sldId id="289" r:id="rId36"/>
    <p:sldId id="290" r:id="rId37"/>
    <p:sldId id="291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10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Vývoj aktiv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List1!$W$83</c:f>
              <c:strCache>
                <c:ptCount val="1"/>
                <c:pt idx="0">
                  <c:v>Dlouhodobý majetek</c:v>
                </c:pt>
              </c:strCache>
            </c:strRef>
          </c:tx>
          <c:invertIfNegative val="0"/>
          <c:cat>
            <c:strRef>
              <c:f>List1!$X$82:$AB$82</c:f>
              <c:strCache>
                <c:ptCount val="5"/>
                <c:pt idx="0">
                  <c:v>2009/2008</c:v>
                </c:pt>
                <c:pt idx="1">
                  <c:v>2010/2009</c:v>
                </c:pt>
                <c:pt idx="2">
                  <c:v>2011/2010</c:v>
                </c:pt>
                <c:pt idx="3">
                  <c:v>2012/2011</c:v>
                </c:pt>
                <c:pt idx="4">
                  <c:v>2013/2012</c:v>
                </c:pt>
              </c:strCache>
            </c:strRef>
          </c:cat>
          <c:val>
            <c:numRef>
              <c:f>List1!$X$83:$AB$83</c:f>
              <c:numCache>
                <c:formatCode>General</c:formatCode>
                <c:ptCount val="5"/>
                <c:pt idx="0">
                  <c:v>-1091</c:v>
                </c:pt>
                <c:pt idx="1">
                  <c:v>6</c:v>
                </c:pt>
                <c:pt idx="2">
                  <c:v>-1184</c:v>
                </c:pt>
                <c:pt idx="3">
                  <c:v>-636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D4-4A59-A370-4E831E05BEF3}"/>
            </c:ext>
          </c:extLst>
        </c:ser>
        <c:ser>
          <c:idx val="1"/>
          <c:order val="1"/>
          <c:tx>
            <c:strRef>
              <c:f>List1!$W$84</c:f>
              <c:strCache>
                <c:ptCount val="1"/>
                <c:pt idx="0">
                  <c:v>Oběžná aktiva</c:v>
                </c:pt>
              </c:strCache>
            </c:strRef>
          </c:tx>
          <c:invertIfNegative val="0"/>
          <c:cat>
            <c:strRef>
              <c:f>List1!$X$82:$AB$82</c:f>
              <c:strCache>
                <c:ptCount val="5"/>
                <c:pt idx="0">
                  <c:v>2009/2008</c:v>
                </c:pt>
                <c:pt idx="1">
                  <c:v>2010/2009</c:v>
                </c:pt>
                <c:pt idx="2">
                  <c:v>2011/2010</c:v>
                </c:pt>
                <c:pt idx="3">
                  <c:v>2012/2011</c:v>
                </c:pt>
                <c:pt idx="4">
                  <c:v>2013/2012</c:v>
                </c:pt>
              </c:strCache>
            </c:strRef>
          </c:cat>
          <c:val>
            <c:numRef>
              <c:f>List1!$X$84:$AB$84</c:f>
              <c:numCache>
                <c:formatCode>General</c:formatCode>
                <c:ptCount val="5"/>
                <c:pt idx="0">
                  <c:v>50303</c:v>
                </c:pt>
                <c:pt idx="1">
                  <c:v>3363</c:v>
                </c:pt>
                <c:pt idx="2">
                  <c:v>14469</c:v>
                </c:pt>
                <c:pt idx="3">
                  <c:v>2847</c:v>
                </c:pt>
                <c:pt idx="4">
                  <c:v>-13.187934458788504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D4-4A59-A370-4E831E05BEF3}"/>
            </c:ext>
          </c:extLst>
        </c:ser>
        <c:ser>
          <c:idx val="2"/>
          <c:order val="2"/>
          <c:tx>
            <c:strRef>
              <c:f>List1!$W$85</c:f>
              <c:strCache>
                <c:ptCount val="1"/>
                <c:pt idx="0">
                  <c:v>Časové rozlišení</c:v>
                </c:pt>
              </c:strCache>
            </c:strRef>
          </c:tx>
          <c:invertIfNegative val="0"/>
          <c:cat>
            <c:strRef>
              <c:f>List1!$X$82:$AB$82</c:f>
              <c:strCache>
                <c:ptCount val="5"/>
                <c:pt idx="0">
                  <c:v>2009/2008</c:v>
                </c:pt>
                <c:pt idx="1">
                  <c:v>2010/2009</c:v>
                </c:pt>
                <c:pt idx="2">
                  <c:v>2011/2010</c:v>
                </c:pt>
                <c:pt idx="3">
                  <c:v>2012/2011</c:v>
                </c:pt>
                <c:pt idx="4">
                  <c:v>2013/2012</c:v>
                </c:pt>
              </c:strCache>
            </c:strRef>
          </c:cat>
          <c:val>
            <c:numRef>
              <c:f>List1!$X$85:$AB$85</c:f>
              <c:numCache>
                <c:formatCode>General</c:formatCode>
                <c:ptCount val="5"/>
                <c:pt idx="0">
                  <c:v>4762</c:v>
                </c:pt>
                <c:pt idx="1">
                  <c:v>-2150</c:v>
                </c:pt>
                <c:pt idx="2">
                  <c:v>-1257</c:v>
                </c:pt>
                <c:pt idx="3">
                  <c:v>-311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4-4A59-A370-4E831E05B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815864"/>
        <c:axId val="185815472"/>
      </c:barChart>
      <c:catAx>
        <c:axId val="185815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5815472"/>
        <c:crosses val="autoZero"/>
        <c:auto val="1"/>
        <c:lblAlgn val="ctr"/>
        <c:lblOffset val="100"/>
        <c:noMultiLvlLbl val="0"/>
      </c:catAx>
      <c:valAx>
        <c:axId val="1858154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v tis.Kč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85815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C6463-9119-48AC-A7E3-472381EC401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CE6BF-B0C2-48E5-8649-C57952101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85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solidFill>
                  <a:srgbClr val="000000"/>
                </a:solidFill>
              </a:rPr>
              <a:t>tzv. bilanční princip. Ten říká, že se vždy aktiva musí rovnat sumě pasiv.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CE6BF-B0C2-48E5-8649-C57952101A8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766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Kalkantová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CE6BF-B0C2-48E5-8649-C57952101A8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95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Kalkantová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CE6BF-B0C2-48E5-8649-C57952101A8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29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Kalkantová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CE6BF-B0C2-48E5-8649-C57952101A8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96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CCFB-A63B-4245-8042-212A0A477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E0FCCE-C3C0-4E1A-B215-F98ED555A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3DE9A-64B2-4454-A586-4C426BE1B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70E89-E6B4-4F68-9E65-38B9B467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E5D099-690F-4CE3-95F7-E3F0AE89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15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EB58D-EA0D-43C4-926B-3387BE5B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2CAF3D-48ED-49B6-9962-AA4C99A93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72A2FA-F37C-447B-B3AD-2F33680B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4E2B2F-2663-4D30-9BE5-BDD2A3EE9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54B6B7-F700-4254-87BC-18B72F28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8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D8BFE7-FCAA-4A2D-AB9A-8D16B520C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93730A-9118-4F93-A1C9-11F125F1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88B07E-EB46-4325-ABAD-A4294584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8D09B5-D0AD-4EC9-B0C6-1DAB4751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91C356-C687-4283-8DB1-33F4266A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90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FF7AB-FFF1-4AEA-A3A0-D3A96A434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473C69-A84D-4EC4-8DB0-BD015D68E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CB9837-9F74-4120-9138-A02A3154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02E53E-E991-4E87-A469-AE9C8518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1ED80E-12A0-469F-9E17-82522B6E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6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75427-E9C8-40F0-B569-6AC46BE19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C7910D9-D788-4859-B59E-64598D7C3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7AC8D-6EC6-4F3B-A102-66F4F5AFB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2FFF9A-5564-43FA-8290-4CCED521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B87ED7-59CF-4A01-8806-F2A292A7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92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773A1-506C-4CEE-9FA2-B2BA83E9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3057B2-E8A5-4B66-9EA0-2A6161955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BBB338-8895-4078-A53A-249CEEFC6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F5B2C1-CF30-4CC7-975D-45BA3051B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0CA1F7-0F20-4308-81C2-1B7E7834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8785E-C872-49F4-8406-1C01F976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40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5639E-317F-4B0A-A3DC-E1F64E62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892BBA-AF7D-46E5-83A6-5F4DE7807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1F5DC5D-5B53-4548-872F-04862B217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1D94171-E25D-4DE8-BE1E-1BD109840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4811958-5F5A-42A4-9632-C340A534C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16C4CD-7811-4658-B7EA-4D582F62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0549C7-F953-4B18-9AC8-780ADEC4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1EC026-41A9-4094-ADC5-29E29CFC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0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D16F5-9711-4C60-9219-9FFE8E95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3A30DB-C518-4ADD-B4FE-0527F9C3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B75BC8-B592-4EAF-AABF-3A508E87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4305DF-29D3-4EF5-825F-965C9A17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7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1F65E77-9BBC-4F14-9DD5-C8AD6806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93303D-7BEB-4904-89F2-16C83D0E9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C077BD-4A64-41A8-8A15-4BB77075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3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C210C-A76C-4A6C-87C5-97A064996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C9EF80-05A2-4A0D-A2EC-76ABC7E5E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E5E3FF1-8723-4F3B-88AD-DE1A20A91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672FD9-0426-41B6-9E74-86C05F3F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2DB4B6-E8C7-4F63-845F-971663CF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4FF6B2-566B-4B21-96D9-5AD37796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71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70A2-CF11-4B02-8C54-2D52BD1EC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587400-21EF-4B55-AD90-E35D2EBF3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84B6A01-5B9D-47F6-9E89-CC6D8F5D2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B08398-65ED-4D59-B3B2-BD507DA83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B5F688-23DB-4873-86B3-D465D093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34DBCF-D46E-4D72-AF22-9A409841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9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6699C3C-885B-44F1-AF6A-16AF4700F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6274EF-9320-4A9D-8158-86273C00B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C4A176-82A0-45D6-BD58-B26AD8C55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72866A-B016-498C-957D-C4C4A8CE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4C7524-879B-4EBF-AC6F-5C14C4519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C6234-74AE-4E2D-880F-F013CB2A1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35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D336E-8F25-425F-B8F5-80C48D6CA2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Ekonomická analýza sportovního klubu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6FF496-3AAD-4925-96BD-0700EE569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Ing. Jiří Novotný, CSc.</a:t>
            </a:r>
          </a:p>
        </p:txBody>
      </p:sp>
    </p:spTree>
    <p:extLst>
      <p:ext uri="{BB962C8B-B14F-4D97-AF65-F5344CB8AC3E}">
        <p14:creationId xmlns:p14="http://schemas.microsoft.com/office/powerpoint/2010/main" val="226259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62AE4-3B5C-4E94-8F82-43857F3DB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Vertikální analýza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76A091-4B84-43EB-8BBB-259F288FD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Vertikální analýza slouží ke zjištění, jaký mají jednotlivé položky podíl na celkové bilanční sumě </a:t>
            </a:r>
          </a:p>
          <a:p>
            <a:endParaRPr lang="cs-CZ" dirty="0"/>
          </a:p>
          <a:p>
            <a:r>
              <a:rPr lang="cs-CZ" dirty="0"/>
              <a:t>Pokud máme k dispozici více časových období, můžeme porovnávat změnu těchto podílů v čase.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9B95CB-6D4B-4A00-B76F-41AFA332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685AE5-1059-4715-BABE-01558752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182A7D-C071-4FB6-96BD-434B446F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19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31517E94-4156-45AF-A7EC-49ECD640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919"/>
          </a:xfrm>
        </p:spPr>
        <p:txBody>
          <a:bodyPr/>
          <a:lstStyle/>
          <a:p>
            <a:r>
              <a:rPr lang="cs-CZ" b="1" i="1" dirty="0"/>
              <a:t>Vertikální analýza aktiv </a:t>
            </a:r>
            <a:r>
              <a:rPr lang="cs-CZ" sz="3600" b="1" i="1" dirty="0"/>
              <a:t>(v %)</a:t>
            </a:r>
            <a:endParaRPr lang="cs-CZ" dirty="0"/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678D03A2-7B99-4425-A8AE-C065F7C300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08633"/>
              </p:ext>
            </p:extLst>
          </p:nvPr>
        </p:nvGraphicFramePr>
        <p:xfrm>
          <a:off x="936978" y="1388533"/>
          <a:ext cx="10416823" cy="4876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2247">
                  <a:extLst>
                    <a:ext uri="{9D8B030D-6E8A-4147-A177-3AD203B41FA5}">
                      <a16:colId xmlns:a16="http://schemas.microsoft.com/office/drawing/2014/main" val="2417064238"/>
                    </a:ext>
                  </a:extLst>
                </a:gridCol>
                <a:gridCol w="1394910">
                  <a:extLst>
                    <a:ext uri="{9D8B030D-6E8A-4147-A177-3AD203B41FA5}">
                      <a16:colId xmlns:a16="http://schemas.microsoft.com/office/drawing/2014/main" val="2484644012"/>
                    </a:ext>
                  </a:extLst>
                </a:gridCol>
                <a:gridCol w="1259918">
                  <a:extLst>
                    <a:ext uri="{9D8B030D-6E8A-4147-A177-3AD203B41FA5}">
                      <a16:colId xmlns:a16="http://schemas.microsoft.com/office/drawing/2014/main" val="3996702856"/>
                    </a:ext>
                  </a:extLst>
                </a:gridCol>
                <a:gridCol w="1259918">
                  <a:extLst>
                    <a:ext uri="{9D8B030D-6E8A-4147-A177-3AD203B41FA5}">
                      <a16:colId xmlns:a16="http://schemas.microsoft.com/office/drawing/2014/main" val="1912306828"/>
                    </a:ext>
                  </a:extLst>
                </a:gridCol>
                <a:gridCol w="1304915">
                  <a:extLst>
                    <a:ext uri="{9D8B030D-6E8A-4147-A177-3AD203B41FA5}">
                      <a16:colId xmlns:a16="http://schemas.microsoft.com/office/drawing/2014/main" val="2181361564"/>
                    </a:ext>
                  </a:extLst>
                </a:gridCol>
                <a:gridCol w="1304915">
                  <a:extLst>
                    <a:ext uri="{9D8B030D-6E8A-4147-A177-3AD203B41FA5}">
                      <a16:colId xmlns:a16="http://schemas.microsoft.com/office/drawing/2014/main" val="798753838"/>
                    </a:ext>
                  </a:extLst>
                </a:gridCol>
              </a:tblGrid>
              <a:tr h="443346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2009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1432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Aktiva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1759594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Dlouhodobý majetek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 </a:t>
                      </a:r>
                      <a:r>
                        <a:rPr lang="cs-CZ" sz="2000" dirty="0">
                          <a:effectLst/>
                        </a:rPr>
                        <a:t>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4301168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Dlouhodobý nehmotný majetek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6203888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Dlouhodobý hmotný majetek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6194444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Dlouhodobý finanční majetek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5801867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Oběžná aktiva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86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89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94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95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2771665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Zásoby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2029088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Krátkodobé pohledávky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98 %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99 %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89 %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741679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Krátkodobý finanční majetek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-15 %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-12 %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-5 %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-4 %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-3 %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7190844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Časové rozlišení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cs-CZ" sz="2000" dirty="0">
                          <a:effectLst/>
                        </a:rPr>
                        <a:t>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 %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9247715"/>
                  </a:ext>
                </a:extLst>
              </a:tr>
            </a:tbl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44AB1-AC05-43AB-B8A1-F0E0953C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ADD101-810D-433D-8144-1D46B3C30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498229-8811-4BDF-8EDB-CD1CE93AC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50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55542-7D66-4868-BC25-BADEDFE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942"/>
          </a:xfrm>
        </p:spPr>
        <p:txBody>
          <a:bodyPr/>
          <a:lstStyle/>
          <a:p>
            <a:r>
              <a:rPr lang="cs-CZ" dirty="0"/>
              <a:t>Struktura aktiv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6C98D7-89FC-4B81-8A54-862695F38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068"/>
            <a:ext cx="10515600" cy="492389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EB4F0FB-9960-4678-A8E3-B218C844B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53068"/>
            <a:ext cx="10515600" cy="4617154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FB0697-2AC2-479D-BC9F-06261E4F7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BC7AA-20A9-450C-88F1-8BCAB9FF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3BD89-712D-4E47-9191-D62988E4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77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F36B4-A653-4E66-B238-F437863E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Vertikální analýza pasiv (v %)</a:t>
            </a:r>
            <a:endParaRPr lang="cs-CZ" dirty="0"/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02DC57A4-A626-4D99-A591-8147E5E94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368184"/>
              </p:ext>
            </p:extLst>
          </p:nvPr>
        </p:nvGraphicFramePr>
        <p:xfrm>
          <a:off x="838200" y="1320800"/>
          <a:ext cx="9784643" cy="5050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5945">
                  <a:extLst>
                    <a:ext uri="{9D8B030D-6E8A-4147-A177-3AD203B41FA5}">
                      <a16:colId xmlns:a16="http://schemas.microsoft.com/office/drawing/2014/main" val="1818756827"/>
                    </a:ext>
                  </a:extLst>
                </a:gridCol>
                <a:gridCol w="1308136">
                  <a:extLst>
                    <a:ext uri="{9D8B030D-6E8A-4147-A177-3AD203B41FA5}">
                      <a16:colId xmlns:a16="http://schemas.microsoft.com/office/drawing/2014/main" val="138381341"/>
                    </a:ext>
                  </a:extLst>
                </a:gridCol>
                <a:gridCol w="1181542">
                  <a:extLst>
                    <a:ext uri="{9D8B030D-6E8A-4147-A177-3AD203B41FA5}">
                      <a16:colId xmlns:a16="http://schemas.microsoft.com/office/drawing/2014/main" val="1132337018"/>
                    </a:ext>
                  </a:extLst>
                </a:gridCol>
                <a:gridCol w="1181542">
                  <a:extLst>
                    <a:ext uri="{9D8B030D-6E8A-4147-A177-3AD203B41FA5}">
                      <a16:colId xmlns:a16="http://schemas.microsoft.com/office/drawing/2014/main" val="4284895780"/>
                    </a:ext>
                  </a:extLst>
                </a:gridCol>
                <a:gridCol w="1223739">
                  <a:extLst>
                    <a:ext uri="{9D8B030D-6E8A-4147-A177-3AD203B41FA5}">
                      <a16:colId xmlns:a16="http://schemas.microsoft.com/office/drawing/2014/main" val="3562325203"/>
                    </a:ext>
                  </a:extLst>
                </a:gridCol>
                <a:gridCol w="1223739">
                  <a:extLst>
                    <a:ext uri="{9D8B030D-6E8A-4147-A177-3AD203B41FA5}">
                      <a16:colId xmlns:a16="http://schemas.microsoft.com/office/drawing/2014/main" val="4274016916"/>
                    </a:ext>
                  </a:extLst>
                </a:gridCol>
              </a:tblGrid>
              <a:tr h="361244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2009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2013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797020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Pasiva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3715512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Vlastní kapitál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-23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4441634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Základní kapitál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42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41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2205855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Kapitálové fondy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5348448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Rezervní fondy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3457746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Výsledek hospodaření min. let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-78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-62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-77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-74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-69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1350175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Výsledek hospodaření běžného období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-29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1593351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Cizí zdroje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122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2528024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Rezervy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8111050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Dlouhodobé závazky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6337709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Krátkodobé závazky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122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94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101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568266"/>
                  </a:ext>
                </a:extLst>
              </a:tr>
              <a:tr h="36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Časové rozlišení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1346684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F0EB3F-6D77-4099-9513-4D45CBF1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6D6A34-F8EF-4B8B-8D6A-ABBA58F1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AFDF53-C224-45D4-837D-2F01F937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84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94169-69FA-4A7E-A2DF-BE336B556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49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Struktura pasiv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1D5C27-669C-4D8F-8894-50F640606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622"/>
            <a:ext cx="10515600" cy="498034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F095AF0-F0C2-4947-BD6F-9F1FA8215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96622"/>
            <a:ext cx="10515599" cy="4980341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70F178-3963-43C0-A883-3C856F47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A7B45B-8023-486E-A618-527A1D14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7C7C48-81F7-4450-9016-3F6A372C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132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318D2-65B9-4482-A796-E2794131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33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Bilanční pravidla - </a:t>
            </a:r>
            <a:r>
              <a:rPr lang="cs-CZ" sz="3600" b="1" dirty="0"/>
              <a:t>doporučující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0D9D1-6E67-472A-9D2D-2EBA546DE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521"/>
            <a:ext cx="10515600" cy="509244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i="1" dirty="0"/>
              <a:t>Zlaté bilanční pravidlo financování </a:t>
            </a:r>
          </a:p>
          <a:p>
            <a:pPr lvl="1"/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Vychází z potřeby sladit časový horizont používání aktiv v podniku s časovým horizontem zdrojů, pasiv, kterými je financován.“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Dlouhodobý majetek = Vlastní kapitál + Dlouhodobé cizí zdroje </a:t>
            </a:r>
          </a:p>
          <a:p>
            <a:pPr marL="1371600" lvl="3" indent="0">
              <a:buNone/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9 984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 0 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+ 0</a:t>
            </a:r>
            <a:endParaRPr lang="cs-CZ" sz="3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cs-CZ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Zlaté pravidlo vyrovnání rizika </a:t>
            </a:r>
          </a:p>
          <a:p>
            <a:pPr lvl="1"/>
            <a:r>
              <a:rPr lang="cs-CZ" dirty="0"/>
              <a:t>Obecně doporučený je poměr cizího a vlastního kapitálu 1:1. Riziko může být způsobeno převisem cizího kapitálu nad vlastním. 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Vlastní kapitál ≥ Cizí zdroje 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endParaRPr lang="cs-CZ" i="1" dirty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r>
              <a:rPr lang="cs-CZ" i="1" dirty="0">
                <a:solidFill>
                  <a:srgbClr val="FF0000"/>
                </a:solidFill>
              </a:rPr>
              <a:t>	   </a:t>
            </a:r>
            <a:r>
              <a:rPr lang="cs-CZ" b="1" dirty="0">
                <a:solidFill>
                  <a:srgbClr val="0070C0"/>
                </a:solidFill>
              </a:rPr>
              <a:t>9 544 ≥ 42 772</a:t>
            </a:r>
          </a:p>
          <a:p>
            <a:pPr marL="1371600" lvl="3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827D3-A957-4130-8FB5-F578E24B4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04958A-C391-4F39-BA4E-C26D3E33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82F2F6-7971-4331-B497-D9B187493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5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E7154-0177-4ED7-82E9-316CD4A2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945"/>
          </a:xfrm>
        </p:spPr>
        <p:txBody>
          <a:bodyPr/>
          <a:lstStyle/>
          <a:p>
            <a:r>
              <a:rPr lang="cs-CZ" b="1" dirty="0"/>
              <a:t>Bilanční pravidla - </a:t>
            </a:r>
            <a:r>
              <a:rPr lang="cs-CZ" sz="3600" b="1" dirty="0"/>
              <a:t>doporučující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FEEBA-80E1-438A-94AB-7B737933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i="1" dirty="0"/>
              <a:t>Zlaté bilanční pari pravidlo </a:t>
            </a:r>
          </a:p>
          <a:p>
            <a:pPr lvl="1"/>
            <a:r>
              <a:rPr lang="cs-CZ" i="1" dirty="0"/>
              <a:t>„Předpokládá převahu vlastních zdrojů v rámci celkových dlouhodobých zdrojů potřebných ke krytí dlouhodobého majetku, resp. sladění velikosti vlastních zdrojů s velikostí typických dlouhodobých aktiv přítomných v podniku.“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výše vlastního kapitálu </a:t>
            </a:r>
            <a:r>
              <a:rPr lang="pl-PL" dirty="0">
                <a:solidFill>
                  <a:srgbClr val="FF0000"/>
                </a:solidFill>
              </a:rPr>
              <a:t>ani moc nízká ani moc vysoká</a:t>
            </a:r>
            <a:r>
              <a:rPr lang="pl-PL" dirty="0"/>
              <a:t>. </a:t>
            </a:r>
            <a:endParaRPr lang="cs-CZ" dirty="0"/>
          </a:p>
          <a:p>
            <a:pPr marL="0" indent="0">
              <a:buNone/>
            </a:pPr>
            <a:endParaRPr lang="cs-CZ" b="1" i="1" dirty="0"/>
          </a:p>
          <a:p>
            <a:pPr marL="514350" indent="-514350">
              <a:buFont typeface="+mj-lt"/>
              <a:buAutoNum type="arabicPeriod" startAt="4"/>
            </a:pPr>
            <a:r>
              <a:rPr lang="cs-CZ" b="1" i="1" dirty="0"/>
              <a:t>Zlaté bilanční poměrové pravidlo </a:t>
            </a:r>
          </a:p>
          <a:p>
            <a:pPr lvl="1"/>
            <a:r>
              <a:rPr lang="cs-CZ" dirty="0"/>
              <a:t>Růst investic by neměl být rychlejší nežli růst tržeb.</a:t>
            </a:r>
          </a:p>
          <a:p>
            <a:pPr lvl="2"/>
            <a:r>
              <a:rPr lang="cs-CZ" dirty="0"/>
              <a:t>Problém fotbalových klubů 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9CF37F-560C-4021-B32B-55DAF4A90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A26D11-7FD0-42CA-A134-E1CE0FB49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F29597-E9D6-4819-8DC8-C33EFA35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68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DC703-8B7B-4FCB-B04F-4BC57AB15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353"/>
          </a:xfrm>
        </p:spPr>
        <p:txBody>
          <a:bodyPr/>
          <a:lstStyle/>
          <a:p>
            <a:r>
              <a:rPr lang="cs-CZ" b="1" dirty="0"/>
              <a:t>Analýza výnosů a nákladů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3C73E0-0EC8-4484-AD1A-5FEF5EEE9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479"/>
            <a:ext cx="10515600" cy="4975484"/>
          </a:xfrm>
        </p:spPr>
        <p:txBody>
          <a:bodyPr/>
          <a:lstStyle/>
          <a:p>
            <a:r>
              <a:rPr lang="cs-CZ" dirty="0"/>
              <a:t>Ekonomická analýza, která je prováděna na základě údajů z výročních zpráv + Výkaz zisku a ztrát  + ? Cash </a:t>
            </a:r>
            <a:r>
              <a:rPr lang="cs-CZ" dirty="0" err="1"/>
              <a:t>flow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Výnosy: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Tržby z prodeje zboží:   </a:t>
            </a:r>
            <a:r>
              <a:rPr lang="cs-CZ" i="1" dirty="0"/>
              <a:t>prodej suvenýrů v klubovém </a:t>
            </a:r>
            <a:r>
              <a:rPr lang="cs-CZ" i="1" dirty="0" err="1"/>
              <a:t>fanshopu</a:t>
            </a:r>
            <a:r>
              <a:rPr lang="cs-CZ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Tržby z prodeje vlastních výrobků: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za prodeje hráčů,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prodej vstupenek nebo permanentek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odměny od FAČR za umístění v soutěži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821854-6A4C-4B8A-A65D-E87F366B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ED7DDF-C38F-4DFC-895A-1A80EE3D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E45FD-C865-4F98-982E-8C6C41C6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97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58242-06F5-4EF4-A22C-9B55BE1F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43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Analýza výnosů a nákladů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7540D3-1BE8-4CB7-B076-0691FB1C6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256"/>
            <a:ext cx="10515600" cy="5113707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Tržby z prodeje služeb: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tržby z reklamy (cash, barter)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 prodeje </a:t>
            </a:r>
            <a:r>
              <a:rPr lang="cs-CZ" dirty="0"/>
              <a:t>TV práv.</a:t>
            </a:r>
          </a:p>
          <a:p>
            <a:pPr marL="1371600" lvl="2" indent="-457200">
              <a:buFont typeface="+mj-lt"/>
              <a:buAutoNum type="arabicPeriod" startAt="3"/>
            </a:pPr>
            <a:endParaRPr lang="cs-CZ" dirty="0"/>
          </a:p>
          <a:p>
            <a:pPr marL="914400" lvl="1" indent="-457200">
              <a:buFont typeface="+mj-lt"/>
              <a:buAutoNum type="arabicPeriod" startAt="3"/>
            </a:pPr>
            <a:r>
              <a:rPr lang="cs-CZ" dirty="0"/>
              <a:t>Tržby z ostatních služeb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 prodeje dlouhodobého majetku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 finančních výnosů (kurzové zisky)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 provozní činnosti (pře fakturace nákladů),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pojistné plnění od pojišťoven,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z odvodu sázkových kanceláří,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provize z prodeje vstupenek,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i="1" dirty="0"/>
              <a:t>sponzorské příspěvky atd.)</a:t>
            </a:r>
          </a:p>
          <a:p>
            <a:pPr marL="914400" lvl="1" indent="-457200">
              <a:buFont typeface="+mj-lt"/>
              <a:buAutoNum type="arabicPeriod" startAt="3"/>
            </a:pPr>
            <a:endParaRPr lang="cs-CZ" i="1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2865CF-AC5D-4E2B-865D-B62B061B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FF7756-4175-470D-BCD2-70E8D711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19AE29-F61D-4A7F-800B-50978F1D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935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E1455-F065-45A2-97EA-5BC36C09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028"/>
          </a:xfrm>
        </p:spPr>
        <p:txBody>
          <a:bodyPr/>
          <a:lstStyle/>
          <a:p>
            <a:r>
              <a:rPr lang="cs-CZ" b="1" dirty="0"/>
              <a:t>Výnosy z výkazu zisku a ztrát (v tis. Kč)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922353D-762B-4A12-A2F9-C12F991B3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279621"/>
              </p:ext>
            </p:extLst>
          </p:nvPr>
        </p:nvGraphicFramePr>
        <p:xfrm>
          <a:off x="770466" y="1927250"/>
          <a:ext cx="10515601" cy="4157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0488">
                  <a:extLst>
                    <a:ext uri="{9D8B030D-6E8A-4147-A177-3AD203B41FA5}">
                      <a16:colId xmlns:a16="http://schemas.microsoft.com/office/drawing/2014/main" val="4147726657"/>
                    </a:ext>
                  </a:extLst>
                </a:gridCol>
                <a:gridCol w="1499768">
                  <a:extLst>
                    <a:ext uri="{9D8B030D-6E8A-4147-A177-3AD203B41FA5}">
                      <a16:colId xmlns:a16="http://schemas.microsoft.com/office/drawing/2014/main" val="1479998246"/>
                    </a:ext>
                  </a:extLst>
                </a:gridCol>
                <a:gridCol w="1272388">
                  <a:extLst>
                    <a:ext uri="{9D8B030D-6E8A-4147-A177-3AD203B41FA5}">
                      <a16:colId xmlns:a16="http://schemas.microsoft.com/office/drawing/2014/main" val="1423748804"/>
                    </a:ext>
                  </a:extLst>
                </a:gridCol>
                <a:gridCol w="1272388">
                  <a:extLst>
                    <a:ext uri="{9D8B030D-6E8A-4147-A177-3AD203B41FA5}">
                      <a16:colId xmlns:a16="http://schemas.microsoft.com/office/drawing/2014/main" val="2127522289"/>
                    </a:ext>
                  </a:extLst>
                </a:gridCol>
                <a:gridCol w="1272388">
                  <a:extLst>
                    <a:ext uri="{9D8B030D-6E8A-4147-A177-3AD203B41FA5}">
                      <a16:colId xmlns:a16="http://schemas.microsoft.com/office/drawing/2014/main" val="1436214634"/>
                    </a:ext>
                  </a:extLst>
                </a:gridCol>
                <a:gridCol w="1268181">
                  <a:extLst>
                    <a:ext uri="{9D8B030D-6E8A-4147-A177-3AD203B41FA5}">
                      <a16:colId xmlns:a16="http://schemas.microsoft.com/office/drawing/2014/main" val="465959233"/>
                    </a:ext>
                  </a:extLst>
                </a:gridCol>
              </a:tblGrid>
              <a:tr h="350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2009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2010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2011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2012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2013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275292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Tržby z prodeje zboží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8 363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5 244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5 825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1 338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3 290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7024381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Tržby z prodeje vlastních výrobků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</a:rPr>
                        <a:t>56 202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</a:rPr>
                        <a:t>13 124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</a:rPr>
                        <a:t>11 778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</a:rPr>
                        <a:t>2 574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</a:rPr>
                        <a:t>6 758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3397856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00B050"/>
                          </a:solidFill>
                          <a:effectLst/>
                        </a:rPr>
                        <a:t>Tržby z prodeje služeb</a:t>
                      </a:r>
                      <a:endParaRPr lang="cs-CZ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20 652</a:t>
                      </a:r>
                      <a:endParaRPr lang="cs-CZ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23 755</a:t>
                      </a:r>
                      <a:endParaRPr lang="cs-CZ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36 332</a:t>
                      </a:r>
                      <a:endParaRPr lang="cs-CZ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15 942</a:t>
                      </a:r>
                      <a:endParaRPr lang="cs-CZ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18 043</a:t>
                      </a:r>
                      <a:endParaRPr lang="cs-CZ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9753014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Ostatní tržby a výnosy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17 265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10 783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8 495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7 747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15 854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9232473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Tržby z prodeje dl. majetku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296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5519855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Ostatní provozní výnosy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13 796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9 610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6 608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7 719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15 194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033787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Ostatní finanční výnosy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359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1 153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1 591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660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4263866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102 482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52 906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62 430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27 601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43 945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06713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5732E4-64B0-4D35-BEA4-1D2E0A0B0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A90714-7BAB-4C7D-BE58-E9239F54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BA25F3-7760-43DE-B2F6-F9FDA983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3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302A6-C2CC-4E9A-9856-8988CA66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 finanční analýzy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8BFC23-CD81-4635-836D-FECB65DBD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763"/>
            <a:ext cx="10515600" cy="4752200"/>
          </a:xfrm>
        </p:spPr>
        <p:txBody>
          <a:bodyPr/>
          <a:lstStyle/>
          <a:p>
            <a:r>
              <a:rPr lang="cs-CZ" dirty="0"/>
              <a:t>Interní analytik má nespornou výhodu v tom, že má téměř neomezený přístup k informacím uvnitř podniku. </a:t>
            </a:r>
          </a:p>
          <a:p>
            <a:endParaRPr lang="cs-CZ" dirty="0"/>
          </a:p>
          <a:p>
            <a:r>
              <a:rPr lang="cs-CZ" dirty="0"/>
              <a:t>Externí hodnotitel se k těmto informacím dostane pouze sporadicky, firmy a obzvláště fotbalové kluby nejsou příliš vstřícné ve sdělování informací o hospodaření, hodnotitel tedy vychází především z informací, které podniky povinně zveřejňují. </a:t>
            </a:r>
          </a:p>
          <a:p>
            <a:r>
              <a:rPr lang="cs-CZ" dirty="0"/>
              <a:t>Akciové společnosti mají povinnost zveřejňovat v obchodním rejstříku každoroční výsledky hospodaření.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D09F3-5F41-4EF5-9E0F-DB1934076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A3B0E5-4EDF-47BF-AEE2-16D2145D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MBA©doc</a:t>
            </a:r>
            <a:r>
              <a:rPr lang="cs-CZ" dirty="0"/>
              <a:t>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916A5-949D-4567-8E7B-D1CBC892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698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C0C5A-3404-4527-B4BA-880001CD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5408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Náklady z výkazu zisku a ztrát</a:t>
            </a: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382C7993-C410-4BB4-B55A-E66628572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578816"/>
              </p:ext>
            </p:extLst>
          </p:nvPr>
        </p:nvGraphicFramePr>
        <p:xfrm>
          <a:off x="838200" y="1117600"/>
          <a:ext cx="10515599" cy="5091288"/>
        </p:xfrm>
        <a:graphic>
          <a:graphicData uri="http://schemas.openxmlformats.org/drawingml/2006/table">
            <a:tbl>
              <a:tblPr firstRow="1" firstCol="1" bandRow="1"/>
              <a:tblGrid>
                <a:gridCol w="4362744">
                  <a:extLst>
                    <a:ext uri="{9D8B030D-6E8A-4147-A177-3AD203B41FA5}">
                      <a16:colId xmlns:a16="http://schemas.microsoft.com/office/drawing/2014/main" val="1517143686"/>
                    </a:ext>
                  </a:extLst>
                </a:gridCol>
                <a:gridCol w="1375702">
                  <a:extLst>
                    <a:ext uri="{9D8B030D-6E8A-4147-A177-3AD203B41FA5}">
                      <a16:colId xmlns:a16="http://schemas.microsoft.com/office/drawing/2014/main" val="73592615"/>
                    </a:ext>
                  </a:extLst>
                </a:gridCol>
                <a:gridCol w="1085440">
                  <a:extLst>
                    <a:ext uri="{9D8B030D-6E8A-4147-A177-3AD203B41FA5}">
                      <a16:colId xmlns:a16="http://schemas.microsoft.com/office/drawing/2014/main" val="635255222"/>
                    </a:ext>
                  </a:extLst>
                </a:gridCol>
                <a:gridCol w="1230571">
                  <a:extLst>
                    <a:ext uri="{9D8B030D-6E8A-4147-A177-3AD203B41FA5}">
                      <a16:colId xmlns:a16="http://schemas.microsoft.com/office/drawing/2014/main" val="688221995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885147087"/>
                    </a:ext>
                  </a:extLst>
                </a:gridCol>
                <a:gridCol w="1107830">
                  <a:extLst>
                    <a:ext uri="{9D8B030D-6E8A-4147-A177-3AD203B41FA5}">
                      <a16:colId xmlns:a16="http://schemas.microsoft.com/office/drawing/2014/main" val="1479917805"/>
                    </a:ext>
                  </a:extLst>
                </a:gridCol>
              </a:tblGrid>
              <a:tr h="336583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403524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Náklady vynaložené na prodané zboží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5 729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3 419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3 489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2 139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72764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Spotřeba materiálu a energie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5 052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4 763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2 645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1 359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3 634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277960"/>
                  </a:ext>
                </a:extLst>
              </a:tr>
              <a:tr h="425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77 752 (79,9 %)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51 985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46 228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20 634 (78,3 %)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34 842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13694"/>
                  </a:ext>
                </a:extLst>
              </a:tr>
              <a:tr h="425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Osobní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6 842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5 266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4 741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2 638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5 738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367236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Mzdové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5 239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3 999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3 609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1 998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4 369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54200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Odměny členům organu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11740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Náklady na sociální zabezpečení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1 527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1 191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1 089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1 369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84590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Sociální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083915"/>
                  </a:ext>
                </a:extLst>
              </a:tr>
              <a:tr h="425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Daně a poplatky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955680"/>
                  </a:ext>
                </a:extLst>
              </a:tr>
              <a:tr h="364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Odpisy dl. nehm. a hm. majetku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1 701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1 641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1 304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72917"/>
                  </a:ext>
                </a:extLst>
              </a:tr>
              <a:tr h="334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Změna st. opr. položek v provoz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-696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799211"/>
                  </a:ext>
                </a:extLst>
              </a:tr>
              <a:tr h="33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Ostatní provozní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19625"/>
                  </a:ext>
                </a:extLst>
              </a:tr>
              <a:tr h="425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Celkem provozní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97 321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67 875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59 206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26 351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47 409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89405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378DC6-C785-4DE6-991A-5F7ED52B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01495A-E43C-467D-B42E-9AA28B90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148361-EA88-4D40-84CA-87D4D324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045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7D415-AEB4-4E81-BC45-B1D8DF38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319"/>
          </a:xfrm>
        </p:spPr>
        <p:txBody>
          <a:bodyPr/>
          <a:lstStyle/>
          <a:p>
            <a:r>
              <a:rPr lang="cs-CZ" dirty="0"/>
              <a:t>Analýza nákladů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760F2F-8A9D-4F75-A465-886F2EA7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333"/>
            <a:ext cx="10515600" cy="4991630"/>
          </a:xfrm>
        </p:spPr>
        <p:txBody>
          <a:bodyPr/>
          <a:lstStyle/>
          <a:p>
            <a:r>
              <a:rPr lang="cs-CZ" dirty="0"/>
              <a:t>Porovnat nejvyšší nákladovou položku Služby a Osobní náklady a Daně.</a:t>
            </a:r>
          </a:p>
          <a:p>
            <a:endParaRPr lang="cs-CZ" dirty="0"/>
          </a:p>
          <a:p>
            <a:r>
              <a:rPr lang="cs-CZ" dirty="0"/>
              <a:t>Daně jsou v případě českého </a:t>
            </a:r>
            <a:r>
              <a:rPr lang="cs-CZ" dirty="0" err="1"/>
              <a:t>profi</a:t>
            </a:r>
            <a:r>
              <a:rPr lang="cs-CZ" dirty="0"/>
              <a:t> klubu téměř zanedbatelnou položkou?</a:t>
            </a:r>
          </a:p>
          <a:p>
            <a:endParaRPr lang="cs-CZ" dirty="0"/>
          </a:p>
          <a:p>
            <a:r>
              <a:rPr lang="cs-CZ" dirty="0"/>
              <a:t>Služby jsou nejvyšší nákladovou položkou, podstatná část položky jsou platby za služby hráčů,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16E284-A160-4C55-8EDE-52C82198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BC7B2A-148E-44E9-97FB-09AFB6F3B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67B1ED-393F-4D6E-9282-F72EDB78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0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75AFC-13B2-4A5E-8320-A58F100E6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089"/>
          </a:xfrm>
        </p:spPr>
        <p:txBody>
          <a:bodyPr/>
          <a:lstStyle/>
          <a:p>
            <a:r>
              <a:rPr lang="cs-CZ" dirty="0"/>
              <a:t>Poměrové ukazatele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2DEEDB-39C4-4338-9005-0B97CB7AB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540"/>
            <a:ext cx="10515600" cy="48904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Poměrové veličiny dávají do poměru dva absolutní ukazatele. Při výpočtu se vychází z účetních výkazů. </a:t>
            </a:r>
          </a:p>
          <a:p>
            <a:pPr marL="457200" lvl="1" indent="0">
              <a:buNone/>
            </a:pPr>
            <a:r>
              <a:rPr lang="cs-CZ" dirty="0"/>
              <a:t>Analýza poměrových ukazatelů je tradiční součástí finanční analýzy, která poskytuje jasný obraz o finančním charakteru společnosti.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 </a:t>
            </a:r>
            <a:r>
              <a:rPr lang="cs-CZ" sz="3200" b="1" dirty="0"/>
              <a:t>Likvidita</a:t>
            </a:r>
          </a:p>
          <a:p>
            <a:pPr marL="457200" lvl="1" indent="0">
              <a:buNone/>
            </a:pPr>
            <a:r>
              <a:rPr lang="cs-CZ" sz="3200" b="1" dirty="0"/>
              <a:t> </a:t>
            </a:r>
          </a:p>
          <a:p>
            <a:pPr lvl="1"/>
            <a:r>
              <a:rPr lang="cs-CZ" sz="3200" b="1" dirty="0"/>
              <a:t>Aktivita</a:t>
            </a:r>
          </a:p>
          <a:p>
            <a:pPr marL="457200" lvl="1" indent="0">
              <a:buNone/>
            </a:pPr>
            <a:r>
              <a:rPr lang="cs-CZ" sz="3200" b="1" dirty="0"/>
              <a:t> </a:t>
            </a:r>
          </a:p>
          <a:p>
            <a:pPr lvl="1"/>
            <a:r>
              <a:rPr lang="cs-CZ" sz="3200" b="1" dirty="0"/>
              <a:t>Rentabilita</a:t>
            </a:r>
          </a:p>
          <a:p>
            <a:pPr marL="457200" lvl="1" indent="0">
              <a:buNone/>
            </a:pPr>
            <a:r>
              <a:rPr lang="cs-CZ" sz="3200" b="1" dirty="0"/>
              <a:t> </a:t>
            </a:r>
          </a:p>
          <a:p>
            <a:pPr lvl="1"/>
            <a:r>
              <a:rPr lang="cs-CZ" sz="3200" b="1" dirty="0"/>
              <a:t>Zadluženost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0417FF-BB5C-456A-9AF0-28C960BE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7CFE86-2478-431A-8969-29EE5660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0CC95-BC0A-43B2-BD32-CD3E5D79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83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52A48-4B29-4488-A07F-F15B08CB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08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Likvidita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8B8F44-E442-4AC2-9095-F3E29134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>
            <a:normAutofit lnSpcReduction="10000"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Běžná likvidita </a:t>
            </a:r>
            <a:r>
              <a:rPr lang="cs-CZ" dirty="0"/>
              <a:t>by se měla pohybovat v rozmezí 1,5 - 2,5. </a:t>
            </a:r>
          </a:p>
          <a:p>
            <a:endParaRPr lang="cs-CZ" dirty="0"/>
          </a:p>
          <a:p>
            <a:r>
              <a:rPr lang="cs-CZ" u="sng" dirty="0">
                <a:solidFill>
                  <a:srgbClr val="FF0000"/>
                </a:solidFill>
              </a:rPr>
              <a:t>Pohotová likvidita </a:t>
            </a:r>
            <a:r>
              <a:rPr lang="cs-CZ" dirty="0"/>
              <a:t>je podíl Oběžných aktiv </a:t>
            </a:r>
            <a:r>
              <a:rPr lang="cs-CZ" sz="2000" dirty="0"/>
              <a:t>(</a:t>
            </a:r>
            <a:r>
              <a:rPr lang="cs-CZ" sz="2000" b="1" dirty="0">
                <a:solidFill>
                  <a:srgbClr val="00B050"/>
                </a:solidFill>
              </a:rPr>
              <a:t>OA</a:t>
            </a:r>
            <a:r>
              <a:rPr lang="cs-CZ" sz="2000" dirty="0"/>
              <a:t>) </a:t>
            </a:r>
            <a:r>
              <a:rPr lang="cs-CZ" dirty="0"/>
              <a:t>(zmenšeno o Zásoby   			 </a:t>
            </a:r>
            <a:r>
              <a:rPr lang="cs-CZ" sz="2000" dirty="0"/>
              <a:t>(</a:t>
            </a:r>
            <a:r>
              <a:rPr lang="cs-CZ" sz="2000" b="1" dirty="0">
                <a:solidFill>
                  <a:srgbClr val="00B050"/>
                </a:solidFill>
              </a:rPr>
              <a:t>Z</a:t>
            </a:r>
            <a:r>
              <a:rPr lang="cs-CZ" sz="2000" dirty="0"/>
              <a:t>)</a:t>
            </a:r>
            <a:r>
              <a:rPr lang="cs-CZ" dirty="0"/>
              <a:t> ) a Krátkodobé závazky 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00B050"/>
                </a:solidFill>
              </a:rPr>
              <a:t>KZ</a:t>
            </a:r>
            <a:r>
              <a:rPr lang="cs-CZ" sz="1800" dirty="0"/>
              <a:t>).</a:t>
            </a:r>
            <a:endParaRPr lang="cs-CZ" dirty="0"/>
          </a:p>
          <a:p>
            <a:pPr marL="3200400" lvl="7" indent="0">
              <a:buNone/>
            </a:pPr>
            <a:r>
              <a:rPr lang="cs-CZ" sz="2400" b="1" dirty="0"/>
              <a:t>PL </a:t>
            </a:r>
            <a:r>
              <a:rPr lang="en-US" sz="2400" b="1" dirty="0"/>
              <a:t>= </a:t>
            </a:r>
            <a:r>
              <a:rPr lang="cs-CZ" sz="2400" b="1" dirty="0"/>
              <a:t>(OA – Z)/ KZ</a:t>
            </a:r>
          </a:p>
          <a:p>
            <a:pPr marL="3200400" lvl="7" indent="0">
              <a:buNone/>
            </a:pPr>
            <a:endParaRPr lang="cs-CZ" dirty="0"/>
          </a:p>
          <a:p>
            <a:pPr marL="3200400" lvl="7" indent="0">
              <a:buNone/>
            </a:pPr>
            <a:endParaRPr lang="cs-CZ" dirty="0"/>
          </a:p>
          <a:p>
            <a:r>
              <a:rPr lang="cs-CZ" u="sng" dirty="0">
                <a:solidFill>
                  <a:srgbClr val="FF0000"/>
                </a:solidFill>
              </a:rPr>
              <a:t>Okamžitá – peněžní likvidita </a:t>
            </a:r>
            <a:r>
              <a:rPr lang="cs-CZ" dirty="0"/>
              <a:t>je podíl Krátkodobého finančního majetku (KFM) a krátkodobých závazků </a:t>
            </a:r>
            <a:r>
              <a:rPr lang="cs-CZ" sz="2000" dirty="0"/>
              <a:t>(</a:t>
            </a:r>
            <a:r>
              <a:rPr lang="cs-CZ" sz="2000" b="1" dirty="0">
                <a:solidFill>
                  <a:srgbClr val="00B050"/>
                </a:solidFill>
              </a:rPr>
              <a:t>KZ</a:t>
            </a:r>
            <a:r>
              <a:rPr lang="cs-CZ" sz="2000" dirty="0"/>
              <a:t>). </a:t>
            </a:r>
            <a:r>
              <a:rPr lang="cs-CZ" sz="1800" dirty="0">
                <a:solidFill>
                  <a:prstClr val="black"/>
                </a:solidFill>
              </a:rPr>
              <a:t>Standartní hodnota je 0,2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      </a:t>
            </a:r>
            <a:r>
              <a:rPr lang="cs-CZ" sz="2400" b="1" dirty="0"/>
              <a:t>OL </a:t>
            </a:r>
            <a:r>
              <a:rPr lang="en-US" sz="2400" b="1" dirty="0"/>
              <a:t>=  KFM</a:t>
            </a:r>
            <a:r>
              <a:rPr lang="cs-CZ" sz="2400" b="1" dirty="0"/>
              <a:t>/KZ</a:t>
            </a:r>
            <a:endParaRPr lang="cs-CZ" sz="1800" b="1" dirty="0"/>
          </a:p>
          <a:p>
            <a:pPr marL="0" indent="0">
              <a:buNone/>
            </a:pPr>
            <a:r>
              <a:rPr lang="cs-CZ" dirty="0"/>
              <a:t>			    </a:t>
            </a:r>
            <a:r>
              <a:rPr lang="en-US" sz="2000" b="1" dirty="0">
                <a:solidFill>
                  <a:srgbClr val="00B050"/>
                </a:solidFill>
              </a:rPr>
              <a:t>KFM</a:t>
            </a:r>
            <a:r>
              <a:rPr lang="en-US" sz="1800" dirty="0">
                <a:solidFill>
                  <a:prstClr val="black"/>
                </a:solidFill>
              </a:rPr>
              <a:t> = </a:t>
            </a:r>
            <a:r>
              <a:rPr lang="cs-CZ" sz="1800" dirty="0">
                <a:solidFill>
                  <a:prstClr val="black"/>
                </a:solidFill>
              </a:rPr>
              <a:t>Běžné účty + Pokladna</a:t>
            </a:r>
            <a:r>
              <a:rPr lang="cs-CZ" dirty="0"/>
              <a:t>	</a:t>
            </a:r>
          </a:p>
          <a:p>
            <a:pPr marL="3200400" lvl="7" indent="0">
              <a:buNone/>
            </a:pPr>
            <a:endParaRPr lang="cs-CZ" dirty="0"/>
          </a:p>
          <a:p>
            <a:pPr marL="3200400" lvl="7" indent="0">
              <a:buNone/>
            </a:pP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1DF7BD-7DD1-4245-A226-100E2535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05F067-1B10-4580-9B1E-C8040F95B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1602E4-E1E1-423A-8253-8856D3D0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53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4D16F-A716-4836-9F68-EB94FEC4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Likvidity </a:t>
            </a:r>
            <a:r>
              <a:rPr lang="cs-CZ" dirty="0" err="1"/>
              <a:t>Bohemians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8061AA-6B2A-4845-8CFF-7F546B5AA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64622"/>
              </p:ext>
            </p:extLst>
          </p:nvPr>
        </p:nvGraphicFramePr>
        <p:xfrm>
          <a:off x="838200" y="1433688"/>
          <a:ext cx="10515601" cy="4888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8425">
                  <a:extLst>
                    <a:ext uri="{9D8B030D-6E8A-4147-A177-3AD203B41FA5}">
                      <a16:colId xmlns:a16="http://schemas.microsoft.com/office/drawing/2014/main" val="542687714"/>
                    </a:ext>
                  </a:extLst>
                </a:gridCol>
                <a:gridCol w="1587856">
                  <a:extLst>
                    <a:ext uri="{9D8B030D-6E8A-4147-A177-3AD203B41FA5}">
                      <a16:colId xmlns:a16="http://schemas.microsoft.com/office/drawing/2014/main" val="267633719"/>
                    </a:ext>
                  </a:extLst>
                </a:gridCol>
                <a:gridCol w="1587856">
                  <a:extLst>
                    <a:ext uri="{9D8B030D-6E8A-4147-A177-3AD203B41FA5}">
                      <a16:colId xmlns:a16="http://schemas.microsoft.com/office/drawing/2014/main" val="1588459765"/>
                    </a:ext>
                  </a:extLst>
                </a:gridCol>
                <a:gridCol w="1587856">
                  <a:extLst>
                    <a:ext uri="{9D8B030D-6E8A-4147-A177-3AD203B41FA5}">
                      <a16:colId xmlns:a16="http://schemas.microsoft.com/office/drawing/2014/main" val="1414058945"/>
                    </a:ext>
                  </a:extLst>
                </a:gridCol>
                <a:gridCol w="1587856">
                  <a:extLst>
                    <a:ext uri="{9D8B030D-6E8A-4147-A177-3AD203B41FA5}">
                      <a16:colId xmlns:a16="http://schemas.microsoft.com/office/drawing/2014/main" val="3423211980"/>
                    </a:ext>
                  </a:extLst>
                </a:gridCol>
                <a:gridCol w="1585752">
                  <a:extLst>
                    <a:ext uri="{9D8B030D-6E8A-4147-A177-3AD203B41FA5}">
                      <a16:colId xmlns:a16="http://schemas.microsoft.com/office/drawing/2014/main" val="888177021"/>
                    </a:ext>
                  </a:extLst>
                </a:gridCol>
              </a:tblGrid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2009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2010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2011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2012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2013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791583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Běžná likvidita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0,83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0,73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0,96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1,02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0,96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623236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Pohotová likvidita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0,81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0,72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0,86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0,92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0,87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899388"/>
                  </a:ext>
                </a:extLst>
              </a:tr>
              <a:tr h="740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Okamžitá likvidita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-0,15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-0,10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-0,05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-0,05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-0,03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411610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OA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55308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58671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73140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75987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82361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6140724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OA - 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53875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57300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65364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68651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74472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5934711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KFM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-9733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-7771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-3929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-3411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-2919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460290"/>
                  </a:ext>
                </a:extLst>
              </a:tr>
              <a:tr h="59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KZ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66850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80139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76004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74634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86068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227464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F577D1-7C5A-42FF-9CBD-D3C1AB8E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BCFA25-ED4D-42B9-A05C-C31224BAE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0E7D44-932E-4271-967B-80F74F5C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711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D1DFD-1367-4252-A730-1270BE2D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Likvidity FC Viktoria Plzeň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835EF2A-024B-49A4-B9A0-4B3275860A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476343"/>
              </p:ext>
            </p:extLst>
          </p:nvPr>
        </p:nvGraphicFramePr>
        <p:xfrm>
          <a:off x="838200" y="1825625"/>
          <a:ext cx="10515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111">
                  <a:extLst>
                    <a:ext uri="{9D8B030D-6E8A-4147-A177-3AD203B41FA5}">
                      <a16:colId xmlns:a16="http://schemas.microsoft.com/office/drawing/2014/main" val="3775949796"/>
                    </a:ext>
                  </a:extLst>
                </a:gridCol>
                <a:gridCol w="1906129">
                  <a:extLst>
                    <a:ext uri="{9D8B030D-6E8A-4147-A177-3AD203B41FA5}">
                      <a16:colId xmlns:a16="http://schemas.microsoft.com/office/drawing/2014/main" val="31957821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250193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831542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7578480"/>
                    </a:ext>
                  </a:extLst>
                </a:gridCol>
              </a:tblGrid>
              <a:tr h="613216">
                <a:tc>
                  <a:txBody>
                    <a:bodyPr/>
                    <a:lstStyle/>
                    <a:p>
                      <a:r>
                        <a:rPr lang="cs-CZ" sz="24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Likvidita 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2009/2010 </a:t>
                      </a:r>
                      <a:r>
                        <a:rPr lang="cs-CZ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2010/2011 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2011/2012 </a:t>
                      </a:r>
                      <a:r>
                        <a:rPr lang="cs-CZ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2012/2013 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35043"/>
                  </a:ext>
                </a:extLst>
              </a:tr>
              <a:tr h="613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Běžná likvidita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0,22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0,22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47733"/>
                  </a:ext>
                </a:extLst>
              </a:tr>
              <a:tr h="613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Pohotová likvidita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0,22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0,22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1,57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25916"/>
                  </a:ext>
                </a:extLst>
              </a:tr>
              <a:tr h="613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Okamžitá likvidita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0,56 	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924937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C9B850-01B4-47BB-825E-488CBDAFD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F5A37A-D46F-4EDF-BEA8-4F78726F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9EAF2F-0D58-4FBB-8BC1-CA8133B1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360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D99C0-2ABC-4E48-9810-1D642885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likvidit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5C07F9-EEAB-44C9-BFB2-4038CE07D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Příčiny nízkých hodnot je možno vidět v </a:t>
            </a:r>
            <a:r>
              <a:rPr lang="cs-CZ" sz="3200" dirty="0">
                <a:solidFill>
                  <a:srgbClr val="FF0000"/>
                </a:solidFill>
              </a:rPr>
              <a:t>příliš velkém poměru Krátkodobých závazků k Oběžným aktivům.</a:t>
            </a:r>
            <a:r>
              <a:rPr lang="cs-CZ" sz="3200" dirty="0"/>
              <a:t> Klub prakticky nemá peněžní prostředky, proto je hodnota pohotové likvidity velmi nízká.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1178-55E7-4719-B085-66332916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93A181-F946-4165-BB61-825F421A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6DF2CC-6CCD-4D83-A8E1-512E5489A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3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62CC3-BB80-4D76-BCA3-8A25212FD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Ukazatele zadluženosti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BD50334-8510-41CB-9451-7FFBCAAC93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148467"/>
              </p:ext>
            </p:extLst>
          </p:nvPr>
        </p:nvGraphicFramePr>
        <p:xfrm>
          <a:off x="838200" y="1456266"/>
          <a:ext cx="10515600" cy="4324167"/>
        </p:xfrm>
        <a:graphic>
          <a:graphicData uri="http://schemas.openxmlformats.org/drawingml/2006/table">
            <a:tbl>
              <a:tblPr firstRow="1" firstCol="1" bandRow="1"/>
              <a:tblGrid>
                <a:gridCol w="2935956">
                  <a:extLst>
                    <a:ext uri="{9D8B030D-6E8A-4147-A177-3AD203B41FA5}">
                      <a16:colId xmlns:a16="http://schemas.microsoft.com/office/drawing/2014/main" val="3044056473"/>
                    </a:ext>
                  </a:extLst>
                </a:gridCol>
                <a:gridCol w="1493215">
                  <a:extLst>
                    <a:ext uri="{9D8B030D-6E8A-4147-A177-3AD203B41FA5}">
                      <a16:colId xmlns:a16="http://schemas.microsoft.com/office/drawing/2014/main" val="2977702781"/>
                    </a:ext>
                  </a:extLst>
                </a:gridCol>
                <a:gridCol w="1491112">
                  <a:extLst>
                    <a:ext uri="{9D8B030D-6E8A-4147-A177-3AD203B41FA5}">
                      <a16:colId xmlns:a16="http://schemas.microsoft.com/office/drawing/2014/main" val="1687655082"/>
                    </a:ext>
                  </a:extLst>
                </a:gridCol>
                <a:gridCol w="1491112">
                  <a:extLst>
                    <a:ext uri="{9D8B030D-6E8A-4147-A177-3AD203B41FA5}">
                      <a16:colId xmlns:a16="http://schemas.microsoft.com/office/drawing/2014/main" val="1393808081"/>
                    </a:ext>
                  </a:extLst>
                </a:gridCol>
                <a:gridCol w="1613093">
                  <a:extLst>
                    <a:ext uri="{9D8B030D-6E8A-4147-A177-3AD203B41FA5}">
                      <a16:colId xmlns:a16="http://schemas.microsoft.com/office/drawing/2014/main" val="2839631649"/>
                    </a:ext>
                  </a:extLst>
                </a:gridCol>
                <a:gridCol w="1491112">
                  <a:extLst>
                    <a:ext uri="{9D8B030D-6E8A-4147-A177-3AD203B41FA5}">
                      <a16:colId xmlns:a16="http://schemas.microsoft.com/office/drawing/2014/main" val="203124692"/>
                    </a:ext>
                  </a:extLst>
                </a:gridCol>
              </a:tblGrid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548870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zadluženost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764687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Úrokové krytí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-20,15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755213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Pasiva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64 638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65 857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77 885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79 785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85 586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702872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Cizí zdroje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66 850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80 139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76 004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77  424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88 954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699948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EBIT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9 103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-18 785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1 430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-5 637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663600"/>
                  </a:ext>
                </a:extLst>
              </a:tr>
              <a:tr h="567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Nákladové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Úroky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1 455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1 879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021086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3FD156-0A5C-4904-AF20-EBB44816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0DC41B-D32F-45EF-BDEB-6884DD6F2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43BF98-C9F6-47B2-B609-E136A9EF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748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F192C-54FD-4B56-8F8E-7EDE4F21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2119"/>
          </a:xfrm>
        </p:spPr>
        <p:txBody>
          <a:bodyPr/>
          <a:lstStyle/>
          <a:p>
            <a:r>
              <a:rPr lang="cs-CZ" b="1" dirty="0"/>
              <a:t>Příčiny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228968-8B04-43C7-9C0C-2645FA110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222"/>
            <a:ext cx="10515600" cy="4878741"/>
          </a:xfrm>
        </p:spPr>
        <p:txBody>
          <a:bodyPr/>
          <a:lstStyle/>
          <a:p>
            <a:r>
              <a:rPr lang="cs-CZ" dirty="0"/>
              <a:t>Nejvyšší zadluženost vykazuje klub v roce 2010, je to z toho důvodu, že Aktiva jsou téměř stejná, ale Cizí kapitál se o mnoho zvýšil. Od roku 2010 celková zadluženost klesá, i přesto jsou hodnoty velmi vysoké. </a:t>
            </a:r>
          </a:p>
          <a:p>
            <a:r>
              <a:rPr lang="cs-CZ" dirty="0"/>
              <a:t>V letech 2009, 2010 a 2013 věřitelské riziko překročilo hranici 100 %, to nám říká, že Celková aktiva podniku nejsou schopny pokrýt Cizí kapitál. Důvodem je, že klub není schopen vyrovnat svou ztrátu z minulých let.</a:t>
            </a:r>
          </a:p>
          <a:p>
            <a:r>
              <a:rPr lang="cs-CZ" dirty="0"/>
              <a:t>Úrokové krytí nám říká, jestli je pro podnik dluhové zatížení únosné. Z výsledků tohoto ukazatele zjistíme, kolikrát je zisk vyšší než nákladové úroky. Minimální hodnota by měla být 1.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FA99C6-D3DE-4359-84D1-16F5F4C56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8BB438-49AA-4A5D-AA8A-8041A7A7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F5648D-29B1-4A66-AA15-8CFA94A2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65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938D3-5330-428E-BD73-65787065A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352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EB2639-FCD1-4CF8-9857-E9DCE4A02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478"/>
            <a:ext cx="10515600" cy="496948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Fotbalové (i další profesionální) kluby mají několik funkcí a na rozdíl od klasických podniků mají především neziskové zájmy, mezi které patří maximalizace užitku. Jedná se hlavně o vnímání vlastníků v očích veřejnosti, proto je vhodná především volba investičního ocenění, která zohlední hodnotu podniku pro vlastníka (</a:t>
            </a:r>
            <a:r>
              <a:rPr lang="cs-CZ" i="1" dirty="0"/>
              <a:t>Mařík, 2011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Tržní hodnotu je možné hledat u vyspělých evropských fotbalových, hokejových klubů nebo severoamerických profilig, jelikož se u nich dá hovořit o ziskovém motivu podnikání. Je to dáno tím, že zejména velké evropské fotbalové kluby jsou zajímavou investicí z čistě podnikatelského hlediska.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9174C3-5DE8-4127-86AA-1E30C6C6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F440FC-41E5-44B2-A115-91312DC2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B1E5BD-1768-4E76-90E6-A4072E45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73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8D519-A0AF-4630-AC75-BB6107B8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výkazy nutné pro finanční analýzu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A688B3-DBA0-4B27-B13C-C1733D5E7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Účetní závěrka a výroční zpráva včetně výroku auditora podléhají tzv. zveřejňovací povinnosti, která je upravena v § 20 a 21 zákona o účetnictví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22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Příslušné informace musí podnik zveřejnit: v Obchodním věstníku, uložením do obchodního rejstříku a v Komisi pro cenné papíry a Středisku cenných papírů.“</a:t>
            </a:r>
          </a:p>
          <a:p>
            <a:endParaRPr lang="cs-CZ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/>
              <a:t>Zákon č. 563/1991 Sb., o účetnictví  v poslední verzi [online</a:t>
            </a:r>
            <a:r>
              <a:rPr lang="en-US" dirty="0"/>
              <a:t>]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/>
              <a:t>Účetní závěrka </a:t>
            </a:r>
            <a:r>
              <a:rPr lang="cs-CZ" dirty="0"/>
              <a:t>je tvořena </a:t>
            </a:r>
            <a:r>
              <a:rPr lang="cs-CZ" dirty="0">
                <a:solidFill>
                  <a:srgbClr val="0070C0"/>
                </a:solidFill>
              </a:rPr>
              <a:t>rozvahou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výkazem zisku a ztráty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výkazem cash </a:t>
            </a:r>
            <a:r>
              <a:rPr lang="cs-CZ" dirty="0" err="1">
                <a:solidFill>
                  <a:srgbClr val="00B050"/>
                </a:solidFill>
              </a:rPr>
              <a:t>flow</a:t>
            </a:r>
            <a:r>
              <a:rPr lang="cs-CZ" dirty="0"/>
              <a:t> a </a:t>
            </a:r>
            <a:r>
              <a:rPr lang="cs-CZ" dirty="0">
                <a:solidFill>
                  <a:srgbClr val="002060"/>
                </a:solidFill>
              </a:rPr>
              <a:t>přílohou</a:t>
            </a:r>
            <a:r>
              <a:rPr lang="cs-CZ" dirty="0"/>
              <a:t> k účetní závěrce.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1C2977-3B56-4ECB-8041-5194D0CDE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C42C96-0820-4A2D-8167-ED9EA88B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EDC031-A9B1-444E-8E3D-675F7AC2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541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Existují tři základní metody oceňování </a:t>
            </a:r>
            <a:r>
              <a:rPr lang="cs-CZ" sz="2000" i="1" dirty="0"/>
              <a:t>(Mařík, 2011):</a:t>
            </a:r>
            <a:endParaRPr lang="cs-CZ" i="1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Tržní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Výnosové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Majetkové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možno ocenit podnik: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 z dat kapitálového trhu,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metodami tržního porovnání. </a:t>
            </a:r>
          </a:p>
          <a:p>
            <a:pPr marL="971550" lvl="1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Akcie klubů jsou většinou veřejně neobchodovatelné.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008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2309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dirty="0"/>
              <a:t>Tržní metody ocenění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Metoda na základě tržní kapitalizace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i="1" dirty="0"/>
              <a:t>podmínka</a:t>
            </a:r>
            <a:r>
              <a:rPr lang="cs-CZ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akcie obchodovány na burze</a:t>
            </a:r>
            <a:r>
              <a:rPr lang="cs-CZ" sz="2400" i="1" dirty="0"/>
              <a:t>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Oceňovatel má k dispozici tržní cenu akcie, ta se vynásobí cenou akcie a získá se tzv. „tržní kapitalizace“. Nutno brát v úvahu volatilitu akcie, proto se v praxi používají průměrné ceny za poslední období.</a:t>
            </a:r>
          </a:p>
          <a:p>
            <a:pPr marL="0" indent="0">
              <a:buNone/>
            </a:pPr>
            <a:endParaRPr lang="cs-CZ" sz="2400" i="1" dirty="0">
              <a:latin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cs-CZ" dirty="0"/>
              <a:t>Metoda srovnatelných podniků, klubů</a:t>
            </a:r>
          </a:p>
          <a:p>
            <a:pPr marL="0" indent="0">
              <a:buNone/>
            </a:pPr>
            <a:r>
              <a:rPr lang="cs-CZ" sz="2400" dirty="0"/>
              <a:t>Akcie většiny českých a také většiny zahraničních fotbalových klubů nejsou </a:t>
            </a:r>
            <a:r>
              <a:rPr lang="cs-CZ" sz="2400" dirty="0">
                <a:solidFill>
                  <a:prstClr val="black"/>
                </a:solidFill>
              </a:rPr>
              <a:t>veřejně </a:t>
            </a:r>
            <a:r>
              <a:rPr lang="cs-CZ" sz="2400" dirty="0"/>
              <a:t>obchodovatelné a jiné společnosti než fotbalové kluby jsou pro srovnání nepoužitelné. Lze použít jiný sportovní klub, ale s problémy.</a:t>
            </a:r>
          </a:p>
          <a:p>
            <a:pPr marL="0" indent="0">
              <a:buNone/>
            </a:pPr>
            <a:r>
              <a:rPr lang="cs-CZ" sz="2400" dirty="0"/>
              <a:t>Je-li srovnatelný sportovní klub, zjistíme výslednou hodnotu akcie jako násobek tržního multiplikátoru (zjištěného ze souboru srovnatelných klubů, existuje-li) a zvolené vztahové veličiny. 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Problém ČR v Rozvaze – hráči jako aktiva!!!!</a:t>
            </a:r>
          </a:p>
          <a:p>
            <a:pPr marL="457200" indent="-457200">
              <a:buFont typeface="+mj-lt"/>
              <a:buAutoNum type="arabicPeriod" startAt="2"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36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/>
              <a:t>Metoda srovnatelných transakcí</a:t>
            </a:r>
          </a:p>
          <a:p>
            <a:pPr marL="0" indent="0">
              <a:buNone/>
            </a:pPr>
            <a:r>
              <a:rPr lang="cs-CZ" sz="2400" dirty="0"/>
              <a:t>Podobná metodě srovnatelných podniků, ale je zde kalkulováno s násobiteli, které vypočítáme ze skutečně provedených prodejů u srovnatelných klubů v posledních obdobích. </a:t>
            </a:r>
          </a:p>
          <a:p>
            <a:pPr marL="0" indent="0">
              <a:buNone/>
            </a:pPr>
            <a:r>
              <a:rPr lang="cs-CZ" sz="2400" dirty="0"/>
              <a:t>Problémem u fotbalových klubů je opět nízká dostupnost dat, minimum takových transakcí v ČR za sledované období.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/>
              <a:t>Metoda není vhodná pro ocenění profesionálních fotbalových klubů	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633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Výnosové metody ocenění  -  </a:t>
            </a:r>
            <a:r>
              <a:rPr lang="cs-CZ" sz="3000" dirty="0"/>
              <a:t>Hledisko</a:t>
            </a:r>
            <a:r>
              <a:rPr lang="cs-CZ" sz="3000" b="1" dirty="0"/>
              <a:t> </a:t>
            </a:r>
            <a:r>
              <a:rPr lang="cs-CZ" dirty="0"/>
              <a:t>veličina, která bude výnosem</a:t>
            </a:r>
            <a:endParaRPr lang="cs-CZ" sz="3000" b="1" dirty="0"/>
          </a:p>
          <a:p>
            <a:pPr marL="0" indent="0">
              <a:buNone/>
            </a:pPr>
            <a:r>
              <a:rPr lang="cs-CZ" dirty="0"/>
              <a:t>Hodnota klubu je dána očekávaným užitkem pro jeho držitele. Užitkem jsou výnosy plynoucí z oceňovaného statku jeho držiteli. Kluby na vyspělých zahraničních trzích mají stejný výnosový potenciál jako klasické výrobní podniky a lze je oceňovat výnosově.</a:t>
            </a:r>
          </a:p>
          <a:p>
            <a:pPr marL="457200" lvl="1" indent="0">
              <a:buNone/>
            </a:pPr>
            <a:r>
              <a:rPr lang="cs-CZ" dirty="0"/>
              <a:t>I český fotbalový trh a takové kluby je možné také ocenit výnosově, ale bude zde mít velký vliv generátor hodnoty a hráči budou hlavním výnosovým potenciálem.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Metoda diskontovaných peněžních toků (DCF)</a:t>
            </a:r>
          </a:p>
          <a:p>
            <a:pPr marL="457200" lvl="1" indent="0">
              <a:buNone/>
            </a:pPr>
            <a:r>
              <a:rPr lang="cs-CZ" dirty="0"/>
              <a:t>Zde hodnota aktiv odvozena od současné hodnoty budoucích peněžních toků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085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230934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</a:rPr>
              <a:t>Metoda diskontovaných peněžních toků (DCF)</a:t>
            </a:r>
          </a:p>
          <a:p>
            <a:pPr marL="457200" lvl="1" indent="0">
              <a:buNone/>
            </a:pPr>
            <a:r>
              <a:rPr lang="cs-CZ" dirty="0"/>
              <a:t>Předpoklady:</a:t>
            </a:r>
          </a:p>
          <a:p>
            <a:pPr marL="457200" lvl="1" indent="0">
              <a:buNone/>
            </a:pPr>
            <a:r>
              <a:rPr lang="cs-CZ" dirty="0"/>
              <a:t>- kapitálové trhy jsou efektivní</a:t>
            </a:r>
          </a:p>
          <a:p>
            <a:pPr marL="457200" lvl="1" indent="0">
              <a:buNone/>
            </a:pPr>
            <a:r>
              <a:rPr lang="cs-CZ" dirty="0"/>
              <a:t>- kapitálová struktura je tvořena pouze vlastním jměním a dluhem</a:t>
            </a:r>
          </a:p>
          <a:p>
            <a:pPr marL="457200" lvl="1" indent="0">
              <a:buNone/>
            </a:pPr>
            <a:r>
              <a:rPr lang="cs-CZ" dirty="0"/>
              <a:t>- existuje jen daň z příjmu</a:t>
            </a:r>
          </a:p>
          <a:p>
            <a:pPr marL="457200" lvl="1" indent="0">
              <a:buNone/>
            </a:pPr>
            <a:r>
              <a:rPr lang="cs-CZ" dirty="0"/>
              <a:t>- podnik musí z pohledu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concern</a:t>
            </a:r>
            <a:r>
              <a:rPr lang="cs-CZ" dirty="0"/>
              <a:t> principu trvale investovat do výše odpisů</a:t>
            </a:r>
          </a:p>
          <a:p>
            <a:pPr marL="457200" lvl="1" indent="0">
              <a:buNone/>
            </a:pPr>
            <a:r>
              <a:rPr lang="cs-CZ" dirty="0"/>
              <a:t>-CF je </a:t>
            </a:r>
            <a:r>
              <a:rPr lang="cs-CZ" dirty="0" err="1"/>
              <a:t>perpetuitou</a:t>
            </a:r>
            <a:endParaRPr lang="cs-CZ" dirty="0"/>
          </a:p>
          <a:p>
            <a:pPr marL="914400" lvl="2" indent="0">
              <a:buNone/>
            </a:pPr>
            <a:r>
              <a:rPr lang="cs-CZ" dirty="0"/>
              <a:t>Třídění modelů DCF: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/>
              <a:t>Volné cash </a:t>
            </a:r>
            <a:r>
              <a:rPr lang="cs-CZ" dirty="0" err="1"/>
              <a:t>flow</a:t>
            </a:r>
            <a:r>
              <a:rPr lang="cs-CZ" dirty="0"/>
              <a:t> pro akcionáře (FCFE)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/>
              <a:t>Volné cash pro klub jako celek (FCFF)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>
                <a:highlight>
                  <a:srgbClr val="FFFF00"/>
                </a:highlight>
              </a:rPr>
              <a:t>Dividenda nebo ukazatel EVA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/>
              <a:t>Očekávaný růstu klubu (model věčné renty, trvalého růstu, dvou nebo třífázový výpočet)</a:t>
            </a:r>
          </a:p>
          <a:p>
            <a:pPr marL="457200" lvl="1" indent="0">
              <a:buNone/>
            </a:pPr>
            <a:r>
              <a:rPr lang="cs-CZ" dirty="0"/>
              <a:t>Rozhodnout Co a Jak diskontovat a Diskontní míru 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732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/>
              <a:t>Metoda kapitalizovaných čistých výnosů</a:t>
            </a:r>
          </a:p>
          <a:p>
            <a:pPr marL="457200" lvl="1" indent="0">
              <a:buNone/>
            </a:pPr>
            <a:r>
              <a:rPr lang="cs-CZ" dirty="0"/>
              <a:t>Vychází z minulosti klubu. Záleží především na hospodářských výsledcích společnosti, výpočet z diskontované trvale udržitelné úrovně zisku. </a:t>
            </a:r>
          </a:p>
          <a:p>
            <a:pPr marL="0" indent="0" algn="ctr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Zisk je diskontován tzv. kapitalizační mírou, která by měla odpovídat nákladům na vlastní kapitál (re).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35</a:t>
            </a:fld>
            <a:endParaRPr lang="cs-CZ"/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4CAFDE10-2789-4E42-B98C-8C419A6CDD0E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496457"/>
            <a:ext cx="6516914" cy="111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0406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/>
              <a:t>Metoda ekonomické přidané hodnoty (EVA)</a:t>
            </a:r>
          </a:p>
          <a:p>
            <a:pPr marL="457200" lvl="1" indent="0">
              <a:buNone/>
            </a:pPr>
            <a:r>
              <a:rPr lang="cs-CZ" dirty="0"/>
              <a:t>Nepracuje s cash </a:t>
            </a:r>
            <a:r>
              <a:rPr lang="cs-CZ" dirty="0" err="1"/>
              <a:t>flow</a:t>
            </a:r>
            <a:r>
              <a:rPr lang="cs-CZ" dirty="0"/>
              <a:t>, ale s ekonomicky přidanou hodnotou, která je diskontována k datu ocenění. Jako diskontní míru používáme WACC a výsledkem je hodnota podniku jako celku.</a:t>
            </a:r>
          </a:p>
          <a:p>
            <a:pPr marL="457200" lvl="1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2"/>
            </a:pPr>
            <a:r>
              <a:rPr lang="cs-CZ" dirty="0"/>
              <a:t>Kombinované metody</a:t>
            </a:r>
          </a:p>
          <a:p>
            <a:pPr marL="457200" lvl="1" indent="0">
              <a:buNone/>
            </a:pPr>
            <a:r>
              <a:rPr lang="cs-CZ" dirty="0"/>
              <a:t>Využívají výsledky předchozích metod a jsou kombinací metod výnosových a majetkových. Analyzují vložené statky a také budoucí výnos. </a:t>
            </a:r>
          </a:p>
          <a:p>
            <a:pPr marL="914400" lvl="2" indent="0">
              <a:buNone/>
            </a:pPr>
            <a:r>
              <a:rPr lang="cs-CZ" dirty="0"/>
              <a:t>metoda střední hodnoty, metoda vážené střední hodnoty a metody nadzisku, super zisku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588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/>
              <a:t>Majetkové metody ocenění</a:t>
            </a:r>
          </a:p>
          <a:p>
            <a:pPr marL="0" indent="0">
              <a:buNone/>
            </a:pPr>
            <a:r>
              <a:rPr lang="cs-CZ" dirty="0"/>
              <a:t>Souhrnné ocenění jednotlivých složek majetku podniku.</a:t>
            </a:r>
          </a:p>
          <a:p>
            <a:pPr marL="0" indent="0">
              <a:buNone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Metoda účetní hodnoty</a:t>
            </a:r>
          </a:p>
          <a:p>
            <a:pPr marL="457200" lvl="1" indent="0">
              <a:buNone/>
            </a:pPr>
            <a:r>
              <a:rPr lang="cs-CZ" dirty="0"/>
              <a:t>Vychází z historických cen jednotlivých složek majetku. Celková hodnota je sumou celkových aktiv v rozvaze. </a:t>
            </a:r>
          </a:p>
          <a:p>
            <a:pPr marL="914400" lvl="2" indent="0">
              <a:buNone/>
            </a:pPr>
            <a:r>
              <a:rPr lang="cs-CZ" dirty="0"/>
              <a:t>Hodnotu netto, která je dána rozdílem aktiv a cizích zdrojů. – Doplňková metoda</a:t>
            </a:r>
          </a:p>
          <a:p>
            <a:pPr marL="914400" lvl="2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Likvidační hodnota</a:t>
            </a:r>
          </a:p>
          <a:p>
            <a:pPr marL="457200" lvl="1" indent="0">
              <a:buNone/>
            </a:pPr>
            <a:r>
              <a:rPr lang="cs-CZ" dirty="0"/>
              <a:t>Využívaná při likvidaci, sanaci společností ztrátových nebo k odhadu dolní hranice ocenění. Často při ocenění fotbalových klubů s kumulovaným záporným výsledkem hospodaření nebo se záporným vlastním kapitálem.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8583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Majetkové metody ocenění</a:t>
            </a:r>
          </a:p>
          <a:p>
            <a:pPr marL="0" indent="0">
              <a:buNone/>
            </a:pPr>
            <a:r>
              <a:rPr lang="cs-CZ" dirty="0"/>
              <a:t>Je definováno jako souhrnné ocenění jednotlivých složek majetku klubu.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Metoda účetní hodnoty</a:t>
            </a:r>
          </a:p>
          <a:p>
            <a:pPr marL="914400" lvl="2" indent="0">
              <a:buNone/>
            </a:pPr>
            <a:r>
              <a:rPr lang="cs-CZ" dirty="0"/>
              <a:t>Vychází z historických cen jednotlivých složek majetku. Celková hodnota je sumou celkových aktiv v rozvaze. Nutno určit hodnotu netto, která je dána rozdílem aktiv a cizích zdrojů. Jedná se o metodu doplňkovou.</a:t>
            </a:r>
          </a:p>
          <a:p>
            <a:pPr marL="514350" indent="-514350">
              <a:buAutoNum type="arabicPeriod" startAt="2"/>
            </a:pPr>
            <a:r>
              <a:rPr lang="cs-CZ" b="1" dirty="0"/>
              <a:t>Likvidační hodnota</a:t>
            </a:r>
          </a:p>
          <a:p>
            <a:pPr marL="914400" lvl="2" indent="0">
              <a:buNone/>
            </a:pPr>
            <a:r>
              <a:rPr lang="cs-CZ" dirty="0"/>
              <a:t>Využívaná při likvidaci, sanaci společností ztrátových nebo k odhadu dolní hranice ocenění. Je to názorné při ocenění fotbalových klubů s kumulovaným záporným výsledkem hospodaření nebo se záporným vlastním kapitálem. 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60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Majetkové metody ocenění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b="1" dirty="0"/>
              <a:t>Metoda substanční hodnoty</a:t>
            </a:r>
          </a:p>
          <a:p>
            <a:pPr marL="914400" lvl="2" indent="0">
              <a:buNone/>
            </a:pPr>
            <a:r>
              <a:rPr lang="cs-CZ" dirty="0"/>
              <a:t>Jednotlivé části klubu oceňovány z pohledu trvalé existence podniku, tedy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concern</a:t>
            </a:r>
            <a:r>
              <a:rPr lang="cs-CZ" dirty="0"/>
              <a:t> principu. U fotbalových klubů vytvářeno především z důvodu existence odlišných cílů oproti klasickým podnikům. Substanční hodnotu na principu Reprodukční ceny.</a:t>
            </a:r>
          </a:p>
          <a:p>
            <a:pPr marL="914400" lvl="2" indent="0">
              <a:buNone/>
            </a:pPr>
            <a:r>
              <a:rPr lang="cs-CZ" dirty="0"/>
              <a:t>Zde se zabýváme především třemi zásadními aktivy (patří sem hráči, obchodní jméno a nemovitosti). </a:t>
            </a:r>
          </a:p>
          <a:p>
            <a:pPr marL="0" indent="0">
              <a:buNone/>
            </a:pPr>
            <a:r>
              <a:rPr lang="cs-CZ" dirty="0"/>
              <a:t> 4.  </a:t>
            </a:r>
            <a:r>
              <a:rPr lang="cs-CZ" b="1" dirty="0"/>
              <a:t>Majetkové ocenění na principu tržních cen</a:t>
            </a:r>
          </a:p>
          <a:p>
            <a:pPr marL="914400" lvl="2" indent="0">
              <a:buNone/>
            </a:pPr>
            <a:r>
              <a:rPr lang="cs-CZ" dirty="0"/>
              <a:t>Oceňují se všechny majetkové položky podniku tržními hodnotami. Hodnotu netto zjistíme, pokud tyto hodnoty snížíme o vlastní kapitál. Jednotlivé odprodeje, pro sportovní klub ne.</a:t>
            </a: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35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F7C291-57C4-496E-9530-3EA4B34B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148"/>
          </a:xfrm>
        </p:spPr>
        <p:txBody>
          <a:bodyPr/>
          <a:lstStyle/>
          <a:p>
            <a:r>
              <a:rPr lang="cs-CZ" dirty="0"/>
              <a:t>Účetní výkazy nutné pro finanční analýzu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DA829E-2499-4533-A4D0-E1F6A6B12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395"/>
            <a:ext cx="10515600" cy="474156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Rozvaha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zahrnuje stavové veličiny. To znamená, že ukazuje výši jednotlivých položek k určitému datu. Jinými slovy se jedná o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„statistický přehled o majetku podniku a jeho finančním krytí k určitému datu.“</a:t>
            </a: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Výkaz zisku a ztráty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vychází z tokových veličin.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„Smyslem výkazu zisků a ztrát je informovat o úspěšnosti práce podniku, o výsledku, kterého dosáhl podnikatelskou činností. Zachycuje vztahy mezi výnosy podniku dosaženými v určitém období a náklady spojenými s jejich vytvořením.“</a:t>
            </a:r>
          </a:p>
          <a:p>
            <a:endParaRPr lang="cs-CZ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2A3BC6C-619B-4D03-989E-A01E1E028701}"/>
              </a:ext>
            </a:extLst>
          </p:cNvPr>
          <p:cNvSpPr/>
          <p:nvPr/>
        </p:nvSpPr>
        <p:spPr>
          <a:xfrm>
            <a:off x="1038446" y="52855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B9A723-A879-45C2-AE94-5E34DF8D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D7F696-94B8-420D-B419-050CDC4D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F01AA-925A-47F4-8068-11E9CED3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398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Postup ocenění finančních metod</a:t>
            </a:r>
          </a:p>
          <a:p>
            <a:pPr marL="457200" lvl="1" indent="0">
              <a:buNone/>
            </a:pPr>
            <a:r>
              <a:rPr lang="cs-CZ" dirty="0"/>
              <a:t>Všeobecný postup ocenění, který je rozdělen do jednotlivých kroků.</a:t>
            </a:r>
          </a:p>
          <a:p>
            <a:pPr marL="457200" lvl="1" indent="0">
              <a:buNone/>
            </a:pPr>
            <a:r>
              <a:rPr lang="cs-CZ" dirty="0"/>
              <a:t>Co krok to</a:t>
            </a:r>
            <a:r>
              <a:rPr lang="cs-CZ" b="1" dirty="0"/>
              <a:t> </a:t>
            </a:r>
            <a:r>
              <a:rPr lang="cs-CZ" dirty="0"/>
              <a:t>vytvořena strategická a finanční analýza, která pomůže určit celkový stav klubu.</a:t>
            </a:r>
          </a:p>
          <a:p>
            <a:pPr marL="457200" lvl="1" indent="0">
              <a:buNone/>
            </a:pPr>
            <a:r>
              <a:rPr lang="cs-CZ" b="1" dirty="0"/>
              <a:t>Nutno stále přihlížet ke specifikům organizace klubu</a:t>
            </a:r>
          </a:p>
          <a:p>
            <a:pPr marL="457200" lvl="1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Fáze ocenění: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Sběr vstupních dat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Analýza dat (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Strategická analýza, Finanční analýza, </a:t>
            </a:r>
            <a:r>
              <a:rPr lang="cs-CZ" dirty="0"/>
              <a:t>Rozdělení aktiv na provozně nutná a zbytná,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a prognóza generátorů hodnoty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klíčové veličiny, které ve svém souhrnu určují hodnotu podniku</a:t>
            </a:r>
            <a:r>
              <a:rPr lang="cs-CZ" sz="2400" dirty="0"/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945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DA9B-E616-4A96-BCFE-92352C1E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cs-CZ" dirty="0"/>
              <a:t>Oceňování klubu – obecná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011D7-7F97-44F7-B34A-B942CBA55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6"/>
            <a:ext cx="10515600" cy="505154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3"/>
            </a:pPr>
            <a:r>
              <a:rPr lang="cs-CZ" dirty="0"/>
              <a:t>Zpracování finančního plánu</a:t>
            </a:r>
          </a:p>
          <a:p>
            <a:pPr marL="514350" indent="-514350">
              <a:buAutoNum type="arabicPeriod" startAt="3"/>
            </a:pP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cs-CZ" dirty="0"/>
              <a:t>Oceněn:</a:t>
            </a:r>
          </a:p>
          <a:p>
            <a:pPr lvl="2"/>
            <a:r>
              <a:rPr lang="cs-CZ" dirty="0"/>
              <a:t> Volba metody </a:t>
            </a:r>
          </a:p>
          <a:p>
            <a:pPr lvl="2"/>
            <a:r>
              <a:rPr lang="cs-CZ" dirty="0"/>
              <a:t>Ocenění dle zvolených metod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Souhrnné ocenění </a:t>
            </a:r>
          </a:p>
          <a:p>
            <a:pPr lvl="2"/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/>
              <a:t>Ocenění fotbalu jako veřejné služby</a:t>
            </a:r>
          </a:p>
          <a:p>
            <a:r>
              <a:rPr lang="cs-CZ" b="1" dirty="0"/>
              <a:t>Metoda kontingentního ocenění (</a:t>
            </a:r>
            <a:r>
              <a:rPr lang="cs-CZ" b="1" dirty="0" err="1"/>
              <a:t>Contingent</a:t>
            </a:r>
            <a:r>
              <a:rPr lang="cs-CZ" b="1" dirty="0"/>
              <a:t> </a:t>
            </a:r>
            <a:r>
              <a:rPr lang="cs-CZ" b="1" dirty="0" err="1"/>
              <a:t>Valuation</a:t>
            </a:r>
            <a:r>
              <a:rPr lang="cs-CZ" b="1" dirty="0"/>
              <a:t> </a:t>
            </a:r>
            <a:r>
              <a:rPr lang="cs-CZ" b="1" dirty="0" err="1"/>
              <a:t>Method</a:t>
            </a:r>
            <a:r>
              <a:rPr lang="cs-CZ" b="1" dirty="0"/>
              <a:t>, CVM)</a:t>
            </a:r>
            <a:endParaRPr lang="cs-CZ" dirty="0"/>
          </a:p>
          <a:p>
            <a:r>
              <a:rPr lang="cs-CZ" sz="2000" dirty="0"/>
              <a:t>KOTÁB, Jiří. </a:t>
            </a:r>
            <a:r>
              <a:rPr lang="cs-CZ" sz="2000" i="1" dirty="0"/>
              <a:t>Vliv fanoušků na regulaci profesionálních fotbalových klubů</a:t>
            </a:r>
            <a:r>
              <a:rPr lang="cs-CZ" sz="2000" dirty="0"/>
              <a:t>. Praha, 2012. Disertační práce. Vysoká škola ekonomická. Vedoucí práce Jiří Novotný.</a:t>
            </a:r>
          </a:p>
          <a:p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F6836-D0B2-4BC4-9659-C69B55A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4B399-3272-491B-BC28-480AD369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8CAB32-7307-4FBC-A4D6-3B0E4F2A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9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AC645-5253-482F-9238-54737F15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9853"/>
          </a:xfrm>
        </p:spPr>
        <p:txBody>
          <a:bodyPr/>
          <a:lstStyle/>
          <a:p>
            <a:r>
              <a:rPr lang="cs-CZ" dirty="0"/>
              <a:t>Účetní výkazy nutné pro finanční analýzu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63D67B-A430-4226-8428-3B515DB46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890"/>
            <a:ext cx="10515600" cy="4351338"/>
          </a:xfrm>
        </p:spPr>
        <p:txBody>
          <a:bodyPr/>
          <a:lstStyle/>
          <a:p>
            <a:endParaRPr lang="cs-CZ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/>
              <a:t>Přehled o peněžních tocích </a:t>
            </a:r>
            <a:r>
              <a:rPr lang="cs-CZ" dirty="0"/>
              <a:t>– doplňuje rozvahu a výkaz zisku a ztráty. </a:t>
            </a:r>
            <a:r>
              <a:rPr lang="cs-CZ" i="1" dirty="0"/>
              <a:t>„Výkaz </a:t>
            </a:r>
            <a:r>
              <a:rPr lang="cs-CZ" i="1" dirty="0">
                <a:solidFill>
                  <a:srgbClr val="FF0000"/>
                </a:solidFill>
              </a:rPr>
              <a:t>cash </a:t>
            </a:r>
            <a:r>
              <a:rPr lang="cs-CZ" i="1" dirty="0" err="1">
                <a:solidFill>
                  <a:srgbClr val="FF0000"/>
                </a:solidFill>
              </a:rPr>
              <a:t>flow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informuje o příjmech a výdajích, které podnik v minulém účetním období realizoval. Platí tzv. metoda dvou hřebíků (příjmy a výdaje), přičemž je žádoucí, aby příjmy převyšovaly výdaje.</a:t>
            </a:r>
          </a:p>
          <a:p>
            <a:endParaRPr lang="cs-CZ" i="1" dirty="0"/>
          </a:p>
          <a:p>
            <a:r>
              <a:rPr lang="cs-CZ" b="1" dirty="0"/>
              <a:t>Výroční zpráva</a:t>
            </a:r>
            <a:r>
              <a:rPr lang="cs-CZ" dirty="0"/>
              <a:t>, která kromě informací o hospodaření udává i další nefinanční informace o fungování klubu.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4BE50E-5960-4F12-B122-E1EAB5B2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E0464F-93FF-467F-8134-5D4A9509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B4FB3-F143-4462-B482-47077C72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28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0D823-CA24-4FA7-88ED-C88BACCF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65FD8F-163E-4AC7-92FB-8A1A8E31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„Rozbor horizontální struktury účetních výkazů znamená, že hledáme odpověď na dvě základní otázky: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 kolik jednotek se změnila příslušná položka v čase?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 kolik % se změnila příslušná jednotka v čase?“</a:t>
            </a:r>
          </a:p>
          <a:p>
            <a:endParaRPr lang="cs-CZ" sz="16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/>
              <a:t>Cílem je vypočítat změnu jednotlivých ukazatelů mezi jednotlivými obdobími v absolutním a relativním (procentuálním) vyjádření a </a:t>
            </a:r>
            <a:r>
              <a:rPr lang="cs-CZ" dirty="0">
                <a:solidFill>
                  <a:srgbClr val="FF0000"/>
                </a:solidFill>
              </a:rPr>
              <a:t>především změřit intenzitu této změny</a:t>
            </a:r>
            <a:r>
              <a:rPr lang="cs-CZ" dirty="0"/>
              <a:t>. 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07F98E-429C-4875-86DE-24D93D43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65B52F-FA4C-42BA-B35F-AFED288D2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C46700-E519-4042-874A-4200B016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88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8FAB2-23E9-4399-A521-B09A9F5C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112"/>
          </a:xfrm>
        </p:spPr>
        <p:txBody>
          <a:bodyPr>
            <a:normAutofit fontScale="90000"/>
          </a:bodyPr>
          <a:lstStyle/>
          <a:p>
            <a:br>
              <a:rPr lang="cs-CZ" b="1" i="1" dirty="0"/>
            </a:br>
            <a:r>
              <a:rPr lang="cs-CZ" sz="4000" b="1" i="1" dirty="0"/>
              <a:t>Horizontální analýza aktiv </a:t>
            </a:r>
            <a:r>
              <a:rPr lang="cs-CZ" sz="2700" b="1" i="1" dirty="0"/>
              <a:t>(v  % a tis. Kč)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7B028EB-A8D5-40BA-952D-1105C480A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232913"/>
              </p:ext>
            </p:extLst>
          </p:nvPr>
        </p:nvGraphicFramePr>
        <p:xfrm>
          <a:off x="637953" y="967564"/>
          <a:ext cx="10345479" cy="5471459"/>
        </p:xfrm>
        <a:graphic>
          <a:graphicData uri="http://schemas.openxmlformats.org/drawingml/2006/table">
            <a:tbl>
              <a:tblPr firstRow="1" firstCol="1" bandRow="1"/>
              <a:tblGrid>
                <a:gridCol w="1729796">
                  <a:extLst>
                    <a:ext uri="{9D8B030D-6E8A-4147-A177-3AD203B41FA5}">
                      <a16:colId xmlns:a16="http://schemas.microsoft.com/office/drawing/2014/main" val="1889803744"/>
                    </a:ext>
                  </a:extLst>
                </a:gridCol>
                <a:gridCol w="917711">
                  <a:extLst>
                    <a:ext uri="{9D8B030D-6E8A-4147-A177-3AD203B41FA5}">
                      <a16:colId xmlns:a16="http://schemas.microsoft.com/office/drawing/2014/main" val="1037450223"/>
                    </a:ext>
                  </a:extLst>
                </a:gridCol>
                <a:gridCol w="744280">
                  <a:extLst>
                    <a:ext uri="{9D8B030D-6E8A-4147-A177-3AD203B41FA5}">
                      <a16:colId xmlns:a16="http://schemas.microsoft.com/office/drawing/2014/main" val="1039604353"/>
                    </a:ext>
                  </a:extLst>
                </a:gridCol>
                <a:gridCol w="871869">
                  <a:extLst>
                    <a:ext uri="{9D8B030D-6E8A-4147-A177-3AD203B41FA5}">
                      <a16:colId xmlns:a16="http://schemas.microsoft.com/office/drawing/2014/main" val="1865790298"/>
                    </a:ext>
                  </a:extLst>
                </a:gridCol>
                <a:gridCol w="871870">
                  <a:extLst>
                    <a:ext uri="{9D8B030D-6E8A-4147-A177-3AD203B41FA5}">
                      <a16:colId xmlns:a16="http://schemas.microsoft.com/office/drawing/2014/main" val="3285719211"/>
                    </a:ext>
                  </a:extLst>
                </a:gridCol>
                <a:gridCol w="850605">
                  <a:extLst>
                    <a:ext uri="{9D8B030D-6E8A-4147-A177-3AD203B41FA5}">
                      <a16:colId xmlns:a16="http://schemas.microsoft.com/office/drawing/2014/main" val="1026559725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val="3899491858"/>
                    </a:ext>
                  </a:extLst>
                </a:gridCol>
                <a:gridCol w="776176">
                  <a:extLst>
                    <a:ext uri="{9D8B030D-6E8A-4147-A177-3AD203B41FA5}">
                      <a16:colId xmlns:a16="http://schemas.microsoft.com/office/drawing/2014/main" val="2335082668"/>
                    </a:ext>
                  </a:extLst>
                </a:gridCol>
                <a:gridCol w="861238">
                  <a:extLst>
                    <a:ext uri="{9D8B030D-6E8A-4147-A177-3AD203B41FA5}">
                      <a16:colId xmlns:a16="http://schemas.microsoft.com/office/drawing/2014/main" val="853651287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2188098947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3085032136"/>
                    </a:ext>
                  </a:extLst>
                </a:gridCol>
              </a:tblGrid>
              <a:tr h="857154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2009/8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2010/9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2011/10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2012/11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2013/12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2009/8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2010/9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2011/10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2012/11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2013/12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747672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Aktiva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53974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12028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5801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87440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Dlouhodobý majetek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-1091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-1184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-636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198087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Dlouhodobý nehmotný majetek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-31 %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-630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-452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-685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-378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-111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413032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Dlouhodobý hmotný majetek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-462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458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-499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-258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980840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Dlouhodobý finanční majetek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-227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41570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Oběžná aktiva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-1005 %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50303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3363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14469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2847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6374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359524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Zásoby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-467 %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-613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6406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-441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553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05279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Krátkodobé pohledávky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-417 %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51301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1463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4222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5329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318253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Krátkodobý finanční majetek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-384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3842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837899"/>
                  </a:ext>
                </a:extLst>
              </a:tr>
              <a:tr h="41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Časové rozlišení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-323 %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4762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-2150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-1257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-311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-652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021198"/>
                  </a:ext>
                </a:extLst>
              </a:tr>
            </a:tbl>
          </a:graphicData>
        </a:graphic>
      </p:graphicFrame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693EAE-2E45-4053-BADF-E9C87D2A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BF3DC-6BEF-44A1-BC32-262BBFD5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7A7A7A-0730-462C-8140-3B7AF71D3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74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832A8-2B60-47A8-B3B5-D6300203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131"/>
          </a:xfrm>
        </p:spPr>
        <p:txBody>
          <a:bodyPr/>
          <a:lstStyle/>
          <a:p>
            <a:r>
              <a:rPr lang="cs-CZ" dirty="0"/>
              <a:t>Grafické znázornění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B325FE5F-E11F-46F4-A15D-81C53329C0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0883963"/>
              </p:ext>
            </p:extLst>
          </p:nvPr>
        </p:nvGraphicFramePr>
        <p:xfrm>
          <a:off x="838200" y="2057399"/>
          <a:ext cx="10515600" cy="389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0745FA-B8CA-4A40-B571-5B80B2FF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BD0A25-DE8F-4ACD-96C7-01BAE9595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BF3EF1-DCCC-456D-8D85-2BEC351D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81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1EFE3-C033-4F3F-9DC0-F5998DDBF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907"/>
          </a:xfrm>
        </p:spPr>
        <p:txBody>
          <a:bodyPr>
            <a:normAutofit fontScale="90000"/>
          </a:bodyPr>
          <a:lstStyle/>
          <a:p>
            <a:br>
              <a:rPr lang="cs-CZ" sz="3600" b="1" i="1" dirty="0">
                <a:solidFill>
                  <a:prstClr val="black"/>
                </a:solidFill>
              </a:rPr>
            </a:br>
            <a:r>
              <a:rPr lang="cs-CZ" sz="3600" b="1" i="1" dirty="0">
                <a:solidFill>
                  <a:prstClr val="black"/>
                </a:solidFill>
              </a:rPr>
              <a:t>Horizontální analýza pasiv </a:t>
            </a:r>
            <a:r>
              <a:rPr lang="cs-CZ" sz="2400" b="1" i="1" dirty="0">
                <a:solidFill>
                  <a:prstClr val="black"/>
                </a:solidFill>
              </a:rPr>
              <a:t>(v % a tis. Kč)</a:t>
            </a:r>
            <a:br>
              <a:rPr lang="cs-CZ" sz="4000" dirty="0">
                <a:solidFill>
                  <a:prstClr val="black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19D3951-2694-40BA-A936-17A73C178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34591"/>
              </p:ext>
            </p:extLst>
          </p:nvPr>
        </p:nvGraphicFramePr>
        <p:xfrm>
          <a:off x="838200" y="1116419"/>
          <a:ext cx="10515599" cy="5086250"/>
        </p:xfrm>
        <a:graphic>
          <a:graphicData uri="http://schemas.openxmlformats.org/drawingml/2006/table">
            <a:tbl>
              <a:tblPr firstRow="1" firstCol="1" bandRow="1"/>
              <a:tblGrid>
                <a:gridCol w="1726662">
                  <a:extLst>
                    <a:ext uri="{9D8B030D-6E8A-4147-A177-3AD203B41FA5}">
                      <a16:colId xmlns:a16="http://schemas.microsoft.com/office/drawing/2014/main" val="3588370233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052585030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1515603515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3028611879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2965170987"/>
                    </a:ext>
                  </a:extLst>
                </a:gridCol>
                <a:gridCol w="978117">
                  <a:extLst>
                    <a:ext uri="{9D8B030D-6E8A-4147-A177-3AD203B41FA5}">
                      <a16:colId xmlns:a16="http://schemas.microsoft.com/office/drawing/2014/main" val="3343063913"/>
                    </a:ext>
                  </a:extLst>
                </a:gridCol>
                <a:gridCol w="780091">
                  <a:extLst>
                    <a:ext uri="{9D8B030D-6E8A-4147-A177-3AD203B41FA5}">
                      <a16:colId xmlns:a16="http://schemas.microsoft.com/office/drawing/2014/main" val="2654387166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744605316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3876010402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2625214588"/>
                    </a:ext>
                  </a:extLst>
                </a:gridCol>
                <a:gridCol w="879104">
                  <a:extLst>
                    <a:ext uri="{9D8B030D-6E8A-4147-A177-3AD203B41FA5}">
                      <a16:colId xmlns:a16="http://schemas.microsoft.com/office/drawing/2014/main" val="2509244671"/>
                    </a:ext>
                  </a:extLst>
                </a:gridCol>
              </a:tblGrid>
              <a:tr h="677475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2009/8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2010/9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2011/10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2012/11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2013/12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2009/8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2010/9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2011/10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2012/11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2013/12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826287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Pasiva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53 974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1 219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12 028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1 900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5 801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450501"/>
                  </a:ext>
                </a:extLst>
              </a:tr>
              <a:tr h="320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Vlastní kapitál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-3709 %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9 544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-9395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15 448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-5 637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591504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Základní kapitál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9 000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14 000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89756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Kapitálové fondy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531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163584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Rezervní fondy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176410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Výsledek hospodaření </a:t>
                      </a:r>
                      <a:r>
                        <a:rPr lang="cs-CZ" sz="105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min.let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-20 879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9 102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-18 925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1 360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918324"/>
                  </a:ext>
                </a:extLst>
              </a:tr>
              <a:tr h="493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Výsledek hospodaření běžného období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-144 %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-308 %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-1234 %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29 983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-28 028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20 357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-1 386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-5 683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140738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Cízí</a:t>
                      </a: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zdroje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42 772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13 288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-4 133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1 419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11 530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827418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Rezervy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80794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Dlouhodobé závazky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2790</a:t>
                      </a:r>
                      <a:endParaRPr lang="cs-CZ" sz="3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310108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Krátkodobé závazky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42 772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13 288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-4 133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-1 370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11 434</a:t>
                      </a:r>
                      <a:endParaRPr lang="cs-CZ" sz="3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94798"/>
                  </a:ext>
                </a:extLst>
              </a:tr>
              <a:tr h="33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Časové rozlišení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-72 %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-4 %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1  658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-2 675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715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-92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166393"/>
                  </a:ext>
                </a:extLst>
              </a:tr>
            </a:tbl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9BCCA9-DDE2-4201-9040-B51D7D0B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23.05.2020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5C7B63-97AA-46F8-9265-E2AB90ED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MBA©doc.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ACFC84-06CF-45A4-B1CC-76634FE6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C6234-74AE-4E2D-880F-F013CB2A173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689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3954</Words>
  <Application>Microsoft Office PowerPoint</Application>
  <PresentationFormat>Širokoúhlá obrazovka</PresentationFormat>
  <Paragraphs>1017</Paragraphs>
  <Slides>41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Motiv Office</vt:lpstr>
      <vt:lpstr>Ekonomická analýza sportovního klubu</vt:lpstr>
      <vt:lpstr>Zdroje dat finanční analýzy </vt:lpstr>
      <vt:lpstr>Účetní výkazy nutné pro finanční analýzu</vt:lpstr>
      <vt:lpstr>Účetní výkazy nutné pro finanční analýzu</vt:lpstr>
      <vt:lpstr>Účetní výkazy nutné pro finanční analýzu</vt:lpstr>
      <vt:lpstr>Horizontální analýza</vt:lpstr>
      <vt:lpstr> Horizontální analýza aktiv (v  % a tis. Kč) </vt:lpstr>
      <vt:lpstr>Grafické znázornění</vt:lpstr>
      <vt:lpstr> Horizontální analýza pasiv (v % a tis. Kč) </vt:lpstr>
      <vt:lpstr>Vertikální analýza </vt:lpstr>
      <vt:lpstr>Vertikální analýza aktiv (v %)</vt:lpstr>
      <vt:lpstr>Struktura aktiv</vt:lpstr>
      <vt:lpstr>Vertikální analýza pasiv (v %)</vt:lpstr>
      <vt:lpstr>Struktura pasiv</vt:lpstr>
      <vt:lpstr>Bilanční pravidla - doporučující</vt:lpstr>
      <vt:lpstr>Bilanční pravidla - doporučující</vt:lpstr>
      <vt:lpstr>Analýza výnosů a nákladů</vt:lpstr>
      <vt:lpstr>Analýza výnosů a nákladů</vt:lpstr>
      <vt:lpstr>Výnosy z výkazu zisku a ztrát (v tis. Kč)</vt:lpstr>
      <vt:lpstr>Náklady z výkazu zisku a ztrát</vt:lpstr>
      <vt:lpstr>Analýza nákladů</vt:lpstr>
      <vt:lpstr>Poměrové ukazatele </vt:lpstr>
      <vt:lpstr>Likvidita</vt:lpstr>
      <vt:lpstr>Likvidity Bohemians</vt:lpstr>
      <vt:lpstr>Likvidity FC Viktoria Plzeň</vt:lpstr>
      <vt:lpstr>Příčiny likvidit</vt:lpstr>
      <vt:lpstr>Ukazatele zadluženosti</vt:lpstr>
      <vt:lpstr>Příčiny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  <vt:lpstr>Oceňování klubu – obecná teorie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analýza sp. klubu</dc:title>
  <dc:creator>Jiří Novotný</dc:creator>
  <cp:lastModifiedBy>Jiří Novotný</cp:lastModifiedBy>
  <cp:revision>66</cp:revision>
  <dcterms:created xsi:type="dcterms:W3CDTF">2020-04-17T10:06:42Z</dcterms:created>
  <dcterms:modified xsi:type="dcterms:W3CDTF">2021-11-24T22:10:43Z</dcterms:modified>
</cp:coreProperties>
</file>