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8"/>
  </p:notesMasterIdLst>
  <p:sldIdLst>
    <p:sldId id="256" r:id="rId3"/>
    <p:sldId id="257" r:id="rId4"/>
    <p:sldId id="259" r:id="rId5"/>
    <p:sldId id="260" r:id="rId6"/>
    <p:sldId id="261" r:id="rId7"/>
    <p:sldId id="263" r:id="rId8"/>
    <p:sldId id="265" r:id="rId9"/>
    <p:sldId id="274" r:id="rId10"/>
    <p:sldId id="273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09945-3A10-4DD8-8D41-510ED1C84905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14EF1-571B-4614-A4C4-7DCFE5CB26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ACB7EF-35EB-4B78-A4C2-FCD5A4390079}" type="slidenum">
              <a:rPr lang="cs-CZ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3EC5-868B-4AE2-BA52-EEA259E5325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05F7-C9F1-4012-BD45-1EDB4FC6C01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00E96-168D-4F9A-A809-C255C59A11C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Kinematika – opaková</a:t>
            </a:r>
            <a:r>
              <a:rPr lang="cs-CZ" dirty="0" smtClean="0"/>
              <a:t>ní KT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trajektorie, dráha, rychlost, zrychlení, dělení pohybů, přímočarý pohyb – rovnoměrný, rovnoměrně zrychlený, pohyb po kružnici, pohyby v tíhovém poli Země, grafické znázornění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Pohyb po kružnici</a:t>
            </a:r>
          </a:p>
        </p:txBody>
      </p:sp>
      <p:sp>
        <p:nvSpPr>
          <p:cNvPr id="102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447800"/>
            <a:ext cx="8540750" cy="4422775"/>
          </a:xfrm>
        </p:spPr>
        <p:txBody>
          <a:bodyPr/>
          <a:lstStyle/>
          <a:p>
            <a:pPr eaLnBrk="1" hangingPunct="1"/>
            <a:r>
              <a:rPr lang="cs-CZ" b="1" dirty="0" smtClean="0"/>
              <a:t>Obvodová rychlost </a:t>
            </a:r>
            <a:r>
              <a:rPr lang="cs-CZ" b="1" i="1" dirty="0" smtClean="0"/>
              <a:t>v </a:t>
            </a:r>
            <a:r>
              <a:rPr lang="cs-CZ" dirty="0" smtClean="0"/>
              <a:t>se rovná podílu dráhy ∆</a:t>
            </a:r>
            <a:r>
              <a:rPr lang="cs-CZ" i="1" dirty="0" smtClean="0"/>
              <a:t>s</a:t>
            </a:r>
            <a:r>
              <a:rPr lang="cs-CZ" dirty="0" smtClean="0"/>
              <a:t>, kterou hmotný bod opíše na obvodu kružnice, a času ∆</a:t>
            </a:r>
            <a:r>
              <a:rPr lang="cs-CZ" i="1" dirty="0" smtClean="0"/>
              <a:t>t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Úhlová rychlost </a:t>
            </a:r>
            <a:r>
              <a:rPr lang="cs-CZ" b="1" i="1" dirty="0" smtClean="0"/>
              <a:t>ω</a:t>
            </a:r>
            <a:r>
              <a:rPr lang="cs-CZ" dirty="0" smtClean="0"/>
              <a:t> se rovná podílu úhlu ∆φ, který opíše polohový vektor, a času ∆</a:t>
            </a:r>
            <a:r>
              <a:rPr lang="cs-CZ" i="1" dirty="0" smtClean="0"/>
              <a:t>t</a:t>
            </a:r>
            <a:endParaRPr lang="cs-CZ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		kde </a:t>
            </a:r>
            <a:r>
              <a:rPr lang="cs-CZ" i="1" dirty="0" smtClean="0"/>
              <a:t>r </a:t>
            </a:r>
            <a:r>
              <a:rPr lang="cs-CZ" dirty="0" smtClean="0"/>
              <a:t>je poloměr kružnice.</a:t>
            </a:r>
            <a:endParaRPr lang="cs-CZ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Úder  vzdálenější částí končetiny nebo koncem náčiní dosahuje vyšší lineární (obvodové) rychlosti – silnější zásah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cs-CZ" b="1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09600" y="3505200"/>
          <a:ext cx="24384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ovnice" r:id="rId3" imgW="494870" imgH="164957" progId="Equation.3">
                  <p:embed/>
                </p:oleObj>
              </mc:Choice>
              <mc:Fallback>
                <p:oleObj name="Rovnice" r:id="rId3" imgW="494870" imgH="16495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05200"/>
                        <a:ext cx="24384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Rotational Mo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4" descr="Roundhous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895600"/>
            <a:ext cx="46339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3250" y="914400"/>
            <a:ext cx="8159750" cy="4648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mění směr rychlosti - přítomno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normálové zrychlení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dostředivé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zrychlení </a:t>
            </a:r>
            <a:r>
              <a:rPr lang="cs-CZ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2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                 nebo                  .</a:t>
            </a:r>
            <a:endParaRPr lang="cs-CZ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doba, za kterou hmotný bod opíše úhel 360º. Počet oběhů hmotného bodu za sekundu je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frekvence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Platí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Pomocí periody a frekvence můžeme úhlovou rychlost také vyjádřit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5000" y="1600200"/>
          <a:ext cx="10668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3" imgW="545863" imgH="418918" progId="Equation.3">
                  <p:embed/>
                </p:oleObj>
              </mc:Choice>
              <mc:Fallback>
                <p:oleObj name="Rovnice" r:id="rId3" imgW="545863" imgH="41891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00200"/>
                        <a:ext cx="106680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3810000" y="1752600"/>
          <a:ext cx="12954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Rovnice" r:id="rId5" imgW="609336" imgH="241195" progId="Equation.3">
                  <p:embed/>
                </p:oleObj>
              </mc:Choice>
              <mc:Fallback>
                <p:oleObj name="Rovnice" r:id="rId5" imgW="609336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752600"/>
                        <a:ext cx="12954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743200" y="3276600"/>
          <a:ext cx="9144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Rovnice" r:id="rId7" imgW="431613" imgH="393529" progId="Equation.3">
                  <p:embed/>
                </p:oleObj>
              </mc:Choice>
              <mc:Fallback>
                <p:oleObj name="Rovnice" r:id="rId7" imgW="431613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914400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2667000" y="5181600"/>
          <a:ext cx="2209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Rovnice" r:id="rId9" imgW="901309" imgH="393529" progId="Equation.3">
                  <p:embed/>
                </p:oleObj>
              </mc:Choice>
              <mc:Fallback>
                <p:oleObj name="Rovnice" r:id="rId9" imgW="901309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81600"/>
                        <a:ext cx="22098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Skládání a nezávislost pohybů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600200"/>
            <a:ext cx="8540750" cy="2057400"/>
          </a:xfrm>
        </p:spPr>
        <p:txBody>
          <a:bodyPr/>
          <a:lstStyle/>
          <a:p>
            <a:pPr eaLnBrk="1" hangingPunct="1"/>
            <a:r>
              <a:rPr lang="cs-CZ" sz="2400" smtClean="0"/>
              <a:t>Komplexně těžko řešitelné složité pohyby rozkládáme na pohyby jednodušší</a:t>
            </a:r>
          </a:p>
          <a:p>
            <a:pPr eaLnBrk="1" hangingPunct="1"/>
            <a:r>
              <a:rPr lang="cs-CZ" sz="2400" i="1" smtClean="0"/>
              <a:t>Koná-li těleso současně dva nebo více pohybů po dobu t, je jeho výsledná poloha taková, jako kdyby konal tyto pohyby postupně v libovolném pořadí, každý po dobu t.</a:t>
            </a:r>
          </a:p>
          <a:p>
            <a:pPr eaLnBrk="1" hangingPunct="1"/>
            <a:r>
              <a:rPr lang="cs-CZ" sz="2400" smtClean="0"/>
              <a:t>Z principu nezávislosti pohybů vyplývá, že </a:t>
            </a:r>
            <a:r>
              <a:rPr lang="cs-CZ" sz="2400" b="1" smtClean="0"/>
              <a:t>pohyby, které se odehrávají ve dvou vzájemně kolmých směrech, se neovlivňují</a:t>
            </a:r>
            <a:r>
              <a:rPr lang="cs-CZ" sz="2400" smtClean="0"/>
              <a:t>. </a:t>
            </a:r>
            <a:endParaRPr lang="cs-CZ" sz="2400" b="1" smtClean="0"/>
          </a:p>
          <a:p>
            <a:pPr eaLnBrk="1" hangingPunct="1"/>
            <a:endParaRPr lang="cs-CZ" smtClean="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1749" name="Picture 6" descr="skenovat0002"/>
          <p:cNvPicPr>
            <a:picLocks noChangeAspect="1" noChangeArrowheads="1"/>
          </p:cNvPicPr>
          <p:nvPr/>
        </p:nvPicPr>
        <p:blipFill>
          <a:blip r:embed="rId2" cstate="print"/>
          <a:srcRect l="2238" t="59531" b="9721"/>
          <a:stretch>
            <a:fillRect/>
          </a:stretch>
        </p:blipFill>
        <p:spPr bwMode="auto">
          <a:xfrm>
            <a:off x="762000" y="4648200"/>
            <a:ext cx="739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Šikmý vrh</a:t>
            </a:r>
          </a:p>
        </p:txBody>
      </p:sp>
      <p:pic>
        <p:nvPicPr>
          <p:cNvPr id="32771" name="Zástupný symbol pro obsah 3" descr="obrázek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68363" y="1935163"/>
            <a:ext cx="7407275" cy="438943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05064"/>
            <a:ext cx="422433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/>
          <a:lstStyle/>
          <a:p>
            <a:r>
              <a:rPr lang="cs-CZ" dirty="0" smtClean="0"/>
              <a:t>Délka vrhu</a:t>
            </a:r>
          </a:p>
          <a:p>
            <a:pPr marL="742950" lvl="2" indent="-342900">
              <a:buNone/>
            </a:pPr>
            <a:r>
              <a:rPr lang="cs-CZ" dirty="0" smtClean="0"/>
              <a:t>l = </a:t>
            </a:r>
            <a:r>
              <a:rPr lang="cs-CZ" dirty="0" err="1" smtClean="0"/>
              <a:t>x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sin 2α)/g</a:t>
            </a:r>
          </a:p>
          <a:p>
            <a:r>
              <a:rPr lang="cs-CZ" dirty="0" smtClean="0"/>
              <a:t>Výška vrhu</a:t>
            </a:r>
          </a:p>
          <a:p>
            <a:pPr lvl="1">
              <a:buNone/>
            </a:pPr>
            <a:r>
              <a:rPr lang="cs-CZ" dirty="0" smtClean="0"/>
              <a:t>H =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.sin</a:t>
            </a:r>
            <a:r>
              <a:rPr lang="cs-CZ" baseline="30000" dirty="0" smtClean="0"/>
              <a:t>2</a:t>
            </a:r>
            <a:r>
              <a:rPr lang="cs-CZ" dirty="0" smtClean="0"/>
              <a:t>α)/2g</a:t>
            </a:r>
          </a:p>
          <a:p>
            <a:r>
              <a:rPr lang="cs-CZ" dirty="0" smtClean="0"/>
              <a:t>Doba vrhu</a:t>
            </a:r>
          </a:p>
          <a:p>
            <a:pPr lvl="1">
              <a:buNone/>
            </a:pPr>
            <a:r>
              <a:rPr lang="cs-CZ" dirty="0" smtClean="0"/>
              <a:t>T = (2v</a:t>
            </a:r>
            <a:r>
              <a:rPr lang="cs-CZ" baseline="-25000" dirty="0" smtClean="0"/>
              <a:t>o</a:t>
            </a:r>
            <a:r>
              <a:rPr lang="cs-CZ" dirty="0" smtClean="0"/>
              <a:t>.sinα)/g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b="1" dirty="0" smtClean="0"/>
              <a:t>popisuje</a:t>
            </a:r>
            <a:r>
              <a:rPr lang="cs-CZ" dirty="0" smtClean="0"/>
              <a:t> pohyb těles bez ohledu na příčiny tohoto pohybu.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smtClean="0"/>
              <a:t> Zabývá se tím, jak pohyb vypadá </a:t>
            </a:r>
            <a:r>
              <a:rPr lang="cs-CZ" b="1" dirty="0" smtClean="0"/>
              <a:t>v čase a v prostoru</a:t>
            </a:r>
            <a:r>
              <a:rPr lang="cs-CZ" dirty="0" smtClean="0"/>
              <a:t>, jde tedy o vnější časoprostorové charakteristiky pohybu. 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smtClean="0"/>
              <a:t>Kinematika se tedy zaměřuje na sledování prostorových a rychlostních změn, např. dráhy, úhly, rychlosti, zrychlení.</a:t>
            </a:r>
            <a:endParaRPr lang="cs-CZ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Stěžejní pojmy - kinematika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81200"/>
            <a:ext cx="8540750" cy="4117975"/>
          </a:xfrm>
        </p:spPr>
        <p:txBody>
          <a:bodyPr/>
          <a:lstStyle/>
          <a:p>
            <a:pPr eaLnBrk="1" hangingPunct="1"/>
            <a:r>
              <a:rPr lang="cs-CZ" smtClean="0"/>
              <a:t>Pro zjednodušení můžeme těleso za určitých okolností nahradit </a:t>
            </a:r>
            <a:r>
              <a:rPr lang="cs-CZ" b="1" smtClean="0"/>
              <a:t>hmotným bodem</a:t>
            </a:r>
            <a:r>
              <a:rPr lang="cs-CZ" smtClean="0"/>
              <a:t>. </a:t>
            </a:r>
          </a:p>
          <a:p>
            <a:pPr eaLnBrk="1" hangingPunct="1"/>
            <a:r>
              <a:rPr lang="cs-CZ" smtClean="0"/>
              <a:t>Hmotný bod je model tělesa, u kterého jsou </a:t>
            </a:r>
            <a:r>
              <a:rPr lang="cs-CZ" b="1" smtClean="0"/>
              <a:t>zanedbány tvar  a rozměry</a:t>
            </a:r>
            <a:r>
              <a:rPr lang="cs-CZ" smtClean="0"/>
              <a:t> a jehož hmotnost je soustředěna do jediného bodu - </a:t>
            </a:r>
            <a:r>
              <a:rPr lang="cs-CZ" b="1" smtClean="0"/>
              <a:t>těžiště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Dráha </a:t>
            </a:r>
          </a:p>
          <a:p>
            <a:pPr lvl="4" eaLnBrk="1" hangingPunct="1"/>
            <a:r>
              <a:rPr lang="cs-CZ" dirty="0" smtClean="0"/>
              <a:t>značí se</a:t>
            </a:r>
            <a:r>
              <a:rPr lang="cs-CZ" b="1" dirty="0" smtClean="0"/>
              <a:t> s</a:t>
            </a:r>
          </a:p>
          <a:p>
            <a:pPr lvl="4" eaLnBrk="1" hangingPunct="1"/>
            <a:r>
              <a:rPr lang="cs-CZ" dirty="0" smtClean="0"/>
              <a:t>jednotkou je </a:t>
            </a:r>
            <a:r>
              <a:rPr lang="cs-CZ" b="1" dirty="0" smtClean="0"/>
              <a:t>m</a:t>
            </a:r>
          </a:p>
          <a:p>
            <a:pPr lvl="4" eaLnBrk="1" hangingPunct="1"/>
            <a:r>
              <a:rPr lang="cs-CZ" dirty="0" smtClean="0"/>
              <a:t>udává délku trajektorie</a:t>
            </a:r>
          </a:p>
          <a:p>
            <a:pPr lvl="4" eaLnBrk="1" hangingPunct="1"/>
            <a:r>
              <a:rPr lang="cs-CZ" dirty="0" smtClean="0"/>
              <a:t>Dráha je funkcí času </a:t>
            </a:r>
          </a:p>
          <a:p>
            <a:pPr lvl="4" eaLnBrk="1" hangingPunct="1">
              <a:buNone/>
            </a:pPr>
            <a:endParaRPr lang="cs-CZ" dirty="0" smtClean="0"/>
          </a:p>
          <a:p>
            <a:pPr lvl="4" eaLnBrk="1" hangingPunct="1">
              <a:buNone/>
            </a:pPr>
            <a:endParaRPr lang="cs-CZ" dirty="0" smtClean="0"/>
          </a:p>
        </p:txBody>
      </p:sp>
      <p:pic>
        <p:nvPicPr>
          <p:cNvPr id="23556" name="Obrázek 3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2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/>
          <a:lstStyle/>
          <a:p>
            <a:pPr eaLnBrk="1" hangingPunct="1"/>
            <a:r>
              <a:rPr lang="cs-CZ" dirty="0" smtClean="0"/>
              <a:t>Rychlost  </a:t>
            </a:r>
          </a:p>
          <a:p>
            <a:pPr lvl="3" eaLnBrk="1" hangingPunct="1"/>
            <a:r>
              <a:rPr lang="cs-CZ" dirty="0" smtClean="0"/>
              <a:t>Značí se </a:t>
            </a:r>
            <a:r>
              <a:rPr lang="cs-CZ" b="1" dirty="0" smtClean="0"/>
              <a:t>v</a:t>
            </a:r>
            <a:endParaRPr lang="cs-CZ" dirty="0" smtClean="0"/>
          </a:p>
          <a:p>
            <a:pPr lvl="3" eaLnBrk="1" hangingPunct="1"/>
            <a:r>
              <a:rPr lang="cs-CZ" dirty="0" smtClean="0"/>
              <a:t>Jednotka </a:t>
            </a:r>
            <a:r>
              <a:rPr lang="en-US" b="1" dirty="0" smtClean="0"/>
              <a:t>[m/s] </a:t>
            </a:r>
            <a:endParaRPr lang="cs-CZ" b="1" dirty="0" smtClean="0"/>
          </a:p>
          <a:p>
            <a:pPr lvl="3" eaLnBrk="1" hangingPunct="1"/>
            <a:r>
              <a:rPr lang="cs-CZ" dirty="0" smtClean="0"/>
              <a:t>vyjadřuje</a:t>
            </a:r>
            <a:r>
              <a:rPr lang="cs-CZ" b="1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jak se poloha mění s časem</a:t>
            </a:r>
          </a:p>
          <a:p>
            <a:pPr lvl="3" eaLnBrk="1" hangingPunct="1"/>
            <a:r>
              <a:rPr lang="cs-CZ" b="1" dirty="0" smtClean="0"/>
              <a:t>okamžitá</a:t>
            </a:r>
            <a:r>
              <a:rPr lang="cs-CZ" dirty="0" smtClean="0"/>
              <a:t> – vektorová veličina - pohyby rovnoměrné x nerovnoměrné – změna hodnoty</a:t>
            </a:r>
            <a:endParaRPr lang="cs-CZ" b="1" dirty="0" smtClean="0"/>
          </a:p>
          <a:p>
            <a:pPr lvl="3" eaLnBrk="1" hangingPunct="1"/>
            <a:r>
              <a:rPr lang="cs-CZ" b="1" dirty="0" smtClean="0"/>
              <a:t>průměrná</a:t>
            </a:r>
            <a:r>
              <a:rPr lang="cs-CZ" dirty="0" smtClean="0"/>
              <a:t> –  skalární - výpočet z celkové dráhy a celkového času</a:t>
            </a:r>
          </a:p>
          <a:p>
            <a:pPr lvl="3" eaLnBrk="1" hangingPunct="1">
              <a:buNone/>
            </a:pPr>
            <a:endParaRPr lang="en-US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pic>
        <p:nvPicPr>
          <p:cNvPr id="24580" name="Obrázek 3" descr="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572000"/>
            <a:ext cx="3429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Zrychlení</a:t>
            </a:r>
          </a:p>
          <a:p>
            <a:pPr lvl="3" eaLnBrk="1" hangingPunct="1"/>
            <a:r>
              <a:rPr lang="cs-CZ" smtClean="0"/>
              <a:t>Značí se </a:t>
            </a:r>
            <a:r>
              <a:rPr lang="cs-CZ" b="1" smtClean="0"/>
              <a:t>a</a:t>
            </a:r>
          </a:p>
          <a:p>
            <a:pPr lvl="3" eaLnBrk="1" hangingPunct="1"/>
            <a:r>
              <a:rPr lang="cs-CZ" smtClean="0"/>
              <a:t>Jednotka m/s</a:t>
            </a:r>
            <a:r>
              <a:rPr lang="cs-CZ" sz="2800" baseline="30000" smtClean="0"/>
              <a:t>2</a:t>
            </a:r>
          </a:p>
          <a:p>
            <a:pPr lvl="3" eaLnBrk="1" hangingPunct="1"/>
            <a:r>
              <a:rPr lang="en-US" smtClean="0"/>
              <a:t>d</a:t>
            </a:r>
            <a:r>
              <a:rPr lang="cs-CZ" smtClean="0"/>
              <a:t>v</a:t>
            </a:r>
            <a:r>
              <a:rPr lang="en-US" smtClean="0"/>
              <a:t>/dt – </a:t>
            </a:r>
            <a:r>
              <a:rPr lang="cs-CZ" smtClean="0"/>
              <a:t>jak se rychlost mění s časem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Velikost </a:t>
            </a:r>
            <a:r>
              <a:rPr lang="cs-CZ" sz="2200" b="1" smtClean="0"/>
              <a:t>tečného</a:t>
            </a:r>
            <a:r>
              <a:rPr lang="cs-CZ" sz="2200" smtClean="0"/>
              <a:t> </a:t>
            </a:r>
            <a:r>
              <a:rPr lang="cs-CZ" sz="2200" b="1" smtClean="0"/>
              <a:t>zrychlení</a:t>
            </a:r>
            <a:r>
              <a:rPr lang="cs-CZ" sz="2200" smtClean="0"/>
              <a:t> </a:t>
            </a:r>
            <a:r>
              <a:rPr lang="cs-CZ" sz="2200" b="1" i="1" smtClean="0"/>
              <a:t>a</a:t>
            </a:r>
            <a:r>
              <a:rPr lang="cs-CZ" sz="2200" b="1" i="1" baseline="-25000" smtClean="0"/>
              <a:t>t</a:t>
            </a:r>
            <a:r>
              <a:rPr lang="cs-CZ" sz="2200" b="1" i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200" b="1" i="1" smtClean="0"/>
              <a:t>	</a:t>
            </a:r>
            <a:r>
              <a:rPr lang="cs-CZ" sz="2200" smtClean="0"/>
              <a:t>vyjadřuje změnu velikosti rychlosti.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Velikost </a:t>
            </a:r>
            <a:r>
              <a:rPr lang="cs-CZ" sz="2200" b="1" smtClean="0"/>
              <a:t>normálového zrychlení</a:t>
            </a:r>
            <a:r>
              <a:rPr lang="cs-CZ" sz="2200" smtClean="0"/>
              <a:t> </a:t>
            </a:r>
            <a:r>
              <a:rPr lang="cs-CZ" sz="2200" b="1" i="1" smtClean="0"/>
              <a:t>a</a:t>
            </a:r>
            <a:r>
              <a:rPr lang="cs-CZ" sz="2200" b="1" i="1" baseline="-25000" smtClean="0"/>
              <a:t>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200" b="1" i="1" baseline="-25000" smtClean="0"/>
              <a:t>	</a:t>
            </a:r>
            <a:r>
              <a:rPr lang="cs-CZ" sz="2200" smtClean="0"/>
              <a:t> vyjadřuje změnu směru rychlosti. </a:t>
            </a:r>
          </a:p>
          <a:p>
            <a:pPr lvl="3"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 l="58133" t="55089" r="16238" b="4375"/>
          <a:stretch>
            <a:fillRect/>
          </a:stretch>
        </p:blipFill>
        <p:spPr bwMode="auto">
          <a:xfrm>
            <a:off x="5334000" y="3429000"/>
            <a:ext cx="33528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eaLnBrk="1" hangingPunct="1"/>
            <a:r>
              <a:rPr lang="cs-CZ" sz="4000" smtClean="0"/>
              <a:t>Rovnoměrný x nerovnoměrný pohyb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/>
            <a:r>
              <a:rPr lang="cs-CZ" dirty="0" smtClean="0"/>
              <a:t>Rovnoměrný – okamžitá rychlost se nemění </a:t>
            </a:r>
          </a:p>
          <a:p>
            <a:pPr marL="546100" lvl="2" indent="-273050" eaLnBrk="1" hangingPunct="1">
              <a:buClr>
                <a:srgbClr val="0BD0D9"/>
              </a:buClr>
              <a:buSzPct val="95000"/>
            </a:pPr>
            <a:r>
              <a:rPr lang="cs-CZ" dirty="0" smtClean="0"/>
              <a:t>Dráha</a:t>
            </a:r>
          </a:p>
          <a:p>
            <a:pPr marL="546100" lvl="2" indent="-273050" eaLnBrk="1" hangingPunct="1">
              <a:buClr>
                <a:srgbClr val="0BD0D9"/>
              </a:buClr>
              <a:buSzPct val="95000"/>
            </a:pPr>
            <a:endParaRPr lang="cs-CZ" dirty="0" smtClean="0"/>
          </a:p>
          <a:p>
            <a:pPr eaLnBrk="1" hangingPunct="1"/>
            <a:r>
              <a:rPr lang="cs-CZ" dirty="0" smtClean="0"/>
              <a:t>Nerovnoměrný</a:t>
            </a:r>
          </a:p>
          <a:p>
            <a:pPr lvl="1" eaLnBrk="1" hangingPunct="1"/>
            <a:r>
              <a:rPr lang="cs-CZ" dirty="0" smtClean="0"/>
              <a:t>Dráha </a:t>
            </a:r>
          </a:p>
          <a:p>
            <a:pPr lvl="1" eaLnBrk="1" hangingPunct="1"/>
            <a:r>
              <a:rPr lang="cs-CZ" dirty="0" smtClean="0"/>
              <a:t>Rychlost</a:t>
            </a:r>
          </a:p>
          <a:p>
            <a:pPr lvl="1" eaLnBrk="1" hangingPunct="1"/>
            <a:r>
              <a:rPr lang="cs-CZ" dirty="0" smtClean="0"/>
              <a:t>Zrychlení +/-</a:t>
            </a:r>
          </a:p>
          <a:p>
            <a:pPr lvl="1" eaLnBrk="1" hangingPunct="1"/>
            <a:r>
              <a:rPr lang="cs-CZ" dirty="0" smtClean="0"/>
              <a:t>grafy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</a:t>
            </a:r>
          </a:p>
        </p:txBody>
      </p:sp>
      <p:pic>
        <p:nvPicPr>
          <p:cNvPr id="28676" name="Obrázek 3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981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Obrázek 4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068960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Obrázek 5" descr="vzore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717032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4" descr="obráze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2996952"/>
            <a:ext cx="44704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Rovnoměrný přímočarý pohyb - grafy</a:t>
            </a:r>
            <a:endParaRPr lang="cs-CZ" sz="4000" dirty="0"/>
          </a:p>
        </p:txBody>
      </p:sp>
      <p:pic>
        <p:nvPicPr>
          <p:cNvPr id="4" name="Zástupný symbol pro obsah 3" descr="http://pokusy.upol.cz/data/photo/original/1959923324805197068875333611425160701600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857" y="2844167"/>
            <a:ext cx="6274286" cy="2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Rovnoměrně zrychlený pohyb - grafy</a:t>
            </a:r>
            <a:endParaRPr lang="cs-CZ" sz="4000" dirty="0"/>
          </a:p>
        </p:txBody>
      </p:sp>
      <p:pic>
        <p:nvPicPr>
          <p:cNvPr id="4" name="Zástupný symbol pro obsah 3" descr="http://pokusy.upol.cz/data/photo/original/2840712644122371309153272031689891017903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774" y="1935163"/>
            <a:ext cx="496645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474</Words>
  <Application>Microsoft Office PowerPoint</Application>
  <PresentationFormat>Předvádění na obrazovce (4:3)</PresentationFormat>
  <Paragraphs>74</Paragraphs>
  <Slides>15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Constantia</vt:lpstr>
      <vt:lpstr>Wingdings</vt:lpstr>
      <vt:lpstr>Wingdings 2</vt:lpstr>
      <vt:lpstr>Tok</vt:lpstr>
      <vt:lpstr>1_Tok</vt:lpstr>
      <vt:lpstr>Rovnice</vt:lpstr>
      <vt:lpstr>Kinematika – opakování KT</vt:lpstr>
      <vt:lpstr>Kinematika</vt:lpstr>
      <vt:lpstr>Stěžejní pojmy - kinematika</vt:lpstr>
      <vt:lpstr>Kinematické veličiny</vt:lpstr>
      <vt:lpstr>Kinematické veličiny</vt:lpstr>
      <vt:lpstr>Kinematické veličiny</vt:lpstr>
      <vt:lpstr>Rovnoměrný x nerovnoměrný pohyb</vt:lpstr>
      <vt:lpstr>Rovnoměrný přímočarý pohyb - grafy</vt:lpstr>
      <vt:lpstr>Rovnoměrně zrychlený pohyb - grafy</vt:lpstr>
      <vt:lpstr>Pohyb po kružnici</vt:lpstr>
      <vt:lpstr>Prezentace aplikace PowerPoint</vt:lpstr>
      <vt:lpstr>Prezentace aplikace PowerPoint</vt:lpstr>
      <vt:lpstr>Skládání a nezávislost pohybů</vt:lpstr>
      <vt:lpstr>Šikmý vrh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k</dc:creator>
  <cp:lastModifiedBy>Miriam Kalichová</cp:lastModifiedBy>
  <cp:revision>10</cp:revision>
  <dcterms:created xsi:type="dcterms:W3CDTF">2015-02-24T08:58:17Z</dcterms:created>
  <dcterms:modified xsi:type="dcterms:W3CDTF">2020-10-06T19:03:42Z</dcterms:modified>
</cp:coreProperties>
</file>