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5" r:id="rId13"/>
    <p:sldId id="264" r:id="rId14"/>
    <p:sldId id="26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67" autoAdjust="0"/>
    <p:restoredTop sz="96270" autoAdjust="0"/>
  </p:normalViewPr>
  <p:slideViewPr>
    <p:cSldViewPr snapToGrid="0">
      <p:cViewPr>
        <p:scale>
          <a:sx n="110" d="100"/>
          <a:sy n="110" d="100"/>
        </p:scale>
        <p:origin x="144" y="1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0" y="414000"/>
            <a:ext cx="2325600" cy="6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C325C92B-7342-614B-ABC3-C4E6105CA9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71494FD7-CAF8-004E-ADFE-08CDEA5A03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00748B3-F5A4-FB48-805D-01AC9D1C84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0" y="414000"/>
            <a:ext cx="2325600" cy="6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223ECA3D-B199-3745-ACBD-EB8B1ED797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2" y="414000"/>
            <a:ext cx="2325596" cy="6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41EF6D47-D32B-5648-9FC1-3B87177A0F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2" y="414000"/>
            <a:ext cx="2325596" cy="6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599" y="6130800"/>
            <a:ext cx="1119600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ogo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73000" y="2618764"/>
            <a:ext cx="5598000" cy="162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C75AA29B-958D-C041-B808-388CF1FC3F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AB521CC-890E-E94A-B9B6-F766BF65A7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125DB29D-15CC-D548-915B-7DC1F471FE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:a16="http://schemas.microsoft.com/office/drawing/2014/main" id="{7A73E9BB-013B-7E4B-B6D9-F6A92A0E32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CA4AE97B-8102-6545-B9AC-7E0BD8637C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6E813B2E-B4CB-944F-9BB6-0756FAC564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032F6978-A9EF-1E40-A998-4424F452BE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B40E85D3-DF9C-544A-817D-1D57B2B656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nn.eu/casopisy/ceska-slovenska-neurologie/2018-6-7/dia-gnostika-symp-tomatika-a-nalezy-u-onemocneni-a-poruch-autonomniho-nervoveho-systemu-v-neurologii-106857/download?hl=c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Vyšetření ANS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Neurofyziologie a neuropatologie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						Mgr. Pavlína Bazalová</a:t>
            </a:r>
          </a:p>
        </p:txBody>
      </p:sp>
    </p:spTree>
    <p:extLst>
      <p:ext uri="{BB962C8B-B14F-4D97-AF65-F5344CB8AC3E}">
        <p14:creationId xmlns:p14="http://schemas.microsoft.com/office/powerpoint/2010/main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6895DB-3DDE-B150-8084-CE0D2EAD9A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DFF54E-2C68-186D-0B8E-2D9EA9B63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Vyšetření krevního tlaku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2C5E198-ED6F-92C9-3131-FBBE0467E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Klidová hodnota:</a:t>
            </a:r>
          </a:p>
          <a:p>
            <a:r>
              <a:rPr lang="cs-CZ" dirty="0"/>
              <a:t>Norma: 120/80 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b="1" dirty="0"/>
              <a:t>Reakce na postavení (Ortostatická zkouška)</a:t>
            </a:r>
          </a:p>
          <a:p>
            <a:pPr>
              <a:buFontTx/>
              <a:buChar char="-"/>
            </a:pPr>
            <a:r>
              <a:rPr lang="cs-CZ" dirty="0"/>
              <a:t>Měřím v klidu, po postavení </a:t>
            </a:r>
          </a:p>
          <a:p>
            <a:pPr>
              <a:buFontTx/>
              <a:buChar char="-"/>
            </a:pPr>
            <a:r>
              <a:rPr lang="cs-CZ" dirty="0"/>
              <a:t>Norma: pokles do 30/15    (20/10)</a:t>
            </a:r>
          </a:p>
          <a:p>
            <a:pPr>
              <a:buFontTx/>
              <a:buChar char="-"/>
            </a:pPr>
            <a:r>
              <a:rPr lang="cs-CZ" dirty="0"/>
              <a:t>Pokles vyšší – abnormalita sympatiku (ortostatická hypotenze)</a:t>
            </a:r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819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53F6D9-1B7B-545D-691E-82FE147721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3541990-51CF-607D-AD7F-82DCFBD4E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19B027C-A57B-9B61-26C6-337F21616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https://www.csnn.eu/casopisy/ceska-slovenska-neurologie/2018-6-7/dia-gnostika-symp-tomatika-a-nalezy-u-onemocneni-a-poruch-autonomniho-nervoveho-systemu-v-neurologii-106857/download?hl=cs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Přednášky Dr. Kapounková – Neurofyziologie a neuropatologie (2019)</a:t>
            </a:r>
          </a:p>
        </p:txBody>
      </p:sp>
    </p:spTree>
    <p:extLst>
      <p:ext uri="{BB962C8B-B14F-4D97-AF65-F5344CB8AC3E}">
        <p14:creationId xmlns:p14="http://schemas.microsoft.com/office/powerpoint/2010/main" val="3930115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C841046-7886-9754-22EC-FE18A0A41A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A854142-E32F-819B-ABF7-E188FDA54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k ANS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3CE3F26-A1B0-A7E2-16D5-E65061A06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Viz dokument ve Studijních materiálech </a:t>
            </a:r>
          </a:p>
          <a:p>
            <a:r>
              <a:rPr lang="cs-CZ" dirty="0"/>
              <a:t>+ přednáška dr. Kapounkové </a:t>
            </a:r>
          </a:p>
        </p:txBody>
      </p:sp>
    </p:spTree>
    <p:extLst>
      <p:ext uri="{BB962C8B-B14F-4D97-AF65-F5344CB8AC3E}">
        <p14:creationId xmlns:p14="http://schemas.microsoft.com/office/powerpoint/2010/main" val="1400229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9582C36-FED4-0DA5-ABAD-6103637A4A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4E581B-59BF-65E3-F39F-038CCA5A3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hodnocení ANS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84C7755-B0FD-0BED-2C02-7DB4E8664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Vyšetření zornic – vazba na hlavové nervy </a:t>
            </a:r>
          </a:p>
          <a:p>
            <a:r>
              <a:rPr lang="cs-CZ" dirty="0"/>
              <a:t>TK </a:t>
            </a:r>
          </a:p>
          <a:p>
            <a:r>
              <a:rPr lang="cs-CZ" dirty="0"/>
              <a:t>TF </a:t>
            </a:r>
          </a:p>
        </p:txBody>
      </p:sp>
    </p:spTree>
    <p:extLst>
      <p:ext uri="{BB962C8B-B14F-4D97-AF65-F5344CB8AC3E}">
        <p14:creationId xmlns:p14="http://schemas.microsoft.com/office/powerpoint/2010/main" val="3563049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0DA081-12CF-665A-A6F6-A7B2862EC4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ADA0DA-F4D1-A5AF-F116-29E5782F8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Vyšetření zornic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0A673F-1A15-A9AD-53E8-D27DA5B63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N. III = n. </a:t>
            </a:r>
            <a:r>
              <a:rPr lang="cs-CZ" dirty="0" err="1"/>
              <a:t>oculomotorius</a:t>
            </a:r>
            <a:endParaRPr lang="cs-CZ" dirty="0"/>
          </a:p>
          <a:p>
            <a:pPr lvl="1"/>
            <a:r>
              <a:rPr lang="cs-CZ" dirty="0"/>
              <a:t>M. </a:t>
            </a:r>
            <a:r>
              <a:rPr lang="cs-CZ" dirty="0" err="1"/>
              <a:t>sphincter</a:t>
            </a:r>
            <a:r>
              <a:rPr lang="cs-CZ" dirty="0"/>
              <a:t> </a:t>
            </a:r>
            <a:r>
              <a:rPr lang="cs-CZ" dirty="0" err="1"/>
              <a:t>pupilae</a:t>
            </a:r>
            <a:r>
              <a:rPr lang="cs-CZ" dirty="0"/>
              <a:t> (</a:t>
            </a:r>
            <a:r>
              <a:rPr lang="cs-CZ" dirty="0" err="1"/>
              <a:t>miosa</a:t>
            </a:r>
            <a:r>
              <a:rPr lang="cs-CZ" dirty="0"/>
              <a:t>), m. </a:t>
            </a:r>
            <a:r>
              <a:rPr lang="cs-CZ" dirty="0" err="1"/>
              <a:t>ciliaris</a:t>
            </a:r>
            <a:r>
              <a:rPr lang="cs-CZ" dirty="0"/>
              <a:t> (akomodace)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243000" lvl="1" indent="0">
              <a:buNone/>
            </a:pPr>
            <a:endParaRPr lang="cs-CZ" dirty="0"/>
          </a:p>
          <a:p>
            <a:r>
              <a:rPr lang="cs-CZ" dirty="0" err="1"/>
              <a:t>Mióza</a:t>
            </a:r>
            <a:r>
              <a:rPr lang="cs-CZ" dirty="0"/>
              <a:t> + </a:t>
            </a:r>
            <a:r>
              <a:rPr lang="cs-CZ" dirty="0" err="1"/>
              <a:t>ptóza</a:t>
            </a:r>
            <a:r>
              <a:rPr lang="cs-CZ" dirty="0"/>
              <a:t> </a:t>
            </a:r>
            <a:r>
              <a:rPr lang="cs-CZ" dirty="0" err="1"/>
              <a:t>víčka</a:t>
            </a:r>
            <a:r>
              <a:rPr lang="cs-CZ" dirty="0"/>
              <a:t> + </a:t>
            </a:r>
            <a:r>
              <a:rPr lang="cs-CZ" dirty="0" err="1"/>
              <a:t>enoftalmus</a:t>
            </a:r>
            <a:r>
              <a:rPr lang="cs-CZ" dirty="0"/>
              <a:t> = </a:t>
            </a:r>
            <a:r>
              <a:rPr lang="cs-CZ" dirty="0" err="1"/>
              <a:t>Hornerův</a:t>
            </a:r>
            <a:r>
              <a:rPr lang="cs-CZ" dirty="0"/>
              <a:t> syndrom ( defekt sympatiku) </a:t>
            </a:r>
          </a:p>
          <a:p>
            <a:pPr marL="54000" indent="0">
              <a:buNone/>
            </a:pPr>
            <a:endParaRPr lang="cs-CZ" dirty="0"/>
          </a:p>
          <a:p>
            <a:r>
              <a:rPr lang="cs-CZ" dirty="0"/>
              <a:t>Vyšetření fotoreakce – oslabená = autonomní neuropatie </a:t>
            </a:r>
          </a:p>
          <a:p>
            <a:r>
              <a:rPr lang="cs-CZ" dirty="0"/>
              <a:t>Vyšetření akomodace – oslabená = autonomní neuropatie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130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0251EB-856A-F8B7-D2A1-8850298A26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0EF70B-7D75-03A6-1B41-8338907F7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Hornerův</a:t>
            </a:r>
            <a:r>
              <a:rPr lang="cs-CZ" dirty="0"/>
              <a:t> syndrom – levé oko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E538CE2-C5F3-7582-B631-6833D12E6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00" y="1593307"/>
            <a:ext cx="5602654" cy="421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F088B067-3007-86C9-D67D-E284610E1476}"/>
              </a:ext>
            </a:extLst>
          </p:cNvPr>
          <p:cNvSpPr txBox="1"/>
          <p:nvPr/>
        </p:nvSpPr>
        <p:spPr>
          <a:xfrm>
            <a:off x="499500" y="5845612"/>
            <a:ext cx="708533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/>
              <a:t>Autor: </a:t>
            </a:r>
            <a:r>
              <a:rPr lang="cs-CZ" sz="800" dirty="0" err="1"/>
              <a:t>Waster</a:t>
            </a:r>
            <a:r>
              <a:rPr lang="cs-CZ" sz="800" dirty="0"/>
              <a:t> – </a:t>
            </a:r>
            <a:r>
              <a:rPr lang="cs-CZ" sz="800" dirty="0" err="1"/>
              <a:t>Nautiyal</a:t>
            </a:r>
            <a:r>
              <a:rPr lang="cs-CZ" sz="800" dirty="0"/>
              <a:t> A, </a:t>
            </a:r>
            <a:r>
              <a:rPr lang="cs-CZ" sz="800" dirty="0" err="1"/>
              <a:t>Singh</a:t>
            </a:r>
            <a:r>
              <a:rPr lang="cs-CZ" sz="800" dirty="0"/>
              <a:t> S, </a:t>
            </a:r>
            <a:r>
              <a:rPr lang="cs-CZ" sz="800" dirty="0" err="1"/>
              <a:t>DiSalle</a:t>
            </a:r>
            <a:r>
              <a:rPr lang="cs-CZ" sz="800" dirty="0"/>
              <a:t> M, O&amp;#039;Sullivan J (2005) </a:t>
            </a:r>
            <a:r>
              <a:rPr lang="cs-CZ" sz="800" dirty="0" err="1"/>
              <a:t>Painful</a:t>
            </a:r>
            <a:r>
              <a:rPr lang="cs-CZ" sz="800" dirty="0"/>
              <a:t> </a:t>
            </a:r>
            <a:r>
              <a:rPr lang="cs-CZ" sz="800" dirty="0" err="1"/>
              <a:t>Horner</a:t>
            </a:r>
            <a:r>
              <a:rPr lang="cs-CZ" sz="800" dirty="0"/>
              <a:t> Syndrome as a </a:t>
            </a:r>
            <a:r>
              <a:rPr lang="cs-CZ" sz="800" dirty="0" err="1"/>
              <a:t>Harbinger</a:t>
            </a:r>
            <a:r>
              <a:rPr lang="cs-CZ" sz="800" dirty="0"/>
              <a:t> </a:t>
            </a:r>
            <a:r>
              <a:rPr lang="cs-CZ" sz="800" dirty="0" err="1"/>
              <a:t>of</a:t>
            </a:r>
            <a:r>
              <a:rPr lang="cs-CZ" sz="800" dirty="0"/>
              <a:t> </a:t>
            </a:r>
            <a:r>
              <a:rPr lang="cs-CZ" sz="800" dirty="0" err="1"/>
              <a:t>Silent</a:t>
            </a:r>
            <a:r>
              <a:rPr lang="cs-CZ" sz="800" dirty="0"/>
              <a:t> </a:t>
            </a:r>
            <a:r>
              <a:rPr lang="cs-CZ" sz="800" dirty="0" err="1"/>
              <a:t>Carotid</a:t>
            </a:r>
            <a:r>
              <a:rPr lang="cs-CZ" sz="800" dirty="0"/>
              <a:t> </a:t>
            </a:r>
            <a:r>
              <a:rPr lang="cs-CZ" sz="800" dirty="0" err="1"/>
              <a:t>Dissection</a:t>
            </a:r>
            <a:r>
              <a:rPr lang="cs-CZ" sz="800" dirty="0"/>
              <a:t>. </a:t>
            </a:r>
            <a:r>
              <a:rPr lang="cs-CZ" sz="800" dirty="0" err="1"/>
              <a:t>PLoS</a:t>
            </a:r>
            <a:r>
              <a:rPr lang="cs-CZ" sz="800" dirty="0"/>
              <a:t> Med 2(1): e19 doi:10.1371/journal.pmed.0020019Copyright: © 2005 </a:t>
            </a:r>
            <a:r>
              <a:rPr lang="cs-CZ" sz="800" dirty="0" err="1"/>
              <a:t>Nautiyal</a:t>
            </a:r>
            <a:r>
              <a:rPr lang="cs-CZ" sz="800" dirty="0"/>
              <a:t> et al. </a:t>
            </a:r>
            <a:r>
              <a:rPr lang="cs-CZ" sz="800" dirty="0" err="1"/>
              <a:t>This</a:t>
            </a:r>
            <a:r>
              <a:rPr lang="cs-CZ" sz="800" dirty="0"/>
              <a:t> </a:t>
            </a:r>
            <a:r>
              <a:rPr lang="cs-CZ" sz="800" dirty="0" err="1"/>
              <a:t>is</a:t>
            </a:r>
            <a:r>
              <a:rPr lang="cs-CZ" sz="800" dirty="0"/>
              <a:t> </a:t>
            </a:r>
            <a:r>
              <a:rPr lang="cs-CZ" sz="800" dirty="0" err="1"/>
              <a:t>an</a:t>
            </a:r>
            <a:r>
              <a:rPr lang="cs-CZ" sz="800" dirty="0"/>
              <a:t> open-</a:t>
            </a:r>
            <a:r>
              <a:rPr lang="cs-CZ" sz="800" dirty="0" err="1"/>
              <a:t>access</a:t>
            </a:r>
            <a:r>
              <a:rPr lang="cs-CZ" sz="800" dirty="0"/>
              <a:t> </a:t>
            </a:r>
            <a:r>
              <a:rPr lang="cs-CZ" sz="800" dirty="0" err="1"/>
              <a:t>article</a:t>
            </a:r>
            <a:r>
              <a:rPr lang="cs-CZ" sz="800" dirty="0"/>
              <a:t> </a:t>
            </a:r>
            <a:r>
              <a:rPr lang="cs-CZ" sz="800" dirty="0" err="1"/>
              <a:t>distributed</a:t>
            </a:r>
            <a:r>
              <a:rPr lang="cs-CZ" sz="800" dirty="0"/>
              <a:t> </a:t>
            </a:r>
            <a:r>
              <a:rPr lang="cs-CZ" sz="800" dirty="0" err="1"/>
              <a:t>under</a:t>
            </a:r>
            <a:r>
              <a:rPr lang="cs-CZ" sz="800" dirty="0"/>
              <a:t> </a:t>
            </a:r>
            <a:r>
              <a:rPr lang="cs-CZ" sz="800" dirty="0" err="1"/>
              <a:t>the</a:t>
            </a:r>
            <a:r>
              <a:rPr lang="cs-CZ" sz="800" dirty="0"/>
              <a:t> </a:t>
            </a:r>
            <a:r>
              <a:rPr lang="cs-CZ" sz="800" dirty="0" err="1"/>
              <a:t>terms</a:t>
            </a:r>
            <a:r>
              <a:rPr lang="cs-CZ" sz="800" dirty="0"/>
              <a:t> </a:t>
            </a:r>
            <a:r>
              <a:rPr lang="cs-CZ" sz="800" dirty="0" err="1"/>
              <a:t>of</a:t>
            </a:r>
            <a:r>
              <a:rPr lang="cs-CZ" sz="800" dirty="0"/>
              <a:t> </a:t>
            </a:r>
            <a:r>
              <a:rPr lang="cs-CZ" sz="800" dirty="0" err="1"/>
              <a:t>the</a:t>
            </a:r>
            <a:r>
              <a:rPr lang="cs-CZ" sz="800" dirty="0"/>
              <a:t> </a:t>
            </a:r>
            <a:r>
              <a:rPr lang="cs-CZ" sz="800" dirty="0" err="1"/>
              <a:t>Creative</a:t>
            </a:r>
            <a:r>
              <a:rPr lang="cs-CZ" sz="800" dirty="0"/>
              <a:t> </a:t>
            </a:r>
            <a:r>
              <a:rPr lang="cs-CZ" sz="800" dirty="0" err="1"/>
              <a:t>Commons</a:t>
            </a:r>
            <a:r>
              <a:rPr lang="cs-CZ" sz="800" dirty="0"/>
              <a:t> </a:t>
            </a:r>
            <a:r>
              <a:rPr lang="cs-CZ" sz="800" dirty="0" err="1"/>
              <a:t>Attribution</a:t>
            </a:r>
            <a:r>
              <a:rPr lang="cs-CZ" sz="800" dirty="0"/>
              <a:t> </a:t>
            </a:r>
            <a:r>
              <a:rPr lang="cs-CZ" sz="800" dirty="0" err="1"/>
              <a:t>License</a:t>
            </a:r>
            <a:r>
              <a:rPr lang="cs-CZ" sz="800" dirty="0"/>
              <a:t>, </a:t>
            </a:r>
            <a:r>
              <a:rPr lang="cs-CZ" sz="800" dirty="0" err="1"/>
              <a:t>which</a:t>
            </a:r>
            <a:r>
              <a:rPr lang="cs-CZ" sz="800" dirty="0"/>
              <a:t> </a:t>
            </a:r>
            <a:r>
              <a:rPr lang="cs-CZ" sz="800" dirty="0" err="1"/>
              <a:t>permits</a:t>
            </a:r>
            <a:r>
              <a:rPr lang="cs-CZ" sz="800" dirty="0"/>
              <a:t> </a:t>
            </a:r>
            <a:r>
              <a:rPr lang="cs-CZ" sz="800" dirty="0" err="1"/>
              <a:t>unrestricted</a:t>
            </a:r>
            <a:r>
              <a:rPr lang="cs-CZ" sz="800" dirty="0"/>
              <a:t> use, </a:t>
            </a:r>
            <a:r>
              <a:rPr lang="cs-CZ" sz="800" dirty="0" err="1"/>
              <a:t>distribution</a:t>
            </a:r>
            <a:r>
              <a:rPr lang="cs-CZ" sz="800" dirty="0"/>
              <a:t>, and </a:t>
            </a:r>
            <a:r>
              <a:rPr lang="cs-CZ" sz="800" dirty="0" err="1"/>
              <a:t>reproduction</a:t>
            </a:r>
            <a:r>
              <a:rPr lang="cs-CZ" sz="800" dirty="0"/>
              <a:t> in any medium, </a:t>
            </a:r>
            <a:r>
              <a:rPr lang="cs-CZ" sz="800" dirty="0" err="1"/>
              <a:t>provided</a:t>
            </a:r>
            <a:r>
              <a:rPr lang="cs-CZ" sz="800" dirty="0"/>
              <a:t> </a:t>
            </a:r>
            <a:r>
              <a:rPr lang="cs-CZ" sz="800" dirty="0" err="1"/>
              <a:t>the</a:t>
            </a:r>
            <a:r>
              <a:rPr lang="cs-CZ" sz="800" dirty="0"/>
              <a:t> </a:t>
            </a:r>
            <a:r>
              <a:rPr lang="cs-CZ" sz="800" dirty="0" err="1"/>
              <a:t>original</a:t>
            </a:r>
            <a:r>
              <a:rPr lang="cs-CZ" sz="800" dirty="0"/>
              <a:t> </a:t>
            </a:r>
            <a:r>
              <a:rPr lang="cs-CZ" sz="800" dirty="0" err="1"/>
              <a:t>work</a:t>
            </a:r>
            <a:r>
              <a:rPr lang="cs-CZ" sz="800" dirty="0"/>
              <a:t> </a:t>
            </a:r>
            <a:r>
              <a:rPr lang="cs-CZ" sz="800" dirty="0" err="1"/>
              <a:t>is</a:t>
            </a:r>
            <a:r>
              <a:rPr lang="cs-CZ" sz="800" dirty="0"/>
              <a:t> </a:t>
            </a:r>
            <a:r>
              <a:rPr lang="cs-CZ" sz="800" dirty="0" err="1"/>
              <a:t>properly</a:t>
            </a:r>
            <a:r>
              <a:rPr lang="cs-CZ" sz="800" dirty="0"/>
              <a:t> </a:t>
            </a:r>
            <a:r>
              <a:rPr lang="cs-CZ" sz="800" dirty="0" err="1"/>
              <a:t>cited</a:t>
            </a:r>
            <a:r>
              <a:rPr lang="cs-CZ" sz="800" dirty="0"/>
              <a:t>., CC BY 2.5, https://</a:t>
            </a:r>
            <a:r>
              <a:rPr lang="cs-CZ" sz="800" dirty="0" err="1"/>
              <a:t>commons.wikimedia.org</a:t>
            </a:r>
            <a:r>
              <a:rPr lang="cs-CZ" sz="800" dirty="0"/>
              <a:t>/</a:t>
            </a:r>
            <a:r>
              <a:rPr lang="cs-CZ" sz="800" dirty="0" err="1"/>
              <a:t>w</a:t>
            </a:r>
            <a:r>
              <a:rPr lang="cs-CZ" sz="800" dirty="0"/>
              <a:t>/</a:t>
            </a:r>
            <a:r>
              <a:rPr lang="cs-CZ" sz="800" dirty="0" err="1"/>
              <a:t>index.php?curid</a:t>
            </a:r>
            <a:r>
              <a:rPr lang="cs-CZ" sz="800" dirty="0"/>
              <a:t>=3477854</a:t>
            </a:r>
          </a:p>
        </p:txBody>
      </p:sp>
    </p:spTree>
    <p:extLst>
      <p:ext uri="{BB962C8B-B14F-4D97-AF65-F5344CB8AC3E}">
        <p14:creationId xmlns:p14="http://schemas.microsoft.com/office/powerpoint/2010/main" val="901814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9ACA4A-C55E-8F80-88DD-4A445EDB3C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A941D8-AB4E-B830-611A-189D489E1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Vyšetření tepové frekvence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89535FB-493C-B4E6-D9FB-FC143B906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354618" cy="4139998"/>
          </a:xfrm>
        </p:spPr>
        <p:txBody>
          <a:bodyPr/>
          <a:lstStyle/>
          <a:p>
            <a:pPr marL="54000" indent="0">
              <a:buNone/>
            </a:pPr>
            <a:r>
              <a:rPr lang="cs-CZ" b="1" dirty="0"/>
              <a:t>Klidová tepová frekvence </a:t>
            </a:r>
            <a:r>
              <a:rPr lang="cs-CZ" dirty="0"/>
              <a:t>– 60-100 tepů </a:t>
            </a:r>
          </a:p>
          <a:p>
            <a:r>
              <a:rPr lang="cs-CZ" dirty="0"/>
              <a:t>Tachykardie – vyšší tepová frekvence – abnormalita parasympatiku </a:t>
            </a:r>
          </a:p>
          <a:p>
            <a:r>
              <a:rPr lang="cs-CZ" dirty="0"/>
              <a:t>(opak – bradykardie) 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b="1" dirty="0"/>
              <a:t>Reakce na hluboké dýchání </a:t>
            </a:r>
            <a:r>
              <a:rPr lang="cs-CZ" dirty="0"/>
              <a:t>– 10 sekund / cyklus N + V </a:t>
            </a:r>
          </a:p>
          <a:p>
            <a:r>
              <a:rPr lang="cs-CZ" dirty="0"/>
              <a:t>Fyziologie: rozdíl minima a maxima více než 15 tepů</a:t>
            </a:r>
          </a:p>
          <a:p>
            <a:r>
              <a:rPr lang="cs-CZ" dirty="0"/>
              <a:t>Pokud nedojde ke změně TF – abnormalita parasympatiku </a:t>
            </a:r>
          </a:p>
          <a:p>
            <a:endParaRPr lang="cs-CZ" dirty="0"/>
          </a:p>
          <a:p>
            <a:pPr marL="54000" indent="0">
              <a:buNone/>
            </a:pPr>
            <a:r>
              <a:rPr lang="cs-CZ" b="1" dirty="0"/>
              <a:t>Reakce na postavení (ortostatická zkouška) </a:t>
            </a:r>
          </a:p>
          <a:p>
            <a:r>
              <a:rPr lang="cs-CZ" sz="1800" dirty="0">
                <a:solidFill>
                  <a:srgbClr val="232323"/>
                </a:solidFill>
                <a:effectLst/>
              </a:rPr>
              <a:t>P se </a:t>
            </a:r>
            <a:r>
              <a:rPr lang="cs-CZ" sz="1800" dirty="0" err="1">
                <a:solidFill>
                  <a:srgbClr val="232323"/>
                </a:solidFill>
                <a:effectLst/>
              </a:rPr>
              <a:t>postavi</a:t>
            </a:r>
            <a:r>
              <a:rPr lang="cs-CZ" sz="1800" dirty="0">
                <a:solidFill>
                  <a:srgbClr val="232323"/>
                </a:solidFill>
                <a:effectLst/>
              </a:rPr>
              <a:t>́, </a:t>
            </a:r>
            <a:r>
              <a:rPr lang="cs-CZ" sz="1800" dirty="0" err="1">
                <a:solidFill>
                  <a:srgbClr val="232323"/>
                </a:solidFill>
                <a:effectLst/>
              </a:rPr>
              <a:t>měříme</a:t>
            </a:r>
            <a:r>
              <a:rPr lang="cs-CZ" sz="1800" dirty="0">
                <a:solidFill>
                  <a:srgbClr val="232323"/>
                </a:solidFill>
                <a:effectLst/>
              </a:rPr>
              <a:t> TF </a:t>
            </a:r>
            <a:r>
              <a:rPr lang="cs-CZ" sz="1800" dirty="0" err="1">
                <a:solidFill>
                  <a:srgbClr val="232323"/>
                </a:solidFill>
                <a:effectLst/>
              </a:rPr>
              <a:t>před</a:t>
            </a:r>
            <a:r>
              <a:rPr lang="cs-CZ" sz="1800" dirty="0">
                <a:solidFill>
                  <a:srgbClr val="232323"/>
                </a:solidFill>
                <a:effectLst/>
              </a:rPr>
              <a:t> a po postavení do 15 </a:t>
            </a:r>
            <a:r>
              <a:rPr lang="cs-CZ" sz="1800" dirty="0" err="1">
                <a:solidFill>
                  <a:srgbClr val="232323"/>
                </a:solidFill>
                <a:effectLst/>
              </a:rPr>
              <a:t>úderu</a:t>
            </a:r>
            <a:r>
              <a:rPr lang="cs-CZ" sz="1800" dirty="0">
                <a:solidFill>
                  <a:srgbClr val="232323"/>
                </a:solidFill>
                <a:effectLst/>
              </a:rPr>
              <a:t>̊ </a:t>
            </a:r>
            <a:endParaRPr lang="cs-CZ" sz="1800" dirty="0">
              <a:solidFill>
                <a:srgbClr val="2382C4"/>
              </a:solidFill>
              <a:effectLst/>
            </a:endParaRPr>
          </a:p>
          <a:p>
            <a:r>
              <a:rPr lang="cs-CZ" sz="1800" dirty="0">
                <a:solidFill>
                  <a:srgbClr val="232323"/>
                </a:solidFill>
                <a:effectLst/>
              </a:rPr>
              <a:t>&gt; 11 tepů/minuta – norma </a:t>
            </a:r>
            <a:endParaRPr lang="cs-CZ" sz="1800" dirty="0">
              <a:solidFill>
                <a:srgbClr val="2382C4"/>
              </a:solidFill>
              <a:effectLst/>
            </a:endParaRPr>
          </a:p>
          <a:p>
            <a:r>
              <a:rPr lang="cs-CZ" sz="1800" dirty="0">
                <a:solidFill>
                  <a:srgbClr val="232323"/>
                </a:solidFill>
                <a:effectLst/>
              </a:rPr>
              <a:t>Bez reakce – abnormalita parasympatiku </a:t>
            </a:r>
            <a:endParaRPr lang="cs-CZ" sz="1800" dirty="0">
              <a:solidFill>
                <a:srgbClr val="2382C4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0024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FBA18BE-A900-BC43-28C9-ABB76CBB40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pic>
        <p:nvPicPr>
          <p:cNvPr id="2049" name="Picture 1" descr="page3image749993824">
            <a:extLst>
              <a:ext uri="{FF2B5EF4-FFF2-40B4-BE49-F238E27FC236}">
                <a16:creationId xmlns:a16="http://schemas.microsoft.com/office/drawing/2014/main" id="{B7BF5020-C04B-5540-4DB6-D75ED6436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00" y="2032000"/>
            <a:ext cx="4216400" cy="279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page4image471248944">
            <a:extLst>
              <a:ext uri="{FF2B5EF4-FFF2-40B4-BE49-F238E27FC236}">
                <a16:creationId xmlns:a16="http://schemas.microsoft.com/office/drawing/2014/main" id="{A70C132A-49D4-DD3F-FB7D-0794C9DD2EE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102" y="1930400"/>
            <a:ext cx="4203700" cy="299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2969AC4D-6423-C1F7-E194-67DD4AD1FD91}"/>
              </a:ext>
            </a:extLst>
          </p:cNvPr>
          <p:cNvSpPr txBox="1"/>
          <p:nvPr/>
        </p:nvSpPr>
        <p:spPr>
          <a:xfrm>
            <a:off x="2418700" y="5250001"/>
            <a:ext cx="4572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000" dirty="0"/>
              <a:t>https://</a:t>
            </a:r>
            <a:r>
              <a:rPr lang="cs-CZ" sz="1000" dirty="0" err="1"/>
              <a:t>www.csnn.eu</a:t>
            </a:r>
            <a:r>
              <a:rPr lang="cs-CZ" sz="1000" dirty="0"/>
              <a:t>/</a:t>
            </a:r>
            <a:r>
              <a:rPr lang="cs-CZ" sz="1000" dirty="0" err="1"/>
              <a:t>casopisy</a:t>
            </a:r>
            <a:r>
              <a:rPr lang="cs-CZ" sz="1000" dirty="0"/>
              <a:t>/</a:t>
            </a:r>
            <a:r>
              <a:rPr lang="cs-CZ" sz="1000" dirty="0" err="1"/>
              <a:t>ceska</a:t>
            </a:r>
            <a:r>
              <a:rPr lang="cs-CZ" sz="1000" dirty="0"/>
              <a:t>-</a:t>
            </a:r>
            <a:r>
              <a:rPr lang="cs-CZ" sz="1000" dirty="0" err="1"/>
              <a:t>slovenska</a:t>
            </a:r>
            <a:r>
              <a:rPr lang="cs-CZ" sz="1000" dirty="0"/>
              <a:t>-neurologie/2018-6-7/dia-gnostika-symp-tomatika-a-nalezy-u-onemocneni-a-poruch-autonomniho-nervoveho-systemu-v-neurologii-106857/</a:t>
            </a:r>
            <a:r>
              <a:rPr lang="cs-CZ" sz="1000" dirty="0" err="1"/>
              <a:t>download?hl</a:t>
            </a:r>
            <a:r>
              <a:rPr lang="cs-CZ" sz="1000" dirty="0"/>
              <a:t>=cs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57727A9-DF67-4A3A-C429-0A00572A8F7A}"/>
              </a:ext>
            </a:extLst>
          </p:cNvPr>
          <p:cNvSpPr txBox="1"/>
          <p:nvPr/>
        </p:nvSpPr>
        <p:spPr>
          <a:xfrm>
            <a:off x="310500" y="630000"/>
            <a:ext cx="2864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Hluboké dýchání</a:t>
            </a:r>
          </a:p>
        </p:txBody>
      </p:sp>
    </p:spTree>
    <p:extLst>
      <p:ext uri="{BB962C8B-B14F-4D97-AF65-F5344CB8AC3E}">
        <p14:creationId xmlns:p14="http://schemas.microsoft.com/office/powerpoint/2010/main" val="9512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2DEA39C-F777-EF02-BEFF-161744DE1B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893500" y="8808345"/>
            <a:ext cx="5940000" cy="252000"/>
          </a:xfrm>
        </p:spPr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DCB577-62B4-4353-28BD-DBFD465D9F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298F47-576C-C516-3172-63E5583F9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Ortostatická zkouška</a:t>
            </a:r>
          </a:p>
        </p:txBody>
      </p:sp>
      <p:pic>
        <p:nvPicPr>
          <p:cNvPr id="3078" name="Picture 6" descr="page5image750664752">
            <a:extLst>
              <a:ext uri="{FF2B5EF4-FFF2-40B4-BE49-F238E27FC236}">
                <a16:creationId xmlns:a16="http://schemas.microsoft.com/office/drawing/2014/main" id="{5977F5F7-F91A-F702-56F5-C9D226CAA2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979" y="2071868"/>
            <a:ext cx="4483525" cy="316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page5image750663920">
            <a:extLst>
              <a:ext uri="{FF2B5EF4-FFF2-40B4-BE49-F238E27FC236}">
                <a16:creationId xmlns:a16="http://schemas.microsoft.com/office/drawing/2014/main" id="{09154D8F-3AF4-484D-21B5-4F2FA3090D1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79" y="2071868"/>
            <a:ext cx="4470021" cy="316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0694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CCD551-5C35-3CF0-5635-D3870B8F42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D15670-ADC5-2FCC-5900-FC8B9B5AF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Ortostatická zkouška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8BDDB4-1048-F023-6159-3FB6F73C4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0" dirty="0" err="1">
                <a:effectLst/>
                <a:latin typeface="MyriadPro"/>
              </a:rPr>
              <a:t>Při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snížene</a:t>
            </a:r>
            <a:r>
              <a:rPr lang="cs-CZ" sz="1800" b="0" dirty="0">
                <a:effectLst/>
                <a:latin typeface="MyriadPro"/>
              </a:rPr>
              <a:t>́ nebo </a:t>
            </a:r>
            <a:r>
              <a:rPr lang="cs-CZ" sz="1800" b="0" dirty="0" err="1">
                <a:effectLst/>
                <a:latin typeface="MyriadPro"/>
              </a:rPr>
              <a:t>vymizele</a:t>
            </a:r>
            <a:r>
              <a:rPr lang="cs-CZ" sz="1800" b="0" dirty="0">
                <a:effectLst/>
                <a:latin typeface="MyriadPro"/>
              </a:rPr>
              <a:t>́ </a:t>
            </a:r>
            <a:r>
              <a:rPr lang="cs-CZ" sz="1800" b="0" dirty="0" err="1">
                <a:effectLst/>
                <a:latin typeface="MyriadPro"/>
              </a:rPr>
              <a:t>aktivite</a:t>
            </a:r>
            <a:r>
              <a:rPr lang="cs-CZ" sz="1800" b="0" dirty="0">
                <a:effectLst/>
                <a:latin typeface="MyriadPro"/>
              </a:rPr>
              <a:t>̌ vagu (z </a:t>
            </a:r>
            <a:r>
              <a:rPr lang="cs-CZ" sz="1800" b="0" dirty="0" err="1">
                <a:effectLst/>
                <a:latin typeface="MyriadPro"/>
              </a:rPr>
              <a:t>jakýchkoliv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příčin</a:t>
            </a:r>
            <a:r>
              <a:rPr lang="cs-CZ" sz="1800" b="0" dirty="0">
                <a:effectLst/>
                <a:latin typeface="MyriadPro"/>
              </a:rPr>
              <a:t>) jsou oscilace SF malé </a:t>
            </a:r>
            <a:r>
              <a:rPr lang="cs-CZ" sz="1800" b="0" dirty="0" err="1">
                <a:effectLst/>
                <a:latin typeface="MyriadPro"/>
              </a:rPr>
              <a:t>či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vymizele</a:t>
            </a:r>
            <a:r>
              <a:rPr lang="cs-CZ" sz="1800" b="0" dirty="0">
                <a:effectLst/>
                <a:latin typeface="MyriadPro"/>
              </a:rPr>
              <a:t>́. V </a:t>
            </a:r>
            <a:r>
              <a:rPr lang="cs-CZ" sz="1800" b="0" dirty="0" err="1">
                <a:effectLst/>
                <a:latin typeface="MyriadPro"/>
              </a:rPr>
              <a:t>ortostaticke</a:t>
            </a:r>
            <a:r>
              <a:rPr lang="cs-CZ" sz="1800" b="0" dirty="0">
                <a:effectLst/>
                <a:latin typeface="MyriadPro"/>
              </a:rPr>
              <a:t>́ </a:t>
            </a:r>
            <a:r>
              <a:rPr lang="cs-CZ" sz="1800" b="0" dirty="0" err="1">
                <a:effectLst/>
                <a:latin typeface="MyriadPro"/>
              </a:rPr>
              <a:t>zkoušce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ma</a:t>
            </a:r>
            <a:r>
              <a:rPr lang="cs-CZ" sz="1800" b="0" dirty="0">
                <a:effectLst/>
                <a:latin typeface="MyriadPro"/>
              </a:rPr>
              <a:t>́ </a:t>
            </a:r>
            <a:r>
              <a:rPr lang="cs-CZ" sz="1800" b="0" dirty="0" err="1">
                <a:effectLst/>
                <a:latin typeface="MyriadPro"/>
              </a:rPr>
              <a:t>dojít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při</a:t>
            </a:r>
            <a:r>
              <a:rPr lang="cs-CZ" sz="1800" b="0" dirty="0">
                <a:effectLst/>
                <a:latin typeface="MyriadPro"/>
              </a:rPr>
              <a:t> hodnocení SF u </a:t>
            </a:r>
            <a:r>
              <a:rPr lang="cs-CZ" sz="1800" b="0" dirty="0" err="1">
                <a:effectLst/>
                <a:latin typeface="MyriadPro"/>
              </a:rPr>
              <a:t>zdrave</a:t>
            </a:r>
            <a:r>
              <a:rPr lang="cs-CZ" sz="1800" b="0" dirty="0">
                <a:effectLst/>
                <a:latin typeface="MyriadPro"/>
              </a:rPr>
              <a:t>́ osoby po postavení z polohy </a:t>
            </a:r>
            <a:r>
              <a:rPr lang="cs-CZ" sz="1800" b="0" dirty="0" err="1">
                <a:effectLst/>
                <a:latin typeface="MyriadPro"/>
              </a:rPr>
              <a:t>vleže</a:t>
            </a:r>
            <a:r>
              <a:rPr lang="cs-CZ" sz="1800" b="0" dirty="0">
                <a:effectLst/>
                <a:latin typeface="MyriadPro"/>
              </a:rPr>
              <a:t> do </a:t>
            </a:r>
            <a:r>
              <a:rPr lang="cs-CZ" sz="1800" b="0" dirty="0" err="1">
                <a:effectLst/>
                <a:latin typeface="MyriadPro"/>
              </a:rPr>
              <a:t>klido</a:t>
            </a:r>
            <a:r>
              <a:rPr lang="cs-CZ" sz="1800" b="0" dirty="0">
                <a:effectLst/>
                <a:latin typeface="MyriadPro"/>
              </a:rPr>
              <a:t>- </a:t>
            </a:r>
            <a:r>
              <a:rPr lang="cs-CZ" sz="1800" b="0" dirty="0" err="1">
                <a:effectLst/>
                <a:latin typeface="MyriadPro"/>
              </a:rPr>
              <a:t>vého</a:t>
            </a:r>
            <a:r>
              <a:rPr lang="cs-CZ" sz="1800" b="0" dirty="0">
                <a:effectLst/>
                <a:latin typeface="MyriadPro"/>
              </a:rPr>
              <a:t> stoje k </a:t>
            </a:r>
            <a:r>
              <a:rPr lang="cs-CZ" sz="1800" b="0" dirty="0" err="1">
                <a:effectLst/>
                <a:latin typeface="MyriadPro"/>
              </a:rPr>
              <a:t>iniciálni</a:t>
            </a:r>
            <a:r>
              <a:rPr lang="cs-CZ" sz="1800" b="0" dirty="0">
                <a:effectLst/>
                <a:latin typeface="MyriadPro"/>
              </a:rPr>
              <a:t>́ </a:t>
            </a:r>
            <a:r>
              <a:rPr lang="cs-CZ" sz="1800" b="0" dirty="0" err="1">
                <a:effectLst/>
                <a:latin typeface="MyriadPro"/>
              </a:rPr>
              <a:t>kardioakceleraci</a:t>
            </a:r>
            <a:r>
              <a:rPr lang="cs-CZ" sz="1800" b="0" dirty="0">
                <a:effectLst/>
                <a:latin typeface="MyriadPro"/>
              </a:rPr>
              <a:t>, </a:t>
            </a:r>
            <a:r>
              <a:rPr lang="cs-CZ" sz="1800" b="0" dirty="0" err="1">
                <a:effectLst/>
                <a:latin typeface="MyriadPro"/>
              </a:rPr>
              <a:t>ktera</a:t>
            </a:r>
            <a:r>
              <a:rPr lang="cs-CZ" sz="1800" b="0" dirty="0">
                <a:effectLst/>
                <a:latin typeface="MyriadPro"/>
              </a:rPr>
              <a:t>́ </a:t>
            </a:r>
            <a:r>
              <a:rPr lang="cs-CZ" sz="1800" b="0" dirty="0" err="1">
                <a:effectLst/>
                <a:latin typeface="MyriadPro"/>
              </a:rPr>
              <a:t>ma</a:t>
            </a:r>
            <a:r>
              <a:rPr lang="cs-CZ" sz="1800" b="0" dirty="0">
                <a:effectLst/>
                <a:latin typeface="MyriadPro"/>
              </a:rPr>
              <a:t>́ </a:t>
            </a:r>
            <a:r>
              <a:rPr lang="cs-CZ" sz="1800" b="0" dirty="0" err="1">
                <a:effectLst/>
                <a:latin typeface="MyriadPro"/>
              </a:rPr>
              <a:t>být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následována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zřetelnou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kardiodeceleraci</a:t>
            </a:r>
            <a:r>
              <a:rPr lang="cs-CZ" sz="1800" b="0" dirty="0">
                <a:effectLst/>
                <a:latin typeface="MyriadPro"/>
              </a:rPr>
              <a:t>́, s poklesem obvykle na hodnoty o </a:t>
            </a:r>
            <a:r>
              <a:rPr lang="cs-CZ" sz="1800" b="0" dirty="0" err="1">
                <a:effectLst/>
                <a:latin typeface="MyriadPro"/>
              </a:rPr>
              <a:t>něco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vyšši</a:t>
            </a:r>
            <a:r>
              <a:rPr lang="cs-CZ" sz="1800" b="0" dirty="0">
                <a:effectLst/>
                <a:latin typeface="MyriadPro"/>
              </a:rPr>
              <a:t>́ </a:t>
            </a:r>
            <a:r>
              <a:rPr lang="cs-CZ" sz="1800" b="0" dirty="0" err="1">
                <a:effectLst/>
                <a:latin typeface="MyriadPro"/>
              </a:rPr>
              <a:t>nez</a:t>
            </a:r>
            <a:r>
              <a:rPr lang="cs-CZ" sz="1800" b="0" dirty="0">
                <a:effectLst/>
                <a:latin typeface="MyriadPro"/>
              </a:rPr>
              <a:t>̌ </a:t>
            </a:r>
            <a:r>
              <a:rPr lang="cs-CZ" sz="1800" b="0" dirty="0" err="1">
                <a:effectLst/>
                <a:latin typeface="MyriadPro"/>
              </a:rPr>
              <a:t>před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zahájením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zkoušky</a:t>
            </a:r>
            <a:r>
              <a:rPr lang="cs-CZ" sz="1800" b="0" dirty="0">
                <a:effectLst/>
                <a:latin typeface="MyriadPro"/>
              </a:rPr>
              <a:t>. </a:t>
            </a:r>
            <a:r>
              <a:rPr lang="cs-CZ" sz="1800" b="0" dirty="0" err="1">
                <a:effectLst/>
                <a:latin typeface="MyriadPro"/>
              </a:rPr>
              <a:t>Při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nedostatečne</a:t>
            </a:r>
            <a:r>
              <a:rPr lang="cs-CZ" sz="1800" b="0" dirty="0">
                <a:effectLst/>
                <a:latin typeface="MyriadPro"/>
              </a:rPr>
              <a:t>́ </a:t>
            </a:r>
            <a:r>
              <a:rPr lang="cs-CZ" sz="1800" b="0" dirty="0" err="1">
                <a:effectLst/>
                <a:latin typeface="MyriadPro"/>
              </a:rPr>
              <a:t>činnosti</a:t>
            </a:r>
            <a:r>
              <a:rPr lang="cs-CZ" sz="1800" b="0" dirty="0">
                <a:effectLst/>
                <a:latin typeface="MyriadPro"/>
              </a:rPr>
              <a:t> vagu se buď </a:t>
            </a:r>
            <a:r>
              <a:rPr lang="cs-CZ" sz="1800" b="0" dirty="0" err="1">
                <a:effectLst/>
                <a:latin typeface="MyriadPro"/>
              </a:rPr>
              <a:t>rozvíji</a:t>
            </a:r>
            <a:r>
              <a:rPr lang="cs-CZ" sz="1800" b="0" dirty="0">
                <a:effectLst/>
                <a:latin typeface="MyriadPro"/>
              </a:rPr>
              <a:t>́ </a:t>
            </a:r>
            <a:r>
              <a:rPr lang="cs-CZ" sz="1800" b="0" dirty="0" err="1">
                <a:effectLst/>
                <a:latin typeface="MyriadPro"/>
              </a:rPr>
              <a:t>kardioakcelerace</a:t>
            </a:r>
            <a:r>
              <a:rPr lang="cs-CZ" sz="1800" b="0" dirty="0">
                <a:effectLst/>
                <a:latin typeface="MyriadPro"/>
              </a:rPr>
              <a:t> s </a:t>
            </a:r>
            <a:r>
              <a:rPr lang="cs-CZ" sz="1800" b="0" dirty="0" err="1">
                <a:effectLst/>
                <a:latin typeface="MyriadPro"/>
              </a:rPr>
              <a:t>následným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nastavením</a:t>
            </a:r>
            <a:r>
              <a:rPr lang="cs-CZ" sz="1800" b="0" dirty="0">
                <a:effectLst/>
                <a:latin typeface="MyriadPro"/>
              </a:rPr>
              <a:t> a </a:t>
            </a:r>
            <a:r>
              <a:rPr lang="cs-CZ" sz="1800" b="0" dirty="0" err="1">
                <a:effectLst/>
                <a:latin typeface="MyriadPro"/>
              </a:rPr>
              <a:t>ustálením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zvýšených</a:t>
            </a:r>
            <a:r>
              <a:rPr lang="cs-CZ" sz="1800" b="0" dirty="0">
                <a:effectLst/>
                <a:latin typeface="MyriadPro"/>
              </a:rPr>
              <a:t> hodnot </a:t>
            </a:r>
            <a:r>
              <a:rPr lang="cs-CZ" sz="1800" b="0" dirty="0" err="1">
                <a:effectLst/>
                <a:latin typeface="MyriadPro"/>
              </a:rPr>
              <a:t>tepove</a:t>
            </a:r>
            <a:r>
              <a:rPr lang="cs-CZ" sz="1800" b="0" dirty="0">
                <a:effectLst/>
                <a:latin typeface="MyriadPro"/>
              </a:rPr>
              <a:t>́ frekvence oproti pozici </a:t>
            </a:r>
            <a:r>
              <a:rPr lang="cs-CZ" sz="1800" b="0" dirty="0" err="1">
                <a:effectLst/>
                <a:latin typeface="MyriadPro"/>
              </a:rPr>
              <a:t>vleže</a:t>
            </a:r>
            <a:r>
              <a:rPr lang="cs-CZ" sz="1800" b="0" dirty="0">
                <a:effectLst/>
                <a:latin typeface="MyriadPro"/>
              </a:rPr>
              <a:t>, nebo se </a:t>
            </a:r>
            <a:r>
              <a:rPr lang="cs-CZ" sz="1800" b="0" dirty="0" err="1">
                <a:effectLst/>
                <a:latin typeface="MyriadPro"/>
              </a:rPr>
              <a:t>rozvíji</a:t>
            </a:r>
            <a:r>
              <a:rPr lang="cs-CZ" sz="1800" b="0" dirty="0">
                <a:effectLst/>
                <a:latin typeface="MyriadPro"/>
              </a:rPr>
              <a:t>́ </a:t>
            </a:r>
            <a:r>
              <a:rPr lang="cs-CZ" sz="1800" b="0" dirty="0" err="1">
                <a:effectLst/>
                <a:latin typeface="MyriadPro"/>
              </a:rPr>
              <a:t>pomala</a:t>
            </a:r>
            <a:r>
              <a:rPr lang="cs-CZ" sz="1800" b="0" dirty="0">
                <a:effectLst/>
                <a:latin typeface="MyriadPro"/>
              </a:rPr>
              <a:t>́ </a:t>
            </a:r>
            <a:r>
              <a:rPr lang="cs-CZ" sz="1800" b="0" dirty="0" err="1">
                <a:effectLst/>
                <a:latin typeface="MyriadPro"/>
              </a:rPr>
              <a:t>postupna</a:t>
            </a:r>
            <a:r>
              <a:rPr lang="cs-CZ" sz="1800" b="0" dirty="0">
                <a:effectLst/>
                <a:latin typeface="MyriadPro"/>
              </a:rPr>
              <a:t>́ </a:t>
            </a:r>
            <a:r>
              <a:rPr lang="cs-CZ" sz="1800" b="0" dirty="0" err="1">
                <a:effectLst/>
                <a:latin typeface="MyriadPro"/>
              </a:rPr>
              <a:t>kardioakcelerace</a:t>
            </a:r>
            <a:r>
              <a:rPr lang="cs-CZ" sz="1800" b="0" dirty="0">
                <a:effectLst/>
                <a:latin typeface="MyriadPro"/>
              </a:rPr>
              <a:t> s velmi </a:t>
            </a:r>
            <a:r>
              <a:rPr lang="cs-CZ" sz="1800" b="0" dirty="0" err="1">
                <a:effectLst/>
                <a:latin typeface="MyriadPro"/>
              </a:rPr>
              <a:t>pozdním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ustálením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výrazne</a:t>
            </a:r>
            <a:r>
              <a:rPr lang="cs-CZ" sz="1800" b="0" dirty="0">
                <a:effectLst/>
                <a:latin typeface="MyriadPro"/>
              </a:rPr>
              <a:t>̌ </a:t>
            </a:r>
            <a:r>
              <a:rPr lang="cs-CZ" sz="1800" b="0" dirty="0" err="1">
                <a:effectLst/>
                <a:latin typeface="MyriadPro"/>
              </a:rPr>
              <a:t>zvýšených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tepových</a:t>
            </a:r>
            <a:r>
              <a:rPr lang="cs-CZ" sz="1800" b="0" dirty="0">
                <a:effectLst/>
                <a:latin typeface="MyriadPro"/>
              </a:rPr>
              <a:t> hodnot oproti </a:t>
            </a:r>
            <a:r>
              <a:rPr lang="cs-CZ" sz="1800" b="0" dirty="0" err="1">
                <a:effectLst/>
                <a:latin typeface="MyriadPro"/>
              </a:rPr>
              <a:t>výchozím</a:t>
            </a:r>
            <a:r>
              <a:rPr lang="cs-CZ" sz="1800" b="0" dirty="0">
                <a:effectLst/>
                <a:latin typeface="MyriadPro"/>
              </a:rPr>
              <a:t>. </a:t>
            </a:r>
          </a:p>
          <a:p>
            <a:endParaRPr lang="cs-CZ" sz="1800" dirty="0">
              <a:latin typeface="MyriadPro"/>
            </a:endParaRPr>
          </a:p>
          <a:p>
            <a:r>
              <a:rPr lang="cs-CZ" sz="1800" dirty="0">
                <a:effectLst/>
                <a:latin typeface="MyriadPro"/>
              </a:rPr>
              <a:t>Opavský v: https://</a:t>
            </a:r>
            <a:r>
              <a:rPr lang="cs-CZ" sz="1800" dirty="0" err="1">
                <a:effectLst/>
                <a:latin typeface="MyriadPro"/>
              </a:rPr>
              <a:t>www.csnn.eu</a:t>
            </a:r>
            <a:r>
              <a:rPr lang="cs-CZ" sz="1800" dirty="0">
                <a:effectLst/>
                <a:latin typeface="MyriadPro"/>
              </a:rPr>
              <a:t>/</a:t>
            </a:r>
            <a:r>
              <a:rPr lang="cs-CZ" sz="1800" dirty="0" err="1">
                <a:effectLst/>
                <a:latin typeface="MyriadPro"/>
              </a:rPr>
              <a:t>casopisy</a:t>
            </a:r>
            <a:r>
              <a:rPr lang="cs-CZ" sz="1800" dirty="0">
                <a:effectLst/>
                <a:latin typeface="MyriadPro"/>
              </a:rPr>
              <a:t>/</a:t>
            </a:r>
            <a:r>
              <a:rPr lang="cs-CZ" sz="1800" dirty="0" err="1">
                <a:effectLst/>
                <a:latin typeface="MyriadPro"/>
              </a:rPr>
              <a:t>ceska</a:t>
            </a:r>
            <a:r>
              <a:rPr lang="cs-CZ" sz="1800" dirty="0">
                <a:effectLst/>
                <a:latin typeface="MyriadPro"/>
              </a:rPr>
              <a:t>-</a:t>
            </a:r>
            <a:r>
              <a:rPr lang="cs-CZ" sz="1800" dirty="0" err="1">
                <a:effectLst/>
                <a:latin typeface="MyriadPro"/>
              </a:rPr>
              <a:t>slovenska</a:t>
            </a:r>
            <a:r>
              <a:rPr lang="cs-CZ" sz="1800" dirty="0">
                <a:effectLst/>
                <a:latin typeface="MyriadPro"/>
              </a:rPr>
              <a:t>-neurologie/2018-6-7/dia-gnostika-symp-tomatika-a-nalezy-u-onemocneni-a-poruch-autonomniho-nervoveho-systemu-v-neurologii-106857/</a:t>
            </a:r>
            <a:r>
              <a:rPr lang="cs-CZ" sz="1800" dirty="0" err="1">
                <a:effectLst/>
                <a:latin typeface="MyriadPro"/>
              </a:rPr>
              <a:t>download?hl</a:t>
            </a:r>
            <a:r>
              <a:rPr lang="cs-CZ" sz="1800" dirty="0">
                <a:effectLst/>
                <a:latin typeface="MyriadPro"/>
              </a:rPr>
              <a:t>=cs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3645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rezentace-4-3-cz.potx" id="{8F8DA1EA-732C-4591-A318-D67C56097C9A}" vid="{CE0F374A-338F-43D0-ACBB-868ED842B94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561A250-C70F-4DE2-A850-981F1F0C10F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F310FB1-4653-4075-836E-7FB0A448F9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AB0D27-4F8F-4E28-B97F-F522A21F2E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97</TotalTime>
  <Words>582</Words>
  <Application>Microsoft Macintosh PowerPoint</Application>
  <PresentationFormat>Předvádění na obrazovce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MyriadPro</vt:lpstr>
      <vt:lpstr>Tahoma</vt:lpstr>
      <vt:lpstr>Wingdings</vt:lpstr>
      <vt:lpstr>Prezentace_MU_CZ</vt:lpstr>
      <vt:lpstr>Vyšetření ANS</vt:lpstr>
      <vt:lpstr>Teorie k ANS </vt:lpstr>
      <vt:lpstr>Možnosti hodnocení ANS </vt:lpstr>
      <vt:lpstr>Vyšetření zornic </vt:lpstr>
      <vt:lpstr>Hornerův syndrom – levé oko </vt:lpstr>
      <vt:lpstr>Vyšetření tepové frekvence </vt:lpstr>
      <vt:lpstr>Prezentace aplikace PowerPoint</vt:lpstr>
      <vt:lpstr>Ortostatická zkouška</vt:lpstr>
      <vt:lpstr>Ortostatická zkouška</vt:lpstr>
      <vt:lpstr>Vyšetření krevního tlaku </vt:lpstr>
      <vt:lpstr>Zdroje: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Vyšetření ANS</dc:title>
  <dc:creator>Pavlína Bazalová</dc:creator>
  <cp:lastModifiedBy>Pavlína Bazalová</cp:lastModifiedBy>
  <cp:revision>1</cp:revision>
  <dcterms:created xsi:type="dcterms:W3CDTF">2022-11-14T16:21:15Z</dcterms:created>
  <dcterms:modified xsi:type="dcterms:W3CDTF">2022-11-14T17:58:59Z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