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2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707"/>
  </p:normalViewPr>
  <p:slideViewPr>
    <p:cSldViewPr snapToGrid="0">
      <p:cViewPr>
        <p:scale>
          <a:sx n="105" d="100"/>
          <a:sy n="105" d="100"/>
        </p:scale>
        <p:origin x="84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11/7/22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11/7/22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7w-fhfdifNc" TargetMode="External"/><Relationship Id="rId3" Type="http://schemas.openxmlformats.org/officeDocument/2006/relationships/hyperlink" Target="https://www.youtube.com/watch?v=gaZ3lH04zvw" TargetMode="External"/><Relationship Id="rId7" Type="http://schemas.openxmlformats.org/officeDocument/2006/relationships/hyperlink" Target="https://www.youtube.com/watch?v=yhj1PktNA1c" TargetMode="External"/><Relationship Id="rId2" Type="http://schemas.openxmlformats.org/officeDocument/2006/relationships/hyperlink" Target="https://www.youtube.com/watch?v=O3Iy9WxLiy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a60SpND-LkI" TargetMode="External"/><Relationship Id="rId11" Type="http://schemas.openxmlformats.org/officeDocument/2006/relationships/hyperlink" Target="https://www.youtube.com/watch?v=5Dj827uCP3g" TargetMode="External"/><Relationship Id="rId5" Type="http://schemas.openxmlformats.org/officeDocument/2006/relationships/hyperlink" Target="https://www.youtube.com/watch?v=nEH6ROgeulE" TargetMode="External"/><Relationship Id="rId10" Type="http://schemas.openxmlformats.org/officeDocument/2006/relationships/hyperlink" Target="https://www.youtube.com/watch?v=STZszh4K1Fo" TargetMode="External"/><Relationship Id="rId4" Type="http://schemas.openxmlformats.org/officeDocument/2006/relationships/hyperlink" Target="https://www.youtube.com/watch?v=7RkHD0E5rzQ" TargetMode="External"/><Relationship Id="rId9" Type="http://schemas.openxmlformats.org/officeDocument/2006/relationships/hyperlink" Target="https://www.youtube.com/watch?v=iFen9J7XWpk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el/fsps/podzim2021/np4410/Neuro_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C4A2D2-0C8B-63F3-282C-ECDC9A2AEB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400" dirty="0"/>
              <a:t>Vyšetření mozečkových funkcí </a:t>
            </a:r>
            <a:br>
              <a:rPr lang="cs-CZ" sz="4400" dirty="0"/>
            </a:br>
            <a:r>
              <a:rPr lang="cs-CZ" sz="4400" dirty="0"/>
              <a:t>Vyšetření stoje a chůze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661C41C-DF1A-F084-9619-761B2FD3F2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Pavlína Bazalová</a:t>
            </a:r>
          </a:p>
        </p:txBody>
      </p:sp>
    </p:spTree>
    <p:extLst>
      <p:ext uri="{BB962C8B-B14F-4D97-AF65-F5344CB8AC3E}">
        <p14:creationId xmlns:p14="http://schemas.microsoft.com/office/powerpoint/2010/main" val="343397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FA8AF9-317C-A153-98BC-BEE5F5267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stoje</a:t>
            </a:r>
            <a:br>
              <a:rPr lang="cs-CZ" dirty="0"/>
            </a:br>
            <a:r>
              <a:rPr lang="cs-CZ" dirty="0"/>
              <a:t>= </a:t>
            </a:r>
            <a:r>
              <a:rPr lang="cs-CZ" dirty="0" err="1"/>
              <a:t>Bracht-Rombergovy</a:t>
            </a:r>
            <a:r>
              <a:rPr lang="cs-CZ" dirty="0"/>
              <a:t> postoje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36D1D8-98C9-6E8C-5C21-80D9E744C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200144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Stoj I = přirozený stoj o širší bázi </a:t>
            </a:r>
          </a:p>
          <a:p>
            <a:pPr lvl="1"/>
            <a:r>
              <a:rPr lang="cs-CZ" dirty="0"/>
              <a:t>Šířka postoje </a:t>
            </a:r>
          </a:p>
          <a:p>
            <a:pPr lvl="1"/>
            <a:r>
              <a:rPr lang="cs-CZ" dirty="0"/>
              <a:t>Titubace trupu, tendence k pádům </a:t>
            </a:r>
          </a:p>
          <a:p>
            <a:pPr lvl="1"/>
            <a:r>
              <a:rPr lang="cs-CZ" dirty="0"/>
              <a:t>Mimovolní pohyby</a:t>
            </a:r>
          </a:p>
          <a:p>
            <a:pPr lvl="1"/>
            <a:endParaRPr lang="cs-CZ" dirty="0"/>
          </a:p>
          <a:p>
            <a:r>
              <a:rPr lang="cs-CZ" b="1" dirty="0"/>
              <a:t>Stoj II = zúžená báze (stoj spatný)</a:t>
            </a:r>
          </a:p>
          <a:p>
            <a:pPr lvl="1"/>
            <a:r>
              <a:rPr lang="cs-CZ" dirty="0"/>
              <a:t>Poruchy rovnováhy, poruchy </a:t>
            </a:r>
            <a:r>
              <a:rPr lang="cs-CZ" dirty="0" err="1"/>
              <a:t>propriocepce</a:t>
            </a:r>
            <a:endParaRPr lang="cs-CZ" dirty="0"/>
          </a:p>
          <a:p>
            <a:pPr lvl="1"/>
            <a:endParaRPr lang="cs-CZ" dirty="0"/>
          </a:p>
          <a:p>
            <a:r>
              <a:rPr lang="cs-CZ" b="1" dirty="0"/>
              <a:t>Stoj III = zúžená báze + zavřené oči </a:t>
            </a:r>
          </a:p>
          <a:p>
            <a:pPr lvl="1"/>
            <a:r>
              <a:rPr lang="cs-CZ" dirty="0"/>
              <a:t>Poruchy </a:t>
            </a:r>
            <a:r>
              <a:rPr lang="cs-CZ" dirty="0" err="1"/>
              <a:t>propriocepce</a:t>
            </a:r>
            <a:r>
              <a:rPr lang="cs-CZ" dirty="0"/>
              <a:t> – zhoršení stavu </a:t>
            </a:r>
          </a:p>
          <a:p>
            <a:pPr lvl="1"/>
            <a:r>
              <a:rPr lang="cs-CZ" dirty="0"/>
              <a:t>Poruchy mozečku – nereagují na zavření očí </a:t>
            </a:r>
          </a:p>
          <a:p>
            <a:pPr lvl="1"/>
            <a:endParaRPr lang="cs-CZ" dirty="0"/>
          </a:p>
          <a:p>
            <a:r>
              <a:rPr lang="cs-CZ" b="1" dirty="0"/>
              <a:t>Stoj IV a V = zúžená báze + zavřené oči + rotace hlavy </a:t>
            </a:r>
          </a:p>
          <a:p>
            <a:pPr lvl="1"/>
            <a:r>
              <a:rPr lang="cs-CZ" dirty="0" err="1"/>
              <a:t>Dif</a:t>
            </a:r>
            <a:r>
              <a:rPr lang="cs-CZ" dirty="0"/>
              <a:t>. Dg. Vestibulárního syndromu </a:t>
            </a:r>
          </a:p>
        </p:txBody>
      </p:sp>
      <p:pic>
        <p:nvPicPr>
          <p:cNvPr id="6146" name="Picture 2" descr="Journal of Otolaryngology | Open Access Journals">
            <a:extLst>
              <a:ext uri="{FF2B5EF4-FFF2-40B4-BE49-F238E27FC236}">
                <a16:creationId xmlns:a16="http://schemas.microsoft.com/office/drawing/2014/main" id="{FF04FFCD-6694-324F-179A-6733A2E98B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3" b="23866"/>
          <a:stretch/>
        </p:blipFill>
        <p:spPr bwMode="auto">
          <a:xfrm>
            <a:off x="7090155" y="2638044"/>
            <a:ext cx="4813381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2728058-99FE-6422-AC5B-A681E2D0FCCD}"/>
              </a:ext>
            </a:extLst>
          </p:cNvPr>
          <p:cNvSpPr txBox="1"/>
          <p:nvPr/>
        </p:nvSpPr>
        <p:spPr>
          <a:xfrm>
            <a:off x="8209360" y="4076700"/>
            <a:ext cx="369417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 dirty="0"/>
              <a:t>https://</a:t>
            </a:r>
            <a:r>
              <a:rPr lang="cs-CZ" sz="1050" dirty="0" err="1"/>
              <a:t>juniperpublishers.com</a:t>
            </a:r>
            <a:r>
              <a:rPr lang="cs-CZ" sz="1050" dirty="0"/>
              <a:t>/</a:t>
            </a:r>
            <a:r>
              <a:rPr lang="cs-CZ" sz="1050" dirty="0" err="1"/>
              <a:t>gjo</a:t>
            </a:r>
            <a:r>
              <a:rPr lang="cs-CZ" sz="1050" dirty="0"/>
              <a:t>/GJO.MS.ID.555664.php</a:t>
            </a:r>
          </a:p>
        </p:txBody>
      </p:sp>
    </p:spTree>
    <p:extLst>
      <p:ext uri="{BB962C8B-B14F-4D97-AF65-F5344CB8AC3E}">
        <p14:creationId xmlns:p14="http://schemas.microsoft.com/office/powerpoint/2010/main" val="3456476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219784-7843-4E9E-72E6-DFFE75B01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stoje – další varianty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1870D6-834D-A64C-BBE9-A228648B1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737360"/>
            <a:ext cx="6126480" cy="42976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u="sng" dirty="0"/>
              <a:t>PULL TEST </a:t>
            </a:r>
          </a:p>
          <a:p>
            <a:r>
              <a:rPr lang="cs-CZ" dirty="0"/>
              <a:t>P stojí s DKK na šířku ramen</a:t>
            </a:r>
          </a:p>
          <a:p>
            <a:r>
              <a:rPr lang="cs-CZ" dirty="0"/>
              <a:t>Vyšetřující vytvoří tlak na ramena a poté krátký tah na vzad </a:t>
            </a:r>
          </a:p>
          <a:p>
            <a:r>
              <a:rPr lang="cs-CZ" dirty="0"/>
              <a:t>Hodnocení: </a:t>
            </a:r>
          </a:p>
          <a:p>
            <a:pPr lvl="1"/>
            <a:r>
              <a:rPr lang="cs-CZ" dirty="0"/>
              <a:t>Normální (0) – pacient udělá krok, aby nespadl </a:t>
            </a:r>
          </a:p>
          <a:p>
            <a:pPr lvl="1"/>
            <a:r>
              <a:rPr lang="cs-CZ" dirty="0"/>
              <a:t>(1) Více jak dva kroky, ale nabyde rovnováhy bez pomoci </a:t>
            </a:r>
          </a:p>
          <a:p>
            <a:pPr lvl="1"/>
            <a:r>
              <a:rPr lang="cs-CZ" dirty="0"/>
              <a:t>(2) Bez motorické odpovědi, pokud by ho vyšetřující nezachytil – pád </a:t>
            </a:r>
          </a:p>
          <a:p>
            <a:pPr lvl="1"/>
            <a:r>
              <a:rPr lang="cs-CZ" dirty="0"/>
              <a:t>(3) Tendence ztrácet rovnováhu spontánně ve stoji</a:t>
            </a:r>
          </a:p>
          <a:p>
            <a:pPr lvl="1"/>
            <a:r>
              <a:rPr lang="cs-CZ" dirty="0"/>
              <a:t>(4) Neschopen stoje bez asistence</a:t>
            </a:r>
          </a:p>
          <a:p>
            <a:endParaRPr lang="cs-CZ" dirty="0"/>
          </a:p>
        </p:txBody>
      </p:sp>
      <p:pic>
        <p:nvPicPr>
          <p:cNvPr id="7170" name="Picture 2" descr="The Neurological examination. General frame Reduced your neurological  differential diagnosis How the symptoms started? How they progressed over  time? - ppt download">
            <a:extLst>
              <a:ext uri="{FF2B5EF4-FFF2-40B4-BE49-F238E27FC236}">
                <a16:creationId xmlns:a16="http://schemas.microsoft.com/office/drawing/2014/main" id="{9F16C3DF-ADC8-DB8E-D611-1D13621CD7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7" t="25067" r="14134" b="10000"/>
          <a:stretch/>
        </p:blipFill>
        <p:spPr bwMode="auto">
          <a:xfrm>
            <a:off x="7345680" y="2171700"/>
            <a:ext cx="4846320" cy="329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7C9AA7D-8EE1-22E0-97F0-009E4FFEAA12}"/>
              </a:ext>
            </a:extLst>
          </p:cNvPr>
          <p:cNvSpPr txBox="1"/>
          <p:nvPr/>
        </p:nvSpPr>
        <p:spPr>
          <a:xfrm>
            <a:off x="8110728" y="5474525"/>
            <a:ext cx="33162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https://</a:t>
            </a:r>
            <a:r>
              <a:rPr lang="cs-CZ" sz="1200" dirty="0" err="1"/>
              <a:t>slideplayer.com</a:t>
            </a:r>
            <a:r>
              <a:rPr lang="cs-CZ" sz="1200" dirty="0"/>
              <a:t>/slide/6859963/</a:t>
            </a:r>
          </a:p>
        </p:txBody>
      </p:sp>
    </p:spTree>
    <p:extLst>
      <p:ext uri="{BB962C8B-B14F-4D97-AF65-F5344CB8AC3E}">
        <p14:creationId xmlns:p14="http://schemas.microsoft.com/office/powerpoint/2010/main" val="2469804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BB641D-6697-3A99-5886-E6DCA6148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stoje – další varianty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05F75E-6DE7-DD4D-0FB2-1C7060253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50597"/>
            <a:ext cx="1045464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/>
              <a:t>PUSH A RELEASE TEST</a:t>
            </a:r>
            <a:r>
              <a:rPr lang="cs-CZ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rgbClr val="232323"/>
                </a:solidFill>
                <a:effectLst/>
              </a:rPr>
              <a:t>P tlačí do rukou vyšetřujícího, který ohýbá ruce v loktech → jakmile se ramena a boky přesouvají za paty, vyšetřující odstraní oporu svých rukou → P udělá krok vzad aby nespadl </a:t>
            </a:r>
            <a:endParaRPr lang="cs-CZ" sz="1500" dirty="0">
              <a:solidFill>
                <a:srgbClr val="2382C4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rgbClr val="232323"/>
                </a:solidFill>
                <a:effectLst/>
              </a:rPr>
              <a:t>Hodnocení: </a:t>
            </a:r>
            <a:endParaRPr lang="cs-CZ" sz="1500" dirty="0">
              <a:solidFill>
                <a:srgbClr val="2382C4"/>
              </a:solidFill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rgbClr val="232323"/>
                </a:solidFill>
                <a:effectLst/>
              </a:rPr>
              <a:t>Obnovuje rovnováhu jedním krokem (0)</a:t>
            </a:r>
            <a:endParaRPr lang="cs-CZ" sz="1500" dirty="0">
              <a:solidFill>
                <a:srgbClr val="2382C4"/>
              </a:solidFill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rgbClr val="232323"/>
                </a:solidFill>
                <a:effectLst/>
              </a:rPr>
              <a:t>Dva až tří malé kroky, ale obnoví rovnováhu (1) </a:t>
            </a:r>
            <a:endParaRPr lang="cs-CZ" sz="1500" dirty="0">
              <a:solidFill>
                <a:srgbClr val="2382C4"/>
              </a:solidFill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rgbClr val="232323"/>
                </a:solidFill>
                <a:effectLst/>
              </a:rPr>
              <a:t>Čtyři a více kroků, ale obnoví rovnováhu (2) </a:t>
            </a:r>
            <a:endParaRPr lang="cs-CZ" sz="1500" dirty="0">
              <a:solidFill>
                <a:srgbClr val="2382C4"/>
              </a:solidFill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rgbClr val="232323"/>
                </a:solidFill>
                <a:effectLst/>
              </a:rPr>
              <a:t>Udělá kroky dozadu, ale vyžaduje asistenci, aby                                                                                                                   nedošlo k pádu (3) </a:t>
            </a:r>
            <a:endParaRPr lang="cs-CZ" sz="1500" dirty="0">
              <a:solidFill>
                <a:srgbClr val="2382C4"/>
              </a:solidFill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rgbClr val="232323"/>
                </a:solidFill>
                <a:effectLst/>
              </a:rPr>
              <a:t>Pád bez pokusu o krok nebo neschopen stoje bez                                                                                                         asistence (4) </a:t>
            </a:r>
            <a:endParaRPr lang="cs-CZ" sz="1500" dirty="0">
              <a:solidFill>
                <a:srgbClr val="2382C4"/>
              </a:solidFill>
              <a:effectLst/>
            </a:endParaRPr>
          </a:p>
          <a:p>
            <a:endParaRPr lang="cs-CZ" dirty="0"/>
          </a:p>
        </p:txBody>
      </p:sp>
      <p:pic>
        <p:nvPicPr>
          <p:cNvPr id="8194" name="Picture 2" descr="Push and release test (A) Prior to release, the subject's center of... |  Download Scientific Diagram">
            <a:extLst>
              <a:ext uri="{FF2B5EF4-FFF2-40B4-BE49-F238E27FC236}">
                <a16:creationId xmlns:a16="http://schemas.microsoft.com/office/drawing/2014/main" id="{4774049B-F690-DC2C-DE60-158637A88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41297"/>
            <a:ext cx="5772404" cy="294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96EE28F-D17C-1B7A-AC46-10A791B5EBC7}"/>
              </a:ext>
            </a:extLst>
          </p:cNvPr>
          <p:cNvSpPr txBox="1"/>
          <p:nvPr/>
        </p:nvSpPr>
        <p:spPr>
          <a:xfrm>
            <a:off x="6096000" y="6470707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 dirty="0"/>
              <a:t>https://</a:t>
            </a:r>
            <a:r>
              <a:rPr lang="cs-CZ" sz="1050" dirty="0" err="1"/>
              <a:t>www.researchgate.net</a:t>
            </a:r>
            <a:r>
              <a:rPr lang="cs-CZ" sz="1050" dirty="0"/>
              <a:t>/</a:t>
            </a:r>
            <a:r>
              <a:rPr lang="cs-CZ" sz="1050" dirty="0" err="1"/>
              <a:t>figure</a:t>
            </a:r>
            <a:r>
              <a:rPr lang="cs-CZ" sz="1050" dirty="0"/>
              <a:t>/Push-and-release-test-A-Prior-to-release-the-subjects-center-of-mass-is-beyond-the_fig1_346481950</a:t>
            </a:r>
          </a:p>
        </p:txBody>
      </p:sp>
    </p:spTree>
    <p:extLst>
      <p:ext uri="{BB962C8B-B14F-4D97-AF65-F5344CB8AC3E}">
        <p14:creationId xmlns:p14="http://schemas.microsoft.com/office/powerpoint/2010/main" val="1842164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0C7B73-2AB7-E263-5119-084884E19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chůze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A918D8-3018-AFE1-4ACC-1B5573213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Symetrie kroku </a:t>
            </a:r>
          </a:p>
          <a:p>
            <a:r>
              <a:rPr lang="cs-CZ" dirty="0"/>
              <a:t>Délka kroku </a:t>
            </a:r>
          </a:p>
          <a:p>
            <a:r>
              <a:rPr lang="cs-CZ" dirty="0"/>
              <a:t>Souhyb trupu </a:t>
            </a:r>
          </a:p>
          <a:p>
            <a:r>
              <a:rPr lang="cs-CZ" dirty="0"/>
              <a:t>Souhyb horních končetin </a:t>
            </a:r>
          </a:p>
          <a:p>
            <a:r>
              <a:rPr lang="cs-CZ" dirty="0"/>
              <a:t>Kulhání, napadání na 1 DK </a:t>
            </a:r>
          </a:p>
          <a:p>
            <a:r>
              <a:rPr lang="cs-CZ" dirty="0"/>
              <a:t>Držení těla </a:t>
            </a:r>
          </a:p>
          <a:p>
            <a:r>
              <a:rPr lang="cs-CZ" dirty="0"/>
              <a:t>Rychlost chůze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FE36660-D906-7CE8-5380-ABFD4DB81F23}"/>
              </a:ext>
            </a:extLst>
          </p:cNvPr>
          <p:cNvSpPr txBox="1"/>
          <p:nvPr/>
        </p:nvSpPr>
        <p:spPr>
          <a:xfrm>
            <a:off x="7309104" y="3617655"/>
            <a:ext cx="3511296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000" b="1" u="sng" dirty="0"/>
              <a:t>MODIFIKACE CHŮZE:</a:t>
            </a:r>
          </a:p>
          <a:p>
            <a:r>
              <a:rPr lang="cs-CZ" sz="2000" b="1" u="sng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Chůze po špičkách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Chůze po patách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Chůze s elevací HK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Tandemová chůze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Chůze pozadu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Chůze se zavřenýma očima </a:t>
            </a:r>
          </a:p>
        </p:txBody>
      </p:sp>
    </p:spTree>
    <p:extLst>
      <p:ext uri="{BB962C8B-B14F-4D97-AF65-F5344CB8AC3E}">
        <p14:creationId xmlns:p14="http://schemas.microsoft.com/office/powerpoint/2010/main" val="3022550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80955A-B4C2-F0D4-E93C-4AB1C5614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Patologie stereotypu chůze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3FFAD9-0DAC-36D0-42CB-A5D75652E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4725924"/>
          </a:xfrm>
        </p:spPr>
        <p:txBody>
          <a:bodyPr/>
          <a:lstStyle/>
          <a:p>
            <a:r>
              <a:rPr lang="cs-CZ" b="1" dirty="0"/>
              <a:t>Mozečková chůze (opilecká chůze) </a:t>
            </a:r>
            <a:r>
              <a:rPr lang="cs-CZ" dirty="0"/>
              <a:t>= rozšířená báze, zvýšené souhyby HK, naklánění trupu, titubace, asymetrie v délkách kroků, trvání kroků</a:t>
            </a:r>
          </a:p>
          <a:p>
            <a:r>
              <a:rPr lang="cs-CZ" b="1" dirty="0" err="1"/>
              <a:t>Antalgická</a:t>
            </a:r>
            <a:r>
              <a:rPr lang="cs-CZ" b="1" dirty="0"/>
              <a:t> chůze </a:t>
            </a:r>
            <a:r>
              <a:rPr lang="cs-CZ" dirty="0"/>
              <a:t>– vyhýbání se bolesti – kulhání </a:t>
            </a:r>
          </a:p>
          <a:p>
            <a:r>
              <a:rPr lang="cs-CZ" b="1" dirty="0"/>
              <a:t>Vestibulární chůze </a:t>
            </a:r>
            <a:r>
              <a:rPr lang="cs-CZ" dirty="0"/>
              <a:t>– vrávoravá chůze, rozšířená báze, tah k jedné straně </a:t>
            </a:r>
          </a:p>
          <a:p>
            <a:r>
              <a:rPr lang="cs-CZ" b="1" dirty="0"/>
              <a:t>Tabická chůze </a:t>
            </a:r>
            <a:r>
              <a:rPr lang="cs-CZ" dirty="0"/>
              <a:t>– problém při přenosu váhy – časté pády </a:t>
            </a:r>
          </a:p>
          <a:p>
            <a:r>
              <a:rPr lang="cs-CZ" b="1" dirty="0"/>
              <a:t>Parkinsonická chůze </a:t>
            </a:r>
            <a:r>
              <a:rPr lang="cs-CZ" dirty="0"/>
              <a:t>– krátké šouravé kroky, flekční držení těla, </a:t>
            </a:r>
            <a:r>
              <a:rPr lang="cs-CZ" dirty="0" err="1"/>
              <a:t>freezing</a:t>
            </a:r>
            <a:endParaRPr lang="cs-CZ" dirty="0"/>
          </a:p>
          <a:p>
            <a:r>
              <a:rPr lang="cs-CZ" b="1" dirty="0" err="1"/>
              <a:t>Hemiparetická</a:t>
            </a:r>
            <a:r>
              <a:rPr lang="cs-CZ" b="1" dirty="0"/>
              <a:t> chůze </a:t>
            </a:r>
            <a:r>
              <a:rPr lang="cs-CZ" dirty="0"/>
              <a:t>– </a:t>
            </a:r>
            <a:r>
              <a:rPr lang="cs-CZ" dirty="0" err="1"/>
              <a:t>Wernickmannovo</a:t>
            </a:r>
            <a:r>
              <a:rPr lang="cs-CZ" dirty="0"/>
              <a:t> držení, cirkumdukce DK </a:t>
            </a:r>
          </a:p>
          <a:p>
            <a:r>
              <a:rPr lang="cs-CZ" b="1" dirty="0"/>
              <a:t>Kohoutí chůze </a:t>
            </a:r>
            <a:r>
              <a:rPr lang="cs-CZ" dirty="0"/>
              <a:t>– chybí dorsální flexe nohy </a:t>
            </a:r>
          </a:p>
          <a:p>
            <a:r>
              <a:rPr lang="cs-CZ" b="1" dirty="0"/>
              <a:t>Paretická chůze </a:t>
            </a:r>
            <a:r>
              <a:rPr lang="cs-CZ" dirty="0"/>
              <a:t>– oslabení DK – nemožnost se o ní opřít, napadání na zdravou nohu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1921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B262D3-5F83-470C-9EF2-D69B1C713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Praxe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50D5B4-CB25-5CD8-5BB3-564D018A8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Taxe a </a:t>
            </a:r>
            <a:r>
              <a:rPr lang="cs-CZ" dirty="0" err="1"/>
              <a:t>metrie</a:t>
            </a:r>
            <a:r>
              <a:rPr lang="cs-CZ" dirty="0"/>
              <a:t> </a:t>
            </a:r>
          </a:p>
          <a:p>
            <a:r>
              <a:rPr lang="cs-CZ" dirty="0" err="1"/>
              <a:t>Adiodochokineza</a:t>
            </a:r>
            <a:r>
              <a:rPr lang="cs-CZ" dirty="0"/>
              <a:t> </a:t>
            </a:r>
          </a:p>
          <a:p>
            <a:r>
              <a:rPr lang="cs-CZ" dirty="0" err="1"/>
              <a:t>Rebound</a:t>
            </a:r>
            <a:r>
              <a:rPr lang="cs-CZ" dirty="0"/>
              <a:t> fenomén</a:t>
            </a:r>
          </a:p>
          <a:p>
            <a:r>
              <a:rPr lang="cs-CZ" dirty="0"/>
              <a:t>Leh-sed test </a:t>
            </a:r>
          </a:p>
          <a:p>
            <a:r>
              <a:rPr lang="cs-CZ" dirty="0"/>
              <a:t>Stoj – B-R postoje </a:t>
            </a:r>
          </a:p>
          <a:p>
            <a:r>
              <a:rPr lang="cs-CZ" dirty="0"/>
              <a:t>Stoj – </a:t>
            </a:r>
            <a:r>
              <a:rPr lang="cs-CZ" dirty="0" err="1"/>
              <a:t>push</a:t>
            </a:r>
            <a:r>
              <a:rPr lang="cs-CZ" dirty="0"/>
              <a:t> and </a:t>
            </a:r>
            <a:r>
              <a:rPr lang="cs-CZ" dirty="0" err="1"/>
              <a:t>release</a:t>
            </a:r>
            <a:r>
              <a:rPr lang="cs-CZ" dirty="0"/>
              <a:t>, </a:t>
            </a:r>
            <a:r>
              <a:rPr lang="cs-CZ" dirty="0" err="1"/>
              <a:t>pull</a:t>
            </a:r>
            <a:r>
              <a:rPr lang="cs-CZ" dirty="0"/>
              <a:t> test </a:t>
            </a:r>
          </a:p>
          <a:p>
            <a:r>
              <a:rPr lang="cs-CZ" dirty="0"/>
              <a:t>Chůze – modifikace  </a:t>
            </a:r>
          </a:p>
        </p:txBody>
      </p:sp>
    </p:spTree>
    <p:extLst>
      <p:ext uri="{BB962C8B-B14F-4D97-AF65-F5344CB8AC3E}">
        <p14:creationId xmlns:p14="http://schemas.microsoft.com/office/powerpoint/2010/main" val="1983448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A0E0A8-6B81-A693-C5B3-3F96CA85D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Videa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D73B33-2E37-9F9C-A543-2A0B87418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21180"/>
            <a:ext cx="9601200" cy="477469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Taxe: </a:t>
            </a:r>
            <a:r>
              <a:rPr lang="cs-CZ" dirty="0">
                <a:hlinkClick r:id="rId2"/>
              </a:rPr>
              <a:t>https://www.youtube.com/watch?v=O3Iy9WxLiys</a:t>
            </a:r>
            <a:endParaRPr lang="cs-CZ" dirty="0"/>
          </a:p>
          <a:p>
            <a:r>
              <a:rPr lang="cs-CZ" dirty="0" err="1"/>
              <a:t>Diadochokineza</a:t>
            </a:r>
            <a:r>
              <a:rPr lang="cs-CZ" dirty="0"/>
              <a:t>: </a:t>
            </a:r>
            <a:r>
              <a:rPr lang="cs-CZ" dirty="0">
                <a:hlinkClick r:id="rId3"/>
              </a:rPr>
              <a:t>https://www.youtube.com/watch?v=gaZ3lH04zvw</a:t>
            </a:r>
            <a:endParaRPr lang="cs-CZ" dirty="0"/>
          </a:p>
          <a:p>
            <a:r>
              <a:rPr lang="cs-CZ" dirty="0" err="1"/>
              <a:t>Rombergovy</a:t>
            </a:r>
            <a:r>
              <a:rPr lang="cs-CZ" dirty="0"/>
              <a:t> stoje: </a:t>
            </a:r>
            <a:r>
              <a:rPr lang="cs-CZ" dirty="0">
                <a:hlinkClick r:id="rId4"/>
              </a:rPr>
              <a:t>https://www.youtube.com/watch?v=7RkHD0E5rzQ</a:t>
            </a:r>
            <a:endParaRPr lang="cs-CZ" dirty="0"/>
          </a:p>
          <a:p>
            <a:r>
              <a:rPr lang="cs-CZ" dirty="0" err="1"/>
              <a:t>Rebound</a:t>
            </a:r>
            <a:r>
              <a:rPr lang="cs-CZ" dirty="0"/>
              <a:t> fenomén: </a:t>
            </a:r>
            <a:r>
              <a:rPr lang="cs-CZ" dirty="0">
                <a:hlinkClick r:id="rId5"/>
              </a:rPr>
              <a:t>https://www.youtube.com/watch?v=nEH6ROgeulE</a:t>
            </a:r>
            <a:endParaRPr lang="cs-CZ" dirty="0"/>
          </a:p>
          <a:p>
            <a:r>
              <a:rPr lang="cs-CZ" dirty="0"/>
              <a:t>Vyšetření chůze: </a:t>
            </a:r>
            <a:r>
              <a:rPr lang="cs-CZ" dirty="0">
                <a:hlinkClick r:id="rId6"/>
              </a:rPr>
              <a:t>https://www.youtube.com/watch?v=a60SpND-LkI</a:t>
            </a:r>
            <a:endParaRPr lang="cs-CZ" dirty="0"/>
          </a:p>
          <a:p>
            <a:r>
              <a:rPr lang="cs-CZ" dirty="0"/>
              <a:t>Parkinsonská chůze: </a:t>
            </a:r>
            <a:r>
              <a:rPr lang="cs-CZ" dirty="0">
                <a:hlinkClick r:id="rId7"/>
              </a:rPr>
              <a:t>https://www.youtube.com/watch?v=yhj1PktNA1c</a:t>
            </a:r>
            <a:endParaRPr lang="cs-CZ" dirty="0"/>
          </a:p>
          <a:p>
            <a:r>
              <a:rPr lang="cs-CZ" dirty="0"/>
              <a:t>Ataktická/Tabická chůze: </a:t>
            </a:r>
            <a:r>
              <a:rPr lang="cs-CZ" dirty="0">
                <a:hlinkClick r:id="rId7"/>
              </a:rPr>
              <a:t>https://www.youtube.com/watch?v=yhj1PktNA1c</a:t>
            </a:r>
            <a:endParaRPr lang="cs-CZ" dirty="0"/>
          </a:p>
          <a:p>
            <a:r>
              <a:rPr lang="cs-CZ" dirty="0"/>
              <a:t>Hemiplegická chůze: </a:t>
            </a:r>
            <a:r>
              <a:rPr lang="cs-CZ" dirty="0">
                <a:hlinkClick r:id="rId8"/>
              </a:rPr>
              <a:t>https://www.youtube.com/watch?v=7w-fhfdifNc</a:t>
            </a:r>
            <a:endParaRPr lang="cs-CZ" dirty="0"/>
          </a:p>
          <a:p>
            <a:r>
              <a:rPr lang="cs-CZ" dirty="0"/>
              <a:t>Diplegická chůze: </a:t>
            </a:r>
            <a:r>
              <a:rPr lang="cs-CZ" dirty="0">
                <a:hlinkClick r:id="rId9"/>
              </a:rPr>
              <a:t>https://www.youtube.com/watch?v=iFen9J7XWpk</a:t>
            </a:r>
            <a:endParaRPr lang="cs-CZ" dirty="0"/>
          </a:p>
          <a:p>
            <a:r>
              <a:rPr lang="cs-CZ" dirty="0"/>
              <a:t>Kohoutí chůze: </a:t>
            </a:r>
            <a:r>
              <a:rPr lang="cs-CZ" dirty="0">
                <a:hlinkClick r:id="rId10"/>
              </a:rPr>
              <a:t>https://www.youtube.com/watch?v=STZszh4K1Fo</a:t>
            </a:r>
            <a:endParaRPr lang="cs-CZ" dirty="0"/>
          </a:p>
          <a:p>
            <a:r>
              <a:rPr lang="cs-CZ" dirty="0"/>
              <a:t>Cerebelární chůze: </a:t>
            </a:r>
            <a:r>
              <a:rPr lang="cs-CZ" dirty="0">
                <a:hlinkClick r:id="rId11"/>
              </a:rPr>
              <a:t>https://www.youtube.com/watch?v=5Dj827uCP3g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5226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35DA31-075A-1726-286F-33C41EBC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 je pro dnešek vše!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D1288A-B992-A143-6CE3-8190839B7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DĚKUJI ZA POZORNOST</a:t>
            </a:r>
            <a:r>
              <a:rPr lang="cs-CZ" dirty="0">
                <a:sym typeface="Wingdings" pitchFamily="2" charset="2"/>
              </a:rPr>
              <a:t>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6986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EDB529-B10B-2E87-5533-92205D6B5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Zdroje: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CCD30F-B0F7-44AC-E6EA-1B451068B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AMBLER: Základy neurologie </a:t>
            </a:r>
          </a:p>
          <a:p>
            <a:r>
              <a:rPr lang="cs-CZ" dirty="0"/>
              <a:t>Opavský: Neurologické vyšetření pro fyzioterapeuty </a:t>
            </a:r>
          </a:p>
          <a:p>
            <a:r>
              <a:rPr lang="cs-CZ" dirty="0"/>
              <a:t>Kolář: Rehabilitace v klinické praxi </a:t>
            </a:r>
          </a:p>
          <a:p>
            <a:r>
              <a:rPr lang="cs-CZ" dirty="0"/>
              <a:t>Poznámky z přednášek: Neurofyziologie a neuropatologie – dr. Kapounková </a:t>
            </a:r>
          </a:p>
          <a:p>
            <a:r>
              <a:rPr lang="cs-CZ" dirty="0"/>
              <a:t>Poznámky z přednášek: Neurologie (LF MUNI)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4537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6B470E5-F727-0E4B-7BF1-21FE3CC934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56" t="16229" r="22906" b="14547"/>
          <a:stretch/>
        </p:blipFill>
        <p:spPr>
          <a:xfrm>
            <a:off x="2362754" y="197039"/>
            <a:ext cx="8064900" cy="583296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0847AC2-FA40-1D6D-3811-7CBE5F4D6CB2}"/>
              </a:ext>
            </a:extLst>
          </p:cNvPr>
          <p:cNvSpPr txBox="1"/>
          <p:nvPr/>
        </p:nvSpPr>
        <p:spPr>
          <a:xfrm>
            <a:off x="4243754" y="6152371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https://slideplayer.cz/slide/5639499/6/images/13/lobus+flocculo-+nodularis.jpg</a:t>
            </a:r>
          </a:p>
        </p:txBody>
      </p:sp>
    </p:spTree>
    <p:extLst>
      <p:ext uri="{BB962C8B-B14F-4D97-AF65-F5344CB8AC3E}">
        <p14:creationId xmlns:p14="http://schemas.microsoft.com/office/powerpoint/2010/main" val="1354935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CC4CD88-F8C1-B45A-06FD-EDD0ABE7B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mozečku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E67DD4C-8F51-B2F2-888E-BFD929DBF7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Paleocerebelární</a:t>
            </a:r>
            <a:r>
              <a:rPr lang="cs-CZ" dirty="0"/>
              <a:t> syndrom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27E2224-D683-584C-890A-599E8CC8BD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Porušené centrální struktury (</a:t>
            </a:r>
            <a:r>
              <a:rPr lang="cs-CZ" dirty="0" err="1"/>
              <a:t>vermis</a:t>
            </a:r>
            <a:r>
              <a:rPr lang="cs-CZ" dirty="0"/>
              <a:t>)</a:t>
            </a:r>
          </a:p>
          <a:p>
            <a:r>
              <a:rPr lang="cs-CZ" dirty="0"/>
              <a:t>Poruchy stoje, chůze, rovnováhy</a:t>
            </a:r>
          </a:p>
          <a:p>
            <a:r>
              <a:rPr lang="cs-CZ" dirty="0"/>
              <a:t>Svalová asynergie 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F0131D52-D8A5-3EBB-DA8D-7A463F43B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/>
              <a:t>Neocerebelární</a:t>
            </a:r>
            <a:r>
              <a:rPr lang="cs-CZ" dirty="0"/>
              <a:t> syndrom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CD3C7111-2EAB-1AD6-4A78-16D5544A532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Porušení laterárních částí mozečku (hemisféry)</a:t>
            </a:r>
          </a:p>
          <a:p>
            <a:r>
              <a:rPr lang="cs-CZ" dirty="0"/>
              <a:t>postihuje distální svaly končetin a jemnou motoriku;</a:t>
            </a:r>
          </a:p>
          <a:p>
            <a:r>
              <a:rPr lang="cs-CZ" dirty="0" err="1"/>
              <a:t>dysmetrie</a:t>
            </a:r>
            <a:r>
              <a:rPr lang="cs-CZ" dirty="0"/>
              <a:t>, hypotonie, </a:t>
            </a:r>
            <a:r>
              <a:rPr lang="cs-CZ" dirty="0" err="1"/>
              <a:t>adiadochokineza</a:t>
            </a:r>
            <a:r>
              <a:rPr lang="cs-CZ" dirty="0"/>
              <a:t>, intenční třes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842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61F0F1-25E4-3492-E751-20D9E8636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CF1902-1163-D40C-E6CD-4EEE969D8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Anamnéza</a:t>
            </a:r>
          </a:p>
          <a:p>
            <a:pPr lvl="1"/>
            <a:r>
              <a:rPr lang="cs-CZ" dirty="0"/>
              <a:t>Popis pádů – jak, kdy, doprovodné obtíže, frekvence</a:t>
            </a:r>
          </a:p>
          <a:p>
            <a:r>
              <a:rPr lang="cs-CZ" dirty="0"/>
              <a:t>Subjektivní popis obtíží </a:t>
            </a:r>
          </a:p>
          <a:p>
            <a:pPr lvl="1"/>
            <a:r>
              <a:rPr lang="cs-CZ" dirty="0"/>
              <a:t>Nešikovnost </a:t>
            </a:r>
          </a:p>
          <a:p>
            <a:pPr lvl="1"/>
            <a:r>
              <a:rPr lang="cs-CZ" dirty="0"/>
              <a:t>Pocity nestability, pády </a:t>
            </a:r>
          </a:p>
          <a:p>
            <a:pPr lvl="1"/>
            <a:r>
              <a:rPr lang="cs-CZ" dirty="0"/>
              <a:t>Třes </a:t>
            </a:r>
          </a:p>
          <a:p>
            <a:pPr lvl="1"/>
            <a:r>
              <a:rPr lang="cs-CZ" dirty="0"/>
              <a:t>Zhoršení řeči, nesrozumitelnost</a:t>
            </a:r>
          </a:p>
          <a:p>
            <a:r>
              <a:rPr lang="cs-CZ" dirty="0"/>
              <a:t>Specifické testy </a:t>
            </a:r>
          </a:p>
          <a:p>
            <a:pPr lvl="1"/>
            <a:r>
              <a:rPr lang="cs-CZ" dirty="0"/>
              <a:t>Končetiny</a:t>
            </a:r>
          </a:p>
          <a:p>
            <a:pPr lvl="1"/>
            <a:r>
              <a:rPr lang="cs-CZ" dirty="0"/>
              <a:t>Trup </a:t>
            </a:r>
          </a:p>
          <a:p>
            <a:pPr lvl="1"/>
            <a:r>
              <a:rPr lang="cs-CZ" dirty="0"/>
              <a:t>Stoj a chůze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482A0E7-8784-0F93-E530-929156EB4A34}"/>
              </a:ext>
            </a:extLst>
          </p:cNvPr>
          <p:cNvSpPr txBox="1"/>
          <p:nvPr/>
        </p:nvSpPr>
        <p:spPr>
          <a:xfrm>
            <a:off x="6839712" y="4818626"/>
            <a:ext cx="4960012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Příznaky se nezhoršují při zavření očí! </a:t>
            </a:r>
          </a:p>
          <a:p>
            <a:endParaRPr lang="cs-CZ" dirty="0"/>
          </a:p>
          <a:p>
            <a:r>
              <a:rPr lang="cs-CZ" dirty="0"/>
              <a:t>POZOR: senzitivní ataxie (výpadek hlubokého čití)</a:t>
            </a:r>
          </a:p>
          <a:p>
            <a:r>
              <a:rPr lang="cs-CZ" dirty="0"/>
              <a:t>		- otestuj jako první </a:t>
            </a:r>
          </a:p>
        </p:txBody>
      </p:sp>
    </p:spTree>
    <p:extLst>
      <p:ext uri="{BB962C8B-B14F-4D97-AF65-F5344CB8AC3E}">
        <p14:creationId xmlns:p14="http://schemas.microsoft.com/office/powerpoint/2010/main" val="121869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AE5117-DD42-151D-93E3-607E1FC82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Cereberální</a:t>
            </a:r>
            <a:r>
              <a:rPr lang="cs-CZ" dirty="0"/>
              <a:t> příznaky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74239F-9AC8-FBD6-1242-8560BBD1D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Ataxie</a:t>
            </a:r>
            <a:r>
              <a:rPr lang="cs-CZ" dirty="0"/>
              <a:t> = porucha koordinace pohybů (asynergie, </a:t>
            </a:r>
            <a:r>
              <a:rPr lang="cs-CZ" dirty="0" err="1"/>
              <a:t>rebound</a:t>
            </a:r>
            <a:r>
              <a:rPr lang="cs-CZ" dirty="0"/>
              <a:t> fenomén)</a:t>
            </a:r>
          </a:p>
          <a:p>
            <a:r>
              <a:rPr lang="cs-CZ" b="1" dirty="0" err="1"/>
              <a:t>Hypermetrie</a:t>
            </a:r>
            <a:r>
              <a:rPr lang="cs-CZ" b="1" dirty="0"/>
              <a:t>, </a:t>
            </a:r>
            <a:r>
              <a:rPr lang="cs-CZ" b="1" dirty="0" err="1"/>
              <a:t>dysmetrie</a:t>
            </a:r>
            <a:r>
              <a:rPr lang="cs-CZ" b="1" dirty="0"/>
              <a:t> </a:t>
            </a:r>
            <a:r>
              <a:rPr lang="cs-CZ" dirty="0"/>
              <a:t>= porucha cílení </a:t>
            </a:r>
          </a:p>
          <a:p>
            <a:r>
              <a:rPr lang="cs-CZ" b="1" dirty="0"/>
              <a:t>Makrografie, skandovaná řeč, dysartrie </a:t>
            </a:r>
          </a:p>
          <a:p>
            <a:r>
              <a:rPr lang="cs-CZ" dirty="0"/>
              <a:t>Mozečkový tremor = </a:t>
            </a:r>
            <a:r>
              <a:rPr lang="cs-CZ" b="1" dirty="0"/>
              <a:t>intenční tremor </a:t>
            </a:r>
            <a:r>
              <a:rPr lang="cs-CZ" dirty="0"/>
              <a:t>= třes při pohybu </a:t>
            </a:r>
          </a:p>
          <a:p>
            <a:r>
              <a:rPr lang="cs-CZ" b="1" dirty="0" err="1"/>
              <a:t>Adiodochokineza</a:t>
            </a:r>
            <a:r>
              <a:rPr lang="cs-CZ" dirty="0"/>
              <a:t> = narušení alterujících pohybů </a:t>
            </a:r>
          </a:p>
          <a:p>
            <a:r>
              <a:rPr lang="cs-CZ" b="1" dirty="0"/>
              <a:t>Snížení svalového tonu </a:t>
            </a:r>
            <a:r>
              <a:rPr lang="cs-CZ" dirty="0"/>
              <a:t>(pasivita, kyvadlové reflexy) </a:t>
            </a:r>
          </a:p>
          <a:p>
            <a:r>
              <a:rPr lang="cs-CZ" b="1" dirty="0"/>
              <a:t>Postižení stoje a chůze </a:t>
            </a:r>
            <a:r>
              <a:rPr lang="cs-CZ" dirty="0"/>
              <a:t>– astázie, abázie (poruchy rovnováhy, udržení stabilní báze), pád </a:t>
            </a:r>
            <a:r>
              <a:rPr lang="cs-CZ" dirty="0" err="1"/>
              <a:t>navzad</a:t>
            </a:r>
            <a:r>
              <a:rPr lang="cs-CZ" dirty="0"/>
              <a:t>, titubace trupu</a:t>
            </a:r>
          </a:p>
          <a:p>
            <a:endParaRPr lang="cs-CZ" dirty="0"/>
          </a:p>
        </p:txBody>
      </p:sp>
      <p:pic>
        <p:nvPicPr>
          <p:cNvPr id="1028" name="Picture 4" descr="page3image1208441808">
            <a:extLst>
              <a:ext uri="{FF2B5EF4-FFF2-40B4-BE49-F238E27FC236}">
                <a16:creationId xmlns:a16="http://schemas.microsoft.com/office/drawing/2014/main" id="{E4C8D34E-5DD5-FB7F-FBEA-056E534F8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188" y="-4792663"/>
            <a:ext cx="3175000" cy="494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657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79FA6F-A1E6-3844-61DC-CB82530C9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– taxe a </a:t>
            </a:r>
            <a:r>
              <a:rPr lang="cs-CZ" dirty="0" err="1"/>
              <a:t>metrie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D3F7B7-D6BD-AD10-8217-E77274B4F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horních končetinách </a:t>
            </a:r>
          </a:p>
          <a:p>
            <a:pPr lvl="1"/>
            <a:r>
              <a:rPr lang="cs-CZ" dirty="0"/>
              <a:t>Zkouška prst / nos </a:t>
            </a:r>
          </a:p>
          <a:p>
            <a:pPr lvl="1"/>
            <a:endParaRPr lang="cs-CZ" dirty="0"/>
          </a:p>
          <a:p>
            <a:r>
              <a:rPr lang="cs-CZ" dirty="0"/>
              <a:t>Na dolních končetinách </a:t>
            </a:r>
          </a:p>
          <a:p>
            <a:pPr lvl="1"/>
            <a:r>
              <a:rPr lang="cs-CZ" dirty="0"/>
              <a:t>Zkouška pata / koleno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4FAF915-FE36-18F3-3227-906ADFD9A7FE}"/>
              </a:ext>
            </a:extLst>
          </p:cNvPr>
          <p:cNvSpPr txBox="1"/>
          <p:nvPr/>
        </p:nvSpPr>
        <p:spPr>
          <a:xfrm>
            <a:off x="5084064" y="2692122"/>
            <a:ext cx="6425183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400" dirty="0"/>
              <a:t>Často se u tohoto vyšetření objeví další příznak:     					</a:t>
            </a:r>
            <a:r>
              <a:rPr lang="cs-CZ" sz="2400" b="1" dirty="0"/>
              <a:t>intenční třes </a:t>
            </a:r>
          </a:p>
        </p:txBody>
      </p:sp>
      <p:pic>
        <p:nvPicPr>
          <p:cNvPr id="2050" name="Picture 2" descr="Dysmetria: What Is It, Causes, Diagnosis, Treatment, and More | Osmosis">
            <a:extLst>
              <a:ext uri="{FF2B5EF4-FFF2-40B4-BE49-F238E27FC236}">
                <a16:creationId xmlns:a16="http://schemas.microsoft.com/office/drawing/2014/main" id="{AEAA36E3-034B-1BCD-9CFB-49A25A8D0E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" t="58489" r="7650" b="6133"/>
          <a:stretch/>
        </p:blipFill>
        <p:spPr bwMode="auto">
          <a:xfrm>
            <a:off x="2170176" y="4303776"/>
            <a:ext cx="8266176" cy="242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D71F3ED-BD24-E395-0AE9-38C183CAA924}"/>
              </a:ext>
            </a:extLst>
          </p:cNvPr>
          <p:cNvSpPr txBox="1"/>
          <p:nvPr/>
        </p:nvSpPr>
        <p:spPr>
          <a:xfrm>
            <a:off x="5084064" y="6654153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 dirty="0"/>
              <a:t>https://</a:t>
            </a:r>
            <a:r>
              <a:rPr lang="cs-CZ" sz="1050" dirty="0" err="1"/>
              <a:t>www.osmosis.org</a:t>
            </a:r>
            <a:r>
              <a:rPr lang="cs-CZ" sz="1050" dirty="0"/>
              <a:t>/</a:t>
            </a:r>
            <a:r>
              <a:rPr lang="cs-CZ" sz="1050" dirty="0" err="1"/>
              <a:t>answers</a:t>
            </a:r>
            <a:r>
              <a:rPr lang="cs-CZ" sz="1050" dirty="0"/>
              <a:t>/</a:t>
            </a:r>
            <a:r>
              <a:rPr lang="cs-CZ" sz="1050" dirty="0" err="1"/>
              <a:t>dysmetria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496333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D01C11-D964-9E11-84A1-62A107B5D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– ataxie, asynergie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B70AA4-4A63-F8D4-FE23-0A64A40FF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309872"/>
          </a:xfrm>
        </p:spPr>
        <p:txBody>
          <a:bodyPr>
            <a:normAutofit/>
          </a:bodyPr>
          <a:lstStyle/>
          <a:p>
            <a:r>
              <a:rPr lang="cs-CZ" dirty="0" err="1"/>
              <a:t>Rebound</a:t>
            </a:r>
            <a:r>
              <a:rPr lang="cs-CZ" dirty="0"/>
              <a:t> fenomén (Steward-Holmes test)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1100" dirty="0"/>
              <a:t>Zdroj obrázku: https://</a:t>
            </a:r>
            <a:r>
              <a:rPr lang="cs-CZ" sz="1100" dirty="0" err="1"/>
              <a:t>blog.goo.ne.jp</a:t>
            </a:r>
            <a:r>
              <a:rPr lang="cs-CZ" sz="1100" dirty="0"/>
              <a:t>/</a:t>
            </a:r>
            <a:r>
              <a:rPr lang="cs-CZ" sz="1100" dirty="0" err="1"/>
              <a:t>pkcdelta</a:t>
            </a:r>
            <a:r>
              <a:rPr lang="cs-CZ" sz="1100" dirty="0"/>
              <a:t>/e/04774a38d2bfc95adeb517cb54459f3b</a:t>
            </a:r>
          </a:p>
        </p:txBody>
      </p:sp>
      <p:pic>
        <p:nvPicPr>
          <p:cNvPr id="3074" name="Picture 2" descr="安全なHolmes-Stewart反跳現象の診察とその意義 - Neurology 興味を持った「脳神経内科」論文">
            <a:extLst>
              <a:ext uri="{FF2B5EF4-FFF2-40B4-BE49-F238E27FC236}">
                <a16:creationId xmlns:a16="http://schemas.microsoft.com/office/drawing/2014/main" id="{DDC56D3E-4D8B-18F1-D8B1-504F090B07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" b="45778"/>
          <a:stretch/>
        </p:blipFill>
        <p:spPr bwMode="auto">
          <a:xfrm>
            <a:off x="1371600" y="2884581"/>
            <a:ext cx="9645196" cy="311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903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D01C11-D964-9E11-84A1-62A107B5D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– ataxie, asynergie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B70AA4-4A63-F8D4-FE23-0A64A40FF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309872"/>
          </a:xfrm>
        </p:spPr>
        <p:txBody>
          <a:bodyPr>
            <a:normAutofit/>
          </a:bodyPr>
          <a:lstStyle/>
          <a:p>
            <a:r>
              <a:rPr lang="cs-CZ" dirty="0"/>
              <a:t>Leh – sed test - pacient se nedokáže při pokynu ke změně polohy z lehu do sedu bez pomoci rukou posadit a zdvihá dolní končetinu na straně mozečkové léze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27356E3-1904-A1DE-EE2C-9A69AF7CB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164" y="3429000"/>
            <a:ext cx="6324600" cy="26416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7AD6E5E-6550-0D35-E89E-526F35DA308A}"/>
              </a:ext>
            </a:extLst>
          </p:cNvPr>
          <p:cNvSpPr txBox="1"/>
          <p:nvPr/>
        </p:nvSpPr>
        <p:spPr>
          <a:xfrm>
            <a:off x="2836164" y="6081471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>
                <a:hlinkClick r:id="rId3"/>
              </a:rPr>
              <a:t>https://is.muni.cz/auth/el/fsps/podzim2021/np4410/Neuro</a:t>
            </a:r>
            <a:r>
              <a:rPr lang="cs-CZ" sz="1100" dirty="0"/>
              <a:t>_mozeckove_</a:t>
            </a:r>
            <a:r>
              <a:rPr lang="cs-CZ" sz="1100" dirty="0" err="1"/>
              <a:t>zkousky</a:t>
            </a:r>
            <a:r>
              <a:rPr lang="cs-CZ" sz="1100" dirty="0"/>
              <a:t>__</a:t>
            </a:r>
            <a:r>
              <a:rPr lang="cs-CZ" sz="1100" dirty="0" err="1"/>
              <a:t>vysetreni_stoje_a_chuze.pdf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593191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142B43-0560-733C-6449-637923215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– </a:t>
            </a:r>
            <a:r>
              <a:rPr lang="cs-CZ" dirty="0" err="1"/>
              <a:t>adiadochokineza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0CD2B3-4538-F02B-3EED-F3A50C98E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4358640" cy="358140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= narušení alterujících pohybů, vyšetřuje se při zavřených očích </a:t>
            </a:r>
          </a:p>
          <a:p>
            <a:r>
              <a:rPr lang="cs-CZ" dirty="0"/>
              <a:t>HK </a:t>
            </a:r>
          </a:p>
          <a:p>
            <a:pPr lvl="1"/>
            <a:r>
              <a:rPr lang="cs-CZ" dirty="0"/>
              <a:t>střídání pronace a supinace </a:t>
            </a:r>
          </a:p>
          <a:p>
            <a:pPr lvl="1"/>
            <a:r>
              <a:rPr lang="cs-CZ" dirty="0"/>
              <a:t>Střídavě poklepávání dlaní jedné ruky na hřbet druhé ruky </a:t>
            </a:r>
          </a:p>
          <a:p>
            <a:r>
              <a:rPr lang="cs-CZ" dirty="0"/>
              <a:t>DK </a:t>
            </a:r>
          </a:p>
          <a:p>
            <a:pPr lvl="1"/>
            <a:r>
              <a:rPr lang="cs-CZ" dirty="0"/>
              <a:t>Rychlé poklepávání nohou </a:t>
            </a:r>
          </a:p>
          <a:p>
            <a:pPr lvl="1"/>
            <a:r>
              <a:rPr lang="cs-CZ" dirty="0"/>
              <a:t>Propínání špiček </a:t>
            </a:r>
          </a:p>
        </p:txBody>
      </p:sp>
      <p:pic>
        <p:nvPicPr>
          <p:cNvPr id="5122" name="Picture 2" descr="Dysdiadochokinesia in MS: Symptoms, Diagnosis, and Treatment">
            <a:extLst>
              <a:ext uri="{FF2B5EF4-FFF2-40B4-BE49-F238E27FC236}">
                <a16:creationId xmlns:a16="http://schemas.microsoft.com/office/drawing/2014/main" id="{A05ACACC-6783-874C-330D-3328052BC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40" y="1803400"/>
            <a:ext cx="6096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87981C4-67EE-1229-3902-C83D1EEAE087}"/>
              </a:ext>
            </a:extLst>
          </p:cNvPr>
          <p:cNvSpPr txBox="1"/>
          <p:nvPr/>
        </p:nvSpPr>
        <p:spPr>
          <a:xfrm>
            <a:off x="7040880" y="5847090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/>
              <a:t>https://</a:t>
            </a:r>
            <a:r>
              <a:rPr lang="cs-CZ" sz="1100" dirty="0" err="1"/>
              <a:t>www.verywellhealth.com</a:t>
            </a:r>
            <a:r>
              <a:rPr lang="cs-CZ" sz="1100" dirty="0"/>
              <a:t>/dysdiadochokinesia-in-ms-2440863</a:t>
            </a:r>
          </a:p>
        </p:txBody>
      </p:sp>
    </p:spTree>
    <p:extLst>
      <p:ext uri="{BB962C8B-B14F-4D97-AF65-F5344CB8AC3E}">
        <p14:creationId xmlns:p14="http://schemas.microsoft.com/office/powerpoint/2010/main" val="758600086"/>
      </p:ext>
    </p:extLst>
  </p:cSld>
  <p:clrMapOvr>
    <a:masterClrMapping/>
  </p:clrMapOvr>
</p:sld>
</file>

<file path=ppt/theme/theme1.xml><?xml version="1.0" encoding="utf-8"?>
<a:theme xmlns:a="http://schemas.openxmlformats.org/drawingml/2006/main" name="Oříznutí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Oříznutí</Template>
  <TotalTime>110</TotalTime>
  <Words>1079</Words>
  <Application>Microsoft Macintosh PowerPoint</Application>
  <PresentationFormat>Širokoúhlá obrazovka</PresentationFormat>
  <Paragraphs>157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Arial</vt:lpstr>
      <vt:lpstr>Franklin Gothic Book</vt:lpstr>
      <vt:lpstr>Oříznutí</vt:lpstr>
      <vt:lpstr>Vyšetření mozečkových funkcí  Vyšetření stoje a chůze</vt:lpstr>
      <vt:lpstr>Prezentace aplikace PowerPoint</vt:lpstr>
      <vt:lpstr>Poruchy mozečku</vt:lpstr>
      <vt:lpstr>Vyšetření</vt:lpstr>
      <vt:lpstr>Cereberální příznaky</vt:lpstr>
      <vt:lpstr>Vyšetření – taxe a metrie </vt:lpstr>
      <vt:lpstr>Vyšetření – ataxie, asynergie</vt:lpstr>
      <vt:lpstr>Vyšetření – ataxie, asynergie</vt:lpstr>
      <vt:lpstr>Vyšetření – adiadochokineza </vt:lpstr>
      <vt:lpstr>Vyšetření stoje = Bracht-Rombergovy postoje </vt:lpstr>
      <vt:lpstr>Vyšetření stoje – další varianty </vt:lpstr>
      <vt:lpstr>Vyšetření stoje – další varianty </vt:lpstr>
      <vt:lpstr>Vyšetření chůze </vt:lpstr>
      <vt:lpstr>Patologie stereotypu chůze</vt:lpstr>
      <vt:lpstr>Praxe</vt:lpstr>
      <vt:lpstr>Videa</vt:lpstr>
      <vt:lpstr>To je pro dnešek vše! </vt:lpstr>
      <vt:lpstr>Zdroje: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Vyšetření mozečkových funkcí  Vyšetření stoje a chůze</dc:title>
  <dc:creator>Pavlína Bazalová</dc:creator>
  <cp:lastModifiedBy>Pavlína Bazalová</cp:lastModifiedBy>
  <cp:revision>1</cp:revision>
  <dcterms:created xsi:type="dcterms:W3CDTF">2022-11-07T15:45:23Z</dcterms:created>
  <dcterms:modified xsi:type="dcterms:W3CDTF">2022-11-07T17:35:58Z</dcterms:modified>
</cp:coreProperties>
</file>