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95" r:id="rId32"/>
    <p:sldId id="296" r:id="rId33"/>
    <p:sldId id="297" r:id="rId34"/>
    <p:sldId id="298" r:id="rId35"/>
    <p:sldId id="299" r:id="rId36"/>
    <p:sldId id="286" r:id="rId37"/>
    <p:sldId id="287" r:id="rId38"/>
    <p:sldId id="288" r:id="rId39"/>
    <p:sldId id="289" r:id="rId40"/>
    <p:sldId id="290" r:id="rId41"/>
    <p:sldId id="291" r:id="rId42"/>
    <p:sldId id="292" r:id="rId43"/>
    <p:sldId id="293" r:id="rId44"/>
    <p:sldId id="294"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69" d="100"/>
          <a:sy n="69" d="100"/>
        </p:scale>
        <p:origin x="44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cs-CZ"/>
              <a:t>Kliknutím lze upravit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12/4/2022</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12/4/2022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cs-CZ"/>
              <a:t>Kliknutím lze upravit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12/4/2022</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cs-CZ"/>
              <a:t>Kliknutím lze upravit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12/4/2022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cs-CZ"/>
              <a:t>Kliknutím lze upravit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12/4/2022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12/4/2022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12/4/2022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cs-CZ"/>
              <a:t>Kliknutím lze upravit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12/4/2022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cs-CZ"/>
              <a:t>Kliknutím lze upravit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12/4/2022</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12/4/2022</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22F428-8DD6-4C68-8193-B991ED0F3242}"/>
              </a:ext>
            </a:extLst>
          </p:cNvPr>
          <p:cNvSpPr>
            <a:spLocks noGrp="1"/>
          </p:cNvSpPr>
          <p:nvPr>
            <p:ph type="ctrTitle"/>
          </p:nvPr>
        </p:nvSpPr>
        <p:spPr/>
        <p:txBody>
          <a:bodyPr/>
          <a:lstStyle/>
          <a:p>
            <a:r>
              <a:rPr lang="cs-CZ" dirty="0"/>
              <a:t>VÝVOJOVÁ PSYCHOLOGIE</a:t>
            </a:r>
          </a:p>
        </p:txBody>
      </p:sp>
      <p:sp>
        <p:nvSpPr>
          <p:cNvPr id="3" name="Podnadpis 2">
            <a:extLst>
              <a:ext uri="{FF2B5EF4-FFF2-40B4-BE49-F238E27FC236}">
                <a16:creationId xmlns:a16="http://schemas.microsoft.com/office/drawing/2014/main" id="{F009B583-26D0-4292-8D86-C3603DB3B48D}"/>
              </a:ext>
            </a:extLst>
          </p:cNvPr>
          <p:cNvSpPr>
            <a:spLocks noGrp="1"/>
          </p:cNvSpPr>
          <p:nvPr>
            <p:ph type="subTitle" idx="1"/>
          </p:nvPr>
        </p:nvSpPr>
        <p:spPr/>
        <p:txBody>
          <a:bodyPr/>
          <a:lstStyle/>
          <a:p>
            <a:r>
              <a:rPr lang="cs-CZ" dirty="0"/>
              <a:t>PSYCHOLOGIE ONTOGENETICKÁ</a:t>
            </a:r>
          </a:p>
        </p:txBody>
      </p:sp>
    </p:spTree>
    <p:extLst>
      <p:ext uri="{BB962C8B-B14F-4D97-AF65-F5344CB8AC3E}">
        <p14:creationId xmlns:p14="http://schemas.microsoft.com/office/powerpoint/2010/main" val="36216020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9DB29CC-7E05-4E1B-A0D9-07C8CD2404AF}"/>
              </a:ext>
            </a:extLst>
          </p:cNvPr>
          <p:cNvSpPr>
            <a:spLocks noGrp="1"/>
          </p:cNvSpPr>
          <p:nvPr>
            <p:ph type="title"/>
          </p:nvPr>
        </p:nvSpPr>
        <p:spPr>
          <a:xfrm>
            <a:off x="1371600" y="685800"/>
            <a:ext cx="9601200" cy="485274"/>
          </a:xfrm>
        </p:spPr>
        <p:txBody>
          <a:bodyPr>
            <a:noAutofit/>
          </a:bodyPr>
          <a:lstStyle/>
          <a:p>
            <a:r>
              <a:rPr lang="cs-CZ" sz="3600" b="1" u="sng" dirty="0"/>
              <a:t>Novorozenecké období</a:t>
            </a:r>
          </a:p>
        </p:txBody>
      </p:sp>
      <p:sp>
        <p:nvSpPr>
          <p:cNvPr id="3" name="Zástupný obsah 2">
            <a:extLst>
              <a:ext uri="{FF2B5EF4-FFF2-40B4-BE49-F238E27FC236}">
                <a16:creationId xmlns:a16="http://schemas.microsoft.com/office/drawing/2014/main" id="{26C3EF91-9C91-4FFF-BC28-2A0A3D875784}"/>
              </a:ext>
            </a:extLst>
          </p:cNvPr>
          <p:cNvSpPr>
            <a:spLocks noGrp="1"/>
          </p:cNvSpPr>
          <p:nvPr>
            <p:ph idx="1"/>
          </p:nvPr>
        </p:nvSpPr>
        <p:spPr>
          <a:xfrm>
            <a:off x="1371600" y="1395663"/>
            <a:ext cx="9601200" cy="5037221"/>
          </a:xfrm>
        </p:spPr>
        <p:txBody>
          <a:bodyPr/>
          <a:lstStyle/>
          <a:p>
            <a:pPr>
              <a:buFont typeface="Wingdings" panose="05000000000000000000" pitchFamily="2" charset="2"/>
              <a:buChar char="ü"/>
            </a:pPr>
            <a:endParaRPr lang="cs-CZ" dirty="0"/>
          </a:p>
          <a:p>
            <a:pPr>
              <a:buFont typeface="Wingdings" panose="05000000000000000000" pitchFamily="2" charset="2"/>
              <a:buChar char="ü"/>
            </a:pPr>
            <a:endParaRPr lang="cs-CZ" dirty="0"/>
          </a:p>
          <a:p>
            <a:pPr>
              <a:buFont typeface="Wingdings" panose="05000000000000000000" pitchFamily="2" charset="2"/>
              <a:buChar char="ü"/>
            </a:pPr>
            <a:r>
              <a:rPr lang="cs-CZ" dirty="0"/>
              <a:t>Ani v tomto případě nejde o období pasivní závislosti a nemohoucnosti, jak se dříve předpokládalo. Roste schopnost aktivně ovládat prostředí a zapojit se do sociální interakce.</a:t>
            </a:r>
          </a:p>
          <a:p>
            <a:r>
              <a:rPr lang="cs-CZ" dirty="0"/>
              <a:t>Porod jako zátěž – snahy o „přirozený“ či „něžný“ porod. Rychlejší adaptace dítěte i matky pokud měla matka větší kontrolu nad průběhem porodu. Bdělost dítěte i pokusy o sání kolostra je v první půlhodině větší. Nerušená interakce mezi dítětem a matkou dává předpoklady pro optimální navázání vztahu. Důležitost přípravy na porod v době těhotenství.. </a:t>
            </a:r>
          </a:p>
          <a:p>
            <a:pPr marL="0" indent="0">
              <a:buNone/>
            </a:pPr>
            <a:r>
              <a:rPr lang="cs-CZ" dirty="0"/>
              <a:t> </a:t>
            </a:r>
          </a:p>
        </p:txBody>
      </p:sp>
    </p:spTree>
    <p:extLst>
      <p:ext uri="{BB962C8B-B14F-4D97-AF65-F5344CB8AC3E}">
        <p14:creationId xmlns:p14="http://schemas.microsoft.com/office/powerpoint/2010/main" val="24939551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A61AB49-B7C3-48A7-9299-A3800B343D7E}"/>
              </a:ext>
            </a:extLst>
          </p:cNvPr>
          <p:cNvSpPr>
            <a:spLocks noGrp="1"/>
          </p:cNvSpPr>
          <p:nvPr>
            <p:ph type="title"/>
          </p:nvPr>
        </p:nvSpPr>
        <p:spPr>
          <a:xfrm>
            <a:off x="1371600" y="685800"/>
            <a:ext cx="9601200" cy="501316"/>
          </a:xfrm>
        </p:spPr>
        <p:txBody>
          <a:bodyPr>
            <a:noAutofit/>
          </a:bodyPr>
          <a:lstStyle/>
          <a:p>
            <a:r>
              <a:rPr lang="cs-CZ" sz="3600" dirty="0"/>
              <a:t>Chování novorozence</a:t>
            </a:r>
          </a:p>
        </p:txBody>
      </p:sp>
      <p:sp>
        <p:nvSpPr>
          <p:cNvPr id="3" name="Zástupný obsah 2">
            <a:extLst>
              <a:ext uri="{FF2B5EF4-FFF2-40B4-BE49-F238E27FC236}">
                <a16:creationId xmlns:a16="http://schemas.microsoft.com/office/drawing/2014/main" id="{C1CA8F4D-6477-4A7F-B131-66FF49D41899}"/>
              </a:ext>
            </a:extLst>
          </p:cNvPr>
          <p:cNvSpPr>
            <a:spLocks noGrp="1"/>
          </p:cNvSpPr>
          <p:nvPr>
            <p:ph idx="1"/>
          </p:nvPr>
        </p:nvSpPr>
        <p:spPr>
          <a:xfrm>
            <a:off x="1371600" y="1318659"/>
            <a:ext cx="9601200" cy="5028399"/>
          </a:xfrm>
        </p:spPr>
        <p:txBody>
          <a:bodyPr/>
          <a:lstStyle/>
          <a:p>
            <a:r>
              <a:rPr lang="cs-CZ" dirty="0" err="1"/>
              <a:t>Brazelton</a:t>
            </a:r>
            <a:r>
              <a:rPr lang="cs-CZ" dirty="0"/>
              <a:t> rozlišuje (1987):</a:t>
            </a:r>
          </a:p>
          <a:p>
            <a:pPr>
              <a:buFont typeface="Arial" panose="020B0604020202020204" pitchFamily="34" charset="0"/>
              <a:buChar char="•"/>
            </a:pPr>
            <a:r>
              <a:rPr lang="cs-CZ" dirty="0"/>
              <a:t>Hluboký spánek</a:t>
            </a:r>
          </a:p>
          <a:p>
            <a:pPr>
              <a:buFont typeface="Arial" panose="020B0604020202020204" pitchFamily="34" charset="0"/>
              <a:buChar char="•"/>
            </a:pPr>
            <a:r>
              <a:rPr lang="cs-CZ" dirty="0"/>
              <a:t>Lehký spánek</a:t>
            </a:r>
          </a:p>
          <a:p>
            <a:pPr>
              <a:buFont typeface="Arial" panose="020B0604020202020204" pitchFamily="34" charset="0"/>
              <a:buChar char="•"/>
            </a:pPr>
            <a:r>
              <a:rPr lang="cs-CZ" dirty="0"/>
              <a:t>Dřímota</a:t>
            </a:r>
          </a:p>
          <a:p>
            <a:pPr>
              <a:buFont typeface="Arial" panose="020B0604020202020204" pitchFamily="34" charset="0"/>
              <a:buChar char="•"/>
            </a:pPr>
            <a:r>
              <a:rPr lang="cs-CZ" dirty="0"/>
              <a:t>Klidný bdělý stav</a:t>
            </a:r>
          </a:p>
          <a:p>
            <a:pPr>
              <a:buFont typeface="Arial" panose="020B0604020202020204" pitchFamily="34" charset="0"/>
              <a:buChar char="•"/>
            </a:pPr>
            <a:r>
              <a:rPr lang="cs-CZ" dirty="0"/>
              <a:t>Aktivní bdělý stav</a:t>
            </a:r>
          </a:p>
          <a:p>
            <a:pPr>
              <a:buFont typeface="Arial" panose="020B0604020202020204" pitchFamily="34" charset="0"/>
              <a:buChar char="•"/>
            </a:pPr>
            <a:r>
              <a:rPr lang="cs-CZ" dirty="0"/>
              <a:t>Pláč</a:t>
            </a:r>
          </a:p>
          <a:p>
            <a:pPr>
              <a:buFont typeface="Arial" panose="020B0604020202020204" pitchFamily="34" charset="0"/>
              <a:buChar char="•"/>
            </a:pPr>
            <a:endParaRPr lang="cs-CZ" dirty="0"/>
          </a:p>
          <a:p>
            <a:pPr>
              <a:buFont typeface="Wingdings" panose="05000000000000000000" pitchFamily="2" charset="2"/>
              <a:buChar char="ü"/>
            </a:pPr>
            <a:r>
              <a:rPr lang="cs-CZ" dirty="0"/>
              <a:t>Aktivní zájem o okolí a zapojení do sociální interakce jen v klidném bdělém stavu.</a:t>
            </a:r>
          </a:p>
          <a:p>
            <a:pPr>
              <a:buFont typeface="Wingdings" panose="05000000000000000000" pitchFamily="2" charset="2"/>
              <a:buChar char="ü"/>
            </a:pPr>
            <a:r>
              <a:rPr lang="cs-CZ" dirty="0"/>
              <a:t>Probuzení ke kojení spíše z lehkého spánku, což citliví rodiče respektují.</a:t>
            </a:r>
          </a:p>
          <a:p>
            <a:pPr>
              <a:buFont typeface="Wingdings" panose="05000000000000000000" pitchFamily="2" charset="2"/>
              <a:buChar char="ü"/>
            </a:pPr>
            <a:r>
              <a:rPr lang="cs-CZ" dirty="0"/>
              <a:t>Důležité i s ohledem na metodiku výzkumu.</a:t>
            </a:r>
          </a:p>
          <a:p>
            <a:pPr>
              <a:buFont typeface="Wingdings" panose="05000000000000000000" pitchFamily="2" charset="2"/>
              <a:buChar char="ü"/>
            </a:pPr>
            <a:endParaRPr lang="cs-CZ" dirty="0"/>
          </a:p>
          <a:p>
            <a:pPr>
              <a:buFont typeface="Arial" panose="020B0604020202020204" pitchFamily="34" charset="0"/>
              <a:buChar char="•"/>
            </a:pPr>
            <a:endParaRPr lang="cs-CZ" dirty="0"/>
          </a:p>
        </p:txBody>
      </p:sp>
    </p:spTree>
    <p:extLst>
      <p:ext uri="{BB962C8B-B14F-4D97-AF65-F5344CB8AC3E}">
        <p14:creationId xmlns:p14="http://schemas.microsoft.com/office/powerpoint/2010/main" val="34224008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C77D7C-5599-4DC5-A480-3A68CBFC1708}"/>
              </a:ext>
            </a:extLst>
          </p:cNvPr>
          <p:cNvSpPr>
            <a:spLocks noGrp="1"/>
          </p:cNvSpPr>
          <p:nvPr>
            <p:ph type="title"/>
          </p:nvPr>
        </p:nvSpPr>
        <p:spPr>
          <a:xfrm>
            <a:off x="1371600" y="685800"/>
            <a:ext cx="9601200" cy="45719"/>
          </a:xfrm>
        </p:spPr>
        <p:txBody>
          <a:bodyPr>
            <a:normAutofit fontScale="90000"/>
          </a:bodyPr>
          <a:lstStyle/>
          <a:p>
            <a:endParaRPr lang="cs-CZ" dirty="0"/>
          </a:p>
        </p:txBody>
      </p:sp>
      <p:sp>
        <p:nvSpPr>
          <p:cNvPr id="3" name="Zástupný obsah 2">
            <a:extLst>
              <a:ext uri="{FF2B5EF4-FFF2-40B4-BE49-F238E27FC236}">
                <a16:creationId xmlns:a16="http://schemas.microsoft.com/office/drawing/2014/main" id="{9A0E99AB-9305-4B94-AE8E-BCA8DEBF246F}"/>
              </a:ext>
            </a:extLst>
          </p:cNvPr>
          <p:cNvSpPr>
            <a:spLocks noGrp="1"/>
          </p:cNvSpPr>
          <p:nvPr>
            <p:ph idx="1"/>
          </p:nvPr>
        </p:nvSpPr>
        <p:spPr>
          <a:xfrm>
            <a:off x="1371600" y="818147"/>
            <a:ext cx="9601200" cy="5678906"/>
          </a:xfrm>
        </p:spPr>
        <p:txBody>
          <a:bodyPr/>
          <a:lstStyle/>
          <a:p>
            <a:r>
              <a:rPr lang="cs-CZ" dirty="0"/>
              <a:t>Novorozenec má vyvinuty základní nepodmíněné reflexy – hledací, polykací, vyměšovací, obranné, orientační, úchopové a polohové</a:t>
            </a:r>
          </a:p>
          <a:p>
            <a:r>
              <a:rPr lang="cs-CZ" dirty="0"/>
              <a:t>Od začátku vidí, jeho pozornost poutá pohyb (pohybující se předměty), dokáže anticipovat dráhu předmětu. Upřednostňuje ostrý kontrast a složité vzorce, křivky před přímkami, především pak lidský obličej. O zajímavý předmět se dokáže zajímat až 10 minut. Ostrosti vidění dospělého člověka dosahuje až kolem jednoho roku. Obličej své matky si pamatuje už v prvních dnech.</a:t>
            </a:r>
          </a:p>
          <a:p>
            <a:r>
              <a:rPr lang="cs-CZ" dirty="0"/>
              <a:t>Také v případě sluchu dává přednost některým zvukům – vyššímu hlasu před hlubokým a hlasu své matky před hlasem jiné ženy. Učení a habituace na zvuky už v prenatálním </a:t>
            </a:r>
            <a:r>
              <a:rPr lang="cs-CZ" dirty="0" err="1"/>
              <a:t>obd</a:t>
            </a:r>
            <a:r>
              <a:rPr lang="cs-CZ" dirty="0"/>
              <a:t>. Je schopen lokalizovat zvuk.</a:t>
            </a:r>
          </a:p>
          <a:p>
            <a:r>
              <a:rPr lang="cs-CZ" dirty="0"/>
              <a:t>Dobře vyvinutý je i hmat (preference tepla a taktilního uklidňování) chuť a čich (nejpozději 6. den pozná matku čichem). Podle tvaru savičky ze zkušenosti v ústech pozná tvar vizuálně.</a:t>
            </a:r>
          </a:p>
          <a:p>
            <a:r>
              <a:rPr lang="cs-CZ" dirty="0"/>
              <a:t>Po motorické stránce je značně „nehotový“. Většinou asymetrická poloha („šermířský reflex“). Pěstičky jsou zaťaté. Ve vzpřímené poloze neudrží hlavičku. </a:t>
            </a:r>
          </a:p>
          <a:p>
            <a:endParaRPr lang="cs-CZ" dirty="0"/>
          </a:p>
        </p:txBody>
      </p:sp>
    </p:spTree>
    <p:extLst>
      <p:ext uri="{BB962C8B-B14F-4D97-AF65-F5344CB8AC3E}">
        <p14:creationId xmlns:p14="http://schemas.microsoft.com/office/powerpoint/2010/main" val="3731553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71600" y="685800"/>
            <a:ext cx="9601200" cy="755073"/>
          </a:xfrm>
        </p:spPr>
        <p:txBody>
          <a:bodyPr>
            <a:normAutofit/>
          </a:bodyPr>
          <a:lstStyle/>
          <a:p>
            <a:r>
              <a:rPr lang="cs-CZ" sz="2800" dirty="0"/>
              <a:t>Schopnost učit se a „sociální“ chování</a:t>
            </a:r>
          </a:p>
        </p:txBody>
      </p:sp>
      <p:sp>
        <p:nvSpPr>
          <p:cNvPr id="3" name="Zástupný symbol pro obsah 2"/>
          <p:cNvSpPr>
            <a:spLocks noGrp="1"/>
          </p:cNvSpPr>
          <p:nvPr>
            <p:ph idx="1"/>
          </p:nvPr>
        </p:nvSpPr>
        <p:spPr>
          <a:xfrm>
            <a:off x="1371600" y="1320799"/>
            <a:ext cx="9601200" cy="5006109"/>
          </a:xfrm>
        </p:spPr>
        <p:txBody>
          <a:bodyPr/>
          <a:lstStyle/>
          <a:p>
            <a:endParaRPr lang="cs-CZ" dirty="0"/>
          </a:p>
          <a:p>
            <a:endParaRPr lang="cs-CZ" dirty="0"/>
          </a:p>
          <a:p>
            <a:r>
              <a:rPr lang="cs-CZ" dirty="0"/>
              <a:t>Brzy objevuje, že existuje vztah mezi jeho chováním a následky tohoto chování – rozpohybuje </a:t>
            </a:r>
            <a:r>
              <a:rPr lang="cs-CZ" dirty="0" err="1"/>
              <a:t>řachtítka</a:t>
            </a:r>
            <a:r>
              <a:rPr lang="cs-CZ" dirty="0"/>
              <a:t>, nad ním visící hračky (základy pro pochopení kauzality). Vyhledává příjemné a vyhýbá se nepříjemnému.</a:t>
            </a:r>
          </a:p>
          <a:p>
            <a:r>
              <a:rPr lang="cs-CZ" dirty="0"/>
              <a:t>Reaguje na (vyšší) lidský hlas živěji, než na jiné zvuky, prohlíží si rysy lidského obličeje spíše, než jiné „objekty“. Úchopový reflex je silnější v případě prstu, než hůlky stejných rozměrů. Plazí se lépe na nahém těle, než v postýlce</a:t>
            </a:r>
          </a:p>
          <a:p>
            <a:r>
              <a:rPr lang="cs-CZ" dirty="0"/>
              <a:t>Jeho pláč (křik) je diferencovaný – liší se v případě hladu či bolesti. Pozná vlastní pláč od jiného.</a:t>
            </a:r>
          </a:p>
          <a:p>
            <a:r>
              <a:rPr lang="cs-CZ" dirty="0"/>
              <a:t>Napodobuje jednoduché mimické výrazy. </a:t>
            </a:r>
          </a:p>
          <a:p>
            <a:endParaRPr lang="cs-CZ" dirty="0"/>
          </a:p>
        </p:txBody>
      </p:sp>
    </p:spTree>
    <p:extLst>
      <p:ext uri="{BB962C8B-B14F-4D97-AF65-F5344CB8AC3E}">
        <p14:creationId xmlns:p14="http://schemas.microsoft.com/office/powerpoint/2010/main" val="20731274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71600" y="685800"/>
            <a:ext cx="9601200" cy="62345"/>
          </a:xfrm>
        </p:spPr>
        <p:txBody>
          <a:bodyPr>
            <a:normAutofit fontScale="90000"/>
          </a:bodyPr>
          <a:lstStyle/>
          <a:p>
            <a:endParaRPr lang="cs-CZ" dirty="0"/>
          </a:p>
        </p:txBody>
      </p:sp>
      <p:sp>
        <p:nvSpPr>
          <p:cNvPr id="3" name="Zástupný symbol pro obsah 2"/>
          <p:cNvSpPr>
            <a:spLocks noGrp="1"/>
          </p:cNvSpPr>
          <p:nvPr>
            <p:ph idx="1"/>
          </p:nvPr>
        </p:nvSpPr>
        <p:spPr>
          <a:xfrm>
            <a:off x="1371600" y="1246909"/>
            <a:ext cx="9601200" cy="5181599"/>
          </a:xfrm>
        </p:spPr>
        <p:txBody>
          <a:bodyPr>
            <a:normAutofit fontScale="55000" lnSpcReduction="20000"/>
          </a:bodyPr>
          <a:lstStyle/>
          <a:p>
            <a:r>
              <a:rPr lang="cs-CZ" sz="3200" dirty="0"/>
              <a:t>Synchronizovaný cyklus dialogické interakce s očním kontaktem a tváří v tvář jako dovednost „intuitivního rodičovství“. Rodič citlivě sleduje cyklus zájmu i pozdější pokles pozornosti dítěte a přizpůsobuje se mu. Dítě samo je také brzy aktivním „spoluhráčem“ dialogické „choreografie“ – společné hry se silným vzájemným potěšením. </a:t>
            </a:r>
          </a:p>
          <a:p>
            <a:pPr>
              <a:buFont typeface="Arial" panose="020B0604020202020204" pitchFamily="34" charset="0"/>
              <a:buChar char="•"/>
            </a:pPr>
            <a:r>
              <a:rPr lang="cs-CZ" sz="3200" dirty="0"/>
              <a:t>Bezděčná nápodoba výrazů ze strany rodičů jako biologické zrcadlo a zpětná vazba o vlastním vlivu (kompetenci) a významu pro druhé. Dítě tak poprvé „ovládá“ sociální chování druhých</a:t>
            </a:r>
          </a:p>
          <a:p>
            <a:pPr>
              <a:buFont typeface="Arial" panose="020B0604020202020204" pitchFamily="34" charset="0"/>
              <a:buChar char="•"/>
            </a:pPr>
            <a:r>
              <a:rPr lang="cs-CZ" sz="3200" dirty="0"/>
              <a:t>Zároveň samo napodobuje výrazy druhých jako prazáklad empatie a altruismu.  </a:t>
            </a:r>
          </a:p>
          <a:p>
            <a:r>
              <a:rPr lang="cs-CZ" sz="3200" dirty="0"/>
              <a:t>Dospělí obvykle reaguje na projevy dítěte s nerozdělenou pozorností  a citlivě reaguje na drobné změny chování – soulad společně zaměřené pozornosti a společně sdílené emoce, tj. „synchronie pozornosti a afektu“. To umí matka, otec i děti od 6-8 let. </a:t>
            </a:r>
            <a:r>
              <a:rPr lang="cs-CZ" sz="3200" dirty="0" err="1"/>
              <a:t>Asynchronie</a:t>
            </a:r>
            <a:r>
              <a:rPr lang="cs-CZ" sz="3200" dirty="0"/>
              <a:t> může být způsobená ze strany rodiče i dítěte (např. nedonošeného).</a:t>
            </a:r>
          </a:p>
          <a:p>
            <a:r>
              <a:rPr lang="cs-CZ" sz="3200" dirty="0" err="1"/>
              <a:t>Asynchronie</a:t>
            </a:r>
            <a:r>
              <a:rPr lang="cs-CZ" sz="3200" dirty="0"/>
              <a:t> či nedostatek sociální interakce může vést k deprivaci a opožďování či narušení vývoje. </a:t>
            </a:r>
          </a:p>
          <a:p>
            <a:r>
              <a:rPr lang="cs-CZ" sz="3200" dirty="0"/>
              <a:t>Novorozenec umí rozlišovat rozdíly v časových vztazích hlásek ve všech jazycích (dospělý jen pro mateřský jazyk). Ve věku dvou týdnů vykazovaly známky zneklidnění při jiné řeči, než jakou dosud slyšely.</a:t>
            </a:r>
          </a:p>
          <a:p>
            <a:endParaRPr lang="cs-CZ" sz="2900" dirty="0"/>
          </a:p>
          <a:p>
            <a:endParaRPr lang="cs-CZ" dirty="0"/>
          </a:p>
          <a:p>
            <a:pPr marL="0" indent="0">
              <a:buNone/>
            </a:pPr>
            <a:r>
              <a:rPr lang="cs-CZ" dirty="0"/>
              <a:t>   </a:t>
            </a:r>
          </a:p>
        </p:txBody>
      </p:sp>
    </p:spTree>
    <p:extLst>
      <p:ext uri="{BB962C8B-B14F-4D97-AF65-F5344CB8AC3E}">
        <p14:creationId xmlns:p14="http://schemas.microsoft.com/office/powerpoint/2010/main" val="120467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71600" y="685800"/>
            <a:ext cx="9601200" cy="62345"/>
          </a:xfrm>
        </p:spPr>
        <p:txBody>
          <a:bodyPr>
            <a:normAutofit fontScale="90000"/>
          </a:bodyPr>
          <a:lstStyle/>
          <a:p>
            <a:endParaRPr lang="cs-CZ" dirty="0"/>
          </a:p>
        </p:txBody>
      </p:sp>
      <p:sp>
        <p:nvSpPr>
          <p:cNvPr id="3" name="Zástupný symbol pro obsah 2"/>
          <p:cNvSpPr>
            <a:spLocks noGrp="1"/>
          </p:cNvSpPr>
          <p:nvPr>
            <p:ph idx="1"/>
          </p:nvPr>
        </p:nvSpPr>
        <p:spPr>
          <a:xfrm>
            <a:off x="1371600" y="868217"/>
            <a:ext cx="9601200" cy="5504873"/>
          </a:xfrm>
        </p:spPr>
        <p:txBody>
          <a:bodyPr/>
          <a:lstStyle/>
          <a:p>
            <a:r>
              <a:rPr lang="cs-CZ" dirty="0"/>
              <a:t>Některé výzkumy ukazují, že okamžitý a přirozený intimní kontakt matky s dítětem po porodu vede k vřelejší interakci, než v případě kontaktu po 12 hodinách na krátkou dobu.</a:t>
            </a:r>
          </a:p>
          <a:p>
            <a:r>
              <a:rPr lang="cs-CZ" dirty="0"/>
              <a:t>Kvalita této interakce zcela jistě zásadně ovlivňuje budoucí sociální i kognitivní vývoj dítěte a jeho sebepojetí. Kromě synchronizace pozornosti a emocí jsou důležité: </a:t>
            </a:r>
          </a:p>
          <a:p>
            <a:pPr>
              <a:buFont typeface="Arial" panose="020B0604020202020204" pitchFamily="34" charset="0"/>
              <a:buChar char="•"/>
            </a:pPr>
            <a:r>
              <a:rPr lang="cs-CZ" dirty="0"/>
              <a:t>„Kontingentní reaktivita“ matky – okamžitá reakce matky na projevy dítěte – dítě se učí, že má schopnost efektivně ovlivňovat (působit) na okolí a druhé. Vytváří si pocit vlastní hodnoty (oproti bezmoci a bezcennosti) a schopnost předvídat chování prostředí.</a:t>
            </a:r>
          </a:p>
          <a:p>
            <a:pPr>
              <a:buFont typeface="Arial" panose="020B0604020202020204" pitchFamily="34" charset="0"/>
              <a:buChar char="•"/>
            </a:pPr>
            <a:r>
              <a:rPr lang="cs-CZ" dirty="0"/>
              <a:t>Konzistentní péče – interakce si dlouhodobě zachovávají  stabilní styl.</a:t>
            </a:r>
          </a:p>
          <a:p>
            <a:pPr>
              <a:buFont typeface="Arial" panose="020B0604020202020204" pitchFamily="34" charset="0"/>
              <a:buChar char="•"/>
            </a:pPr>
            <a:endParaRPr lang="cs-CZ" dirty="0"/>
          </a:p>
          <a:p>
            <a:pPr>
              <a:buFont typeface="Wingdings" panose="05000000000000000000" pitchFamily="2" charset="2"/>
              <a:buChar char="Ø"/>
            </a:pPr>
            <a:r>
              <a:rPr lang="cs-CZ" dirty="0"/>
              <a:t>Dítě získává pocit, že svět je bezpečný, srozumitelný a předvídatelný, že jeho okolí mu rozumí a může své pocity sdělovat druhým. </a:t>
            </a:r>
          </a:p>
        </p:txBody>
      </p:sp>
    </p:spTree>
    <p:extLst>
      <p:ext uri="{BB962C8B-B14F-4D97-AF65-F5344CB8AC3E}">
        <p14:creationId xmlns:p14="http://schemas.microsoft.com/office/powerpoint/2010/main" val="2350460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71600" y="685800"/>
            <a:ext cx="9601200" cy="588818"/>
          </a:xfrm>
        </p:spPr>
        <p:txBody>
          <a:bodyPr>
            <a:normAutofit/>
          </a:bodyPr>
          <a:lstStyle/>
          <a:p>
            <a:r>
              <a:rPr lang="cs-CZ" sz="3600" u="sng" dirty="0"/>
              <a:t>Kojenecké období</a:t>
            </a:r>
          </a:p>
        </p:txBody>
      </p:sp>
      <p:sp>
        <p:nvSpPr>
          <p:cNvPr id="3" name="Zástupný symbol pro obsah 2"/>
          <p:cNvSpPr>
            <a:spLocks noGrp="1"/>
          </p:cNvSpPr>
          <p:nvPr>
            <p:ph idx="1"/>
          </p:nvPr>
        </p:nvSpPr>
        <p:spPr>
          <a:xfrm>
            <a:off x="1371600" y="1274618"/>
            <a:ext cx="9601200" cy="5237018"/>
          </a:xfrm>
        </p:spPr>
        <p:txBody>
          <a:bodyPr/>
          <a:lstStyle/>
          <a:p>
            <a:pPr>
              <a:buFont typeface="Wingdings" panose="05000000000000000000" pitchFamily="2" charset="2"/>
              <a:buChar char="Ø"/>
            </a:pPr>
            <a:r>
              <a:rPr lang="cs-CZ" dirty="0"/>
              <a:t>V tomto období se předpoklady pro interakci se světem a druhými rozvinou do záměrných aktivit řízených vůlí. Na konci období chodí a užívá řeči.</a:t>
            </a:r>
          </a:p>
          <a:p>
            <a:pPr marL="0" indent="0">
              <a:buNone/>
            </a:pPr>
            <a:r>
              <a:rPr lang="cs-CZ" b="1" i="1" dirty="0"/>
              <a:t>Vývoj motoriky, vnímání a řeči</a:t>
            </a:r>
          </a:p>
          <a:p>
            <a:pPr>
              <a:buFont typeface="Wingdings" panose="05000000000000000000" pitchFamily="2" charset="2"/>
              <a:buChar char="q"/>
            </a:pPr>
            <a:r>
              <a:rPr lang="cs-CZ" u="sng" dirty="0"/>
              <a:t>Ve třech měsících </a:t>
            </a:r>
            <a:r>
              <a:rPr lang="cs-CZ" dirty="0"/>
              <a:t>leží na zádech převážně v symetrické poloze s otevřenými ručkami připravenými k aktivnímu úchopu, který se objevuje v následujících třech měsících. V „sedě“ udrží vzpřímenou hlavičku, páteř ještě není esovitě zakřivená. V leže na bříšku drží hlavičku šikmo nad podložkou a začíná se opírat o předloktí. Ve čtvrtém měsíci  se opírá již o dlaně a hlavičku drží obličejem kolmo k podložce (vzpřímeně).</a:t>
            </a:r>
          </a:p>
          <a:p>
            <a:pPr>
              <a:buFont typeface="Wingdings" panose="05000000000000000000" pitchFamily="2" charset="2"/>
              <a:buChar char="q"/>
            </a:pPr>
            <a:r>
              <a:rPr lang="cs-CZ" dirty="0"/>
              <a:t>Sleduje plynule blízký pohybující se předmět pohyby hlavičky i očí ve všech směrech, dokáže odhadnout vzdálenost pohybujícího se předmětu. Preferují sledování „lidského“ biologického pohybu a pohybu (chůze) dětí před ostatními. Upřednostňují také sledování pohybujícího se obličeje před jinými podněty.</a:t>
            </a:r>
          </a:p>
          <a:p>
            <a:pPr>
              <a:buFont typeface="Wingdings" panose="05000000000000000000" pitchFamily="2" charset="2"/>
              <a:buChar char="q"/>
            </a:pPr>
            <a:r>
              <a:rPr lang="cs-CZ" dirty="0"/>
              <a:t>Křik je diferencovanější a dítě vydává první hlásky (dlouhé samohláskové zvuky) – „broukání“. Začínají se hlasitě smát.   </a:t>
            </a:r>
          </a:p>
        </p:txBody>
      </p:sp>
    </p:spTree>
    <p:extLst>
      <p:ext uri="{BB962C8B-B14F-4D97-AF65-F5344CB8AC3E}">
        <p14:creationId xmlns:p14="http://schemas.microsoft.com/office/powerpoint/2010/main" val="1546220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618836"/>
            <a:ext cx="9601200" cy="66964"/>
          </a:xfrm>
        </p:spPr>
        <p:txBody>
          <a:bodyPr>
            <a:normAutofit fontScale="90000"/>
          </a:bodyPr>
          <a:lstStyle/>
          <a:p>
            <a:endParaRPr lang="cs-CZ" dirty="0"/>
          </a:p>
        </p:txBody>
      </p:sp>
      <p:sp>
        <p:nvSpPr>
          <p:cNvPr id="3" name="Zástupný symbol pro obsah 2"/>
          <p:cNvSpPr>
            <a:spLocks noGrp="1"/>
          </p:cNvSpPr>
          <p:nvPr>
            <p:ph idx="1"/>
          </p:nvPr>
        </p:nvSpPr>
        <p:spPr>
          <a:xfrm>
            <a:off x="1371600" y="822035"/>
            <a:ext cx="9601200" cy="5606473"/>
          </a:xfrm>
        </p:spPr>
        <p:txBody>
          <a:bodyPr/>
          <a:lstStyle/>
          <a:p>
            <a:pPr>
              <a:buFont typeface="Wingdings" panose="05000000000000000000" pitchFamily="2" charset="2"/>
              <a:buChar char="q"/>
            </a:pPr>
            <a:r>
              <a:rPr lang="cs-CZ" dirty="0"/>
              <a:t> </a:t>
            </a:r>
            <a:r>
              <a:rPr lang="cs-CZ" u="sng" dirty="0"/>
              <a:t>V 6 měsících </a:t>
            </a:r>
            <a:r>
              <a:rPr lang="cs-CZ" dirty="0"/>
              <a:t>dítě s oporou sedí vzpřímeně s páteří zakřivenou v bedrech. Ve stoji s oporou se už výrazně vzpírá a v 7. měsíci už stojí jen přidržováno za ruce. Uchopuje větší předměty (celou dlaní) i jednostranně (nikoli oběma rukama najednou). S uchopenými předměty už delší dobu manipuluje (bouchá, třese, překládá z ruky do ruky). Vnímá téměř tak ostře, jako dospělí lidé.</a:t>
            </a:r>
          </a:p>
          <a:p>
            <a:pPr>
              <a:buFont typeface="Wingdings" panose="05000000000000000000" pitchFamily="2" charset="2"/>
              <a:buChar char="q"/>
            </a:pPr>
            <a:r>
              <a:rPr lang="cs-CZ" dirty="0"/>
              <a:t>Začíná „žvatlat“ – vyslovovat slabiky. Své pocity už dává najevo jinak, než pláčem. Sluchem lokalizuje předměty i bez účasti zraku.</a:t>
            </a:r>
          </a:p>
          <a:p>
            <a:pPr>
              <a:buFont typeface="Wingdings" panose="05000000000000000000" pitchFamily="2" charset="2"/>
              <a:buChar char="q"/>
            </a:pPr>
            <a:r>
              <a:rPr lang="cs-CZ" u="sng" dirty="0"/>
              <a:t>V 9. měsíci </a:t>
            </a:r>
            <a:r>
              <a:rPr lang="cs-CZ" dirty="0"/>
              <a:t>dítě sedí samo a libovolně dlouho, posadí se samo – svět může pozorovat v horizontální rovině. Pohybuje se lezením k předmětům které ho zajímají. Za ruce se vytáhne do stoje.</a:t>
            </a:r>
          </a:p>
          <a:p>
            <a:pPr>
              <a:buFont typeface="Wingdings" panose="05000000000000000000" pitchFamily="2" charset="2"/>
              <a:buChar char="q"/>
            </a:pPr>
            <a:r>
              <a:rPr lang="cs-CZ" dirty="0"/>
              <a:t>Úchop už je klešťový (ne dlaňový) a tak může uchopit malé předměty. Předměty začíná záměrně pouštět (vyhazovat např. z kočárku či postýlky). Zajímají jej drobné předměty a detaily. Zlepšuje se schopnost manipulace s předměty (pokouší se vkládat předmět do nádobky).</a:t>
            </a:r>
          </a:p>
          <a:p>
            <a:pPr>
              <a:buFont typeface="Wingdings" panose="05000000000000000000" pitchFamily="2" charset="2"/>
              <a:buChar char="q"/>
            </a:pPr>
            <a:r>
              <a:rPr lang="cs-CZ" dirty="0"/>
              <a:t>Začíná rozumět jednoduchým výzvám („udělej </a:t>
            </a:r>
            <a:r>
              <a:rPr lang="cs-CZ" dirty="0" err="1"/>
              <a:t>pá-pá</a:t>
            </a:r>
            <a:r>
              <a:rPr lang="cs-CZ" dirty="0"/>
              <a:t>“) a objevuje se první slůvko s významem. Samo si přidržuje lahvičku, ze které pije, nebo rohlík či sušenku.</a:t>
            </a:r>
          </a:p>
        </p:txBody>
      </p:sp>
    </p:spTree>
    <p:extLst>
      <p:ext uri="{BB962C8B-B14F-4D97-AF65-F5344CB8AC3E}">
        <p14:creationId xmlns:p14="http://schemas.microsoft.com/office/powerpoint/2010/main" val="24398229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600364"/>
            <a:ext cx="9601200" cy="85436"/>
          </a:xfrm>
        </p:spPr>
        <p:txBody>
          <a:bodyPr>
            <a:normAutofit fontScale="90000"/>
          </a:bodyPr>
          <a:lstStyle/>
          <a:p>
            <a:endParaRPr lang="cs-CZ" dirty="0"/>
          </a:p>
        </p:txBody>
      </p:sp>
      <p:sp>
        <p:nvSpPr>
          <p:cNvPr id="3" name="Zástupný symbol pro obsah 2"/>
          <p:cNvSpPr>
            <a:spLocks noGrp="1"/>
          </p:cNvSpPr>
          <p:nvPr>
            <p:ph idx="1"/>
          </p:nvPr>
        </p:nvSpPr>
        <p:spPr>
          <a:xfrm>
            <a:off x="1371600" y="685799"/>
            <a:ext cx="9601200" cy="5779655"/>
          </a:xfrm>
        </p:spPr>
        <p:txBody>
          <a:bodyPr>
            <a:normAutofit fontScale="92500" lnSpcReduction="20000"/>
          </a:bodyPr>
          <a:lstStyle/>
          <a:p>
            <a:pPr>
              <a:buFont typeface="Wingdings" panose="05000000000000000000" pitchFamily="2" charset="2"/>
              <a:buChar char="q"/>
            </a:pPr>
            <a:r>
              <a:rPr lang="cs-CZ" dirty="0"/>
              <a:t> Ve 12. měsíci se toho příliš nemění. Zpravidla stojí bez přidržování, ale dosud samostatně nechodí (teprve o něco později). Rozlišuje předměty podle jejich vlastností a funkcí (gumovou hračku mačká, aby zapískala, autíčko postrkuje, kostky staví na sebe, hřebínek přikládá k hlavičce). Rozumí většímu počtu slov, vyslovuje průměrně 6 slov.</a:t>
            </a:r>
          </a:p>
          <a:p>
            <a:pPr>
              <a:buFont typeface="Wingdings" panose="05000000000000000000" pitchFamily="2" charset="2"/>
              <a:buChar char="q"/>
            </a:pPr>
            <a:endParaRPr lang="cs-CZ" dirty="0"/>
          </a:p>
          <a:p>
            <a:pPr marL="0" indent="0">
              <a:buNone/>
            </a:pPr>
            <a:r>
              <a:rPr lang="cs-CZ" b="1" i="1" dirty="0"/>
              <a:t>Kognitivní vývoj</a:t>
            </a:r>
          </a:p>
          <a:p>
            <a:pPr marL="0" indent="0">
              <a:buNone/>
            </a:pPr>
            <a:r>
              <a:rPr lang="cs-CZ" dirty="0"/>
              <a:t>Inteligence kojence je senzomotorická – myšlenkové operace jsou vázány na prováděnou činnost, na přímé vnímání a motorické akty.</a:t>
            </a:r>
          </a:p>
          <a:p>
            <a:pPr>
              <a:buFont typeface="Wingdings" panose="05000000000000000000" pitchFamily="2" charset="2"/>
              <a:buChar char="q"/>
            </a:pPr>
            <a:r>
              <a:rPr lang="cs-CZ" dirty="0"/>
              <a:t>Vrozené chování (sání mléka z prsu) od počátku nacvičuje a rozšiřuje na nové předměty, které potom dovede rozlišit stejně jako různé situace.</a:t>
            </a:r>
          </a:p>
          <a:p>
            <a:pPr>
              <a:buFont typeface="Wingdings" panose="05000000000000000000" pitchFamily="2" charset="2"/>
              <a:buChar char="q"/>
            </a:pPr>
            <a:r>
              <a:rPr lang="cs-CZ" u="sng" dirty="0"/>
              <a:t>1-4 měsíce </a:t>
            </a:r>
            <a:r>
              <a:rPr lang="cs-CZ" dirty="0"/>
              <a:t>Vrozené a procvičené chování začíná koordinovat – co má v ruce a čím pohybuje, na to se dívá, strká do úst a saje atd. (první přírůstky zkušenosti).</a:t>
            </a:r>
          </a:p>
          <a:p>
            <a:pPr>
              <a:buFont typeface="Wingdings" panose="05000000000000000000" pitchFamily="2" charset="2"/>
              <a:buChar char="q"/>
            </a:pPr>
            <a:r>
              <a:rPr lang="cs-CZ" u="sng" dirty="0"/>
              <a:t>4-8 měsíc </a:t>
            </a:r>
            <a:r>
              <a:rPr lang="cs-CZ" dirty="0"/>
              <a:t>začíná předvídat následky činnosti a záměrně opakuje akty, které způsobily něco zajímavého – opakovaně rozhoupává chrastítka </a:t>
            </a:r>
          </a:p>
          <a:p>
            <a:pPr>
              <a:buFont typeface="Wingdings" panose="05000000000000000000" pitchFamily="2" charset="2"/>
              <a:buChar char="q"/>
            </a:pPr>
            <a:r>
              <a:rPr lang="cs-CZ" u="sng" dirty="0"/>
              <a:t>Od 8. měsíce</a:t>
            </a:r>
            <a:r>
              <a:rPr lang="cs-CZ" dirty="0"/>
              <a:t> začíná rozlišovat mezi prostředkem a cílem (odkryje přikrývku, aby si vzal předmět pod ní). Začíná chápat trvalost předmětu v čase (na jednodušší úrovni je „permanence objektu“ pozorována už u novorozenců). Předmět ale zůstává dlouho spojen s celostní situací (trvalostí obvyklých činností a dějů).</a:t>
            </a:r>
          </a:p>
          <a:p>
            <a:pPr>
              <a:buFont typeface="Wingdings" panose="05000000000000000000" pitchFamily="2" charset="2"/>
              <a:buChar char="ü"/>
            </a:pPr>
            <a:r>
              <a:rPr lang="cs-CZ" dirty="0"/>
              <a:t>Předmět trvající v čase představuje první „invariantu“ (neproměnnou) inteligence </a:t>
            </a:r>
            <a:endParaRPr lang="cs-CZ" u="sng" dirty="0"/>
          </a:p>
          <a:p>
            <a:pPr>
              <a:buFont typeface="Wingdings" panose="05000000000000000000" pitchFamily="2" charset="2"/>
              <a:buChar char="q"/>
            </a:pPr>
            <a:endParaRPr lang="cs-CZ" dirty="0"/>
          </a:p>
          <a:p>
            <a:pPr>
              <a:buFont typeface="Wingdings" panose="05000000000000000000" pitchFamily="2" charset="2"/>
              <a:buChar char="q"/>
            </a:pPr>
            <a:endParaRPr lang="cs-CZ" dirty="0"/>
          </a:p>
          <a:p>
            <a:pPr marL="0" indent="0">
              <a:buNone/>
            </a:pPr>
            <a:endParaRPr lang="cs-CZ" dirty="0"/>
          </a:p>
        </p:txBody>
      </p:sp>
    </p:spTree>
    <p:extLst>
      <p:ext uri="{BB962C8B-B14F-4D97-AF65-F5344CB8AC3E}">
        <p14:creationId xmlns:p14="http://schemas.microsoft.com/office/powerpoint/2010/main" val="34733936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71600" y="685800"/>
            <a:ext cx="9601200" cy="45719"/>
          </a:xfrm>
        </p:spPr>
        <p:txBody>
          <a:bodyPr>
            <a:normAutofit fontScale="90000"/>
          </a:bodyPr>
          <a:lstStyle/>
          <a:p>
            <a:endParaRPr lang="cs-CZ" dirty="0"/>
          </a:p>
        </p:txBody>
      </p:sp>
      <p:sp>
        <p:nvSpPr>
          <p:cNvPr id="3" name="Zástupný symbol pro obsah 2"/>
          <p:cNvSpPr>
            <a:spLocks noGrp="1"/>
          </p:cNvSpPr>
          <p:nvPr>
            <p:ph idx="1"/>
          </p:nvPr>
        </p:nvSpPr>
        <p:spPr>
          <a:xfrm>
            <a:off x="1371600" y="840509"/>
            <a:ext cx="9601200" cy="5578764"/>
          </a:xfrm>
        </p:spPr>
        <p:txBody>
          <a:bodyPr/>
          <a:lstStyle/>
          <a:p>
            <a:pPr marL="0" indent="0">
              <a:buNone/>
            </a:pPr>
            <a:r>
              <a:rPr lang="cs-CZ" b="1" i="1" dirty="0"/>
              <a:t>Socializace</a:t>
            </a:r>
          </a:p>
          <a:p>
            <a:pPr marL="0" indent="0">
              <a:buNone/>
            </a:pPr>
            <a:r>
              <a:rPr lang="cs-CZ" u="sng" dirty="0"/>
              <a:t>René </a:t>
            </a:r>
            <a:r>
              <a:rPr lang="cs-CZ" u="sng" dirty="0" err="1"/>
              <a:t>Spitz</a:t>
            </a:r>
            <a:r>
              <a:rPr lang="cs-CZ" dirty="0"/>
              <a:t>:</a:t>
            </a:r>
          </a:p>
          <a:p>
            <a:pPr>
              <a:buFont typeface="Arial" panose="020B0604020202020204" pitchFamily="34" charset="0"/>
              <a:buChar char="•"/>
            </a:pPr>
            <a:r>
              <a:rPr lang="cs-CZ" i="1" dirty="0" err="1"/>
              <a:t>Preobjektální</a:t>
            </a:r>
            <a:r>
              <a:rPr lang="cs-CZ" i="1" dirty="0"/>
              <a:t> stadium </a:t>
            </a:r>
            <a:r>
              <a:rPr lang="cs-CZ" dirty="0"/>
              <a:t>(0-3 m)</a:t>
            </a:r>
          </a:p>
          <a:p>
            <a:pPr>
              <a:buFont typeface="Arial" panose="020B0604020202020204" pitchFamily="34" charset="0"/>
              <a:buChar char="•"/>
            </a:pPr>
            <a:r>
              <a:rPr lang="cs-CZ" i="1" dirty="0"/>
              <a:t>Stadium předběžného objektu </a:t>
            </a:r>
            <a:r>
              <a:rPr lang="cs-CZ" dirty="0"/>
              <a:t>(3-6 či 8 m)</a:t>
            </a:r>
          </a:p>
          <a:p>
            <a:pPr>
              <a:buFont typeface="Arial" panose="020B0604020202020204" pitchFamily="34" charset="0"/>
              <a:buChar char="•"/>
            </a:pPr>
            <a:r>
              <a:rPr lang="cs-CZ" i="1" dirty="0"/>
              <a:t>Stadium objektu </a:t>
            </a:r>
          </a:p>
          <a:p>
            <a:pPr marL="0" indent="0">
              <a:buNone/>
            </a:pPr>
            <a:r>
              <a:rPr lang="cs-CZ" dirty="0"/>
              <a:t>– dítě začíná rozlišovat mezi známou a cizí tváří a začíná dávat najevo úzkost při odloučení od známé osoby („separační úzkost“, „úzkost osmého měsíce“, „anaklitická deprese“). Primární osoba od té doby zaujímá jedinečné místo v citovém životě dítěte související s uspokojováním potřeb lásky a bezpečí. Související strach z cizích lidí. Ústavní děti, které neměly příležitost vztah k jedné osobě navázat, tyto reakce nevykazují.</a:t>
            </a:r>
          </a:p>
          <a:p>
            <a:pPr>
              <a:buFont typeface="Wingdings" panose="05000000000000000000" pitchFamily="2" charset="2"/>
              <a:buChar char="Ø"/>
            </a:pPr>
            <a:r>
              <a:rPr lang="cs-CZ" dirty="0"/>
              <a:t>Depresivní reakce dítěte následuje nejen po fyzické nepřítomnosti matky, ale také při její emoční nedostupnosti (strnulý obličej matky v experimentální situaci)</a:t>
            </a:r>
          </a:p>
          <a:p>
            <a:pPr>
              <a:buFont typeface="Wingdings" panose="05000000000000000000" pitchFamily="2" charset="2"/>
              <a:buChar char="ü"/>
            </a:pPr>
            <a:r>
              <a:rPr lang="cs-CZ" dirty="0"/>
              <a:t>Vztah k primární osobě je základem spolehlivých vztahů k lidem vůbec (přátelských, partnerských i rodičovských). </a:t>
            </a:r>
          </a:p>
        </p:txBody>
      </p:sp>
    </p:spTree>
    <p:extLst>
      <p:ext uri="{BB962C8B-B14F-4D97-AF65-F5344CB8AC3E}">
        <p14:creationId xmlns:p14="http://schemas.microsoft.com/office/powerpoint/2010/main" val="3769165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6C4295-E408-4013-9DEB-916AC64F1266}"/>
              </a:ext>
            </a:extLst>
          </p:cNvPr>
          <p:cNvSpPr>
            <a:spLocks noGrp="1"/>
          </p:cNvSpPr>
          <p:nvPr>
            <p:ph type="title"/>
          </p:nvPr>
        </p:nvSpPr>
        <p:spPr>
          <a:xfrm>
            <a:off x="1371600" y="457200"/>
            <a:ext cx="9601200" cy="601579"/>
          </a:xfrm>
        </p:spPr>
        <p:txBody>
          <a:bodyPr>
            <a:normAutofit fontScale="90000"/>
          </a:bodyPr>
          <a:lstStyle/>
          <a:p>
            <a:r>
              <a:rPr lang="cs-CZ" sz="4000" b="1" dirty="0">
                <a:solidFill>
                  <a:srgbClr val="00B050"/>
                </a:solidFill>
              </a:rPr>
              <a:t>Předmět a metody</a:t>
            </a:r>
          </a:p>
        </p:txBody>
      </p:sp>
      <p:sp>
        <p:nvSpPr>
          <p:cNvPr id="3" name="Zástupný obsah 2">
            <a:extLst>
              <a:ext uri="{FF2B5EF4-FFF2-40B4-BE49-F238E27FC236}">
                <a16:creationId xmlns:a16="http://schemas.microsoft.com/office/drawing/2014/main" id="{A3A456AF-BC51-4172-A0B1-820C8E2BC633}"/>
              </a:ext>
            </a:extLst>
          </p:cNvPr>
          <p:cNvSpPr>
            <a:spLocks noGrp="1"/>
          </p:cNvSpPr>
          <p:nvPr>
            <p:ph idx="1"/>
          </p:nvPr>
        </p:nvSpPr>
        <p:spPr>
          <a:xfrm>
            <a:off x="1371600" y="1058779"/>
            <a:ext cx="9601200" cy="5342021"/>
          </a:xfrm>
        </p:spPr>
        <p:txBody>
          <a:bodyPr/>
          <a:lstStyle/>
          <a:p>
            <a:pPr marL="0" indent="0">
              <a:buNone/>
            </a:pPr>
            <a:endParaRPr lang="cs-CZ" dirty="0"/>
          </a:p>
          <a:p>
            <a:pPr marL="0" indent="0">
              <a:buNone/>
            </a:pPr>
            <a:r>
              <a:rPr lang="cs-CZ" dirty="0"/>
              <a:t>Psychologie studuje změny chování a prožívání v čase</a:t>
            </a:r>
          </a:p>
          <a:p>
            <a:pPr marL="457200" indent="-457200">
              <a:buFont typeface="+mj-lt"/>
              <a:buAutoNum type="arabicPeriod"/>
            </a:pPr>
            <a:r>
              <a:rPr lang="cs-CZ" u="sng" dirty="0"/>
              <a:t>Studium fylogeneze psychiky </a:t>
            </a:r>
            <a:r>
              <a:rPr lang="cs-CZ" dirty="0"/>
              <a:t>– srovnávací psychologie (etologie-srovnávací biologie)</a:t>
            </a:r>
          </a:p>
          <a:p>
            <a:pPr marL="457200" indent="-457200">
              <a:buFont typeface="+mj-lt"/>
              <a:buAutoNum type="arabicPeriod"/>
            </a:pPr>
            <a:r>
              <a:rPr lang="cs-CZ" u="sng" dirty="0"/>
              <a:t>Studium antropogeneze psychiky </a:t>
            </a:r>
            <a:r>
              <a:rPr lang="cs-CZ" dirty="0"/>
              <a:t>– </a:t>
            </a:r>
            <a:r>
              <a:rPr lang="cs-CZ" dirty="0" err="1"/>
              <a:t>etnopsychologie</a:t>
            </a:r>
            <a:r>
              <a:rPr lang="cs-CZ" dirty="0"/>
              <a:t> (kulturní antropologie)</a:t>
            </a:r>
          </a:p>
          <a:p>
            <a:pPr marL="457200" indent="-457200">
              <a:buFont typeface="+mj-lt"/>
              <a:buAutoNum type="arabicPeriod"/>
            </a:pPr>
            <a:r>
              <a:rPr lang="cs-CZ" u="sng" dirty="0">
                <a:solidFill>
                  <a:srgbClr val="00B0F0"/>
                </a:solidFill>
              </a:rPr>
              <a:t>Studium ontogeneze psychiky</a:t>
            </a:r>
          </a:p>
          <a:p>
            <a:pPr marL="457200" indent="-457200">
              <a:buFont typeface="+mj-lt"/>
              <a:buAutoNum type="arabicPeriod"/>
            </a:pPr>
            <a:r>
              <a:rPr lang="cs-CZ" u="sng" dirty="0"/>
              <a:t>Studium aktuální geneze </a:t>
            </a:r>
            <a:r>
              <a:rPr lang="cs-CZ" dirty="0"/>
              <a:t>– například ve vnímání, při řešení problémů (kognitivní psychologie), učení (pedagogická psychologie), ale v obecných poznatcích součástí obecné psychologie a všech základních i aplikovaných disciplín)</a:t>
            </a:r>
          </a:p>
          <a:p>
            <a:pPr marL="457200" indent="-457200">
              <a:buFont typeface="+mj-lt"/>
              <a:buAutoNum type="arabicPeriod"/>
            </a:pPr>
            <a:endParaRPr lang="cs-CZ" dirty="0"/>
          </a:p>
        </p:txBody>
      </p:sp>
    </p:spTree>
    <p:extLst>
      <p:ext uri="{BB962C8B-B14F-4D97-AF65-F5344CB8AC3E}">
        <p14:creationId xmlns:p14="http://schemas.microsoft.com/office/powerpoint/2010/main" val="37948757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498764"/>
            <a:ext cx="9601200" cy="45719"/>
          </a:xfrm>
        </p:spPr>
        <p:txBody>
          <a:bodyPr>
            <a:normAutofit fontScale="90000"/>
          </a:bodyPr>
          <a:lstStyle/>
          <a:p>
            <a:endParaRPr lang="cs-CZ" dirty="0"/>
          </a:p>
        </p:txBody>
      </p:sp>
      <p:sp>
        <p:nvSpPr>
          <p:cNvPr id="3" name="Zástupný symbol pro obsah 2"/>
          <p:cNvSpPr>
            <a:spLocks noGrp="1"/>
          </p:cNvSpPr>
          <p:nvPr>
            <p:ph idx="1"/>
          </p:nvPr>
        </p:nvSpPr>
        <p:spPr>
          <a:xfrm>
            <a:off x="1371600" y="628073"/>
            <a:ext cx="9601200" cy="5754254"/>
          </a:xfrm>
        </p:spPr>
        <p:txBody>
          <a:bodyPr>
            <a:normAutofit lnSpcReduction="10000"/>
          </a:bodyPr>
          <a:lstStyle/>
          <a:p>
            <a:pPr marL="0" indent="0">
              <a:buNone/>
            </a:pPr>
            <a:r>
              <a:rPr lang="cs-CZ" u="sng" dirty="0"/>
              <a:t>Margaret Mahlerová </a:t>
            </a:r>
            <a:r>
              <a:rPr lang="cs-CZ" dirty="0"/>
              <a:t>(vývoj sebepojetí):</a:t>
            </a:r>
          </a:p>
          <a:p>
            <a:pPr>
              <a:buFont typeface="Courier New" panose="02070309020205020404" pitchFamily="49" charset="0"/>
              <a:buChar char="o"/>
            </a:pPr>
            <a:r>
              <a:rPr lang="cs-CZ" dirty="0"/>
              <a:t>Fáze normálního autismu (0-1m) – nerozlišuje ještě sebe a svoji matku</a:t>
            </a:r>
          </a:p>
          <a:p>
            <a:pPr>
              <a:buFont typeface="Courier New" panose="02070309020205020404" pitchFamily="49" charset="0"/>
              <a:buChar char="o"/>
            </a:pPr>
            <a:r>
              <a:rPr lang="cs-CZ" dirty="0"/>
              <a:t>Fáze normální symbiózy (2-4m) – dítě nerozlišuje sebe a svoji matku, ale rozlišuje jejich okolí (spolu tvoří jeden omnipotentní systém ohraničený od okolí)</a:t>
            </a:r>
          </a:p>
          <a:p>
            <a:pPr>
              <a:buFont typeface="Courier New" panose="02070309020205020404" pitchFamily="49" charset="0"/>
              <a:buChar char="o"/>
            </a:pPr>
            <a:r>
              <a:rPr lang="cs-CZ" dirty="0"/>
              <a:t>Fáze separace – individuace (4m – 3r)</a:t>
            </a:r>
          </a:p>
          <a:p>
            <a:pPr>
              <a:buFont typeface="Arial" panose="020B0604020202020204" pitchFamily="34" charset="0"/>
              <a:buChar char="•"/>
            </a:pPr>
            <a:r>
              <a:rPr lang="cs-CZ" dirty="0" err="1"/>
              <a:t>Subfáze</a:t>
            </a:r>
            <a:r>
              <a:rPr lang="cs-CZ" dirty="0"/>
              <a:t> diferenciace (4-10m) – začíná odlišovat matku od druhých lidí a objevuje se strach z cizích lidí a separační úzkost. Objevuje okolí (tělo svoje i matky).</a:t>
            </a:r>
          </a:p>
          <a:p>
            <a:pPr>
              <a:buFont typeface="Arial" panose="020B0604020202020204" pitchFamily="34" charset="0"/>
              <a:buChar char="•"/>
            </a:pPr>
            <a:r>
              <a:rPr lang="cs-CZ" dirty="0" err="1"/>
              <a:t>Subfáze</a:t>
            </a:r>
            <a:r>
              <a:rPr lang="cs-CZ" dirty="0"/>
              <a:t> procvičování (10-16m) – Aktivně se vzdaluje od matky a zase se vrací (pro ujištění k dalším objevným výpravám. Zřetelně odlišuje sebe a matku a zároveň upevňuje vztah k ní. Nárůst separačních úzkostí (vyžaduje její blízkost a častý alespoň zrakový či sluchový kontakt). Delší nucená separace může vést ke stagnaci či regresi ve vývoji. Úspěšná zkušenost s touto fází je základem asertivity, autonomie a zvědavosti.</a:t>
            </a:r>
          </a:p>
          <a:p>
            <a:pPr>
              <a:buFont typeface="Arial" panose="020B0604020202020204" pitchFamily="34" charset="0"/>
              <a:buChar char="•"/>
            </a:pPr>
            <a:r>
              <a:rPr lang="cs-CZ" dirty="0" err="1"/>
              <a:t>Subfáze</a:t>
            </a:r>
            <a:r>
              <a:rPr lang="cs-CZ" dirty="0"/>
              <a:t> navazování přátelských vztahů (16-25m) – intenzivněji navazuje vztahy k dalším lidem. Odolnější vůči frustraci. Ambivalentní vztah k matce (vyžaduje přítomnost a zároveň vůči ní vyjadřuje negativní pocity). Ani v této fázi není dobrá nucená separace   </a:t>
            </a:r>
          </a:p>
          <a:p>
            <a:pPr>
              <a:buFont typeface="Wingdings" panose="05000000000000000000" pitchFamily="2" charset="2"/>
              <a:buChar char="§"/>
            </a:pPr>
            <a:endParaRPr lang="cs-CZ" dirty="0"/>
          </a:p>
        </p:txBody>
      </p:sp>
    </p:spTree>
    <p:extLst>
      <p:ext uri="{BB962C8B-B14F-4D97-AF65-F5344CB8AC3E}">
        <p14:creationId xmlns:p14="http://schemas.microsoft.com/office/powerpoint/2010/main" val="11262398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71600" y="480753"/>
            <a:ext cx="9601200" cy="45719"/>
          </a:xfrm>
        </p:spPr>
        <p:txBody>
          <a:bodyPr>
            <a:normAutofit fontScale="90000"/>
          </a:bodyPr>
          <a:lstStyle/>
          <a:p>
            <a:endParaRPr lang="cs-CZ" dirty="0"/>
          </a:p>
        </p:txBody>
      </p:sp>
      <p:sp>
        <p:nvSpPr>
          <p:cNvPr id="3" name="Zástupný symbol pro obsah 2"/>
          <p:cNvSpPr>
            <a:spLocks noGrp="1"/>
          </p:cNvSpPr>
          <p:nvPr>
            <p:ph idx="1"/>
          </p:nvPr>
        </p:nvSpPr>
        <p:spPr>
          <a:xfrm>
            <a:off x="1371600" y="674255"/>
            <a:ext cx="9601200" cy="5865090"/>
          </a:xfrm>
        </p:spPr>
        <p:txBody>
          <a:bodyPr/>
          <a:lstStyle/>
          <a:p>
            <a:pPr>
              <a:buFont typeface="Arial" panose="020B0604020202020204" pitchFamily="34" charset="0"/>
              <a:buChar char="•"/>
            </a:pPr>
            <a:r>
              <a:rPr lang="cs-CZ" dirty="0" err="1"/>
              <a:t>Subfáze</a:t>
            </a:r>
            <a:r>
              <a:rPr lang="cs-CZ" dirty="0"/>
              <a:t> individuace, „stálosti objektu“ (25-36m) – mentální reprezentace (představa) matky je zvnitřněna a dítě začíná být samostatné („zrození psychologického já“). Kolem tří let už jsou schopné snášet přiměřeně dlouhé separace (MŠ).</a:t>
            </a:r>
          </a:p>
          <a:p>
            <a:pPr>
              <a:buFont typeface="Arial" panose="020B0604020202020204" pitchFamily="34" charset="0"/>
              <a:buChar char="•"/>
            </a:pPr>
            <a:endParaRPr lang="cs-CZ" dirty="0"/>
          </a:p>
          <a:p>
            <a:pPr marL="0" indent="0">
              <a:buNone/>
            </a:pPr>
            <a:r>
              <a:rPr lang="cs-CZ" u="sng" dirty="0"/>
              <a:t>Mary </a:t>
            </a:r>
            <a:r>
              <a:rPr lang="cs-CZ" u="sng" dirty="0" err="1"/>
              <a:t>Ainsworthová</a:t>
            </a:r>
            <a:r>
              <a:rPr lang="cs-CZ" dirty="0"/>
              <a:t> (kvalita vztahu matka-dítě v 1. roce):</a:t>
            </a:r>
          </a:p>
          <a:p>
            <a:pPr>
              <a:buFont typeface="Courier New" panose="02070309020205020404" pitchFamily="49" charset="0"/>
              <a:buChar char="o"/>
            </a:pPr>
            <a:r>
              <a:rPr lang="cs-CZ" b="1" i="1" dirty="0"/>
              <a:t>Děti s jistým pevným vztahem </a:t>
            </a:r>
            <a:r>
              <a:rPr lang="cs-CZ" dirty="0"/>
              <a:t>k matce – po jejím návratu navazují kontakt s ní a vyhledávají její blízkost. Matky senzitivní, citlivé vhledem k signálům dítěte, Děti měly později (v předškolním věku) lepší vztahy s učitelkou, byly sebejistější, méně problémů chování.</a:t>
            </a:r>
          </a:p>
          <a:p>
            <a:pPr>
              <a:buFont typeface="Courier New" panose="02070309020205020404" pitchFamily="49" charset="0"/>
              <a:buChar char="o"/>
            </a:pPr>
            <a:r>
              <a:rPr lang="cs-CZ" b="1" i="1" dirty="0"/>
              <a:t>Děti s nejistým – vyhýbavým vztahem </a:t>
            </a:r>
            <a:r>
              <a:rPr lang="cs-CZ" dirty="0"/>
              <a:t>– kontaktu se po jejím návratu vyhýbaly, epizody nepředvídatelné agrese vůči matce. Matky méně citlivé s tendencí odmítat tělesný kontakt s dítětem (nedostatek výrazů emocí).</a:t>
            </a:r>
          </a:p>
          <a:p>
            <a:pPr>
              <a:buFont typeface="Courier New" panose="02070309020205020404" pitchFamily="49" charset="0"/>
              <a:buChar char="o"/>
            </a:pPr>
            <a:r>
              <a:rPr lang="cs-CZ" b="1" i="1" dirty="0"/>
              <a:t>Děti s nejistým – rezistentním vztahem </a:t>
            </a:r>
            <a:r>
              <a:rPr lang="cs-CZ" dirty="0"/>
              <a:t>– vyhledávaly sice kontakt, ale současně dávaly najevo zlost a vzdor vůči ní. Matky opět </a:t>
            </a:r>
            <a:r>
              <a:rPr lang="cs-CZ"/>
              <a:t>méně citlivé.</a:t>
            </a:r>
            <a:endParaRPr lang="cs-CZ" b="1" i="1" dirty="0"/>
          </a:p>
        </p:txBody>
      </p:sp>
    </p:spTree>
    <p:extLst>
      <p:ext uri="{BB962C8B-B14F-4D97-AF65-F5344CB8AC3E}">
        <p14:creationId xmlns:p14="http://schemas.microsoft.com/office/powerpoint/2010/main" val="20905464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489526"/>
            <a:ext cx="9601200" cy="45719"/>
          </a:xfrm>
        </p:spPr>
        <p:txBody>
          <a:bodyPr>
            <a:normAutofit fontScale="90000"/>
          </a:bodyPr>
          <a:lstStyle/>
          <a:p>
            <a:endParaRPr lang="cs-CZ" dirty="0"/>
          </a:p>
        </p:txBody>
      </p:sp>
      <p:sp>
        <p:nvSpPr>
          <p:cNvPr id="3" name="Zástupný symbol pro obsah 2"/>
          <p:cNvSpPr>
            <a:spLocks noGrp="1"/>
          </p:cNvSpPr>
          <p:nvPr>
            <p:ph idx="1"/>
          </p:nvPr>
        </p:nvSpPr>
        <p:spPr>
          <a:xfrm>
            <a:off x="1371600" y="600364"/>
            <a:ext cx="9601200" cy="5809672"/>
          </a:xfrm>
        </p:spPr>
        <p:txBody>
          <a:bodyPr>
            <a:normAutofit/>
          </a:bodyPr>
          <a:lstStyle/>
          <a:p>
            <a:pPr>
              <a:buFont typeface="Wingdings" panose="05000000000000000000" pitchFamily="2" charset="2"/>
              <a:buChar char="Ø"/>
            </a:pPr>
            <a:r>
              <a:rPr lang="cs-CZ" dirty="0"/>
              <a:t>Separační úzkost a strach z cizích lidí spíše při pasivní </a:t>
            </a:r>
            <a:r>
              <a:rPr lang="cs-CZ" dirty="0" err="1"/>
              <a:t>vystavenosti</a:t>
            </a:r>
            <a:r>
              <a:rPr lang="cs-CZ" dirty="0"/>
              <a:t> dítěte situaci odloučení či konfrontaci s cizím čl. (jiné projevy tam, kde situaci může samo ovládat).</a:t>
            </a:r>
          </a:p>
          <a:p>
            <a:pPr>
              <a:buFont typeface="Wingdings" panose="05000000000000000000" pitchFamily="2" charset="2"/>
              <a:buChar char="ü"/>
            </a:pPr>
            <a:r>
              <a:rPr lang="cs-CZ" dirty="0"/>
              <a:t>Dítě navazuje vztahy, ale současně se stává samostatnější. Navazuje vztahy nejprve k nejbližším osobám a okruh kontaktů postupně rozšiřuje.</a:t>
            </a:r>
          </a:p>
          <a:p>
            <a:pPr>
              <a:buFont typeface="Wingdings" panose="05000000000000000000" pitchFamily="2" charset="2"/>
              <a:buChar char="ü"/>
            </a:pPr>
            <a:r>
              <a:rPr lang="cs-CZ" dirty="0"/>
              <a:t>Podnětnost, přehlednost a stabilní strukturovanost prostředí.</a:t>
            </a:r>
          </a:p>
          <a:p>
            <a:pPr>
              <a:buFont typeface="Wingdings" panose="05000000000000000000" pitchFamily="2" charset="2"/>
              <a:buChar char="ü"/>
            </a:pPr>
            <a:r>
              <a:rPr lang="cs-CZ" dirty="0"/>
              <a:t>Důležitost primární osoby, jež zajišťuje kontinuitu něžné, láskyplné a citlivé péče – bezpečí jako záruka zdravého vývoje</a:t>
            </a:r>
          </a:p>
          <a:p>
            <a:pPr>
              <a:buFont typeface="Wingdings" panose="05000000000000000000" pitchFamily="2" charset="2"/>
              <a:buChar char="ü"/>
            </a:pPr>
            <a:endParaRPr lang="cs-CZ" dirty="0"/>
          </a:p>
          <a:p>
            <a:pPr marL="0" indent="0">
              <a:buNone/>
            </a:pPr>
            <a:r>
              <a:rPr lang="cs-CZ" dirty="0"/>
              <a:t>Rizika spojená s ústavní výchovou, jeslemi…viz. </a:t>
            </a:r>
            <a:r>
              <a:rPr lang="cs-CZ"/>
              <a:t>film </a:t>
            </a:r>
            <a:r>
              <a:rPr lang="cs-CZ" dirty="0"/>
              <a:t>„Děti bez lásky“.</a:t>
            </a:r>
          </a:p>
          <a:p>
            <a:pPr marL="0" indent="0">
              <a:buNone/>
            </a:pPr>
            <a:endParaRPr lang="cs-CZ" dirty="0"/>
          </a:p>
          <a:p>
            <a:pPr marL="0" indent="0">
              <a:buNone/>
            </a:pPr>
            <a:r>
              <a:rPr lang="cs-CZ" dirty="0"/>
              <a:t>Hra otců se liší od té matek – častěji fyzická hra, rychlejší tempo a nečekané zvraty…vyvolává více pozitivních emocí…může se díky tomu učit emoční komunikaci. Matky citlivěji reagují na změny pozornosti dítěte. </a:t>
            </a:r>
          </a:p>
        </p:txBody>
      </p:sp>
    </p:spTree>
    <p:extLst>
      <p:ext uri="{BB962C8B-B14F-4D97-AF65-F5344CB8AC3E}">
        <p14:creationId xmlns:p14="http://schemas.microsoft.com/office/powerpoint/2010/main" val="32929080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71600" y="685800"/>
            <a:ext cx="9601200" cy="671945"/>
          </a:xfrm>
        </p:spPr>
        <p:txBody>
          <a:bodyPr>
            <a:normAutofit/>
          </a:bodyPr>
          <a:lstStyle/>
          <a:p>
            <a:r>
              <a:rPr lang="cs-CZ" sz="3600" dirty="0"/>
              <a:t>Batolecí období (1-3 r.)</a:t>
            </a:r>
          </a:p>
        </p:txBody>
      </p:sp>
      <p:sp>
        <p:nvSpPr>
          <p:cNvPr id="3" name="Zástupný symbol pro obsah 2"/>
          <p:cNvSpPr>
            <a:spLocks noGrp="1"/>
          </p:cNvSpPr>
          <p:nvPr>
            <p:ph idx="1"/>
          </p:nvPr>
        </p:nvSpPr>
        <p:spPr>
          <a:xfrm>
            <a:off x="1371600" y="1597890"/>
            <a:ext cx="9601200" cy="4950691"/>
          </a:xfrm>
        </p:spPr>
        <p:txBody>
          <a:bodyPr>
            <a:normAutofit lnSpcReduction="10000"/>
          </a:bodyPr>
          <a:lstStyle/>
          <a:p>
            <a:pPr marL="0" indent="0">
              <a:buNone/>
            </a:pPr>
            <a:r>
              <a:rPr lang="cs-CZ" b="1" i="1" dirty="0"/>
              <a:t>Vývoj motoriky a řeči</a:t>
            </a:r>
          </a:p>
          <a:p>
            <a:pPr marL="0" indent="0">
              <a:buNone/>
            </a:pPr>
            <a:endParaRPr lang="cs-CZ" b="1" i="1" dirty="0"/>
          </a:p>
          <a:p>
            <a:pPr>
              <a:buFont typeface="Wingdings" panose="05000000000000000000" pitchFamily="2" charset="2"/>
              <a:buChar char="§"/>
            </a:pPr>
            <a:r>
              <a:rPr lang="cs-CZ" dirty="0"/>
              <a:t>Samostatně chodí kolem 13. měsíce. Z počátku chůze nejistá, od 15. měsíce jistější – zřídka padá a umí „utíkat“ (strnule a o široké bázi). Dvouleté dítě už běhá dobře, nepadá, zvládá nerovnosti a překážky (zvláštní nároky žádají </a:t>
            </a:r>
            <a:r>
              <a:rPr lang="cs-CZ" dirty="0" err="1"/>
              <a:t>schody..při</a:t>
            </a:r>
            <a:r>
              <a:rPr lang="cs-CZ" dirty="0"/>
              <a:t> chůzi dolů střídají nohy až ve 3 letech).</a:t>
            </a:r>
          </a:p>
          <a:p>
            <a:pPr>
              <a:buFont typeface="Wingdings" panose="05000000000000000000" pitchFamily="2" charset="2"/>
              <a:buChar char="§"/>
            </a:pPr>
            <a:r>
              <a:rPr lang="cs-CZ" dirty="0"/>
              <a:t>Kolem dvou let poskočí snožmo na místě a skáče z malé výšky. Skok z jedné nohy kolem tří let, stejně jako jízda na tříkolce.</a:t>
            </a:r>
          </a:p>
          <a:p>
            <a:pPr>
              <a:buFont typeface="Wingdings" panose="05000000000000000000" pitchFamily="2" charset="2"/>
              <a:buChar char="§"/>
            </a:pPr>
            <a:r>
              <a:rPr lang="cs-CZ" dirty="0"/>
              <a:t>Kolem 1 roku už je pouštění předmětu lépe načasované a jemnější – dovede postavit dvě kostky na sebe. V 1,5 roce staví věž z kostek. 3 leté dítě umí napodobit most ze tří kostek, umí navlékat korálky na provázek</a:t>
            </a:r>
          </a:p>
          <a:p>
            <a:pPr>
              <a:buFont typeface="Wingdings" panose="05000000000000000000" pitchFamily="2" charset="2"/>
              <a:buChar char="§"/>
            </a:pPr>
            <a:r>
              <a:rPr lang="cs-CZ" dirty="0"/>
              <a:t>Kolem 2 let přiřadí geometrické tvary k příslušným otvorům. Kolem 1,5 roku se snaží napodobit tužkou čáru, ve 2 letech kruhové pohyby. Až ve třech letech napodobí kruh jen podle předlohy. </a:t>
            </a:r>
          </a:p>
          <a:p>
            <a:pPr marL="0" indent="0">
              <a:buNone/>
            </a:pPr>
            <a:r>
              <a:rPr lang="cs-CZ" dirty="0"/>
              <a:t> </a:t>
            </a:r>
          </a:p>
        </p:txBody>
      </p:sp>
    </p:spTree>
    <p:extLst>
      <p:ext uri="{BB962C8B-B14F-4D97-AF65-F5344CB8AC3E}">
        <p14:creationId xmlns:p14="http://schemas.microsoft.com/office/powerpoint/2010/main" val="38317700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554183"/>
            <a:ext cx="9601200" cy="131618"/>
          </a:xfrm>
        </p:spPr>
        <p:txBody>
          <a:bodyPr>
            <a:normAutofit fontScale="90000"/>
          </a:bodyPr>
          <a:lstStyle/>
          <a:p>
            <a:endParaRPr lang="cs-CZ" dirty="0"/>
          </a:p>
        </p:txBody>
      </p:sp>
      <p:sp>
        <p:nvSpPr>
          <p:cNvPr id="3" name="Zástupný symbol pro obsah 2"/>
          <p:cNvSpPr>
            <a:spLocks noGrp="1"/>
          </p:cNvSpPr>
          <p:nvPr>
            <p:ph idx="1"/>
          </p:nvPr>
        </p:nvSpPr>
        <p:spPr>
          <a:xfrm>
            <a:off x="1371600" y="775855"/>
            <a:ext cx="9601200" cy="5624945"/>
          </a:xfrm>
        </p:spPr>
        <p:txBody>
          <a:bodyPr>
            <a:normAutofit lnSpcReduction="10000"/>
          </a:bodyPr>
          <a:lstStyle/>
          <a:p>
            <a:pPr>
              <a:buFont typeface="Wingdings" panose="05000000000000000000" pitchFamily="2" charset="2"/>
              <a:buChar char="§"/>
            </a:pPr>
            <a:r>
              <a:rPr lang="cs-CZ" dirty="0"/>
              <a:t>Kolem 1 roku napodobuje výzvy („paci </a:t>
            </a:r>
            <a:r>
              <a:rPr lang="cs-CZ" dirty="0" err="1"/>
              <a:t>paci</a:t>
            </a:r>
            <a:r>
              <a:rPr lang="cs-CZ" dirty="0"/>
              <a:t>“, „</a:t>
            </a:r>
            <a:r>
              <a:rPr lang="cs-CZ" dirty="0" err="1"/>
              <a:t>pápá</a:t>
            </a:r>
            <a:r>
              <a:rPr lang="cs-CZ" dirty="0"/>
              <a:t>“, „</a:t>
            </a:r>
            <a:r>
              <a:rPr lang="cs-CZ" dirty="0" err="1"/>
              <a:t>nene</a:t>
            </a:r>
            <a:r>
              <a:rPr lang="cs-CZ" dirty="0"/>
              <a:t>“, apod.). Zná názvy běžných předmětů a vyhledává je očima. Vyslovuje první slova (dětský žargon). Osvojuje si intonaci (otázek, vyprávění, rozčilení) a pronáší dlouhé „promluvy“ s bezvýznamnými „slovy“. V 1,5 roce si osvojuje střídání naslouchání a mluvení při lidském rozhovoru (alternující komunikace). </a:t>
            </a:r>
          </a:p>
          <a:p>
            <a:pPr>
              <a:buFont typeface="Wingdings" panose="05000000000000000000" pitchFamily="2" charset="2"/>
              <a:buChar char="§"/>
            </a:pPr>
            <a:r>
              <a:rPr lang="cs-CZ" dirty="0"/>
              <a:t>Už od O,5 roku „odkazuje pohledem“, ale kolem 1 roku rozumí gestu ukazování a samo začíná ukazovat (sdílení pozornosti a emocí). Uvědomuje si psychické funkce druhých lidí (vidí, co ono samo), což je předpoklad pro vývoj řeči.</a:t>
            </a:r>
          </a:p>
          <a:p>
            <a:pPr>
              <a:buFont typeface="Wingdings" panose="05000000000000000000" pitchFamily="2" charset="2"/>
              <a:buChar char="§"/>
            </a:pPr>
            <a:r>
              <a:rPr lang="cs-CZ" dirty="0"/>
              <a:t>Kolem 1,5 roku vývojový skok – chápe symbolický význam slov (každá věc má své jméno) a to vede k porozumění i k užívání většího počtu slov, které spojuje (ve 12 m – 6 slov, v 18 m – 20-30, ve 2 letech 200-300). Ptá se: „Co to je“? Nejčastěji si osvojuje podstatná jména i slovesa a některá přídavní jména (teprve později zájmena). Až do 2 let o sobě mluví většinou ve 3 os. V první os. od 3 let. </a:t>
            </a:r>
          </a:p>
          <a:p>
            <a:pPr>
              <a:buFont typeface="Wingdings" panose="05000000000000000000" pitchFamily="2" charset="2"/>
              <a:buChar char="Ø"/>
            </a:pPr>
            <a:r>
              <a:rPr lang="cs-CZ" dirty="0"/>
              <a:t>Velké individuální rozdíly, které se v pozdějším vývoji většinou vyrovnávají </a:t>
            </a:r>
          </a:p>
          <a:p>
            <a:pPr>
              <a:buFont typeface="Wingdings" panose="05000000000000000000" pitchFamily="2" charset="2"/>
              <a:buChar char="Ø"/>
            </a:pPr>
            <a:r>
              <a:rPr lang="cs-CZ" dirty="0"/>
              <a:t>Pokroky v motorice a řeči umožňují pokroky v sociální oblasti, sebeobsluze. Kolem 1 r. pomáhá při oblékání, kolem 15 měsíce jí lžičkou, v 1,5 r. pije z hrnku, během 2. r. se naučí chodit na nočník, ve 3 letech už se samo obléká s malou dopomocí, umyjí si ruce..</a:t>
            </a:r>
          </a:p>
        </p:txBody>
      </p:sp>
    </p:spTree>
    <p:extLst>
      <p:ext uri="{BB962C8B-B14F-4D97-AF65-F5344CB8AC3E}">
        <p14:creationId xmlns:p14="http://schemas.microsoft.com/office/powerpoint/2010/main" val="25305301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563418"/>
            <a:ext cx="9601200" cy="122382"/>
          </a:xfrm>
        </p:spPr>
        <p:txBody>
          <a:bodyPr>
            <a:normAutofit fontScale="90000"/>
          </a:bodyPr>
          <a:lstStyle/>
          <a:p>
            <a:endParaRPr lang="cs-CZ" dirty="0"/>
          </a:p>
        </p:txBody>
      </p:sp>
      <p:sp>
        <p:nvSpPr>
          <p:cNvPr id="3" name="Zástupný symbol pro obsah 2"/>
          <p:cNvSpPr>
            <a:spLocks noGrp="1"/>
          </p:cNvSpPr>
          <p:nvPr>
            <p:ph idx="1"/>
          </p:nvPr>
        </p:nvSpPr>
        <p:spPr>
          <a:xfrm>
            <a:off x="1371600" y="757382"/>
            <a:ext cx="9601200" cy="5754254"/>
          </a:xfrm>
        </p:spPr>
        <p:txBody>
          <a:bodyPr/>
          <a:lstStyle/>
          <a:p>
            <a:pPr marL="0" indent="0">
              <a:buNone/>
            </a:pPr>
            <a:r>
              <a:rPr lang="cs-CZ" b="1" i="1" dirty="0"/>
              <a:t>Kognitivní vývoj (</a:t>
            </a:r>
            <a:r>
              <a:rPr lang="cs-CZ" b="1" i="1" dirty="0" err="1"/>
              <a:t>Piaget</a:t>
            </a:r>
            <a:r>
              <a:rPr lang="cs-CZ" b="1" i="1" dirty="0"/>
              <a:t>)</a:t>
            </a:r>
          </a:p>
          <a:p>
            <a:pPr>
              <a:buFont typeface="Wingdings" panose="05000000000000000000" pitchFamily="2" charset="2"/>
              <a:buChar char="ü"/>
            </a:pPr>
            <a:r>
              <a:rPr lang="cs-CZ" dirty="0"/>
              <a:t>První etapa </a:t>
            </a:r>
            <a:r>
              <a:rPr lang="cs-CZ" b="1" i="1" dirty="0"/>
              <a:t>Senzomotorické inteligence </a:t>
            </a:r>
            <a:r>
              <a:rPr lang="cs-CZ" dirty="0"/>
              <a:t>vrcholí kolem 1,5 r. vnitřní mentální kombinací představ (hůl a vzdálený nedostupný předmět)</a:t>
            </a:r>
          </a:p>
          <a:p>
            <a:pPr>
              <a:buFont typeface="Wingdings" panose="05000000000000000000" pitchFamily="2" charset="2"/>
              <a:buChar char="ü"/>
            </a:pPr>
            <a:r>
              <a:rPr lang="cs-CZ" dirty="0"/>
              <a:t>Teprve v 1,5 až 2 l. nová etapa </a:t>
            </a:r>
            <a:r>
              <a:rPr lang="cs-CZ" dirty="0" err="1"/>
              <a:t>kogn</a:t>
            </a:r>
            <a:r>
              <a:rPr lang="cs-CZ" dirty="0"/>
              <a:t>. vývoje (do 4 r.) – </a:t>
            </a:r>
            <a:r>
              <a:rPr lang="cs-CZ" b="1" u="sng" dirty="0"/>
              <a:t>Symbolická, </a:t>
            </a:r>
            <a:r>
              <a:rPr lang="cs-CZ" b="1" u="sng" dirty="0" err="1"/>
              <a:t>předpojmová</a:t>
            </a:r>
            <a:r>
              <a:rPr lang="cs-CZ" b="1" u="sng" dirty="0"/>
              <a:t> inteligence</a:t>
            </a:r>
          </a:p>
          <a:p>
            <a:pPr>
              <a:buFont typeface="Wingdings" panose="05000000000000000000" pitchFamily="2" charset="2"/>
              <a:buChar char="§"/>
            </a:pPr>
            <a:r>
              <a:rPr lang="cs-CZ" dirty="0"/>
              <a:t>Díky ní mohou činnosti konané se skutečnými věcmi přejít v činnosti konané v mysli. Myšlení tím překračuje rámec blízkého prostoru a času.</a:t>
            </a:r>
          </a:p>
          <a:p>
            <a:pPr>
              <a:buFont typeface="Wingdings" panose="05000000000000000000" pitchFamily="2" charset="2"/>
              <a:buChar char="§"/>
            </a:pPr>
            <a:r>
              <a:rPr lang="cs-CZ" dirty="0"/>
              <a:t>Slov užívá dítě jako „</a:t>
            </a:r>
            <a:r>
              <a:rPr lang="cs-CZ" dirty="0" err="1"/>
              <a:t>předpojmů</a:t>
            </a:r>
            <a:r>
              <a:rPr lang="cs-CZ" dirty="0"/>
              <a:t>“ – pomíjivé, nejisté, založené na nepodstatných vlastnostech, neumí ještě zobecňovat a (nerozlišuje ani mezi jeden, někteří, všichni). Má vytvořen pojem trvalého předmětu, ale v poli blízké činnosti – nikoliv ve vzdáleném prostoru a v delším čase (Hora mění tvar, když ji sleduje na procházce.).</a:t>
            </a:r>
          </a:p>
          <a:p>
            <a:pPr>
              <a:buFont typeface="Wingdings" panose="05000000000000000000" pitchFamily="2" charset="2"/>
              <a:buChar char="§"/>
            </a:pPr>
            <a:r>
              <a:rPr lang="cs-CZ" dirty="0"/>
              <a:t>Vytváří si úsudky, kterými </a:t>
            </a:r>
            <a:r>
              <a:rPr lang="cs-CZ" dirty="0" err="1"/>
              <a:t>předpojmy</a:t>
            </a:r>
            <a:r>
              <a:rPr lang="cs-CZ" dirty="0"/>
              <a:t> spojuje. Tyto úsudky jsou ale předlogické, založené na analogii (vnitřní nápodobě činností a jejich výsledků).</a:t>
            </a:r>
          </a:p>
          <a:p>
            <a:pPr marL="0" indent="0">
              <a:buNone/>
            </a:pPr>
            <a:r>
              <a:rPr lang="cs-CZ" dirty="0"/>
              <a:t> </a:t>
            </a:r>
          </a:p>
        </p:txBody>
      </p:sp>
    </p:spTree>
    <p:extLst>
      <p:ext uri="{BB962C8B-B14F-4D97-AF65-F5344CB8AC3E}">
        <p14:creationId xmlns:p14="http://schemas.microsoft.com/office/powerpoint/2010/main" val="3511677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498764"/>
            <a:ext cx="9601200" cy="83127"/>
          </a:xfrm>
        </p:spPr>
        <p:txBody>
          <a:bodyPr>
            <a:normAutofit fontScale="90000"/>
          </a:bodyPr>
          <a:lstStyle/>
          <a:p>
            <a:endParaRPr lang="cs-CZ" dirty="0"/>
          </a:p>
        </p:txBody>
      </p:sp>
      <p:sp>
        <p:nvSpPr>
          <p:cNvPr id="3" name="Zástupný symbol pro obsah 2"/>
          <p:cNvSpPr>
            <a:spLocks noGrp="1"/>
          </p:cNvSpPr>
          <p:nvPr>
            <p:ph idx="1"/>
          </p:nvPr>
        </p:nvSpPr>
        <p:spPr>
          <a:xfrm>
            <a:off x="1371600" y="655782"/>
            <a:ext cx="9601200" cy="5800436"/>
          </a:xfrm>
        </p:spPr>
        <p:txBody>
          <a:bodyPr/>
          <a:lstStyle/>
          <a:p>
            <a:pPr marL="0" indent="0">
              <a:buNone/>
            </a:pPr>
            <a:r>
              <a:rPr lang="cs-CZ" b="1" i="1" dirty="0"/>
              <a:t>Emoce a socializace</a:t>
            </a:r>
          </a:p>
          <a:p>
            <a:pPr>
              <a:buFont typeface="Wingdings" panose="05000000000000000000" pitchFamily="2" charset="2"/>
              <a:buChar char="§"/>
            </a:pPr>
            <a:r>
              <a:rPr lang="cs-CZ" dirty="0"/>
              <a:t>Dítě je stále silně závislé na pečující osobě (osobách). Odloučení vyvolává separační úzkosti, které dítě umí výrazněji vyjádřit. </a:t>
            </a:r>
            <a:r>
              <a:rPr lang="cs-CZ" b="1" i="1" dirty="0" err="1"/>
              <a:t>Bowlby</a:t>
            </a:r>
            <a:r>
              <a:rPr lang="cs-CZ" b="1" i="1" dirty="0"/>
              <a:t> </a:t>
            </a:r>
            <a:r>
              <a:rPr lang="cs-CZ" dirty="0"/>
              <a:t>(50. léta 20. st.) popsal fáze separační reakce dětí v nemocniční péči starých 1,5 – 2 r.:</a:t>
            </a:r>
          </a:p>
          <a:p>
            <a:pPr>
              <a:buFont typeface="Arial" panose="020B0604020202020204" pitchFamily="34" charset="0"/>
              <a:buChar char="•"/>
            </a:pPr>
            <a:r>
              <a:rPr lang="cs-CZ" u="sng" dirty="0"/>
              <a:t>Fáze protestu </a:t>
            </a:r>
            <a:r>
              <a:rPr lang="cs-CZ" dirty="0"/>
              <a:t>– křičí a volá na matku</a:t>
            </a:r>
          </a:p>
          <a:p>
            <a:pPr>
              <a:buFont typeface="Arial" panose="020B0604020202020204" pitchFamily="34" charset="0"/>
              <a:buChar char="•"/>
            </a:pPr>
            <a:r>
              <a:rPr lang="cs-CZ" u="sng" dirty="0"/>
              <a:t>Fáze zoufalství </a:t>
            </a:r>
            <a:r>
              <a:rPr lang="cs-CZ" dirty="0"/>
              <a:t>– ztrácí naději a tak křičí méně a odvrací se od okolí ve stavu hluboké tísně (odmítá navázat kontakt s druhými, podané hračky)</a:t>
            </a:r>
          </a:p>
          <a:p>
            <a:pPr>
              <a:buFont typeface="Arial" panose="020B0604020202020204" pitchFamily="34" charset="0"/>
              <a:buChar char="•"/>
            </a:pPr>
            <a:r>
              <a:rPr lang="cs-CZ" u="sng" dirty="0"/>
              <a:t>Fáze odpoutání od matky </a:t>
            </a:r>
            <a:r>
              <a:rPr lang="cs-CZ" dirty="0"/>
              <a:t>– potlačí své city a připoutá se k jinému dospělému (najde-li se někdo, kdo mateřskou péči poskytuje), anebo ztrácí vztah k lidem a upoutává se spíše na věci.</a:t>
            </a:r>
          </a:p>
          <a:p>
            <a:pPr>
              <a:buFont typeface="Wingdings" panose="05000000000000000000" pitchFamily="2" charset="2"/>
              <a:buChar char="ü"/>
            </a:pPr>
            <a:r>
              <a:rPr lang="cs-CZ" dirty="0"/>
              <a:t>Třetí fáze bývá vykládána jako příznivá adaptace, ale podle </a:t>
            </a:r>
            <a:r>
              <a:rPr lang="cs-CZ" dirty="0" err="1"/>
              <a:t>Bowlbyho</a:t>
            </a:r>
            <a:r>
              <a:rPr lang="cs-CZ" dirty="0"/>
              <a:t> jde jen o obrannou reakci, která může být překážkou pro další vývoj.</a:t>
            </a:r>
          </a:p>
          <a:p>
            <a:pPr>
              <a:buFont typeface="Wingdings" panose="05000000000000000000" pitchFamily="2" charset="2"/>
              <a:buChar char="ü"/>
            </a:pPr>
            <a:r>
              <a:rPr lang="cs-CZ" dirty="0"/>
              <a:t>Síla reakce závisí nejen na dobrém vztahu s primární pečující osobou, ale také na temperamentu dítěte a možnosti situaci aktivně ovládat (Odnětí dítěte matce cizí osobou…). Vysvětlení nepomáhá – slova jako brzy, zítra jsou v tomto věku pro dítě bez významu. </a:t>
            </a:r>
          </a:p>
          <a:p>
            <a:pPr marL="0" indent="0">
              <a:buNone/>
            </a:pPr>
            <a:endParaRPr lang="cs-CZ" dirty="0"/>
          </a:p>
        </p:txBody>
      </p:sp>
    </p:spTree>
    <p:extLst>
      <p:ext uri="{BB962C8B-B14F-4D97-AF65-F5344CB8AC3E}">
        <p14:creationId xmlns:p14="http://schemas.microsoft.com/office/powerpoint/2010/main" val="35883436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71600" y="471517"/>
            <a:ext cx="9601200" cy="45719"/>
          </a:xfrm>
        </p:spPr>
        <p:txBody>
          <a:bodyPr>
            <a:normAutofit fontScale="90000"/>
          </a:bodyPr>
          <a:lstStyle/>
          <a:p>
            <a:endParaRPr lang="cs-CZ" dirty="0"/>
          </a:p>
        </p:txBody>
      </p:sp>
      <p:sp>
        <p:nvSpPr>
          <p:cNvPr id="3" name="Zástupný symbol pro obsah 2"/>
          <p:cNvSpPr>
            <a:spLocks noGrp="1"/>
          </p:cNvSpPr>
          <p:nvPr>
            <p:ph idx="1"/>
          </p:nvPr>
        </p:nvSpPr>
        <p:spPr>
          <a:xfrm>
            <a:off x="1371600" y="498763"/>
            <a:ext cx="9601200" cy="5985164"/>
          </a:xfrm>
        </p:spPr>
        <p:txBody>
          <a:bodyPr/>
          <a:lstStyle/>
          <a:p>
            <a:pPr>
              <a:buFont typeface="Wingdings" panose="05000000000000000000" pitchFamily="2" charset="2"/>
              <a:buChar char="ü"/>
            </a:pPr>
            <a:endParaRPr lang="cs-CZ" dirty="0"/>
          </a:p>
          <a:p>
            <a:pPr>
              <a:buFont typeface="Wingdings" panose="05000000000000000000" pitchFamily="2" charset="2"/>
              <a:buChar char="ü"/>
            </a:pPr>
            <a:r>
              <a:rPr lang="cs-CZ" dirty="0"/>
              <a:t>Ohrožení celkového vývoje a základů osobnosti. Děti mohou vývojově regredovat (neudržují čistotu, samostatně nejedí). Zhoršené může být i uzdravování a zdrav. stav vůbec.</a:t>
            </a:r>
          </a:p>
          <a:p>
            <a:pPr>
              <a:buFont typeface="Wingdings" panose="05000000000000000000" pitchFamily="2" charset="2"/>
              <a:buChar char="ü"/>
            </a:pPr>
            <a:endParaRPr lang="cs-CZ" dirty="0"/>
          </a:p>
          <a:p>
            <a:pPr marL="0" indent="0">
              <a:buNone/>
            </a:pPr>
            <a:r>
              <a:rPr lang="cs-CZ" dirty="0"/>
              <a:t>…není-li možná přítomnost rodičů, musí tu být zvýšená pozornost jedné pečující osoby (sestry, vychovatelky) a návštěvy rodičů, kdykoli je to možné…</a:t>
            </a:r>
          </a:p>
          <a:p>
            <a:pPr marL="0" indent="0">
              <a:buNone/>
            </a:pPr>
            <a:endParaRPr lang="cs-CZ" dirty="0"/>
          </a:p>
          <a:p>
            <a:pPr marL="0" indent="0">
              <a:buNone/>
            </a:pPr>
            <a:r>
              <a:rPr lang="cs-CZ" dirty="0"/>
              <a:t>….námitky lékařů, že dítě po každé návštěvě rodičů znovu a znovu zbytečně pláče neobstojí před riziky trvalejšího narušení vztahu mezi dítětem a matkou při delší nepřerušované separaci.</a:t>
            </a:r>
          </a:p>
          <a:p>
            <a:pPr marL="0" indent="0">
              <a:buNone/>
            </a:pPr>
            <a:endParaRPr lang="cs-CZ" dirty="0"/>
          </a:p>
          <a:p>
            <a:pPr marL="0" indent="0">
              <a:buNone/>
            </a:pPr>
            <a:r>
              <a:rPr lang="cs-CZ" dirty="0"/>
              <a:t>…důležitá tu je také hra…nejen pro odvedení pozornosti, ale pro znovuprožití celé situace a pocitu aktivního ovládání situace na symbolické rovině (píchá panence injekce, ukládá do postýlky, krmí ji..)</a:t>
            </a:r>
          </a:p>
        </p:txBody>
      </p:sp>
    </p:spTree>
    <p:extLst>
      <p:ext uri="{BB962C8B-B14F-4D97-AF65-F5344CB8AC3E}">
        <p14:creationId xmlns:p14="http://schemas.microsoft.com/office/powerpoint/2010/main" val="14635978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71600" y="443345"/>
            <a:ext cx="9601200" cy="46182"/>
          </a:xfrm>
        </p:spPr>
        <p:txBody>
          <a:bodyPr>
            <a:normAutofit fontScale="90000"/>
          </a:bodyPr>
          <a:lstStyle/>
          <a:p>
            <a:endParaRPr lang="cs-CZ" dirty="0"/>
          </a:p>
        </p:txBody>
      </p:sp>
      <p:sp>
        <p:nvSpPr>
          <p:cNvPr id="3" name="Zástupný symbol pro obsah 2"/>
          <p:cNvSpPr>
            <a:spLocks noGrp="1"/>
          </p:cNvSpPr>
          <p:nvPr>
            <p:ph idx="1"/>
          </p:nvPr>
        </p:nvSpPr>
        <p:spPr>
          <a:xfrm>
            <a:off x="1371600" y="554182"/>
            <a:ext cx="9601200" cy="5846618"/>
          </a:xfrm>
        </p:spPr>
        <p:txBody>
          <a:bodyPr/>
          <a:lstStyle/>
          <a:p>
            <a:pPr>
              <a:buFont typeface="Wingdings" panose="05000000000000000000" pitchFamily="2" charset="2"/>
              <a:buChar char="§"/>
            </a:pPr>
            <a:r>
              <a:rPr lang="cs-CZ" dirty="0"/>
              <a:t>Sociální vztahy se rozšiřují – zejména uvnitř širší rodiny a diferencují – odlišné vztahy k otci, k matce, k sourozencům, prarodičům. V jejich přítomnosti lépe snáší krátké odchody matky</a:t>
            </a:r>
          </a:p>
          <a:p>
            <a:pPr>
              <a:buFont typeface="Wingdings" panose="05000000000000000000" pitchFamily="2" charset="2"/>
              <a:buChar char="§"/>
            </a:pPr>
            <a:r>
              <a:rPr lang="cs-CZ" dirty="0"/>
              <a:t>Na základě interakcí s blízkými osobami si dítě vytváří svou roli v rodině, tj. jedná podle očekávání druhých a samo očekává určité odpovědi na své požadavky a projevy. </a:t>
            </a:r>
          </a:p>
          <a:p>
            <a:pPr>
              <a:buFont typeface="Wingdings" panose="05000000000000000000" pitchFamily="2" charset="2"/>
              <a:buChar char="§"/>
            </a:pPr>
            <a:r>
              <a:rPr lang="cs-CZ" dirty="0"/>
              <a:t>Narození sourozence u dítěte většinou vyvolá žárlivost. Pomáhá, když se může konkrétně zapojit na přípravách i při péči. Pozornost batoleti by neměla být příliš omezená, ale ani nadměrná (Každý má své místo a svá práva…). Rozumově je dítě na příchod sourozence připraveno dítě 3-4 leté (rozšiřuje své vztahy na další okolí).</a:t>
            </a:r>
          </a:p>
          <a:p>
            <a:pPr>
              <a:buFont typeface="Wingdings" panose="05000000000000000000" pitchFamily="2" charset="2"/>
              <a:buChar char="§"/>
            </a:pPr>
            <a:r>
              <a:rPr lang="cs-CZ" dirty="0"/>
              <a:t>Kolem 2 let navazuje vztahy k druhým dětem – nejprve krátké výměny pozornosti, tahanice o předměty, či jejich podávání. Později se objevuje paralelní hra. Ve 3 letech se objevuje spolupráce/soupeřivost. Konstruktivní, úkolové a fiktivní hry teprve v předškolním věku.</a:t>
            </a:r>
          </a:p>
          <a:p>
            <a:pPr>
              <a:buFont typeface="Wingdings" panose="05000000000000000000" pitchFamily="2" charset="2"/>
              <a:buChar char="ü"/>
            </a:pPr>
            <a:r>
              <a:rPr lang="cs-CZ" dirty="0"/>
              <a:t>Celé období bývá charakterizováno jako „fáze vzdoru“ či „negativismu“ („já chci“, „já sám“…osamostatňování – dítě si už zřetelně uvědomuje sebe sama jako autonomního jedince („zrození psychologického já“ Mahlerová) </a:t>
            </a:r>
          </a:p>
        </p:txBody>
      </p:sp>
    </p:spTree>
    <p:extLst>
      <p:ext uri="{BB962C8B-B14F-4D97-AF65-F5344CB8AC3E}">
        <p14:creationId xmlns:p14="http://schemas.microsoft.com/office/powerpoint/2010/main" val="5339516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554182"/>
            <a:ext cx="9601200" cy="131618"/>
          </a:xfrm>
        </p:spPr>
        <p:txBody>
          <a:bodyPr>
            <a:normAutofit fontScale="90000"/>
          </a:bodyPr>
          <a:lstStyle/>
          <a:p>
            <a:endParaRPr lang="cs-CZ" dirty="0"/>
          </a:p>
        </p:txBody>
      </p:sp>
      <p:sp>
        <p:nvSpPr>
          <p:cNvPr id="3" name="Zástupný symbol pro obsah 2"/>
          <p:cNvSpPr>
            <a:spLocks noGrp="1"/>
          </p:cNvSpPr>
          <p:nvPr>
            <p:ph idx="1"/>
          </p:nvPr>
        </p:nvSpPr>
        <p:spPr>
          <a:xfrm>
            <a:off x="1371600" y="685800"/>
            <a:ext cx="9601200" cy="5816600"/>
          </a:xfrm>
        </p:spPr>
        <p:txBody>
          <a:bodyPr/>
          <a:lstStyle/>
          <a:p>
            <a:pPr>
              <a:buFont typeface="Wingdings" panose="05000000000000000000" pitchFamily="2" charset="2"/>
              <a:buChar char="Ø"/>
            </a:pPr>
            <a:r>
              <a:rPr lang="cs-CZ" dirty="0"/>
              <a:t>S nástupem symbolického myšlení se utváří „verbální já“ (Stern) – dítě se reflektuje a mluví o sobě jako o objektu („já“, „moje“ koncem 2. či začátkem 3. r. věku). S rozvojem sebeuvědomění sebeprosazování a negativismus batolete sílí. Nejsilnější mezi 2-3 rokem věku (trvá přibližně rok).</a:t>
            </a:r>
          </a:p>
          <a:p>
            <a:pPr>
              <a:buFont typeface="Wingdings" panose="05000000000000000000" pitchFamily="2" charset="2"/>
              <a:buChar char="ü"/>
            </a:pPr>
            <a:r>
              <a:rPr lang="cs-CZ" dirty="0"/>
              <a:t>Fáze vzdoru patří k zákonitostem vývoje. Dítě usiluje o autonomii a naráží na překážky společenství dospělých i vlastní nevyspělosti. Rozpory pomáhá překonat klidný, chápající, tolerantní, ale důsledný přístup. Racionální vysvětlení často neúčinné, proto odvedení pozornosti, vzbuzení zájmu, vyžádání pomoci...Respektování autonomie dítěte při kvalitně strukturované situaci a úkolech – hranice bez </a:t>
            </a:r>
            <a:r>
              <a:rPr lang="cs-CZ" dirty="0" err="1"/>
              <a:t>hostility</a:t>
            </a:r>
            <a:r>
              <a:rPr lang="cs-CZ" dirty="0"/>
              <a:t>. Více, než jindy je důležité, aby výchovné působení, která má vyvést dítě ze zmatků alternativních voleb</a:t>
            </a:r>
            <a:r>
              <a:rPr lang="cs-CZ"/>
              <a:t>, bylo jednotné</a:t>
            </a:r>
            <a:r>
              <a:rPr lang="cs-CZ" dirty="0"/>
              <a:t>. </a:t>
            </a:r>
          </a:p>
          <a:p>
            <a:pPr>
              <a:buFont typeface="Wingdings" panose="05000000000000000000" pitchFamily="2" charset="2"/>
              <a:buChar char="Ø"/>
            </a:pPr>
            <a:r>
              <a:rPr lang="cs-CZ" dirty="0"/>
              <a:t>Až kolem 2 let – sebepoznání v obraze zrcadla, teprve ve 2,5-3 letech obraz v zrcadle pojmenuje </a:t>
            </a:r>
            <a:r>
              <a:rPr lang="cs-CZ" dirty="0" err="1"/>
              <a:t>vl</a:t>
            </a:r>
            <a:r>
              <a:rPr lang="cs-CZ" dirty="0"/>
              <a:t>. jménem nebo zájmenem „já“ (zrcadlové já). Na fotografii, videu se pozná později (ve třech letech). </a:t>
            </a:r>
          </a:p>
        </p:txBody>
      </p:sp>
    </p:spTree>
    <p:extLst>
      <p:ext uri="{BB962C8B-B14F-4D97-AF65-F5344CB8AC3E}">
        <p14:creationId xmlns:p14="http://schemas.microsoft.com/office/powerpoint/2010/main" val="28990889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63BB80-CC91-4B63-9716-937E9EC367A6}"/>
              </a:ext>
            </a:extLst>
          </p:cNvPr>
          <p:cNvSpPr>
            <a:spLocks noGrp="1"/>
          </p:cNvSpPr>
          <p:nvPr>
            <p:ph type="title"/>
          </p:nvPr>
        </p:nvSpPr>
        <p:spPr>
          <a:xfrm>
            <a:off x="1371600" y="685800"/>
            <a:ext cx="9601200" cy="533400"/>
          </a:xfrm>
        </p:spPr>
        <p:txBody>
          <a:bodyPr>
            <a:normAutofit fontScale="90000"/>
          </a:bodyPr>
          <a:lstStyle/>
          <a:p>
            <a:r>
              <a:rPr lang="cs-CZ" sz="3600" dirty="0"/>
              <a:t>Ontogenetická psychologie</a:t>
            </a:r>
          </a:p>
        </p:txBody>
      </p:sp>
      <p:sp>
        <p:nvSpPr>
          <p:cNvPr id="3" name="Zástupný obsah 2">
            <a:extLst>
              <a:ext uri="{FF2B5EF4-FFF2-40B4-BE49-F238E27FC236}">
                <a16:creationId xmlns:a16="http://schemas.microsoft.com/office/drawing/2014/main" id="{D8790B7B-58A6-4C30-A09E-1A67AA9AB365}"/>
              </a:ext>
            </a:extLst>
          </p:cNvPr>
          <p:cNvSpPr>
            <a:spLocks noGrp="1"/>
          </p:cNvSpPr>
          <p:nvPr>
            <p:ph idx="1"/>
          </p:nvPr>
        </p:nvSpPr>
        <p:spPr>
          <a:xfrm>
            <a:off x="1371600" y="1219200"/>
            <a:ext cx="9601200" cy="5149516"/>
          </a:xfrm>
        </p:spPr>
        <p:txBody>
          <a:bodyPr/>
          <a:lstStyle/>
          <a:p>
            <a:r>
              <a:rPr lang="cs-CZ" dirty="0"/>
              <a:t>…studuje všechny změny, k nimž dochází v průběhu života člověka</a:t>
            </a:r>
          </a:p>
          <a:p>
            <a:pPr>
              <a:buFont typeface="Arial" panose="020B0604020202020204" pitchFamily="34" charset="0"/>
              <a:buChar char="•"/>
            </a:pPr>
            <a:r>
              <a:rPr lang="cs-CZ" dirty="0"/>
              <a:t>zákonité a rychlé změny evoluční v dětství a dospívání</a:t>
            </a:r>
          </a:p>
          <a:p>
            <a:pPr>
              <a:buFont typeface="Arial" panose="020B0604020202020204" pitchFamily="34" charset="0"/>
              <a:buChar char="•"/>
            </a:pPr>
            <a:r>
              <a:rPr lang="cs-CZ" dirty="0"/>
              <a:t>využívání rozvinutých psychických vlastností v dospělosti</a:t>
            </a:r>
          </a:p>
          <a:p>
            <a:pPr>
              <a:buFont typeface="Arial" panose="020B0604020202020204" pitchFamily="34" charset="0"/>
              <a:buChar char="•"/>
            </a:pPr>
            <a:r>
              <a:rPr lang="cs-CZ" dirty="0"/>
              <a:t>změny involuční jako úbytek některých schopností a adaptivních funkcí ve stáří (i středním dospělém věku)</a:t>
            </a:r>
          </a:p>
          <a:p>
            <a:pPr>
              <a:buFont typeface="Arial" panose="020B0604020202020204" pitchFamily="34" charset="0"/>
              <a:buChar char="•"/>
            </a:pPr>
            <a:endParaRPr lang="cs-CZ" dirty="0"/>
          </a:p>
          <a:p>
            <a:pPr>
              <a:buFont typeface="Wingdings" panose="05000000000000000000" pitchFamily="2" charset="2"/>
              <a:buChar char="Ø"/>
            </a:pPr>
            <a:r>
              <a:rPr lang="cs-CZ" dirty="0"/>
              <a:t>Mohou probíhat současně. I ve stáří jsou možné pozitivní vývojové změny!  </a:t>
            </a:r>
          </a:p>
          <a:p>
            <a:pPr>
              <a:buFont typeface="Wingdings" panose="05000000000000000000" pitchFamily="2" charset="2"/>
              <a:buChar char="Ø"/>
            </a:pPr>
            <a:endParaRPr lang="cs-CZ" dirty="0"/>
          </a:p>
          <a:p>
            <a:pPr>
              <a:buFont typeface="Wingdings" panose="05000000000000000000" pitchFamily="2" charset="2"/>
              <a:buChar char="Ø"/>
            </a:pPr>
            <a:r>
              <a:rPr lang="cs-CZ" dirty="0"/>
              <a:t>Jako vědecká disciplína vzniká v druhé polovině 19. st. Především se zájmem o psychiku malých dětí. Později (na zač 20. st.) zájem o období dospívání. Prenatální vývoj i stáří dlouho stranou zájmu… </a:t>
            </a:r>
          </a:p>
          <a:p>
            <a:pPr>
              <a:buFont typeface="Arial" panose="020B0604020202020204" pitchFamily="34" charset="0"/>
              <a:buChar char="•"/>
            </a:pPr>
            <a:endParaRPr lang="cs-CZ" dirty="0"/>
          </a:p>
        </p:txBody>
      </p:sp>
    </p:spTree>
    <p:extLst>
      <p:ext uri="{BB962C8B-B14F-4D97-AF65-F5344CB8AC3E}">
        <p14:creationId xmlns:p14="http://schemas.microsoft.com/office/powerpoint/2010/main" val="18505129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71600" y="231372"/>
            <a:ext cx="9601200" cy="655319"/>
          </a:xfrm>
        </p:spPr>
        <p:txBody>
          <a:bodyPr>
            <a:normAutofit/>
          </a:bodyPr>
          <a:lstStyle/>
          <a:p>
            <a:r>
              <a:rPr lang="cs-CZ" sz="3600" dirty="0"/>
              <a:t>Předškolní období (3-6)</a:t>
            </a:r>
          </a:p>
        </p:txBody>
      </p:sp>
      <p:sp>
        <p:nvSpPr>
          <p:cNvPr id="3" name="Zástupný symbol pro obsah 2"/>
          <p:cNvSpPr>
            <a:spLocks noGrp="1"/>
          </p:cNvSpPr>
          <p:nvPr>
            <p:ph idx="1"/>
          </p:nvPr>
        </p:nvSpPr>
        <p:spPr>
          <a:xfrm>
            <a:off x="1371600" y="757382"/>
            <a:ext cx="9601200" cy="5800435"/>
          </a:xfrm>
        </p:spPr>
        <p:txBody>
          <a:bodyPr/>
          <a:lstStyle/>
          <a:p>
            <a:pPr marL="0" indent="0">
              <a:buNone/>
            </a:pPr>
            <a:r>
              <a:rPr lang="cs-CZ" b="1" dirty="0"/>
              <a:t>Motorika, řeč:</a:t>
            </a:r>
          </a:p>
          <a:p>
            <a:r>
              <a:rPr lang="cs-CZ" dirty="0"/>
              <a:t>Dítě ve 3 l. chodí i běhá stejně dobře po rovině jako po nerovném terénu, padá jen zřídka, schody zvládá bez držení. Stálé zdokonalování motorických dovedností, zlepšená koordinace, hbitost. Ve 4-5 l. seběhne ze schodů, skáče i leze po žebříku, seskočí z nízké lavičky, stojí déle na jedné noze, hází míč po způsobu dospělých.</a:t>
            </a:r>
          </a:p>
          <a:p>
            <a:r>
              <a:rPr lang="cs-CZ" dirty="0"/>
              <a:t>Samostatně jí, svléká a obléká se (s pomocí), obouvá si botičky a zkouší si zavazovat tkaničku.  Umí si dobře umýt ruce a samo se pod dohledem koupat.</a:t>
            </a:r>
          </a:p>
          <a:p>
            <a:r>
              <a:rPr lang="cs-CZ" dirty="0"/>
              <a:t>Cvičí si zručnost při hře na pískovišti, s kostkami, s plastelínou a především při kresbě. Ve 3 l. zvládne napodobit </a:t>
            </a:r>
            <a:r>
              <a:rPr lang="cs-CZ" dirty="0" err="1"/>
              <a:t>vertik</a:t>
            </a:r>
            <a:r>
              <a:rPr lang="cs-CZ" dirty="0"/>
              <a:t>., horizont., i kruhové čáry podle předlohy. Ve 4. r. křížek, v 5. r. čtverec, v 6. r. trojúhelník. Čtyřleté dítě kreslí člověka jako „hlavonožce“. I když začíná kresbu s nějakým záměrem, často výtvor pojmenuje jinak. Kresba 5. l. dítěte odpovídá již předem stanovené představě, je detailnější – postava má hlavu, trup, nohy, ruce, ústa, oči, nos i když ruce jako čáry a proporce jsou nahodilé. V 6 l. už je kresba „vyspělejší“. </a:t>
            </a:r>
          </a:p>
        </p:txBody>
      </p:sp>
    </p:spTree>
    <p:extLst>
      <p:ext uri="{BB962C8B-B14F-4D97-AF65-F5344CB8AC3E}">
        <p14:creationId xmlns:p14="http://schemas.microsoft.com/office/powerpoint/2010/main" val="28934722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443345"/>
            <a:ext cx="9601200" cy="92364"/>
          </a:xfrm>
        </p:spPr>
        <p:txBody>
          <a:bodyPr>
            <a:normAutofit fontScale="90000"/>
          </a:bodyPr>
          <a:lstStyle/>
          <a:p>
            <a:endParaRPr lang="cs-CZ" dirty="0"/>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38450" y="1490663"/>
            <a:ext cx="6667500" cy="3990975"/>
          </a:xfrm>
        </p:spPr>
      </p:pic>
    </p:spTree>
    <p:extLst>
      <p:ext uri="{BB962C8B-B14F-4D97-AF65-F5344CB8AC3E}">
        <p14:creationId xmlns:p14="http://schemas.microsoft.com/office/powerpoint/2010/main" val="25421924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71600" y="406399"/>
            <a:ext cx="9601200" cy="64655"/>
          </a:xfrm>
        </p:spPr>
        <p:txBody>
          <a:bodyPr>
            <a:normAutofit fontScale="90000"/>
          </a:bodyPr>
          <a:lstStyle/>
          <a:p>
            <a:endParaRPr lang="cs-CZ" dirty="0"/>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67200" y="756444"/>
            <a:ext cx="3810000" cy="5029200"/>
          </a:xfrm>
        </p:spPr>
      </p:pic>
    </p:spTree>
    <p:extLst>
      <p:ext uri="{BB962C8B-B14F-4D97-AF65-F5344CB8AC3E}">
        <p14:creationId xmlns:p14="http://schemas.microsoft.com/office/powerpoint/2010/main" val="25974472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71600" y="498299"/>
            <a:ext cx="9601200" cy="314500"/>
          </a:xfrm>
        </p:spPr>
        <p:txBody>
          <a:bodyPr>
            <a:normAutofit fontScale="90000"/>
          </a:bodyPr>
          <a:lstStyle/>
          <a:p>
            <a:r>
              <a:rPr lang="cs-CZ" dirty="0"/>
              <a:t>5 let</a:t>
            </a:r>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267200" y="884238"/>
            <a:ext cx="3810000" cy="5067300"/>
          </a:xfrm>
        </p:spPr>
      </p:pic>
    </p:spTree>
    <p:extLst>
      <p:ext uri="{BB962C8B-B14F-4D97-AF65-F5344CB8AC3E}">
        <p14:creationId xmlns:p14="http://schemas.microsoft.com/office/powerpoint/2010/main" val="22965689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508000"/>
            <a:ext cx="9601200" cy="177800"/>
          </a:xfrm>
        </p:spPr>
        <p:txBody>
          <a:bodyPr>
            <a:normAutofit fontScale="90000"/>
          </a:bodyPr>
          <a:lstStyle/>
          <a:p>
            <a:endParaRPr lang="cs-CZ" dirty="0"/>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05200" y="1092200"/>
            <a:ext cx="5334000" cy="4368800"/>
          </a:xfrm>
        </p:spPr>
      </p:pic>
    </p:spTree>
    <p:extLst>
      <p:ext uri="{BB962C8B-B14F-4D97-AF65-F5344CB8AC3E}">
        <p14:creationId xmlns:p14="http://schemas.microsoft.com/office/powerpoint/2010/main" val="7256198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378690"/>
            <a:ext cx="9601200" cy="129309"/>
          </a:xfrm>
        </p:spPr>
        <p:txBody>
          <a:bodyPr>
            <a:normAutofit fontScale="90000"/>
          </a:bodyPr>
          <a:lstStyle/>
          <a:p>
            <a:endParaRPr lang="cs-CZ" dirty="0"/>
          </a:p>
        </p:txBody>
      </p:sp>
      <p:pic>
        <p:nvPicPr>
          <p:cNvPr id="4" name="Zástupný symbol pro obsah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45132" y="508000"/>
            <a:ext cx="3654136" cy="5359400"/>
          </a:xfrm>
        </p:spPr>
      </p:pic>
    </p:spTree>
    <p:extLst>
      <p:ext uri="{BB962C8B-B14F-4D97-AF65-F5344CB8AC3E}">
        <p14:creationId xmlns:p14="http://schemas.microsoft.com/office/powerpoint/2010/main" val="3399463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406400"/>
            <a:ext cx="9601200" cy="45719"/>
          </a:xfrm>
        </p:spPr>
        <p:txBody>
          <a:bodyPr>
            <a:normAutofit fontScale="90000"/>
          </a:bodyPr>
          <a:lstStyle/>
          <a:p>
            <a:endParaRPr lang="cs-CZ" dirty="0"/>
          </a:p>
        </p:txBody>
      </p:sp>
      <p:sp>
        <p:nvSpPr>
          <p:cNvPr id="3" name="Zástupný symbol pro obsah 2"/>
          <p:cNvSpPr>
            <a:spLocks noGrp="1"/>
          </p:cNvSpPr>
          <p:nvPr>
            <p:ph idx="1"/>
          </p:nvPr>
        </p:nvSpPr>
        <p:spPr>
          <a:xfrm>
            <a:off x="1371600" y="517236"/>
            <a:ext cx="9601200" cy="6031346"/>
          </a:xfrm>
        </p:spPr>
        <p:txBody>
          <a:bodyPr/>
          <a:lstStyle/>
          <a:p>
            <a:r>
              <a:rPr lang="cs-CZ" dirty="0"/>
              <a:t>Ve 3 l. je výslovnost většinou hodně nedokonalá, mnohé hlásky jsou nahrazovány jinými. „Patlavost“ vymizí před začátkem </a:t>
            </a:r>
            <a:r>
              <a:rPr lang="cs-CZ" dirty="0" err="1"/>
              <a:t>šk</a:t>
            </a:r>
            <a:r>
              <a:rPr lang="cs-CZ" dirty="0"/>
              <a:t>. docházky, anebo zůstávají jen zbytky. Věty 2 l. dětí obvykle o třech slovech, v předškolním </a:t>
            </a:r>
            <a:r>
              <a:rPr lang="cs-CZ" dirty="0" err="1"/>
              <a:t>obd</a:t>
            </a:r>
            <a:r>
              <a:rPr lang="cs-CZ" dirty="0"/>
              <a:t>. se složitost vět zvyšuje, roste i zájem o mluvenou řeč – 3 a 4 l. děti vydrží delší dobu naslouchat krátkým povídkám. Ve 3. l. umí říkanky, jejichž počet se rozrůstá. Rádo si povídá, často samo se sebou. Už také dovede zazpívat písničku (většinou velmi nedokonale).</a:t>
            </a:r>
          </a:p>
          <a:p>
            <a:r>
              <a:rPr lang="cs-CZ" dirty="0"/>
              <a:t>Vývoj řeči umožňuje i růst poznatků o sobě a okolním světě. Ve 3 letech zná své jméno a pohlaví, správně označuje hlavní barvy, kolem 5 l. podá jednoduchou definici známých věcí.</a:t>
            </a:r>
          </a:p>
          <a:p>
            <a:r>
              <a:rPr lang="cs-CZ" dirty="0"/>
              <a:t>Užívá řeči k regulaci vlastního chování, řídí své chování podle instrukce, kterou nejprve nahlas opakuje, od 4, 5 l. už podle „vnitřní řeči“.</a:t>
            </a:r>
          </a:p>
          <a:p>
            <a:pPr marL="0" indent="0">
              <a:buNone/>
            </a:pPr>
            <a:r>
              <a:rPr lang="cs-CZ" dirty="0"/>
              <a:t>Na konci období:</a:t>
            </a:r>
          </a:p>
          <a:p>
            <a:pPr>
              <a:buFont typeface="Wingdings" panose="05000000000000000000" pitchFamily="2" charset="2"/>
              <a:buChar char="Ø"/>
            </a:pPr>
            <a:r>
              <a:rPr lang="cs-CZ" dirty="0"/>
              <a:t>Dítě stále více vyrůstá z rámce rodiny – nachází nové vztahy k dějům mimo rodinné prostředí a rozšiřuje se jeho časová perspektiva (i když jen krátkodobá anticipace – až večer, zítra, musíš počkat)</a:t>
            </a:r>
          </a:p>
          <a:p>
            <a:pPr>
              <a:buFont typeface="Wingdings" panose="05000000000000000000" pitchFamily="2" charset="2"/>
              <a:buChar char="Ø"/>
            </a:pPr>
            <a:r>
              <a:rPr lang="cs-CZ" dirty="0"/>
              <a:t>Potřeba práce – již ve 4 l. dítě rádo pomáhá v drobných a krátkých dom. pracích.</a:t>
            </a:r>
          </a:p>
        </p:txBody>
      </p:sp>
    </p:spTree>
    <p:extLst>
      <p:ext uri="{BB962C8B-B14F-4D97-AF65-F5344CB8AC3E}">
        <p14:creationId xmlns:p14="http://schemas.microsoft.com/office/powerpoint/2010/main" val="32915102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471054"/>
            <a:ext cx="9601200" cy="45719"/>
          </a:xfrm>
        </p:spPr>
        <p:txBody>
          <a:bodyPr>
            <a:normAutofit fontScale="90000"/>
          </a:bodyPr>
          <a:lstStyle/>
          <a:p>
            <a:endParaRPr lang="cs-CZ" dirty="0"/>
          </a:p>
        </p:txBody>
      </p:sp>
      <p:sp>
        <p:nvSpPr>
          <p:cNvPr id="3" name="Zástupný symbol pro obsah 2"/>
          <p:cNvSpPr>
            <a:spLocks noGrp="1"/>
          </p:cNvSpPr>
          <p:nvPr>
            <p:ph idx="1"/>
          </p:nvPr>
        </p:nvSpPr>
        <p:spPr>
          <a:xfrm>
            <a:off x="1371600" y="609599"/>
            <a:ext cx="9601200" cy="5929745"/>
          </a:xfrm>
        </p:spPr>
        <p:txBody>
          <a:bodyPr/>
          <a:lstStyle/>
          <a:p>
            <a:pPr marL="0" indent="0">
              <a:buNone/>
            </a:pPr>
            <a:r>
              <a:rPr lang="cs-CZ" b="1" dirty="0"/>
              <a:t>Kognitivní vývoj</a:t>
            </a:r>
          </a:p>
          <a:p>
            <a:pPr marL="0" indent="0">
              <a:buNone/>
            </a:pPr>
            <a:endParaRPr lang="cs-CZ" b="1" dirty="0"/>
          </a:p>
          <a:p>
            <a:pPr>
              <a:buFont typeface="Wingdings" panose="05000000000000000000" pitchFamily="2" charset="2"/>
              <a:buChar char="§"/>
            </a:pPr>
            <a:r>
              <a:rPr lang="cs-CZ" dirty="0"/>
              <a:t>Kolem 4 l se vývoj dostává z </a:t>
            </a:r>
            <a:r>
              <a:rPr lang="cs-CZ" dirty="0" err="1"/>
              <a:t>předpojmové</a:t>
            </a:r>
            <a:r>
              <a:rPr lang="cs-CZ" dirty="0"/>
              <a:t> (symbolické) inteligence do </a:t>
            </a:r>
            <a:r>
              <a:rPr lang="cs-CZ" b="1" dirty="0"/>
              <a:t>období názorového (intuitivního) myšlení. </a:t>
            </a:r>
            <a:r>
              <a:rPr lang="cs-CZ" dirty="0"/>
              <a:t>Už uvažuje v pojmech abstrahujících podstatné podobnosti. Usuzování není jen „analogické“, je však i tak příliš vázáno na vnímané či představované, na názor (co dítě vidí či vidělo). Pokus s množstvím korálků…centrace na výšku či šířku skleničky. Jakmile umí uvažovat v obou dimenzích, vyvodí z toho zachování („konzervaci“, invariantu) množství a dostane se do další vývojové „fáze logických operací“ (v 6, 7 l.). </a:t>
            </a:r>
          </a:p>
          <a:p>
            <a:pPr>
              <a:buFont typeface="Wingdings" panose="05000000000000000000" pitchFamily="2" charset="2"/>
              <a:buChar char="§"/>
            </a:pPr>
            <a:endParaRPr lang="cs-CZ" dirty="0"/>
          </a:p>
          <a:p>
            <a:pPr>
              <a:buFont typeface="Wingdings" panose="05000000000000000000" pitchFamily="2" charset="2"/>
              <a:buChar char="§"/>
            </a:pPr>
            <a:r>
              <a:rPr lang="cs-CZ" dirty="0"/>
              <a:t>Myšlení je „prelogické“ předoperační, úzce vázáno na činnost dítěte a je proto také egocentrické, antropomorfické, magické (mění fakta podle vlastního přání) a </a:t>
            </a:r>
            <a:r>
              <a:rPr lang="cs-CZ" dirty="0" err="1"/>
              <a:t>artificialistické</a:t>
            </a:r>
            <a:r>
              <a:rPr lang="cs-CZ" dirty="0"/>
              <a:t> (všechno se „dělá“). </a:t>
            </a:r>
            <a:endParaRPr lang="cs-CZ" b="1" dirty="0"/>
          </a:p>
          <a:p>
            <a:pPr marL="0" indent="0">
              <a:buNone/>
            </a:pPr>
            <a:endParaRPr lang="cs-CZ" b="1" dirty="0"/>
          </a:p>
        </p:txBody>
      </p:sp>
    </p:spTree>
    <p:extLst>
      <p:ext uri="{BB962C8B-B14F-4D97-AF65-F5344CB8AC3E}">
        <p14:creationId xmlns:p14="http://schemas.microsoft.com/office/powerpoint/2010/main" val="124164321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350982"/>
            <a:ext cx="9601200" cy="64654"/>
          </a:xfrm>
        </p:spPr>
        <p:txBody>
          <a:bodyPr>
            <a:normAutofit fontScale="90000"/>
          </a:bodyPr>
          <a:lstStyle/>
          <a:p>
            <a:endParaRPr lang="cs-CZ" dirty="0"/>
          </a:p>
        </p:txBody>
      </p:sp>
      <p:sp>
        <p:nvSpPr>
          <p:cNvPr id="3" name="Zástupný symbol pro obsah 2"/>
          <p:cNvSpPr>
            <a:spLocks noGrp="1"/>
          </p:cNvSpPr>
          <p:nvPr>
            <p:ph idx="1"/>
          </p:nvPr>
        </p:nvSpPr>
        <p:spPr>
          <a:xfrm>
            <a:off x="1371600" y="415635"/>
            <a:ext cx="9601200" cy="6105237"/>
          </a:xfrm>
        </p:spPr>
        <p:txBody>
          <a:bodyPr>
            <a:normAutofit fontScale="92500" lnSpcReduction="10000"/>
          </a:bodyPr>
          <a:lstStyle/>
          <a:p>
            <a:pPr marL="0" indent="0">
              <a:buNone/>
            </a:pPr>
            <a:r>
              <a:rPr lang="cs-CZ" b="1" dirty="0"/>
              <a:t>Emoční vývoj a socializace</a:t>
            </a:r>
          </a:p>
          <a:p>
            <a:pPr marL="0" indent="0">
              <a:buNone/>
            </a:pPr>
            <a:r>
              <a:rPr lang="cs-CZ" dirty="0"/>
              <a:t>Od 3. r. věku dochází v naší společnosti k intenzivnějšímu ale pozvolnému a postupnému socializačnímu tlaku – především ze strany rodičů a ostatních členů rodiny, ale také druhých dětí. </a:t>
            </a:r>
          </a:p>
          <a:p>
            <a:pPr>
              <a:buFont typeface="Wingdings" panose="05000000000000000000" pitchFamily="2" charset="2"/>
              <a:buChar char="Ø"/>
            </a:pPr>
            <a:r>
              <a:rPr lang="cs-CZ" b="1" dirty="0"/>
              <a:t>Vývoj sociálních kontrol (seberegulace) </a:t>
            </a:r>
          </a:p>
          <a:p>
            <a:pPr>
              <a:buFont typeface="Arial" panose="020B0604020202020204" pitchFamily="34" charset="0"/>
              <a:buChar char="•"/>
            </a:pPr>
            <a:r>
              <a:rPr lang="cs-CZ" dirty="0"/>
              <a:t>V průběhu 3. r., tj. v době, kdy sílí negativismus, ale i snaha dělat věci sám po svém, se objevují počátky skutečné sebekontroly. Dítě se učí počkat a nepodlehnout okamžitému impulzu. Používá přitom samo vůči sobě pokyny a příkazy, které zná od rodičů. Většinou ale až koncem 3. r. se sebekontrola skutečně </a:t>
            </a:r>
            <a:r>
              <a:rPr lang="cs-CZ" dirty="0" err="1"/>
              <a:t>internalizuje</a:t>
            </a:r>
            <a:r>
              <a:rPr lang="cs-CZ" dirty="0"/>
              <a:t> a dítě již nemusí k sebeřízení užívat hlasitou řeč. Občasné hlasité pokyny k sobě samému používají ještě dlouho v nových či obtížných problémových situacích. </a:t>
            </a:r>
          </a:p>
          <a:p>
            <a:pPr>
              <a:buFont typeface="Arial" panose="020B0604020202020204" pitchFamily="34" charset="0"/>
              <a:buChar char="•"/>
            </a:pPr>
            <a:r>
              <a:rPr lang="cs-CZ" dirty="0"/>
              <a:t>Obtížnější je inhibice (zabrzdění) chování – </a:t>
            </a:r>
            <a:r>
              <a:rPr lang="cs-CZ" dirty="0" err="1"/>
              <a:t>sebeinstrukcí</a:t>
            </a:r>
            <a:r>
              <a:rPr lang="cs-CZ" dirty="0"/>
              <a:t> – až po 5. r. věku, kdy je řeč plně </a:t>
            </a:r>
            <a:r>
              <a:rPr lang="cs-CZ" dirty="0" err="1"/>
              <a:t>internalizována</a:t>
            </a:r>
            <a:r>
              <a:rPr lang="cs-CZ" dirty="0"/>
              <a:t>. Lépe zvládají inhibici chování, pokud znají smysl zákazu (hračka je křehká, mohla by se rozbít), pokud mají alternativní činnost (počítání). Vlastní strategie např. k odvedení pozornosti si vytvářejí až kolem 10 let.</a:t>
            </a:r>
          </a:p>
          <a:p>
            <a:pPr>
              <a:buFont typeface="Arial" panose="020B0604020202020204" pitchFamily="34" charset="0"/>
              <a:buChar char="•"/>
            </a:pPr>
            <a:r>
              <a:rPr lang="cs-CZ" dirty="0"/>
              <a:t>Vývoj vnitřních sociálních kontrol (svědomí) je závislý na řadě podmínek, především pak na vztahu dítěte k rodičům a socializační (</a:t>
            </a:r>
            <a:r>
              <a:rPr lang="cs-CZ" dirty="0" err="1"/>
              <a:t>disciplinační</a:t>
            </a:r>
            <a:r>
              <a:rPr lang="cs-CZ" dirty="0"/>
              <a:t>) techniky – tělesné tresty vývoj svědomí spíše inhibují, poskytnutí či odnětí projevů lásky vývoj svědomí podporují – ovšem pouze tam, kde už láskyplný vztah existuje. Odnětí lásky tam, kde je jí málo, je beze smyslu. </a:t>
            </a:r>
          </a:p>
          <a:p>
            <a:pPr marL="0" indent="0">
              <a:buNone/>
            </a:pPr>
            <a:endParaRPr lang="cs-CZ" dirty="0"/>
          </a:p>
          <a:p>
            <a:pPr marL="0" indent="0">
              <a:buNone/>
            </a:pPr>
            <a:endParaRPr lang="cs-CZ" b="1" dirty="0"/>
          </a:p>
        </p:txBody>
      </p:sp>
    </p:spTree>
    <p:extLst>
      <p:ext uri="{BB962C8B-B14F-4D97-AF65-F5344CB8AC3E}">
        <p14:creationId xmlns:p14="http://schemas.microsoft.com/office/powerpoint/2010/main" val="4724887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424872"/>
            <a:ext cx="9601200" cy="92363"/>
          </a:xfrm>
        </p:spPr>
        <p:txBody>
          <a:bodyPr>
            <a:normAutofit fontScale="90000"/>
          </a:bodyPr>
          <a:lstStyle/>
          <a:p>
            <a:endParaRPr lang="cs-CZ" dirty="0"/>
          </a:p>
        </p:txBody>
      </p:sp>
      <p:sp>
        <p:nvSpPr>
          <p:cNvPr id="3" name="Zástupný symbol pro obsah 2"/>
          <p:cNvSpPr>
            <a:spLocks noGrp="1"/>
          </p:cNvSpPr>
          <p:nvPr>
            <p:ph idx="1"/>
          </p:nvPr>
        </p:nvSpPr>
        <p:spPr>
          <a:xfrm>
            <a:off x="1371600" y="591127"/>
            <a:ext cx="9601200" cy="5938982"/>
          </a:xfrm>
        </p:spPr>
        <p:txBody>
          <a:bodyPr>
            <a:normAutofit/>
          </a:bodyPr>
          <a:lstStyle/>
          <a:p>
            <a:pPr marL="0" indent="0">
              <a:buNone/>
            </a:pPr>
            <a:r>
              <a:rPr lang="cs-CZ" dirty="0"/>
              <a:t>Socializace je také socializací vnitřního prožívání dítěte – tedy základem pro celý emoční vývoj dítěte a úzce souvisí s rozvojem jeho vlastního sebepojetí. </a:t>
            </a:r>
          </a:p>
          <a:p>
            <a:pPr>
              <a:buFont typeface="Arial" panose="020B0604020202020204" pitchFamily="34" charset="0"/>
              <a:buChar char="•"/>
            </a:pPr>
            <a:r>
              <a:rPr lang="cs-CZ" dirty="0"/>
              <a:t>Základy sebepojetí jsou utvořeny už v batolecím období – ve dvou letech již mnohé děti uvádějí své základní charakteristiky (znají své pohlaví a vědí, že jsou děti). V </a:t>
            </a:r>
            <a:r>
              <a:rPr lang="cs-CZ" dirty="0" err="1"/>
              <a:t>předskolním</a:t>
            </a:r>
            <a:r>
              <a:rPr lang="cs-CZ" dirty="0"/>
              <a:t> </a:t>
            </a:r>
            <a:r>
              <a:rPr lang="cs-CZ" dirty="0" err="1"/>
              <a:t>obd</a:t>
            </a:r>
            <a:r>
              <a:rPr lang="cs-CZ" dirty="0"/>
              <a:t>. popisují své základní rysy, vlastnictví i vlastní preference -  charakteristika nebývá příliš přesná... Teprve ve školním věku se děti zaměřují více na stálé psychologické vlastnosti, schopnosti a emoce.</a:t>
            </a:r>
          </a:p>
          <a:p>
            <a:pPr>
              <a:buFont typeface="Arial" panose="020B0604020202020204" pitchFamily="34" charset="0"/>
              <a:buChar char="•"/>
            </a:pPr>
            <a:r>
              <a:rPr lang="cs-CZ" dirty="0"/>
              <a:t>Sebehodnocení dětí předškolního </a:t>
            </a:r>
            <a:r>
              <a:rPr lang="cs-CZ" dirty="0" err="1"/>
              <a:t>obd</a:t>
            </a:r>
            <a:r>
              <a:rPr lang="cs-CZ" dirty="0"/>
              <a:t>. bývá poměrně vysoké, ale nestabilní, závislé na aktuální situaci a úzce souvisí s jistotou ve vztazích s rodiči. Pod vlivem soc. tlaků dochází nejen k narůstající regulaci chování, ale i k útlumu okamžitých emočních reakcí a k přehodnocení situace. Vlastní pocity se zjemňují a diferencují a začínají se obohacovat o složitější emoce – pocity vztažené k vlastnímu sebehodnocení – pocity hrdosti, studu, viny. V 5 l. si děti uvědomují význam vlastního úsilí.</a:t>
            </a:r>
          </a:p>
          <a:p>
            <a:pPr>
              <a:buFont typeface="Arial" panose="020B0604020202020204" pitchFamily="34" charset="0"/>
              <a:buChar char="•"/>
            </a:pPr>
            <a:r>
              <a:rPr lang="cs-CZ" dirty="0"/>
              <a:t>Mezi 3-5 r. začíná dítě skutečně rozumět subjektivní povaze emocí – pocity druhých závisí na tom, jak oni sami situaci rozumí (počátek „teorie mysli“). Kolem 4 l. dokáže předpovídat pravděpodobnou emoční reakci druhých na určitou situaci. Předškolní dítě rozlišuje mezi chováním a vnitřními stavy, ale má za to, že se vnitřní stavy přímo projevují v chování. Možnost maskovat pocity si uvědomují až kolem 6. let.   </a:t>
            </a:r>
          </a:p>
        </p:txBody>
      </p:sp>
    </p:spTree>
    <p:extLst>
      <p:ext uri="{BB962C8B-B14F-4D97-AF65-F5344CB8AC3E}">
        <p14:creationId xmlns:p14="http://schemas.microsoft.com/office/powerpoint/2010/main" val="738872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1EE063-2D2D-479A-9DB6-EFEF482FD555}"/>
              </a:ext>
            </a:extLst>
          </p:cNvPr>
          <p:cNvSpPr>
            <a:spLocks noGrp="1"/>
          </p:cNvSpPr>
          <p:nvPr>
            <p:ph type="title"/>
          </p:nvPr>
        </p:nvSpPr>
        <p:spPr>
          <a:xfrm>
            <a:off x="1371600" y="685800"/>
            <a:ext cx="9601200" cy="597568"/>
          </a:xfrm>
        </p:spPr>
        <p:txBody>
          <a:bodyPr>
            <a:normAutofit/>
          </a:bodyPr>
          <a:lstStyle/>
          <a:p>
            <a:r>
              <a:rPr lang="cs-CZ" sz="3600" dirty="0"/>
              <a:t>Cílem je:</a:t>
            </a:r>
          </a:p>
        </p:txBody>
      </p:sp>
      <p:sp>
        <p:nvSpPr>
          <p:cNvPr id="3" name="Zástupný obsah 2">
            <a:extLst>
              <a:ext uri="{FF2B5EF4-FFF2-40B4-BE49-F238E27FC236}">
                <a16:creationId xmlns:a16="http://schemas.microsoft.com/office/drawing/2014/main" id="{15F1C628-31EE-491C-BA2E-3861DDB1ACEB}"/>
              </a:ext>
            </a:extLst>
          </p:cNvPr>
          <p:cNvSpPr>
            <a:spLocks noGrp="1"/>
          </p:cNvSpPr>
          <p:nvPr>
            <p:ph idx="1"/>
          </p:nvPr>
        </p:nvSpPr>
        <p:spPr>
          <a:xfrm>
            <a:off x="1371600" y="1347537"/>
            <a:ext cx="9601200" cy="4892842"/>
          </a:xfrm>
        </p:spPr>
        <p:txBody>
          <a:bodyPr/>
          <a:lstStyle/>
          <a:p>
            <a:pPr marL="457200" indent="-457200">
              <a:buFont typeface="+mj-lt"/>
              <a:buAutoNum type="arabicPeriod"/>
            </a:pPr>
            <a:r>
              <a:rPr lang="cs-CZ" dirty="0"/>
              <a:t>Popsat vývojové změny charakteristické pro to které vývojové období.</a:t>
            </a:r>
          </a:p>
          <a:p>
            <a:pPr marL="457200" indent="-457200">
              <a:buFont typeface="+mj-lt"/>
              <a:buAutoNum type="arabicPeriod"/>
            </a:pPr>
            <a:r>
              <a:rPr lang="cs-CZ" dirty="0"/>
              <a:t>Odvodit obecné zákonitosti vývoje základních psychických struktur a příčinných souvislostí v průběhu ontogeneze.</a:t>
            </a:r>
          </a:p>
          <a:p>
            <a:pPr marL="457200" indent="-457200">
              <a:buFont typeface="+mj-lt"/>
              <a:buAutoNum type="arabicPeriod"/>
            </a:pPr>
            <a:r>
              <a:rPr lang="cs-CZ" dirty="0"/>
              <a:t>Vytvořit jednotnou obecnou teorii, která by zahrnula získané fakty a umožnila vysvětlení i predikci.</a:t>
            </a:r>
          </a:p>
          <a:p>
            <a:pPr marL="457200" indent="-457200">
              <a:buFont typeface="+mj-lt"/>
              <a:buAutoNum type="arabicPeriod"/>
            </a:pPr>
            <a:endParaRPr lang="cs-CZ" dirty="0"/>
          </a:p>
          <a:p>
            <a:pPr>
              <a:buFont typeface="Wingdings" panose="05000000000000000000" pitchFamily="2" charset="2"/>
              <a:buChar char="Ø"/>
            </a:pPr>
            <a:r>
              <a:rPr lang="cs-CZ" dirty="0"/>
              <a:t>Popis nemůže být nikdy zcela úplný a objektivní, zobecnění přehlíží jedinečné, teorie dostatečně komplexní a adekvátní (nestranná).</a:t>
            </a:r>
          </a:p>
          <a:p>
            <a:pPr marL="457200" indent="-457200">
              <a:buFont typeface="+mj-lt"/>
              <a:buAutoNum type="arabicPeriod"/>
            </a:pPr>
            <a:endParaRPr lang="cs-CZ" dirty="0"/>
          </a:p>
        </p:txBody>
      </p:sp>
    </p:spTree>
    <p:extLst>
      <p:ext uri="{BB962C8B-B14F-4D97-AF65-F5344CB8AC3E}">
        <p14:creationId xmlns:p14="http://schemas.microsoft.com/office/powerpoint/2010/main" val="7275748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443345"/>
            <a:ext cx="9601200" cy="83128"/>
          </a:xfrm>
        </p:spPr>
        <p:txBody>
          <a:bodyPr>
            <a:normAutofit fontScale="90000"/>
          </a:bodyPr>
          <a:lstStyle/>
          <a:p>
            <a:endParaRPr lang="cs-CZ" dirty="0"/>
          </a:p>
        </p:txBody>
      </p:sp>
      <p:sp>
        <p:nvSpPr>
          <p:cNvPr id="3" name="Zástupný symbol pro obsah 2"/>
          <p:cNvSpPr>
            <a:spLocks noGrp="1"/>
          </p:cNvSpPr>
          <p:nvPr>
            <p:ph idx="1"/>
          </p:nvPr>
        </p:nvSpPr>
        <p:spPr>
          <a:xfrm>
            <a:off x="1371600" y="637309"/>
            <a:ext cx="9601200" cy="5865091"/>
          </a:xfrm>
        </p:spPr>
        <p:txBody>
          <a:bodyPr/>
          <a:lstStyle/>
          <a:p>
            <a:pPr>
              <a:buFont typeface="Wingdings" panose="05000000000000000000" pitchFamily="2" charset="2"/>
              <a:buChar char="ü"/>
            </a:pPr>
            <a:endParaRPr lang="cs-CZ" dirty="0"/>
          </a:p>
          <a:p>
            <a:pPr>
              <a:buFont typeface="Wingdings" panose="05000000000000000000" pitchFamily="2" charset="2"/>
              <a:buChar char="ü"/>
            </a:pPr>
            <a:r>
              <a:rPr lang="cs-CZ" dirty="0"/>
              <a:t> Pokus s přemístěním schované čokolády…děti, které pozorují jiné dítě v místnosti, kde matka přemístila schovanou čokoládu, jsou schopné předvídat reakce a prožívání dítěte až kolem 4. roku věku – lépe ty, které mají sourozence. Děti se sourozenci jsou nuceni více se zaměřovat na vnitřní stav druhých – proto je příležitost ke kontaktu s druhými dětmi velmi významným činitelem emočního vývoje. </a:t>
            </a:r>
          </a:p>
          <a:p>
            <a:pPr>
              <a:buFont typeface="Wingdings" panose="05000000000000000000" pitchFamily="2" charset="2"/>
              <a:buChar char="ü"/>
            </a:pPr>
            <a:endParaRPr lang="cs-CZ" dirty="0"/>
          </a:p>
          <a:p>
            <a:pPr>
              <a:buFont typeface="Wingdings" panose="05000000000000000000" pitchFamily="2" charset="2"/>
              <a:buChar char="ü"/>
            </a:pPr>
            <a:r>
              <a:rPr lang="cs-CZ" dirty="0"/>
              <a:t>Týrané děti mají obtíže ve schopnosti emočního porozumění – v úkolech přiřazování mimických výrazů obličeje k různým příběhům (častěji také připisovaly druhým emoci vzteku či zlosti).</a:t>
            </a:r>
          </a:p>
          <a:p>
            <a:pPr>
              <a:buFont typeface="Wingdings" panose="05000000000000000000" pitchFamily="2" charset="2"/>
              <a:buChar char="ü"/>
            </a:pPr>
            <a:endParaRPr lang="cs-CZ" dirty="0"/>
          </a:p>
          <a:p>
            <a:pPr>
              <a:buFont typeface="Wingdings" panose="05000000000000000000" pitchFamily="2" charset="2"/>
              <a:buChar char="ü"/>
            </a:pPr>
            <a:r>
              <a:rPr lang="cs-CZ" dirty="0"/>
              <a:t>Schopnost porozumět prožitkům druhých se odráží v symbolické hře i ve schopnosti žertovat a rozumět humoru.</a:t>
            </a:r>
          </a:p>
        </p:txBody>
      </p:sp>
    </p:spTree>
    <p:extLst>
      <p:ext uri="{BB962C8B-B14F-4D97-AF65-F5344CB8AC3E}">
        <p14:creationId xmlns:p14="http://schemas.microsoft.com/office/powerpoint/2010/main" val="8063278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443345"/>
            <a:ext cx="9601200" cy="92364"/>
          </a:xfrm>
        </p:spPr>
        <p:txBody>
          <a:bodyPr>
            <a:normAutofit fontScale="90000"/>
          </a:bodyPr>
          <a:lstStyle/>
          <a:p>
            <a:endParaRPr lang="cs-CZ" dirty="0"/>
          </a:p>
        </p:txBody>
      </p:sp>
      <p:sp>
        <p:nvSpPr>
          <p:cNvPr id="3" name="Zástupný symbol pro obsah 2"/>
          <p:cNvSpPr>
            <a:spLocks noGrp="1"/>
          </p:cNvSpPr>
          <p:nvPr>
            <p:ph idx="1"/>
          </p:nvPr>
        </p:nvSpPr>
        <p:spPr>
          <a:xfrm>
            <a:off x="1371600" y="600364"/>
            <a:ext cx="9601200" cy="5791200"/>
          </a:xfrm>
        </p:spPr>
        <p:txBody>
          <a:bodyPr/>
          <a:lstStyle/>
          <a:p>
            <a:pPr>
              <a:buFont typeface="Wingdings" panose="05000000000000000000" pitchFamily="2" charset="2"/>
              <a:buChar char="Ø"/>
            </a:pPr>
            <a:r>
              <a:rPr lang="cs-CZ" b="1" dirty="0"/>
              <a:t>Vývoj sociálních rolí</a:t>
            </a:r>
          </a:p>
          <a:p>
            <a:pPr>
              <a:buFont typeface="Arial" panose="020B0604020202020204" pitchFamily="34" charset="0"/>
              <a:buChar char="•"/>
            </a:pPr>
            <a:r>
              <a:rPr lang="cs-CZ" dirty="0"/>
              <a:t>Teprve od druhé poloviny druhého roku jsou kontakty dětí osobnější a přátelštější (úsměv, vzájemné podávání hraček, oslovování apod.). Ve 2 l. se však děti spíše jen napodobují – souběžná (paralelní hra). Teprve v předškolním věku </a:t>
            </a:r>
            <a:r>
              <a:rPr lang="cs-CZ" b="1" i="1" dirty="0"/>
              <a:t>hra společná – asociativní </a:t>
            </a:r>
            <a:r>
              <a:rPr lang="cs-CZ" dirty="0"/>
              <a:t>(společné projekty a poskytování materiálu) a </a:t>
            </a:r>
            <a:r>
              <a:rPr lang="cs-CZ" b="1" i="1" dirty="0"/>
              <a:t>kooperativní </a:t>
            </a:r>
            <a:r>
              <a:rPr lang="cs-CZ" dirty="0"/>
              <a:t>rozděleny role. 4 a 5 l. děti si zřídka hrají paralelně. Děti, které chodí do školky, dosahují vyšší úrovně spolupráce.</a:t>
            </a:r>
          </a:p>
          <a:p>
            <a:pPr>
              <a:buFont typeface="Arial" panose="020B0604020202020204" pitchFamily="34" charset="0"/>
              <a:buChar char="•"/>
            </a:pPr>
            <a:r>
              <a:rPr lang="cs-CZ" dirty="0"/>
              <a:t>Osvojování rolí vede k různé oblíbenosti, dominanci, submisi, vedení, užívání síly či diplomatických strategií, soupeřivosti. Děti pracují intenzivněji, pokud jsou instruovány k tomu, aby postavily (nakreslily) něco hezčího a většího…ignorují ale pocity druhých a berou jim materiál. Při dobrém vedení stoupá také porozumění pro druhé, děti dovedněji utěšují plačící.</a:t>
            </a:r>
          </a:p>
          <a:p>
            <a:pPr>
              <a:buFont typeface="Arial" panose="020B0604020202020204" pitchFamily="34" charset="0"/>
              <a:buChar char="•"/>
            </a:pPr>
            <a:r>
              <a:rPr lang="cs-CZ" dirty="0"/>
              <a:t>Nejvýraznější pokrok v osvojování role mužské a ženské. Ale od začátku se v projevech liší dívky a chlapci - patrně díky diferencovanému přístupu rodičů k dětem odlišného pohlaví (už k novorozenci). Při hře více stimulují dítě stejného pohlaví (výraznější u mužů). Teprve v předškolním </a:t>
            </a:r>
            <a:r>
              <a:rPr lang="cs-CZ" dirty="0" err="1"/>
              <a:t>obd</a:t>
            </a:r>
            <a:r>
              <a:rPr lang="cs-CZ" dirty="0"/>
              <a:t>. dítě výrazněji přejímá ve svých zájmech a postojích mužské či ženské chování (jaké hračky, hry, oblečení preferuje). Rozhodující je i zde vztah k rodičům. </a:t>
            </a:r>
          </a:p>
          <a:p>
            <a:pPr>
              <a:buFont typeface="Arial" panose="020B0604020202020204" pitchFamily="34" charset="0"/>
              <a:buChar char="•"/>
            </a:pPr>
            <a:endParaRPr lang="cs-CZ" dirty="0"/>
          </a:p>
        </p:txBody>
      </p:sp>
    </p:spTree>
    <p:extLst>
      <p:ext uri="{BB962C8B-B14F-4D97-AF65-F5344CB8AC3E}">
        <p14:creationId xmlns:p14="http://schemas.microsoft.com/office/powerpoint/2010/main" val="40910211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397164"/>
            <a:ext cx="9601200" cy="92363"/>
          </a:xfrm>
        </p:spPr>
        <p:txBody>
          <a:bodyPr>
            <a:normAutofit fontScale="90000"/>
          </a:bodyPr>
          <a:lstStyle/>
          <a:p>
            <a:endParaRPr lang="cs-CZ" dirty="0"/>
          </a:p>
        </p:txBody>
      </p:sp>
      <p:sp>
        <p:nvSpPr>
          <p:cNvPr id="3" name="Zástupný symbol pro obsah 2"/>
          <p:cNvSpPr>
            <a:spLocks noGrp="1"/>
          </p:cNvSpPr>
          <p:nvPr>
            <p:ph idx="1"/>
          </p:nvPr>
        </p:nvSpPr>
        <p:spPr>
          <a:xfrm>
            <a:off x="1371600" y="563418"/>
            <a:ext cx="9601200" cy="6031346"/>
          </a:xfrm>
        </p:spPr>
        <p:txBody>
          <a:bodyPr/>
          <a:lstStyle/>
          <a:p>
            <a:pPr>
              <a:buFont typeface="Arial" panose="020B0604020202020204" pitchFamily="34" charset="0"/>
              <a:buChar char="•"/>
            </a:pPr>
            <a:r>
              <a:rPr lang="cs-CZ" dirty="0"/>
              <a:t>Příležitost ke styku s druhými dětmi ve školce či jinde umožňuje procvičovat si pomoc slabším, vést druhé, podřídit se, soupeřit se stejně schopnými, spolupracovat na stejné úrovni, řešit konflikty kompromisem.</a:t>
            </a:r>
          </a:p>
          <a:p>
            <a:pPr marL="0" indent="0">
              <a:buNone/>
            </a:pPr>
            <a:endParaRPr lang="cs-CZ" dirty="0"/>
          </a:p>
          <a:p>
            <a:pPr>
              <a:buFont typeface="Wingdings" panose="05000000000000000000" pitchFamily="2" charset="2"/>
              <a:buChar char="Ø"/>
            </a:pPr>
            <a:r>
              <a:rPr lang="cs-CZ" dirty="0"/>
              <a:t>Významným prostředkem socializace je </a:t>
            </a:r>
            <a:r>
              <a:rPr lang="cs-CZ" b="1" dirty="0"/>
              <a:t>hra</a:t>
            </a:r>
            <a:r>
              <a:rPr lang="cs-CZ" dirty="0"/>
              <a:t>. Předškolní věk je obdobím bohatě rozrůzněné a intenzivní hry (hlavní činnost dítěte). Hra předškolního dítěte se liší od experimentace kojenců či batolat. Je rozvinutější, neomezuje se jen na cvičení funkcí vlastního těla a prozkoumávání vlastností předmětů. Zaměřuje se na vytvoření něčeho nového.</a:t>
            </a:r>
          </a:p>
          <a:p>
            <a:pPr>
              <a:buFont typeface="Wingdings" panose="05000000000000000000" pitchFamily="2" charset="2"/>
              <a:buChar char="Ø"/>
            </a:pPr>
            <a:endParaRPr lang="cs-CZ" dirty="0"/>
          </a:p>
          <a:p>
            <a:pPr>
              <a:buFont typeface="Wingdings" panose="05000000000000000000" pitchFamily="2" charset="2"/>
              <a:buChar char="q"/>
            </a:pPr>
            <a:r>
              <a:rPr lang="cs-CZ" dirty="0"/>
              <a:t>Funkční, činnostní typ hry – procvičování tělesných funkcí ve složitějších formách</a:t>
            </a:r>
          </a:p>
          <a:p>
            <a:pPr>
              <a:buFont typeface="Wingdings" panose="05000000000000000000" pitchFamily="2" charset="2"/>
              <a:buChar char="q"/>
            </a:pPr>
            <a:r>
              <a:rPr lang="cs-CZ" dirty="0"/>
              <a:t>Konstrukční, realistický typ hry – konstrukce nových věcí ze specifického materiálu</a:t>
            </a:r>
          </a:p>
          <a:p>
            <a:pPr>
              <a:buFont typeface="Wingdings" panose="05000000000000000000" pitchFamily="2" charset="2"/>
              <a:buChar char="q"/>
            </a:pPr>
            <a:r>
              <a:rPr lang="cs-CZ" dirty="0"/>
              <a:t>Iluzivní, symbolický  typ hry </a:t>
            </a:r>
          </a:p>
          <a:p>
            <a:pPr>
              <a:buFont typeface="Wingdings" panose="05000000000000000000" pitchFamily="2" charset="2"/>
              <a:buChar char="q"/>
            </a:pPr>
            <a:r>
              <a:rPr lang="cs-CZ" dirty="0"/>
              <a:t>Úkolový typ hry</a:t>
            </a:r>
          </a:p>
        </p:txBody>
      </p:sp>
    </p:spTree>
    <p:extLst>
      <p:ext uri="{BB962C8B-B14F-4D97-AF65-F5344CB8AC3E}">
        <p14:creationId xmlns:p14="http://schemas.microsoft.com/office/powerpoint/2010/main" val="90651946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526472"/>
            <a:ext cx="9601200" cy="83127"/>
          </a:xfrm>
        </p:spPr>
        <p:txBody>
          <a:bodyPr>
            <a:normAutofit fontScale="90000"/>
          </a:bodyPr>
          <a:lstStyle/>
          <a:p>
            <a:endParaRPr lang="cs-CZ" dirty="0"/>
          </a:p>
        </p:txBody>
      </p:sp>
      <p:sp>
        <p:nvSpPr>
          <p:cNvPr id="3" name="Zástupný symbol pro obsah 2"/>
          <p:cNvSpPr>
            <a:spLocks noGrp="1"/>
          </p:cNvSpPr>
          <p:nvPr>
            <p:ph idx="1"/>
          </p:nvPr>
        </p:nvSpPr>
        <p:spPr>
          <a:xfrm>
            <a:off x="1371600" y="609599"/>
            <a:ext cx="9601200" cy="5948219"/>
          </a:xfrm>
        </p:spPr>
        <p:txBody>
          <a:bodyPr/>
          <a:lstStyle/>
          <a:p>
            <a:pPr marL="0" indent="0">
              <a:buNone/>
            </a:pPr>
            <a:r>
              <a:rPr lang="cs-CZ" dirty="0" err="1"/>
              <a:t>Caillois</a:t>
            </a:r>
            <a:r>
              <a:rPr lang="cs-CZ" dirty="0"/>
              <a:t> (1958) člení hry na:</a:t>
            </a:r>
          </a:p>
          <a:p>
            <a:pPr>
              <a:buFont typeface="Wingdings" panose="05000000000000000000" pitchFamily="2" charset="2"/>
              <a:buChar char="q"/>
            </a:pPr>
            <a:r>
              <a:rPr lang="cs-CZ" dirty="0"/>
              <a:t>Soupeřivé (</a:t>
            </a:r>
            <a:r>
              <a:rPr lang="cs-CZ" dirty="0" err="1"/>
              <a:t>agonální</a:t>
            </a:r>
            <a:r>
              <a:rPr lang="cs-CZ" dirty="0"/>
              <a:t>)</a:t>
            </a:r>
          </a:p>
          <a:p>
            <a:pPr>
              <a:buFont typeface="Wingdings" panose="05000000000000000000" pitchFamily="2" charset="2"/>
              <a:buChar char="q"/>
            </a:pPr>
            <a:r>
              <a:rPr lang="cs-CZ" dirty="0"/>
              <a:t>Hry o štěstí (aleatorické)</a:t>
            </a:r>
          </a:p>
          <a:p>
            <a:pPr>
              <a:buFont typeface="Wingdings" panose="05000000000000000000" pitchFamily="2" charset="2"/>
              <a:buChar char="q"/>
            </a:pPr>
            <a:r>
              <a:rPr lang="cs-CZ" dirty="0"/>
              <a:t>Hry napodobivé (mimetické)</a:t>
            </a:r>
          </a:p>
          <a:p>
            <a:pPr>
              <a:buFont typeface="Wingdings" panose="05000000000000000000" pitchFamily="2" charset="2"/>
              <a:buChar char="q"/>
            </a:pPr>
            <a:r>
              <a:rPr lang="cs-CZ" dirty="0"/>
              <a:t>Hry ze závratě (</a:t>
            </a:r>
            <a:r>
              <a:rPr lang="cs-CZ" dirty="0" err="1"/>
              <a:t>vertigonální</a:t>
            </a:r>
            <a:r>
              <a:rPr lang="cs-CZ" dirty="0"/>
              <a:t>)</a:t>
            </a:r>
          </a:p>
          <a:p>
            <a:pPr marL="0" indent="0">
              <a:buNone/>
            </a:pPr>
            <a:r>
              <a:rPr lang="cs-CZ" dirty="0"/>
              <a:t>Všechny mohou být jednoduché, dětské (</a:t>
            </a:r>
            <a:r>
              <a:rPr lang="cs-CZ" dirty="0" err="1"/>
              <a:t>paidia</a:t>
            </a:r>
            <a:r>
              <a:rPr lang="cs-CZ" dirty="0"/>
              <a:t>) i složité (</a:t>
            </a:r>
            <a:r>
              <a:rPr lang="cs-CZ" dirty="0" err="1"/>
              <a:t>ludus</a:t>
            </a:r>
            <a:r>
              <a:rPr lang="cs-CZ" dirty="0"/>
              <a:t>).</a:t>
            </a:r>
          </a:p>
          <a:p>
            <a:pPr marL="0" indent="0">
              <a:buNone/>
            </a:pPr>
            <a:endParaRPr lang="cs-CZ" dirty="0"/>
          </a:p>
          <a:p>
            <a:pPr marL="0" indent="0">
              <a:buNone/>
            </a:pPr>
            <a:r>
              <a:rPr lang="cs-CZ" dirty="0"/>
              <a:t>Proč si hrajeme? </a:t>
            </a:r>
          </a:p>
          <a:p>
            <a:pPr marL="457200" indent="-457200">
              <a:buFont typeface="+mj-lt"/>
              <a:buAutoNum type="arabicParenR"/>
            </a:pPr>
            <a:r>
              <a:rPr lang="cs-CZ" dirty="0"/>
              <a:t>Hra napomáhá rozumnému a účelnému životu – osvojení dovedností užitečných pro život, napomáhá obnovení sil, k zotavení, uvolnění i k překonání sociálních nároků. Didaktické hry se sociálním zaměřením.</a:t>
            </a:r>
          </a:p>
          <a:p>
            <a:pPr marL="457200" indent="-457200">
              <a:buFont typeface="+mj-lt"/>
              <a:buAutoNum type="arabicParenR"/>
            </a:pPr>
            <a:r>
              <a:rPr lang="cs-CZ" dirty="0"/>
              <a:t>Hra má smysl sama o sobě – je jednou ze základních potřeb člověka a nepotřebuje být obhajována jinými důvody. </a:t>
            </a:r>
            <a:r>
              <a:rPr lang="cs-CZ" dirty="0" err="1"/>
              <a:t>Huizinga</a:t>
            </a:r>
            <a:r>
              <a:rPr lang="cs-CZ" dirty="0"/>
              <a:t> – kulturu stvořil spíše homo </a:t>
            </a:r>
            <a:r>
              <a:rPr lang="cs-CZ" dirty="0" err="1"/>
              <a:t>ludens</a:t>
            </a:r>
            <a:r>
              <a:rPr lang="cs-CZ" dirty="0"/>
              <a:t> (člověk hrající si), než homo </a:t>
            </a:r>
            <a:r>
              <a:rPr lang="cs-CZ" dirty="0" err="1"/>
              <a:t>faber</a:t>
            </a:r>
            <a:r>
              <a:rPr lang="cs-CZ" dirty="0"/>
              <a:t> (člověk pracující, vyrábějící).</a:t>
            </a:r>
          </a:p>
          <a:p>
            <a:pPr>
              <a:buFont typeface="Wingdings" panose="05000000000000000000" pitchFamily="2" charset="2"/>
              <a:buChar char="q"/>
            </a:pPr>
            <a:endParaRPr lang="cs-CZ" dirty="0"/>
          </a:p>
        </p:txBody>
      </p:sp>
    </p:spTree>
    <p:extLst>
      <p:ext uri="{BB962C8B-B14F-4D97-AF65-F5344CB8AC3E}">
        <p14:creationId xmlns:p14="http://schemas.microsoft.com/office/powerpoint/2010/main" val="19373341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526473"/>
            <a:ext cx="9601200" cy="159327"/>
          </a:xfrm>
        </p:spPr>
        <p:txBody>
          <a:bodyPr>
            <a:normAutofit fontScale="90000"/>
          </a:bodyPr>
          <a:lstStyle/>
          <a:p>
            <a:endParaRPr lang="cs-CZ" dirty="0"/>
          </a:p>
        </p:txBody>
      </p:sp>
      <p:sp>
        <p:nvSpPr>
          <p:cNvPr id="3" name="Zástupný symbol pro obsah 2"/>
          <p:cNvSpPr>
            <a:spLocks noGrp="1"/>
          </p:cNvSpPr>
          <p:nvPr>
            <p:ph idx="1"/>
          </p:nvPr>
        </p:nvSpPr>
        <p:spPr>
          <a:xfrm>
            <a:off x="1371600" y="685800"/>
            <a:ext cx="9601200" cy="5927436"/>
          </a:xfrm>
        </p:spPr>
        <p:txBody>
          <a:bodyPr/>
          <a:lstStyle/>
          <a:p>
            <a:pPr>
              <a:buFont typeface="Wingdings" panose="05000000000000000000" pitchFamily="2" charset="2"/>
              <a:buChar char="ü"/>
            </a:pPr>
            <a:r>
              <a:rPr lang="cs-CZ" dirty="0"/>
              <a:t>Význam hry lze těžko vtěsnat do jedné teorie. Různé hry za různých okolností mohou mít odlišný konkrétní význam pro jedince i společnost. </a:t>
            </a:r>
          </a:p>
          <a:p>
            <a:pPr>
              <a:buFont typeface="Wingdings" panose="05000000000000000000" pitchFamily="2" charset="2"/>
              <a:buChar char="ü"/>
            </a:pPr>
            <a:r>
              <a:rPr lang="cs-CZ" dirty="0"/>
              <a:t>Psychoanalýza zdůraznila hru jako projev nevědomí – jako prostředek k vyrovnání s emočním konflikty na symbolické rovině – </a:t>
            </a:r>
            <a:r>
              <a:rPr lang="cs-CZ" b="1" dirty="0"/>
              <a:t>psychoterapie hrou</a:t>
            </a:r>
            <a:r>
              <a:rPr lang="cs-CZ" dirty="0"/>
              <a:t>. Pomáhá dítěti překonat události, které neumí pochopit rozumem.</a:t>
            </a:r>
          </a:p>
          <a:p>
            <a:pPr>
              <a:buFont typeface="Wingdings" panose="05000000000000000000" pitchFamily="2" charset="2"/>
              <a:buChar char="ü"/>
            </a:pPr>
            <a:r>
              <a:rPr lang="cs-CZ" dirty="0"/>
              <a:t>Jestliže se nemá ze hry vytratit její pravá podstata (spontánnost, objevnost, tvořivost volnost), pak učení a výchova musí být podřízeny hře a nikoli naopak. Nelze rozvíjet tak, že ji dětem nařídíme, ale tak, že ji umožníme, že se zúčastníme hry, kterou dítě samo iniciovalo – cesta k porozumění vnitřnímu světu dítěte, jeho obav, starostí, konfliktů i radostných prožitků.</a:t>
            </a:r>
          </a:p>
          <a:p>
            <a:pPr>
              <a:buFont typeface="Wingdings" panose="05000000000000000000" pitchFamily="2" charset="2"/>
              <a:buChar char="ü"/>
            </a:pPr>
            <a:r>
              <a:rPr lang="cs-CZ" dirty="0"/>
              <a:t>Některé děti si vytvářejí pro svou hru imaginární společníky, které postrádají ve skutečnosti (dávají jim jména, připisují různé vlastnosti a záměry, rozmlouvají s nimi a pečují o ně. Není to nic patologického, známka intenzivní a málo uspokojené potřeby dětské společnosti a způsob procvičování sociálních rolí.  </a:t>
            </a:r>
          </a:p>
        </p:txBody>
      </p:sp>
    </p:spTree>
    <p:extLst>
      <p:ext uri="{BB962C8B-B14F-4D97-AF65-F5344CB8AC3E}">
        <p14:creationId xmlns:p14="http://schemas.microsoft.com/office/powerpoint/2010/main" val="42187549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71600" y="685800"/>
            <a:ext cx="9601200" cy="431800"/>
          </a:xfrm>
        </p:spPr>
        <p:txBody>
          <a:bodyPr>
            <a:noAutofit/>
          </a:bodyPr>
          <a:lstStyle/>
          <a:p>
            <a:r>
              <a:rPr lang="cs-CZ" sz="3600" b="1" dirty="0"/>
              <a:t>Mladší školní období (6,7 – 11,12 let)</a:t>
            </a:r>
          </a:p>
        </p:txBody>
      </p:sp>
      <p:sp>
        <p:nvSpPr>
          <p:cNvPr id="3" name="Zástupný symbol pro obsah 2"/>
          <p:cNvSpPr>
            <a:spLocks noGrp="1"/>
          </p:cNvSpPr>
          <p:nvPr>
            <p:ph idx="1"/>
          </p:nvPr>
        </p:nvSpPr>
        <p:spPr>
          <a:xfrm>
            <a:off x="1371600" y="1422400"/>
            <a:ext cx="9601200" cy="4922982"/>
          </a:xfrm>
        </p:spPr>
        <p:txBody>
          <a:bodyPr/>
          <a:lstStyle/>
          <a:p>
            <a:pPr marL="0" indent="0">
              <a:buNone/>
            </a:pPr>
            <a:r>
              <a:rPr lang="cs-CZ" dirty="0"/>
              <a:t>„Věk střízlivého realismu“ – zaměření na to „co je?“ a „jak to je?“</a:t>
            </a:r>
          </a:p>
          <a:p>
            <a:pPr marL="0" indent="0">
              <a:buNone/>
            </a:pPr>
            <a:endParaRPr lang="cs-CZ" dirty="0"/>
          </a:p>
          <a:p>
            <a:pPr>
              <a:buFont typeface="Wingdings" panose="05000000000000000000" pitchFamily="2" charset="2"/>
              <a:buChar char="Ø"/>
            </a:pPr>
            <a:r>
              <a:rPr lang="cs-CZ" dirty="0"/>
              <a:t>Školák se stále více zajímá o informace, které ho poučují o věcech, lidech a zemích (cestopisy, historické a válečné povídky, dětské encyklopedie a technické vynálezy), upřednostňuje realistické kresby a ilustrace. </a:t>
            </a:r>
          </a:p>
          <a:p>
            <a:pPr>
              <a:buFont typeface="Wingdings" panose="05000000000000000000" pitchFamily="2" charset="2"/>
              <a:buChar char="Ø"/>
            </a:pPr>
            <a:endParaRPr lang="cs-CZ" dirty="0"/>
          </a:p>
          <a:p>
            <a:pPr>
              <a:buFont typeface="Wingdings" panose="05000000000000000000" pitchFamily="2" charset="2"/>
              <a:buChar char="Ø"/>
            </a:pPr>
            <a:r>
              <a:rPr lang="cs-CZ" dirty="0"/>
              <a:t>Dítě chce věci prozkoumat skutečnou reálnou činností (v dospívání pak v mysli) – rodina či škola, které nutí dítě k pasivnímu přijímání poznatků a způsobů chování, nevyhovují jeho psychickému zaměření a nevyužívají jeho vývojových možností.</a:t>
            </a:r>
          </a:p>
          <a:p>
            <a:pPr marL="0" indent="0">
              <a:buNone/>
            </a:pPr>
            <a:r>
              <a:rPr lang="cs-CZ" dirty="0"/>
              <a:t> </a:t>
            </a:r>
          </a:p>
          <a:p>
            <a:pPr>
              <a:buFont typeface="Wingdings" panose="05000000000000000000" pitchFamily="2" charset="2"/>
              <a:buChar char="Ø"/>
            </a:pPr>
            <a:r>
              <a:rPr lang="cs-CZ" dirty="0"/>
              <a:t>Odlišnosti ve vývoji reflektuje alternativní rozlišení na mladší, střední a starší školní věk (pubescence). </a:t>
            </a:r>
          </a:p>
        </p:txBody>
      </p:sp>
    </p:spTree>
    <p:extLst>
      <p:ext uri="{BB962C8B-B14F-4D97-AF65-F5344CB8AC3E}">
        <p14:creationId xmlns:p14="http://schemas.microsoft.com/office/powerpoint/2010/main" val="363654478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452582"/>
            <a:ext cx="9601200" cy="46182"/>
          </a:xfrm>
        </p:spPr>
        <p:txBody>
          <a:bodyPr>
            <a:normAutofit fontScale="90000"/>
          </a:bodyPr>
          <a:lstStyle/>
          <a:p>
            <a:endParaRPr lang="cs-CZ" dirty="0"/>
          </a:p>
        </p:txBody>
      </p:sp>
      <p:sp>
        <p:nvSpPr>
          <p:cNvPr id="3" name="Zástupný symbol pro obsah 2"/>
          <p:cNvSpPr>
            <a:spLocks noGrp="1"/>
          </p:cNvSpPr>
          <p:nvPr>
            <p:ph idx="1"/>
          </p:nvPr>
        </p:nvSpPr>
        <p:spPr>
          <a:xfrm>
            <a:off x="1371600" y="498763"/>
            <a:ext cx="9601200" cy="5985163"/>
          </a:xfrm>
        </p:spPr>
        <p:txBody>
          <a:bodyPr/>
          <a:lstStyle/>
          <a:p>
            <a:pPr marL="0" lvl="0" indent="0">
              <a:buNone/>
            </a:pPr>
            <a:endParaRPr lang="cs-CZ" dirty="0">
              <a:solidFill>
                <a:srgbClr val="1A2E40"/>
              </a:solidFill>
            </a:endParaRPr>
          </a:p>
          <a:p>
            <a:pPr lvl="0">
              <a:buFont typeface="Wingdings" panose="05000000000000000000" pitchFamily="2" charset="2"/>
              <a:buChar char="ü"/>
            </a:pPr>
            <a:endParaRPr lang="cs-CZ" dirty="0">
              <a:solidFill>
                <a:srgbClr val="1A2E40"/>
              </a:solidFill>
            </a:endParaRPr>
          </a:p>
          <a:p>
            <a:pPr lvl="0">
              <a:buFont typeface="Wingdings" panose="05000000000000000000" pitchFamily="2" charset="2"/>
              <a:buChar char="ü"/>
            </a:pPr>
            <a:r>
              <a:rPr lang="cs-CZ" dirty="0">
                <a:solidFill>
                  <a:srgbClr val="1A2E40"/>
                </a:solidFill>
              </a:rPr>
              <a:t>Prvé dva roky (mladší školní věk) jsou děti ještě hravé, dokáží se soustředit krátkou dobu (10 minut), mají rády pohádky a chlapci a dívky se ještě bez zábran mísí. Patří k nim rozkolísanost a zranitelnost. </a:t>
            </a:r>
          </a:p>
          <a:p>
            <a:pPr marL="0" lvl="0" indent="0">
              <a:buNone/>
            </a:pPr>
            <a:endParaRPr lang="cs-CZ" dirty="0">
              <a:solidFill>
                <a:srgbClr val="1A2E40"/>
              </a:solidFill>
            </a:endParaRPr>
          </a:p>
          <a:p>
            <a:pPr lvl="0">
              <a:buFont typeface="Wingdings" panose="05000000000000000000" pitchFamily="2" charset="2"/>
              <a:buChar char="ü"/>
            </a:pPr>
            <a:endParaRPr lang="cs-CZ" dirty="0">
              <a:solidFill>
                <a:srgbClr val="1A2E40"/>
              </a:solidFill>
            </a:endParaRPr>
          </a:p>
          <a:p>
            <a:pPr lvl="0">
              <a:buFont typeface="Wingdings" panose="05000000000000000000" pitchFamily="2" charset="2"/>
              <a:buChar char="ü"/>
            </a:pPr>
            <a:r>
              <a:rPr lang="cs-CZ" dirty="0">
                <a:solidFill>
                  <a:srgbClr val="1A2E40"/>
                </a:solidFill>
              </a:rPr>
              <a:t>Střední školní věk naopak stabilnější a vyhraněnější. Děti jsou na školu plně adaptované. Zájmy souvisejí s životní realitou  poznamenanou však fantazií (spíše hrdinskou). Děti si pozorněji všímají vztahů mezi lidmi a výrazněji stoupá vliv dětské skupiny, jejíž normy se snaží dodržovat. Hlouběji si osvojují mužské a ženské role a oddalují se od sebe skupiny chlapců a dívek.    </a:t>
            </a:r>
          </a:p>
        </p:txBody>
      </p:sp>
    </p:spTree>
    <p:extLst>
      <p:ext uri="{BB962C8B-B14F-4D97-AF65-F5344CB8AC3E}">
        <p14:creationId xmlns:p14="http://schemas.microsoft.com/office/powerpoint/2010/main" val="287902386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517236"/>
            <a:ext cx="9601200" cy="45719"/>
          </a:xfrm>
        </p:spPr>
        <p:txBody>
          <a:bodyPr>
            <a:normAutofit fontScale="90000"/>
          </a:bodyPr>
          <a:lstStyle/>
          <a:p>
            <a:endParaRPr lang="cs-CZ" dirty="0"/>
          </a:p>
        </p:txBody>
      </p:sp>
      <p:sp>
        <p:nvSpPr>
          <p:cNvPr id="3" name="Zástupný symbol pro obsah 2"/>
          <p:cNvSpPr>
            <a:spLocks noGrp="1"/>
          </p:cNvSpPr>
          <p:nvPr>
            <p:ph idx="1"/>
          </p:nvPr>
        </p:nvSpPr>
        <p:spPr>
          <a:xfrm>
            <a:off x="1371600" y="562955"/>
            <a:ext cx="9601200" cy="5884027"/>
          </a:xfrm>
        </p:spPr>
        <p:txBody>
          <a:bodyPr/>
          <a:lstStyle/>
          <a:p>
            <a:pPr marL="0" indent="0">
              <a:buNone/>
            </a:pPr>
            <a:r>
              <a:rPr lang="cs-CZ" b="1" dirty="0"/>
              <a:t>Vývoj </a:t>
            </a:r>
            <a:r>
              <a:rPr lang="cs-CZ" b="1" dirty="0" err="1"/>
              <a:t>senzo</a:t>
            </a:r>
            <a:r>
              <a:rPr lang="cs-CZ" b="1" dirty="0"/>
              <a:t>-motoriky a řeči</a:t>
            </a:r>
          </a:p>
          <a:p>
            <a:pPr marL="0" indent="0">
              <a:buNone/>
            </a:pPr>
            <a:endParaRPr lang="cs-CZ" b="1" dirty="0"/>
          </a:p>
          <a:p>
            <a:pPr>
              <a:buFont typeface="Arial" panose="020B0604020202020204" pitchFamily="34" charset="0"/>
              <a:buChar char="•"/>
            </a:pPr>
            <a:r>
              <a:rPr lang="cs-CZ" dirty="0"/>
              <a:t>Vývoj pohybových a jiných schopností je značně závislý na tělesném růstu, který je během tohoto období většinou rovnoměrně plynulý. U 11 l. chlapců jsou hodnoty na dynamometru dvojnásobné oproti začátku školního věku. Nápadná je zlepšující se koordinace celého těla, ale také rychlost.</a:t>
            </a:r>
          </a:p>
          <a:p>
            <a:pPr>
              <a:buFont typeface="Arial" panose="020B0604020202020204" pitchFamily="34" charset="0"/>
              <a:buChar char="•"/>
            </a:pPr>
            <a:r>
              <a:rPr lang="cs-CZ" dirty="0"/>
              <a:t>S tím souvisí rostoucí zájem o pohybové hry a sport, zlepšuje se ale také výkon při psaní a kreslení. Motorické výkony nejsou ovlivněné jen věkem, ale také zkušeností (tréninkem). Důležitý přístup rodičů…</a:t>
            </a:r>
          </a:p>
          <a:p>
            <a:pPr>
              <a:buFont typeface="Arial" panose="020B0604020202020204" pitchFamily="34" charset="0"/>
              <a:buChar char="•"/>
            </a:pPr>
            <a:r>
              <a:rPr lang="cs-CZ" dirty="0"/>
              <a:t>Pohybové výkony jsou závislé na vnitřní i vnější motivaci, zároveň ale také zpětnovazebně ovlivňují motivaci i celou emoční stabilitu dítěte. Dítě už si je vědomo svých zdarů či nezdarů a začíná se srovnávat s ostatními dětmi i dospělými.</a:t>
            </a:r>
          </a:p>
          <a:p>
            <a:pPr>
              <a:buFont typeface="Arial" panose="020B0604020202020204" pitchFamily="34" charset="0"/>
              <a:buChar char="•"/>
            </a:pPr>
            <a:r>
              <a:rPr lang="cs-CZ" dirty="0"/>
              <a:t>Sociometrické studie ukázaly že tělesná síla a obratnost hrají velkou roli v postavení dítěte ve skupině dětí – rozhodují o obdivu a oblíbenosti, o vedoucí roli apod. Některé neurotické projevy či poruchy chování mají svoje příčiny zde. </a:t>
            </a:r>
          </a:p>
          <a:p>
            <a:pPr marL="0" indent="0">
              <a:buNone/>
            </a:pPr>
            <a:endParaRPr lang="cs-CZ" dirty="0"/>
          </a:p>
        </p:txBody>
      </p:sp>
    </p:spTree>
    <p:extLst>
      <p:ext uri="{BB962C8B-B14F-4D97-AF65-F5344CB8AC3E}">
        <p14:creationId xmlns:p14="http://schemas.microsoft.com/office/powerpoint/2010/main" val="149273750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489526"/>
            <a:ext cx="9601200" cy="45719"/>
          </a:xfrm>
        </p:spPr>
        <p:txBody>
          <a:bodyPr>
            <a:normAutofit fontScale="90000"/>
          </a:bodyPr>
          <a:lstStyle/>
          <a:p>
            <a:endParaRPr lang="cs-CZ" dirty="0"/>
          </a:p>
        </p:txBody>
      </p:sp>
      <p:sp>
        <p:nvSpPr>
          <p:cNvPr id="3" name="Zástupný symbol pro obsah 2"/>
          <p:cNvSpPr>
            <a:spLocks noGrp="1"/>
          </p:cNvSpPr>
          <p:nvPr>
            <p:ph idx="1"/>
          </p:nvPr>
        </p:nvSpPr>
        <p:spPr>
          <a:xfrm>
            <a:off x="1371600" y="535245"/>
            <a:ext cx="9601200" cy="5957919"/>
          </a:xfrm>
        </p:spPr>
        <p:txBody>
          <a:bodyPr>
            <a:normAutofit/>
          </a:bodyPr>
          <a:lstStyle/>
          <a:p>
            <a:pPr>
              <a:buFont typeface="Arial" panose="020B0604020202020204" pitchFamily="34" charset="0"/>
              <a:buChar char="•"/>
            </a:pPr>
            <a:r>
              <a:rPr lang="cs-CZ" dirty="0"/>
              <a:t>Dítě je při vnímání pozornější, vytrvalejší a pečlivější. Je méně závislé na okamžitých přáních a potřebách. Nevnímá už věci vcelku, ale prozkoumává je po částech až do detailů. Vnímání se tak stává cílevědomým aktem  - pozorováním. </a:t>
            </a:r>
          </a:p>
          <a:p>
            <a:pPr>
              <a:buFont typeface="Arial" panose="020B0604020202020204" pitchFamily="34" charset="0"/>
              <a:buChar char="•"/>
            </a:pPr>
            <a:endParaRPr lang="cs-CZ" dirty="0"/>
          </a:p>
          <a:p>
            <a:pPr>
              <a:buFont typeface="Arial" panose="020B0604020202020204" pitchFamily="34" charset="0"/>
              <a:buChar char="•"/>
            </a:pPr>
            <a:r>
              <a:rPr lang="cs-CZ" dirty="0"/>
              <a:t>Schopnost vybavit si v paměti dřívější vjemy (představivost) dosahuje takové výše, že se dříve soudilo na „</a:t>
            </a:r>
            <a:r>
              <a:rPr lang="cs-CZ" dirty="0" err="1"/>
              <a:t>eidetismus</a:t>
            </a:r>
            <a:r>
              <a:rPr lang="cs-CZ" dirty="0"/>
              <a:t>“ (fotografická paměť). Novější studie však předpoklad nepotvrdily – jen u malého procenta dětí. </a:t>
            </a:r>
          </a:p>
          <a:p>
            <a:pPr>
              <a:buFont typeface="Arial" panose="020B0604020202020204" pitchFamily="34" charset="0"/>
              <a:buChar char="•"/>
            </a:pPr>
            <a:endParaRPr lang="cs-CZ" dirty="0"/>
          </a:p>
          <a:p>
            <a:pPr>
              <a:buFont typeface="Arial" panose="020B0604020202020204" pitchFamily="34" charset="0"/>
              <a:buChar char="•"/>
            </a:pPr>
            <a:r>
              <a:rPr lang="cs-CZ" dirty="0"/>
              <a:t>Školák se odpoutává od vázanosti na to, co právě dělá, co aktuálně vnímá. Jeho svět se rozšiřuje v prostoru a čase. Slova jako brzy, později, zítra, daleko apod. začínají mít teprve teď svůj konkrétní význam. Ale abstraktní významy pojmů (život, nekonečno) chápe až na prahu dospívání.</a:t>
            </a:r>
          </a:p>
          <a:p>
            <a:pPr>
              <a:buFont typeface="Arial" panose="020B0604020202020204" pitchFamily="34" charset="0"/>
              <a:buChar char="•"/>
            </a:pPr>
            <a:endParaRPr lang="cs-CZ" dirty="0"/>
          </a:p>
          <a:p>
            <a:pPr>
              <a:buFont typeface="Arial" panose="020B0604020202020204" pitchFamily="34" charset="0"/>
              <a:buChar char="•"/>
            </a:pPr>
            <a:r>
              <a:rPr lang="cs-CZ" dirty="0"/>
              <a:t>Vývoj řeči umožňuje kvalitativní rozvoj prožívání i chování. Je předpokladem školního učení, rozšiřuje pochopení a ovládnutí světa. Výrazně roste slovní zásoba a délka i složitost vět. Sofistikovanější větná stavba a užití gramatiky. U mnohých dětí i pokrok v artikulaci. Patlavost mizí prvním rokem na základní škole či brzy po něm.   </a:t>
            </a:r>
          </a:p>
        </p:txBody>
      </p:sp>
    </p:spTree>
    <p:extLst>
      <p:ext uri="{BB962C8B-B14F-4D97-AF65-F5344CB8AC3E}">
        <p14:creationId xmlns:p14="http://schemas.microsoft.com/office/powerpoint/2010/main" val="189124297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498764"/>
            <a:ext cx="9601200" cy="55418"/>
          </a:xfrm>
        </p:spPr>
        <p:txBody>
          <a:bodyPr>
            <a:normAutofit fontScale="90000"/>
          </a:bodyPr>
          <a:lstStyle/>
          <a:p>
            <a:endParaRPr lang="cs-CZ" dirty="0"/>
          </a:p>
        </p:txBody>
      </p:sp>
      <p:sp>
        <p:nvSpPr>
          <p:cNvPr id="3" name="Zástupný symbol pro obsah 2"/>
          <p:cNvSpPr>
            <a:spLocks noGrp="1"/>
          </p:cNvSpPr>
          <p:nvPr>
            <p:ph idx="1"/>
          </p:nvPr>
        </p:nvSpPr>
        <p:spPr>
          <a:xfrm>
            <a:off x="1371600" y="554182"/>
            <a:ext cx="9601200" cy="6012873"/>
          </a:xfrm>
        </p:spPr>
        <p:txBody>
          <a:bodyPr/>
          <a:lstStyle/>
          <a:p>
            <a:pPr>
              <a:buFont typeface="Arial" panose="020B0604020202020204" pitchFamily="34" charset="0"/>
              <a:buChar char="•"/>
            </a:pPr>
            <a:r>
              <a:rPr lang="cs-CZ" dirty="0"/>
              <a:t>Některé studie uváděly rozdíly ve vývoji řeči dívek a chlapců přetrvávající až do období dospívání. Individuální rozdíly ovšem bývají mnohem větší. Přípravné třídy mohou zmírnit handicap kulturně znevýhodněných dětí.</a:t>
            </a:r>
          </a:p>
          <a:p>
            <a:pPr marL="0" indent="0">
              <a:buNone/>
            </a:pPr>
            <a:endParaRPr lang="cs-CZ" dirty="0"/>
          </a:p>
          <a:p>
            <a:pPr>
              <a:buFont typeface="Arial" panose="020B0604020202020204" pitchFamily="34" charset="0"/>
              <a:buChar char="•"/>
            </a:pPr>
            <a:endParaRPr lang="cs-CZ" dirty="0"/>
          </a:p>
          <a:p>
            <a:pPr>
              <a:buFont typeface="Arial" panose="020B0604020202020204" pitchFamily="34" charset="0"/>
              <a:buChar char="•"/>
            </a:pPr>
            <a:r>
              <a:rPr lang="cs-CZ" dirty="0"/>
              <a:t>Krátkodobá i dlouhodobá paměť je stabilnější, dítě mnohem lépe reprodukuje naučenou látku. Zlepšování paměti ve školním věku  je podmíněno větší bohatostí osvojených znalostí, do nichž se ty nové snáze integrují, ale také různými záměrně využívanými paměťovými strategiemi (opakování, logická organizace, mnemotechnické pomůcky).</a:t>
            </a:r>
          </a:p>
          <a:p>
            <a:pPr>
              <a:buFont typeface="Arial" panose="020B0604020202020204" pitchFamily="34" charset="0"/>
              <a:buChar char="•"/>
            </a:pPr>
            <a:endParaRPr lang="cs-CZ" dirty="0"/>
          </a:p>
          <a:p>
            <a:pPr>
              <a:buFont typeface="Arial" panose="020B0604020202020204" pitchFamily="34" charset="0"/>
              <a:buChar char="•"/>
            </a:pPr>
            <a:endParaRPr lang="cs-CZ" dirty="0"/>
          </a:p>
          <a:p>
            <a:pPr>
              <a:buFont typeface="Arial" panose="020B0604020202020204" pitchFamily="34" charset="0"/>
              <a:buChar char="•"/>
            </a:pPr>
            <a:r>
              <a:rPr lang="cs-CZ" dirty="0"/>
              <a:t>Dítě se dovede soustředit současně na více aspektů učební látky a tak roste složitost učení. Také se učí, jak se učit. </a:t>
            </a:r>
          </a:p>
          <a:p>
            <a:pPr>
              <a:buFont typeface="Arial" panose="020B0604020202020204" pitchFamily="34" charset="0"/>
              <a:buChar char="•"/>
            </a:pPr>
            <a:endParaRPr lang="cs-CZ" dirty="0"/>
          </a:p>
        </p:txBody>
      </p:sp>
    </p:spTree>
    <p:extLst>
      <p:ext uri="{BB962C8B-B14F-4D97-AF65-F5344CB8AC3E}">
        <p14:creationId xmlns:p14="http://schemas.microsoft.com/office/powerpoint/2010/main" val="1227887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D2B9213-55B0-4DD8-B336-20AB742A7763}"/>
              </a:ext>
            </a:extLst>
          </p:cNvPr>
          <p:cNvSpPr>
            <a:spLocks noGrp="1"/>
          </p:cNvSpPr>
          <p:nvPr>
            <p:ph type="title"/>
          </p:nvPr>
        </p:nvSpPr>
        <p:spPr>
          <a:xfrm>
            <a:off x="1371600" y="685800"/>
            <a:ext cx="9601200" cy="573505"/>
          </a:xfrm>
        </p:spPr>
        <p:txBody>
          <a:bodyPr>
            <a:noAutofit/>
          </a:bodyPr>
          <a:lstStyle/>
          <a:p>
            <a:r>
              <a:rPr lang="cs-CZ" sz="3600" dirty="0"/>
              <a:t>Důležité metody pozorování:</a:t>
            </a:r>
          </a:p>
        </p:txBody>
      </p:sp>
      <p:sp>
        <p:nvSpPr>
          <p:cNvPr id="3" name="Zástupný obsah 2">
            <a:extLst>
              <a:ext uri="{FF2B5EF4-FFF2-40B4-BE49-F238E27FC236}">
                <a16:creationId xmlns:a16="http://schemas.microsoft.com/office/drawing/2014/main" id="{E4F8D2B4-526C-4FF8-AF25-C69ED35E7602}"/>
              </a:ext>
            </a:extLst>
          </p:cNvPr>
          <p:cNvSpPr>
            <a:spLocks noGrp="1"/>
          </p:cNvSpPr>
          <p:nvPr>
            <p:ph idx="1"/>
          </p:nvPr>
        </p:nvSpPr>
        <p:spPr>
          <a:xfrm>
            <a:off x="1371600" y="1371600"/>
            <a:ext cx="9601200" cy="4800600"/>
          </a:xfrm>
        </p:spPr>
        <p:txBody>
          <a:bodyPr/>
          <a:lstStyle/>
          <a:p>
            <a:r>
              <a:rPr lang="cs-CZ" dirty="0"/>
              <a:t>Longitudinální</a:t>
            </a:r>
          </a:p>
          <a:p>
            <a:r>
              <a:rPr lang="cs-CZ" dirty="0"/>
              <a:t>Příčná</a:t>
            </a:r>
          </a:p>
          <a:p>
            <a:r>
              <a:rPr lang="cs-CZ" dirty="0" err="1"/>
              <a:t>Semilongitudinální</a:t>
            </a:r>
            <a:endParaRPr lang="cs-CZ" dirty="0"/>
          </a:p>
          <a:p>
            <a:r>
              <a:rPr lang="cs-CZ" dirty="0"/>
              <a:t>Retrospektivní (anamnestická)</a:t>
            </a:r>
          </a:p>
          <a:p>
            <a:r>
              <a:rPr lang="cs-CZ" dirty="0"/>
              <a:t>Prospektivní</a:t>
            </a:r>
          </a:p>
          <a:p>
            <a:endParaRPr lang="cs-CZ" dirty="0"/>
          </a:p>
        </p:txBody>
      </p:sp>
    </p:spTree>
    <p:extLst>
      <p:ext uri="{BB962C8B-B14F-4D97-AF65-F5344CB8AC3E}">
        <p14:creationId xmlns:p14="http://schemas.microsoft.com/office/powerpoint/2010/main" val="350495354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480291"/>
            <a:ext cx="9601200" cy="205509"/>
          </a:xfrm>
        </p:spPr>
        <p:txBody>
          <a:bodyPr>
            <a:normAutofit fontScale="90000"/>
          </a:bodyPr>
          <a:lstStyle/>
          <a:p>
            <a:endParaRPr lang="cs-CZ" dirty="0"/>
          </a:p>
        </p:txBody>
      </p:sp>
      <p:sp>
        <p:nvSpPr>
          <p:cNvPr id="3" name="Zástupný symbol pro obsah 2"/>
          <p:cNvSpPr>
            <a:spLocks noGrp="1"/>
          </p:cNvSpPr>
          <p:nvPr>
            <p:ph idx="1"/>
          </p:nvPr>
        </p:nvSpPr>
        <p:spPr>
          <a:xfrm>
            <a:off x="1371600" y="785091"/>
            <a:ext cx="9601200" cy="5689600"/>
          </a:xfrm>
        </p:spPr>
        <p:txBody>
          <a:bodyPr>
            <a:normAutofit/>
          </a:bodyPr>
          <a:lstStyle/>
          <a:p>
            <a:pPr marL="0" indent="0">
              <a:buNone/>
            </a:pPr>
            <a:r>
              <a:rPr lang="cs-CZ" b="1" dirty="0"/>
              <a:t>Kognitivní vývoj</a:t>
            </a:r>
          </a:p>
          <a:p>
            <a:pPr>
              <a:buFont typeface="Arial" panose="020B0604020202020204" pitchFamily="34" charset="0"/>
              <a:buChar char="•"/>
            </a:pPr>
            <a:r>
              <a:rPr lang="cs-CZ" dirty="0"/>
              <a:t>Teprve na začátku školního věku je dítě schopno skutečných logických operací – pravých úsudků odpovídajících zákonům logiky bez dřívější závislosti na viděné podobě – </a:t>
            </a:r>
            <a:r>
              <a:rPr lang="cs-CZ" b="1" i="1" dirty="0"/>
              <a:t>stadium konkrétních logických operací</a:t>
            </a:r>
            <a:r>
              <a:rPr lang="cs-CZ" dirty="0"/>
              <a:t>.</a:t>
            </a:r>
          </a:p>
          <a:p>
            <a:pPr>
              <a:buFont typeface="Arial" panose="020B0604020202020204" pitchFamily="34" charset="0"/>
              <a:buChar char="•"/>
            </a:pPr>
            <a:endParaRPr lang="cs-CZ" dirty="0"/>
          </a:p>
          <a:p>
            <a:pPr>
              <a:buFont typeface="Arial" panose="020B0604020202020204" pitchFamily="34" charset="0"/>
              <a:buChar char="•"/>
            </a:pPr>
            <a:r>
              <a:rPr lang="cs-CZ" dirty="0"/>
              <a:t>Takové usuzování se však týká pouze konkrétních věcí, jevů a obsahů, které si lze názorně představit: „Všechny šelmy požírají maso. Vlk je šelma. Co z toho vyplývá?“ Teprve kolem 11 let zvládne tento typ úsudku i s abstraktními pojmy.</a:t>
            </a:r>
          </a:p>
          <a:p>
            <a:pPr>
              <a:buFont typeface="Arial" panose="020B0604020202020204" pitchFamily="34" charset="0"/>
              <a:buChar char="•"/>
            </a:pPr>
            <a:endParaRPr lang="cs-CZ" dirty="0"/>
          </a:p>
          <a:p>
            <a:pPr>
              <a:buFont typeface="Wingdings" panose="05000000000000000000" pitchFamily="2" charset="2"/>
              <a:buChar char="Ø"/>
            </a:pPr>
            <a:r>
              <a:rPr lang="cs-CZ" dirty="0"/>
              <a:t>Řešení při pokusu s korálky ve sklenicích je školákovi jasné na první pohled. Je schopné podržet v mysli současně obě dimenze (</a:t>
            </a:r>
            <a:r>
              <a:rPr lang="cs-CZ" dirty="0" err="1"/>
              <a:t>užší-vyšší</a:t>
            </a:r>
            <a:r>
              <a:rPr lang="cs-CZ" dirty="0"/>
              <a:t>) a uvést je do vzájemného vztahu, stejně jako provést „zvratnost“ operace.</a:t>
            </a:r>
          </a:p>
          <a:p>
            <a:pPr>
              <a:buFont typeface="Wingdings" panose="05000000000000000000" pitchFamily="2" charset="2"/>
              <a:buChar char="ü"/>
            </a:pPr>
            <a:r>
              <a:rPr lang="cs-CZ" dirty="0"/>
              <a:t>Pochopení zachování množství je patrně snazší v případě diskontinuitního (korálky), než v případě kontinuitního materiálu (hlína). </a:t>
            </a:r>
          </a:p>
        </p:txBody>
      </p:sp>
    </p:spTree>
    <p:extLst>
      <p:ext uri="{BB962C8B-B14F-4D97-AF65-F5344CB8AC3E}">
        <p14:creationId xmlns:p14="http://schemas.microsoft.com/office/powerpoint/2010/main" val="39803043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443344"/>
            <a:ext cx="9601200" cy="45719"/>
          </a:xfrm>
        </p:spPr>
        <p:txBody>
          <a:bodyPr>
            <a:normAutofit fontScale="90000"/>
          </a:bodyPr>
          <a:lstStyle/>
          <a:p>
            <a:endParaRPr lang="cs-CZ" dirty="0"/>
          </a:p>
        </p:txBody>
      </p:sp>
      <p:sp>
        <p:nvSpPr>
          <p:cNvPr id="3" name="Zástupný symbol pro obsah 2"/>
          <p:cNvSpPr>
            <a:spLocks noGrp="1"/>
          </p:cNvSpPr>
          <p:nvPr>
            <p:ph idx="1"/>
          </p:nvPr>
        </p:nvSpPr>
        <p:spPr>
          <a:xfrm>
            <a:off x="1371600" y="489063"/>
            <a:ext cx="9601200" cy="5939446"/>
          </a:xfrm>
        </p:spPr>
        <p:txBody>
          <a:bodyPr/>
          <a:lstStyle/>
          <a:p>
            <a:pPr>
              <a:buFont typeface="Arial" panose="020B0604020202020204" pitchFamily="34" charset="0"/>
              <a:buChar char="•"/>
            </a:pPr>
            <a:r>
              <a:rPr lang="cs-CZ" dirty="0"/>
              <a:t>Dítě chápe zahrnutí (inkluzi) prvků do třídy i řazení předmětů podle kvantitativních dimenzí (délek, hmotností…).</a:t>
            </a:r>
          </a:p>
          <a:p>
            <a:pPr>
              <a:buFont typeface="Arial" panose="020B0604020202020204" pitchFamily="34" charset="0"/>
              <a:buChar char="•"/>
            </a:pPr>
            <a:endParaRPr lang="cs-CZ" dirty="0"/>
          </a:p>
          <a:p>
            <a:pPr>
              <a:buFont typeface="Arial" panose="020B0604020202020204" pitchFamily="34" charset="0"/>
              <a:buChar char="•"/>
            </a:pPr>
            <a:r>
              <a:rPr lang="cs-CZ" dirty="0"/>
              <a:t>Chápe také příčinné vztahy a nevykládá je už antropomorficky.</a:t>
            </a:r>
          </a:p>
          <a:p>
            <a:pPr>
              <a:buFont typeface="Arial" panose="020B0604020202020204" pitchFamily="34" charset="0"/>
              <a:buChar char="•"/>
            </a:pPr>
            <a:endParaRPr lang="cs-CZ" dirty="0"/>
          </a:p>
          <a:p>
            <a:pPr>
              <a:buFont typeface="Wingdings" panose="05000000000000000000" pitchFamily="2" charset="2"/>
              <a:buChar char="ü"/>
            </a:pPr>
            <a:r>
              <a:rPr lang="cs-CZ" dirty="0"/>
              <a:t>Všechny změny však nenastupují najednou, jsou závislé na zkušenosti a učení a vhodným nácvikem mohou být uspíšeny a podporovány. Vliv rodiny MŠ i školy.</a:t>
            </a:r>
          </a:p>
          <a:p>
            <a:pPr>
              <a:buFont typeface="Wingdings" panose="05000000000000000000" pitchFamily="2" charset="2"/>
              <a:buChar char="ü"/>
            </a:pPr>
            <a:endParaRPr lang="cs-CZ" dirty="0"/>
          </a:p>
          <a:p>
            <a:pPr>
              <a:buFont typeface="Wingdings" panose="05000000000000000000" pitchFamily="2" charset="2"/>
              <a:buChar char="ü"/>
            </a:pPr>
            <a:r>
              <a:rPr lang="cs-CZ" dirty="0"/>
              <a:t>Měření inteligence vykazuje ve školním věku výkyvy a je závislé na výkonové motivaci a pracovním postoji dítěte. Na druhou stranu se ukazuje, že i v „motivaci kompetence“, ve vytrvalosti a snaze řešit problémové situace  se mezi dětmi nacházejí rozdíly už v prvních měsících života a koreluje s budoucí inteligencí dítěte.</a:t>
            </a:r>
          </a:p>
          <a:p>
            <a:pPr>
              <a:buFont typeface="Wingdings" panose="05000000000000000000" pitchFamily="2" charset="2"/>
              <a:buChar char="ü"/>
            </a:pPr>
            <a:endParaRPr lang="cs-CZ" dirty="0"/>
          </a:p>
          <a:p>
            <a:pPr>
              <a:buFont typeface="Wingdings" panose="05000000000000000000" pitchFamily="2" charset="2"/>
              <a:buChar char="ü"/>
            </a:pPr>
            <a:r>
              <a:rPr lang="cs-CZ" dirty="0"/>
              <a:t>Výsledky v IQ testech nemusí nijak vypovídat o tvořivém myšlení.  </a:t>
            </a:r>
          </a:p>
        </p:txBody>
      </p:sp>
    </p:spTree>
    <p:extLst>
      <p:ext uri="{BB962C8B-B14F-4D97-AF65-F5344CB8AC3E}">
        <p14:creationId xmlns:p14="http://schemas.microsoft.com/office/powerpoint/2010/main" val="197404606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443345"/>
            <a:ext cx="9601200" cy="92364"/>
          </a:xfrm>
        </p:spPr>
        <p:txBody>
          <a:bodyPr>
            <a:normAutofit fontScale="90000"/>
          </a:bodyPr>
          <a:lstStyle/>
          <a:p>
            <a:endParaRPr lang="cs-CZ" dirty="0"/>
          </a:p>
        </p:txBody>
      </p:sp>
      <p:sp>
        <p:nvSpPr>
          <p:cNvPr id="3" name="Zástupný symbol pro obsah 2"/>
          <p:cNvSpPr>
            <a:spLocks noGrp="1"/>
          </p:cNvSpPr>
          <p:nvPr>
            <p:ph idx="1"/>
          </p:nvPr>
        </p:nvSpPr>
        <p:spPr>
          <a:xfrm>
            <a:off x="1122217" y="655782"/>
            <a:ext cx="10700327" cy="5800436"/>
          </a:xfrm>
        </p:spPr>
        <p:txBody>
          <a:bodyPr/>
          <a:lstStyle/>
          <a:p>
            <a:pPr marL="0" indent="0">
              <a:buNone/>
            </a:pPr>
            <a:r>
              <a:rPr lang="cs-CZ" b="1" dirty="0"/>
              <a:t>Emoční vývoj a socializace</a:t>
            </a:r>
          </a:p>
          <a:p>
            <a:pPr marL="0" indent="0">
              <a:buNone/>
            </a:pPr>
            <a:r>
              <a:rPr lang="cs-CZ" dirty="0"/>
              <a:t>Modelovými osobami už nejsou pouze rodiče, ale také učitelé a spolužáci. K rozvoji sociální reaktivity, sociálních kontrol a rolí přispívají skupiny dětí ve škole i mimo ni.</a:t>
            </a:r>
          </a:p>
          <a:p>
            <a:pPr marL="0" indent="0">
              <a:buNone/>
            </a:pPr>
            <a:r>
              <a:rPr lang="cs-CZ" i="1" u="sng" dirty="0"/>
              <a:t>Sociální reaktivita</a:t>
            </a:r>
          </a:p>
          <a:p>
            <a:pPr>
              <a:buFont typeface="Arial" panose="020B0604020202020204" pitchFamily="34" charset="0"/>
              <a:buChar char="•"/>
            </a:pPr>
            <a:r>
              <a:rPr lang="cs-CZ" dirty="0"/>
              <a:t>Reakce dítěte na druhé děti má jiný ráz, dítě je dítěti bližší svými vlastnostmi, zájmy i postavením mezi lidmi. Může se tak lépe učit pomoci slabším, spolupráci i soutěživosti. Rozdíly v dominanci/submisi se ve školním věku zvýrazňují a mohou vést až k extrémům. Pozorný učitel může podobné sociální reakce korigovat emoční oporou, posilováním pokusů o sebeprosazení. Cestu si naopak může zatarasit, sahá-li po snadném kázeňském prostředku – trestu – popř. označí-li  dítě za „zkažené“ a poníží-li jej před celou skupinou.</a:t>
            </a:r>
          </a:p>
          <a:p>
            <a:pPr>
              <a:buFont typeface="Arial" panose="020B0604020202020204" pitchFamily="34" charset="0"/>
              <a:buChar char="•"/>
            </a:pPr>
            <a:r>
              <a:rPr lang="cs-CZ" dirty="0"/>
              <a:t>Ve školním věku dítě umí podle potřeby vyjádřit své city nebo naopak potlačit je vlastní vůlí. To proto, že již rozumí svým vlastním pocitům v dané situaci a zároveň bere ohled na očekávání sociálního okolí. Emoční kompetence pak má velký vliv na úspěšnost dítěte i v jiných oblastech – při zvládání školních nároků. </a:t>
            </a:r>
          </a:p>
          <a:p>
            <a:pPr>
              <a:buFont typeface="Wingdings" panose="05000000000000000000" pitchFamily="2" charset="2"/>
              <a:buChar char="ü"/>
            </a:pPr>
            <a:r>
              <a:rPr lang="cs-CZ" dirty="0"/>
              <a:t>Školní prospěch jen slabě koreluje s inteligencí, ale má významný vztah k sociální obratnosti a emoční vyrovnanosti. </a:t>
            </a:r>
          </a:p>
          <a:p>
            <a:pPr marL="0" indent="0">
              <a:buNone/>
            </a:pPr>
            <a:endParaRPr lang="cs-CZ" dirty="0"/>
          </a:p>
          <a:p>
            <a:pPr marL="0" indent="0">
              <a:buNone/>
            </a:pPr>
            <a:endParaRPr lang="cs-CZ" b="1" dirty="0"/>
          </a:p>
        </p:txBody>
      </p:sp>
    </p:spTree>
    <p:extLst>
      <p:ext uri="{BB962C8B-B14F-4D97-AF65-F5344CB8AC3E}">
        <p14:creationId xmlns:p14="http://schemas.microsoft.com/office/powerpoint/2010/main" val="11338041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480290"/>
            <a:ext cx="9601200" cy="45719"/>
          </a:xfrm>
        </p:spPr>
        <p:txBody>
          <a:bodyPr>
            <a:normAutofit fontScale="90000"/>
          </a:bodyPr>
          <a:lstStyle/>
          <a:p>
            <a:endParaRPr lang="cs-CZ" dirty="0"/>
          </a:p>
        </p:txBody>
      </p:sp>
      <p:sp>
        <p:nvSpPr>
          <p:cNvPr id="3" name="Zástupný symbol pro obsah 2"/>
          <p:cNvSpPr>
            <a:spLocks noGrp="1"/>
          </p:cNvSpPr>
          <p:nvPr>
            <p:ph idx="1"/>
          </p:nvPr>
        </p:nvSpPr>
        <p:spPr>
          <a:xfrm>
            <a:off x="1371600" y="526009"/>
            <a:ext cx="9601200" cy="5957918"/>
          </a:xfrm>
        </p:spPr>
        <p:txBody>
          <a:bodyPr>
            <a:normAutofit/>
          </a:bodyPr>
          <a:lstStyle/>
          <a:p>
            <a:pPr>
              <a:buFont typeface="Arial" panose="020B0604020202020204" pitchFamily="34" charset="0"/>
              <a:buChar char="•"/>
            </a:pPr>
            <a:r>
              <a:rPr lang="cs-CZ" dirty="0"/>
              <a:t>Dítě poznává, že pocity, přání, motivy je možné před okolím skrývat. Dokáže také výraz svých citů potlačit. Teprve až v dospívání ale začíná tušit, že člověk ani sám sebe nemůže znát beze zbytku a že existují nevědomé aspekty osobnosti.</a:t>
            </a:r>
          </a:p>
          <a:p>
            <a:pPr>
              <a:buFont typeface="Arial" panose="020B0604020202020204" pitchFamily="34" charset="0"/>
              <a:buChar char="•"/>
            </a:pPr>
            <a:r>
              <a:rPr lang="cs-CZ" dirty="0"/>
              <a:t>Rozumí také ambivalentnosti prožitků. Kolem deseti let připouští možnost přítomnosti několika protikladných emocí. Souvisí s vědomím více perspektiv, ze kterých je možné se na situaci dívat. Ve stresu i u zanedbávaných dětí či dětí </a:t>
            </a:r>
            <a:r>
              <a:rPr lang="cs-CZ" dirty="0" err="1"/>
              <a:t>hyperprotektivních</a:t>
            </a:r>
            <a:r>
              <a:rPr lang="cs-CZ" dirty="0"/>
              <a:t> rodičů dochází ale k emoční regresi.</a:t>
            </a:r>
          </a:p>
          <a:p>
            <a:pPr>
              <a:buFont typeface="Arial" panose="020B0604020202020204" pitchFamily="34" charset="0"/>
              <a:buChar char="•"/>
            </a:pPr>
            <a:endParaRPr lang="cs-CZ" dirty="0"/>
          </a:p>
          <a:p>
            <a:pPr marL="0" indent="0">
              <a:buNone/>
            </a:pPr>
            <a:r>
              <a:rPr lang="cs-CZ" u="sng" dirty="0"/>
              <a:t>Vývoj sociálních kontrol a hodnotové </a:t>
            </a:r>
            <a:r>
              <a:rPr lang="cs-CZ" dirty="0"/>
              <a:t>orientace</a:t>
            </a:r>
            <a:r>
              <a:rPr lang="cs-CZ" u="sng" dirty="0"/>
              <a:t> </a:t>
            </a:r>
          </a:p>
          <a:p>
            <a:pPr>
              <a:buFont typeface="Arial" panose="020B0604020202020204" pitchFamily="34" charset="0"/>
              <a:buChar char="•"/>
            </a:pPr>
            <a:r>
              <a:rPr lang="cs-CZ" dirty="0"/>
              <a:t>Do školy z předškolního období si dítě přináší zvnitřněné základní normy a hodnoty sociálního chování. Jsou zatím velmi labilní a závislé na situaci (okamžitých potřebách dítěte a postojích dospělých autorit). S příchodem logického myšlení a s rozšířením časové perspektivy chápe určité věci a jevy jako trvalé hodnotné cíle vlastního jednání. Abstraktní hodnoty (spravedlnost) jsou však pochopitelné teprve na následujícím vývojovém stupni, kdy se utváří hierarchicky uspořádaný systém s fundamentálními životními hodnotami na vrcholu podle přesvědčení o smyslu života.</a:t>
            </a:r>
          </a:p>
        </p:txBody>
      </p:sp>
    </p:spTree>
    <p:extLst>
      <p:ext uri="{BB962C8B-B14F-4D97-AF65-F5344CB8AC3E}">
        <p14:creationId xmlns:p14="http://schemas.microsoft.com/office/powerpoint/2010/main" val="347438014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508000"/>
            <a:ext cx="9601200" cy="45719"/>
          </a:xfrm>
        </p:spPr>
        <p:txBody>
          <a:bodyPr>
            <a:normAutofit fontScale="90000"/>
          </a:bodyPr>
          <a:lstStyle/>
          <a:p>
            <a:endParaRPr lang="cs-CZ" dirty="0"/>
          </a:p>
        </p:txBody>
      </p:sp>
      <p:sp>
        <p:nvSpPr>
          <p:cNvPr id="3" name="Zástupný symbol pro obsah 2"/>
          <p:cNvSpPr>
            <a:spLocks noGrp="1"/>
          </p:cNvSpPr>
          <p:nvPr>
            <p:ph idx="1"/>
          </p:nvPr>
        </p:nvSpPr>
        <p:spPr>
          <a:xfrm>
            <a:off x="1371600" y="553719"/>
            <a:ext cx="9601200" cy="5985626"/>
          </a:xfrm>
        </p:spPr>
        <p:txBody>
          <a:bodyPr/>
          <a:lstStyle/>
          <a:p>
            <a:pPr>
              <a:buFont typeface="Arial" panose="020B0604020202020204" pitchFamily="34" charset="0"/>
              <a:buChar char="•"/>
            </a:pPr>
            <a:r>
              <a:rPr lang="cs-CZ" dirty="0"/>
              <a:t>Podle </a:t>
            </a:r>
            <a:r>
              <a:rPr lang="cs-CZ" dirty="0" err="1"/>
              <a:t>Piageta</a:t>
            </a:r>
            <a:r>
              <a:rPr lang="cs-CZ" dirty="0"/>
              <a:t> (30. l. 20. st.) závisí vývoj morálky na vývoji kognitivním. </a:t>
            </a:r>
          </a:p>
          <a:p>
            <a:pPr>
              <a:buFont typeface="Wingdings" panose="05000000000000000000" pitchFamily="2" charset="2"/>
              <a:buChar char="Ø"/>
            </a:pPr>
            <a:r>
              <a:rPr lang="cs-CZ" i="1" u="sng" dirty="0"/>
              <a:t>Morálka</a:t>
            </a:r>
            <a:r>
              <a:rPr lang="cs-CZ" dirty="0"/>
              <a:t> předškolního dítěte je </a:t>
            </a:r>
            <a:r>
              <a:rPr lang="cs-CZ" i="1" u="sng" dirty="0"/>
              <a:t>heteronomní</a:t>
            </a:r>
            <a:r>
              <a:rPr lang="cs-CZ" i="1" dirty="0"/>
              <a:t> – </a:t>
            </a:r>
            <a:r>
              <a:rPr lang="cs-CZ" dirty="0"/>
              <a:t>je určována druhými. Morální hodnocení je závislé na autoritě dospělého. </a:t>
            </a:r>
          </a:p>
          <a:p>
            <a:pPr>
              <a:buFont typeface="Wingdings" panose="05000000000000000000" pitchFamily="2" charset="2"/>
              <a:buChar char="Ø"/>
            </a:pPr>
            <a:r>
              <a:rPr lang="cs-CZ" dirty="0"/>
              <a:t>Po začátku školního věku (7-8 l.) se však </a:t>
            </a:r>
            <a:r>
              <a:rPr lang="cs-CZ" u="sng" dirty="0"/>
              <a:t>morálka</a:t>
            </a:r>
            <a:r>
              <a:rPr lang="cs-CZ" dirty="0"/>
              <a:t> stává </a:t>
            </a:r>
            <a:r>
              <a:rPr lang="cs-CZ" i="1" u="sng" dirty="0"/>
              <a:t>autonomní</a:t>
            </a:r>
            <a:r>
              <a:rPr lang="cs-CZ" dirty="0"/>
              <a:t> - dítě uznává jednání za správné/nesprávné samo o sobě. V otázce mravního hodnocení se stává nezávislejší a kritičtější vůči dospělým. Taková morálka je však rigidní. </a:t>
            </a:r>
          </a:p>
          <a:p>
            <a:pPr>
              <a:buFont typeface="Wingdings" panose="05000000000000000000" pitchFamily="2" charset="2"/>
              <a:buChar char="Ø"/>
            </a:pPr>
            <a:r>
              <a:rPr lang="cs-CZ" dirty="0"/>
              <a:t>Od 11 – 12 l. přihlíží k </a:t>
            </a:r>
            <a:r>
              <a:rPr lang="cs-CZ" i="1" u="sng" dirty="0"/>
              <a:t>motivům jednání </a:t>
            </a:r>
            <a:r>
              <a:rPr lang="cs-CZ" dirty="0"/>
              <a:t>a diferencuje odměny či sankce. Bere ohled na situaci, vnější podmínky a vnitřní pohnutky.  </a:t>
            </a:r>
          </a:p>
          <a:p>
            <a:pPr marL="0" indent="0">
              <a:buNone/>
            </a:pPr>
            <a:endParaRPr lang="cs-CZ" dirty="0"/>
          </a:p>
          <a:p>
            <a:pPr>
              <a:buFont typeface="Wingdings" panose="05000000000000000000" pitchFamily="2" charset="2"/>
              <a:buChar char="ü"/>
            </a:pPr>
            <a:r>
              <a:rPr lang="cs-CZ" dirty="0"/>
              <a:t>Záměrné výchovné techniky nejsou tak rozhodující pro vývoj mravního jednání jako skutečný, každodenní, ustavičně se opakující, bezděčný, ale opravdu </a:t>
            </a:r>
            <a:r>
              <a:rPr lang="cs-CZ" b="1" i="1" dirty="0"/>
              <a:t>autentický způsob interakce </a:t>
            </a:r>
            <a:r>
              <a:rPr lang="cs-CZ" dirty="0"/>
              <a:t>mezi všemi členy rodiny – tzn. když si lidé v rodině mohou volně a nefalšovaně sdělovat své pocity a přání (skutečná vzájemnost), vyvíjí si dítě samo snadněji autonomní morálku vyššího typu. Uvědomuje si, že samo způsobuje svými činy druhým dobro či zlo a že také oni mu mohou pomáhat či škodit a snáze pochopí také obecné mravní principy. Tam, kde je nedostatek vzájemnosti (popř. </a:t>
            </a:r>
            <a:r>
              <a:rPr lang="cs-CZ" dirty="0" err="1"/>
              <a:t>pseudovzájemnost</a:t>
            </a:r>
            <a:r>
              <a:rPr lang="cs-CZ" dirty="0"/>
              <a:t>), ustrne vývoj morálky na nižším heteronomním stupni.</a:t>
            </a:r>
            <a:endParaRPr lang="cs-CZ" b="1" i="1" dirty="0"/>
          </a:p>
          <a:p>
            <a:pPr marL="0" indent="0">
              <a:buNone/>
            </a:pPr>
            <a:endParaRPr lang="cs-CZ" dirty="0"/>
          </a:p>
        </p:txBody>
      </p:sp>
    </p:spTree>
    <p:extLst>
      <p:ext uri="{BB962C8B-B14F-4D97-AF65-F5344CB8AC3E}">
        <p14:creationId xmlns:p14="http://schemas.microsoft.com/office/powerpoint/2010/main" val="267554065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443345"/>
            <a:ext cx="9601200" cy="129310"/>
          </a:xfrm>
        </p:spPr>
        <p:txBody>
          <a:bodyPr>
            <a:normAutofit fontScale="90000"/>
          </a:bodyPr>
          <a:lstStyle/>
          <a:p>
            <a:endParaRPr lang="cs-CZ" dirty="0"/>
          </a:p>
        </p:txBody>
      </p:sp>
      <p:sp>
        <p:nvSpPr>
          <p:cNvPr id="3" name="Zástupný symbol pro obsah 2"/>
          <p:cNvSpPr>
            <a:spLocks noGrp="1"/>
          </p:cNvSpPr>
          <p:nvPr>
            <p:ph idx="1"/>
          </p:nvPr>
        </p:nvSpPr>
        <p:spPr>
          <a:xfrm>
            <a:off x="1371600" y="665017"/>
            <a:ext cx="9601200" cy="5809673"/>
          </a:xfrm>
        </p:spPr>
        <p:txBody>
          <a:bodyPr/>
          <a:lstStyle/>
          <a:p>
            <a:pPr>
              <a:buFont typeface="Wingdings" panose="05000000000000000000" pitchFamily="2" charset="2"/>
              <a:buChar char="ü"/>
            </a:pPr>
            <a:r>
              <a:rPr lang="cs-CZ" dirty="0"/>
              <a:t>Zatímco na začátku školní docházky je pro dítě, vedle rodičů určujícím modelem hodnocení učitelka, v dalších letech školního období stále roste vliv dětské skupiny. Ta zprostředkuje normy a hodnoty, které nemusí souhlasit s těmi ze strany dospělých, kdy v období dospívání nezřídka převáží vliv skupiny.</a:t>
            </a:r>
          </a:p>
          <a:p>
            <a:pPr marL="0" indent="0">
              <a:buNone/>
            </a:pPr>
            <a:endParaRPr lang="cs-CZ" dirty="0"/>
          </a:p>
          <a:p>
            <a:pPr marL="0" indent="0">
              <a:buNone/>
            </a:pPr>
            <a:r>
              <a:rPr lang="cs-CZ" i="1" u="sng" dirty="0"/>
              <a:t>Osvojování </a:t>
            </a:r>
            <a:r>
              <a:rPr lang="cs-CZ" u="sng" dirty="0"/>
              <a:t>sociálních</a:t>
            </a:r>
            <a:r>
              <a:rPr lang="cs-CZ" i="1" u="sng" dirty="0"/>
              <a:t> rolí </a:t>
            </a:r>
          </a:p>
          <a:p>
            <a:pPr>
              <a:buFont typeface="Arial" panose="020B0604020202020204" pitchFamily="34" charset="0"/>
              <a:buChar char="•"/>
            </a:pPr>
            <a:r>
              <a:rPr lang="cs-CZ" dirty="0"/>
              <a:t>Ve škole si dítě zvnitřňuje novou roli žáka, spolužáka, poznává i roli učitele. Dochází ale také k upevňování sexuálních rolí – otázka vrozených vloh a kulturní podmíněnosti. Antropologické studie poukazují spíše na kulturní podmíněnost. Také v naší kultuře se se změnou v postavení žen ve společnosti (s větší autonomií) mnohé rozdíly stírají. I dnes však v této oblasti existují stereotypy, které se upevňují ve školním věku. </a:t>
            </a:r>
          </a:p>
          <a:p>
            <a:pPr>
              <a:buFont typeface="Arial" panose="020B0604020202020204" pitchFamily="34" charset="0"/>
              <a:buChar char="•"/>
            </a:pPr>
            <a:r>
              <a:rPr lang="cs-CZ" dirty="0"/>
              <a:t>Školák už předpokládá, že vnější vzhled musí odpovídat jeho pohlaví. Chlapecké či dívčí chování upevňují nevědomky rodiče uznáním/nesouhlasem. „Obtíže v přejímání pohlavní role jsou dnes vzhledem k její proměně častější než v tradičních dřívějších společenstvích a mohou vést v období dospívání k neurotickým nebo psychosomatickým poruchám.“   </a:t>
            </a:r>
            <a:r>
              <a:rPr lang="cs-CZ" i="1" u="sng" dirty="0"/>
              <a:t>  </a:t>
            </a:r>
          </a:p>
        </p:txBody>
      </p:sp>
    </p:spTree>
    <p:extLst>
      <p:ext uri="{BB962C8B-B14F-4D97-AF65-F5344CB8AC3E}">
        <p14:creationId xmlns:p14="http://schemas.microsoft.com/office/powerpoint/2010/main" val="370986010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544945"/>
            <a:ext cx="9601200" cy="140855"/>
          </a:xfrm>
        </p:spPr>
        <p:txBody>
          <a:bodyPr>
            <a:normAutofit fontScale="90000"/>
          </a:bodyPr>
          <a:lstStyle/>
          <a:p>
            <a:endParaRPr lang="cs-CZ" dirty="0"/>
          </a:p>
        </p:txBody>
      </p:sp>
      <p:sp>
        <p:nvSpPr>
          <p:cNvPr id="3" name="Zástupný symbol pro obsah 2"/>
          <p:cNvSpPr>
            <a:spLocks noGrp="1"/>
          </p:cNvSpPr>
          <p:nvPr>
            <p:ph idx="1"/>
          </p:nvPr>
        </p:nvSpPr>
        <p:spPr>
          <a:xfrm>
            <a:off x="1371600" y="685800"/>
            <a:ext cx="9601200" cy="5918200"/>
          </a:xfrm>
        </p:spPr>
        <p:txBody>
          <a:bodyPr>
            <a:normAutofit/>
          </a:bodyPr>
          <a:lstStyle/>
          <a:p>
            <a:pPr>
              <a:buFont typeface="Arial" panose="020B0604020202020204" pitchFamily="34" charset="0"/>
              <a:buChar char="•"/>
            </a:pPr>
            <a:r>
              <a:rPr lang="cs-CZ" dirty="0"/>
              <a:t>K ujasnění pohlavní role dítěte jistě napomáhají také informace, které si děti předávají a které jsou častější než organizovaná sexuální výchova či výchova k rodičovství. Na sexuální experimentování reagují dospělí často nevhodnými zásahy (tresty), kterými dokazují dítěti, jak je špatné a tak mohou poškozovat jeho sebepojetí.</a:t>
            </a:r>
          </a:p>
          <a:p>
            <a:pPr>
              <a:buFont typeface="Arial" panose="020B0604020202020204" pitchFamily="34" charset="0"/>
              <a:buChar char="•"/>
            </a:pPr>
            <a:r>
              <a:rPr lang="cs-CZ" dirty="0" err="1"/>
              <a:t>Sebeuvědomělé</a:t>
            </a:r>
            <a:r>
              <a:rPr lang="cs-CZ" dirty="0"/>
              <a:t> sebepojetí (i sebehodnocení) se plně rozvíjí teprve ve školním věku a zvláště intenzivně v </a:t>
            </a:r>
            <a:r>
              <a:rPr lang="cs-CZ" dirty="0" err="1"/>
              <a:t>obd</a:t>
            </a:r>
            <a:r>
              <a:rPr lang="cs-CZ" dirty="0"/>
              <a:t>. dospívání. Kolem 7 let si začíná uvědomovat stabilitu osobnosti v čase, ví, že lidé mají stálé psychologické charakteristiky. To mu dovoluje srovnávat se s druhými a vytvořit si stálejší úroveň sebehodnocení. </a:t>
            </a:r>
          </a:p>
          <a:p>
            <a:pPr>
              <a:buFont typeface="Arial" panose="020B0604020202020204" pitchFamily="34" charset="0"/>
              <a:buChar char="•"/>
            </a:pPr>
            <a:r>
              <a:rPr lang="cs-CZ" dirty="0"/>
              <a:t>Na začátku období dítěti chybí skutečné introspektivní zaměření: „Jak poznáš, že jsi veselý?“ „Protože se směju.“ V 10 l. mluví děti o svých pocitech velmi často („mentalismus“ středních školáků).</a:t>
            </a:r>
          </a:p>
          <a:p>
            <a:pPr>
              <a:buFont typeface="Arial" panose="020B0604020202020204" pitchFamily="34" charset="0"/>
              <a:buChar char="•"/>
            </a:pPr>
            <a:r>
              <a:rPr lang="cs-CZ" dirty="0"/>
              <a:t>Po 8. r. začíná být sebehodnocení poměrně stabilní. Nové výkyvy až začátkem dospívání (11-12 l.). Součástí sebehodnocení bývá i školní výkon a kvůli srovnávání s ostatními souvisle klesá. Nízké sebevědomí ještě více snižuje motivaci ke školní práci a tím i výkon.</a:t>
            </a:r>
          </a:p>
          <a:p>
            <a:pPr>
              <a:buFont typeface="Wingdings" panose="05000000000000000000" pitchFamily="2" charset="2"/>
              <a:buChar char="ü"/>
            </a:pPr>
            <a:r>
              <a:rPr lang="cs-CZ" dirty="0"/>
              <a:t>Kořen mnoha psychických obtíží je právě v nejistotě o hodnotě vlastního „já“. </a:t>
            </a:r>
          </a:p>
        </p:txBody>
      </p:sp>
    </p:spTree>
    <p:extLst>
      <p:ext uri="{BB962C8B-B14F-4D97-AF65-F5344CB8AC3E}">
        <p14:creationId xmlns:p14="http://schemas.microsoft.com/office/powerpoint/2010/main" val="404527803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471055"/>
            <a:ext cx="9601200" cy="64654"/>
          </a:xfrm>
        </p:spPr>
        <p:txBody>
          <a:bodyPr>
            <a:normAutofit fontScale="90000"/>
          </a:bodyPr>
          <a:lstStyle/>
          <a:p>
            <a:endParaRPr lang="cs-CZ" dirty="0"/>
          </a:p>
        </p:txBody>
      </p:sp>
      <p:sp>
        <p:nvSpPr>
          <p:cNvPr id="3" name="Zástupný symbol pro obsah 2"/>
          <p:cNvSpPr>
            <a:spLocks noGrp="1"/>
          </p:cNvSpPr>
          <p:nvPr>
            <p:ph idx="1"/>
          </p:nvPr>
        </p:nvSpPr>
        <p:spPr>
          <a:xfrm>
            <a:off x="1371600" y="535709"/>
            <a:ext cx="9601200" cy="5957455"/>
          </a:xfrm>
        </p:spPr>
        <p:txBody>
          <a:bodyPr/>
          <a:lstStyle/>
          <a:p>
            <a:pPr>
              <a:buFont typeface="Arial" panose="020B0604020202020204" pitchFamily="34" charset="0"/>
              <a:buChar char="•"/>
            </a:pPr>
            <a:endParaRPr lang="cs-CZ" dirty="0"/>
          </a:p>
          <a:p>
            <a:pPr>
              <a:buFont typeface="Arial" panose="020B0604020202020204" pitchFamily="34" charset="0"/>
              <a:buChar char="•"/>
            </a:pPr>
            <a:r>
              <a:rPr lang="cs-CZ" dirty="0"/>
              <a:t>Vliv rodičů (zrcadlová teorie, teorie modelu) i sociálních skupin – formálních i neformálních. Dítě hodnotí samo sebe vždy na pozadí určité specifické vztahové skupiny a připisuje samo sobě schopnosti a osobnostní vlastnosti podle svého relativního postavení v ní.</a:t>
            </a:r>
          </a:p>
          <a:p>
            <a:pPr>
              <a:buFont typeface="Arial" panose="020B0604020202020204" pitchFamily="34" charset="0"/>
              <a:buChar char="•"/>
            </a:pPr>
            <a:r>
              <a:rPr lang="cs-CZ" dirty="0"/>
              <a:t>Dětská skupina je na začátku </a:t>
            </a:r>
            <a:r>
              <a:rPr lang="cs-CZ" dirty="0" err="1"/>
              <a:t>obd</a:t>
            </a:r>
            <a:r>
              <a:rPr lang="cs-CZ" dirty="0"/>
              <a:t>. málo vnitřně diferencovaná. Vztahy jsou nahodilé (vedle koho dítě sedí, bydlí..). Teprve kolem 10 l. se vytvářejí vztahy přátelství založené na osobních vlastnostech a skupinové vztahy se stávají složitější. Na konci hierarchické struktury bývají děti malé, slabé a také plaché a úzkostné. Vliv skupiny či naopak rodiny však bývá mezikulturně různý. </a:t>
            </a:r>
          </a:p>
          <a:p>
            <a:pPr>
              <a:buFont typeface="Arial" panose="020B0604020202020204" pitchFamily="34" charset="0"/>
              <a:buChar char="•"/>
            </a:pPr>
            <a:r>
              <a:rPr lang="cs-CZ" dirty="0"/>
              <a:t>Učitel může sebevědomí žáka vhodně podpořit, ale také v něm může podporovat pocit méněcennosti – pokud ho ponižuje před třídou a ironizuje.</a:t>
            </a:r>
          </a:p>
          <a:p>
            <a:pPr>
              <a:buFont typeface="Arial" panose="020B0604020202020204" pitchFamily="34" charset="0"/>
              <a:buChar char="•"/>
            </a:pPr>
            <a:r>
              <a:rPr lang="cs-CZ" dirty="0"/>
              <a:t>Dítě se socializuje také samo (</a:t>
            </a:r>
            <a:r>
              <a:rPr lang="cs-CZ" i="1" dirty="0" err="1"/>
              <a:t>sebesocializace</a:t>
            </a:r>
            <a:r>
              <a:rPr lang="cs-CZ" dirty="0"/>
              <a:t>). Vliv toho, jak dítě přijímá a jak si vysvětluje informace získané z prostředí. Vytváří si určitou „teorii“ o sobě a ta je základem jeho identity. Tím je ovlivněno vnější chování, které modifikuje postoje osob a jejich socializační působení zvnějška.  </a:t>
            </a:r>
          </a:p>
        </p:txBody>
      </p:sp>
    </p:spTree>
    <p:extLst>
      <p:ext uri="{BB962C8B-B14F-4D97-AF65-F5344CB8AC3E}">
        <p14:creationId xmlns:p14="http://schemas.microsoft.com/office/powerpoint/2010/main" val="304647475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517236"/>
            <a:ext cx="9601200" cy="168564"/>
          </a:xfrm>
        </p:spPr>
        <p:txBody>
          <a:bodyPr>
            <a:normAutofit fontScale="90000"/>
          </a:bodyPr>
          <a:lstStyle/>
          <a:p>
            <a:endParaRPr lang="cs-CZ" dirty="0"/>
          </a:p>
        </p:txBody>
      </p:sp>
      <p:sp>
        <p:nvSpPr>
          <p:cNvPr id="3" name="Zástupný symbol pro obsah 2"/>
          <p:cNvSpPr>
            <a:spLocks noGrp="1"/>
          </p:cNvSpPr>
          <p:nvPr>
            <p:ph idx="1"/>
          </p:nvPr>
        </p:nvSpPr>
        <p:spPr>
          <a:xfrm>
            <a:off x="1371600" y="685799"/>
            <a:ext cx="9601200" cy="5798127"/>
          </a:xfrm>
        </p:spPr>
        <p:txBody>
          <a:bodyPr/>
          <a:lstStyle/>
          <a:p>
            <a:pPr>
              <a:buFont typeface="Arial" panose="020B0604020202020204" pitchFamily="34" charset="0"/>
              <a:buChar char="•"/>
            </a:pPr>
            <a:r>
              <a:rPr lang="cs-CZ" dirty="0"/>
              <a:t>Zatímco v předškolním věku byla nejdůležitější činností hra, nyní je to vedle ní také práce. Schopnost vykonávat úkoly, které nejsou samy o sobě příjemné a nevyplývají z okamžitých potřeb, ale jsou prováděny pro zamýšlený cíl. (Zralost této potřeby jako podmínka pro školní práci).</a:t>
            </a:r>
          </a:p>
          <a:p>
            <a:pPr>
              <a:buFont typeface="Arial" panose="020B0604020202020204" pitchFamily="34" charset="0"/>
              <a:buChar char="•"/>
            </a:pPr>
            <a:r>
              <a:rPr lang="cs-CZ" dirty="0"/>
              <a:t>Hra je pro zdravý vývoj osobnosti i ve školním věku nezbytná a musí pro ni být vytvořeny podmínky. Výraznější tendence přiblížit se ve hře skutečnosti a také soutěžní charakter hry – touha dosáhnout úspěchu. Stále více dává přednost hrám </a:t>
            </a:r>
            <a:r>
              <a:rPr lang="cs-CZ"/>
              <a:t>se složitějšími </a:t>
            </a:r>
            <a:r>
              <a:rPr lang="cs-CZ" dirty="0"/>
              <a:t>pravidly. </a:t>
            </a:r>
          </a:p>
        </p:txBody>
      </p:sp>
    </p:spTree>
    <p:extLst>
      <p:ext uri="{BB962C8B-B14F-4D97-AF65-F5344CB8AC3E}">
        <p14:creationId xmlns:p14="http://schemas.microsoft.com/office/powerpoint/2010/main" val="4237318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7B20B6-E777-4D61-8D4C-C4802408027A}"/>
              </a:ext>
            </a:extLst>
          </p:cNvPr>
          <p:cNvSpPr>
            <a:spLocks noGrp="1"/>
          </p:cNvSpPr>
          <p:nvPr>
            <p:ph type="title"/>
          </p:nvPr>
        </p:nvSpPr>
        <p:spPr>
          <a:xfrm>
            <a:off x="1371600" y="526980"/>
            <a:ext cx="9601200" cy="523777"/>
          </a:xfrm>
        </p:spPr>
        <p:txBody>
          <a:bodyPr>
            <a:noAutofit/>
          </a:bodyPr>
          <a:lstStyle/>
          <a:p>
            <a:r>
              <a:rPr lang="cs-CZ" sz="3600" b="1" dirty="0"/>
              <a:t>Období dospívání (11,12 –20, 22 l.)</a:t>
            </a:r>
          </a:p>
        </p:txBody>
      </p:sp>
      <p:sp>
        <p:nvSpPr>
          <p:cNvPr id="3" name="Zástupný obsah 2">
            <a:extLst>
              <a:ext uri="{FF2B5EF4-FFF2-40B4-BE49-F238E27FC236}">
                <a16:creationId xmlns:a16="http://schemas.microsoft.com/office/drawing/2014/main" id="{B66C513C-2CDE-4D0E-8CAB-C71991279E59}"/>
              </a:ext>
            </a:extLst>
          </p:cNvPr>
          <p:cNvSpPr>
            <a:spLocks noGrp="1"/>
          </p:cNvSpPr>
          <p:nvPr>
            <p:ph idx="1"/>
          </p:nvPr>
        </p:nvSpPr>
        <p:spPr>
          <a:xfrm>
            <a:off x="1371600" y="1130968"/>
            <a:ext cx="9601200" cy="5454316"/>
          </a:xfrm>
        </p:spPr>
        <p:txBody>
          <a:bodyPr/>
          <a:lstStyle/>
          <a:p>
            <a:pPr>
              <a:buFont typeface="Wingdings" panose="05000000000000000000" pitchFamily="2" charset="2"/>
              <a:buChar char="ü"/>
            </a:pPr>
            <a:r>
              <a:rPr lang="cs-CZ" dirty="0" err="1"/>
              <a:t>Erikson</a:t>
            </a:r>
            <a:r>
              <a:rPr lang="cs-CZ" dirty="0"/>
              <a:t>: „Období psychosociálního moratoria“ </a:t>
            </a:r>
          </a:p>
          <a:p>
            <a:pPr>
              <a:buFont typeface="Wingdings" panose="05000000000000000000" pitchFamily="2" charset="2"/>
              <a:buChar char="ü"/>
            </a:pPr>
            <a:r>
              <a:rPr lang="cs-CZ" dirty="0"/>
              <a:t>Akcelerace růstu, pohlavní zrání, emoční labilita a nástup formálně abstraktního způsobu myšlení.</a:t>
            </a:r>
          </a:p>
          <a:p>
            <a:pPr>
              <a:buFont typeface="Wingdings" panose="05000000000000000000" pitchFamily="2" charset="2"/>
              <a:buChar char="ü"/>
            </a:pPr>
            <a:r>
              <a:rPr lang="cs-CZ" dirty="0"/>
              <a:t>Nové sociální zařazení jedince související s odlišným očekáváním společnosti.</a:t>
            </a:r>
          </a:p>
          <a:p>
            <a:pPr>
              <a:buFont typeface="Wingdings" panose="05000000000000000000" pitchFamily="2" charset="2"/>
              <a:buChar char="ü"/>
            </a:pPr>
            <a:r>
              <a:rPr lang="cs-CZ" dirty="0"/>
              <a:t>Souběžnost a vzájemná závislost změn tělesných, psychických a sociálních. Ale intra- i inter- individuální variabilita jednotlivých změn. </a:t>
            </a:r>
          </a:p>
          <a:p>
            <a:pPr>
              <a:buFont typeface="Wingdings" panose="05000000000000000000" pitchFamily="2" charset="2"/>
              <a:buChar char="ü"/>
            </a:pPr>
            <a:endParaRPr lang="cs-CZ" dirty="0"/>
          </a:p>
          <a:p>
            <a:pPr>
              <a:buFont typeface="Wingdings" panose="05000000000000000000" pitchFamily="2" charset="2"/>
              <a:buChar char="Ø"/>
            </a:pPr>
            <a:r>
              <a:rPr lang="cs-CZ" dirty="0"/>
              <a:t>Období bývá dále členěno na:</a:t>
            </a:r>
          </a:p>
          <a:p>
            <a:pPr marL="457200" indent="-457200">
              <a:buFont typeface="+mj-lt"/>
              <a:buAutoNum type="arabicParenR"/>
            </a:pPr>
            <a:r>
              <a:rPr lang="cs-CZ" dirty="0" err="1"/>
              <a:t>Obd</a:t>
            </a:r>
            <a:r>
              <a:rPr lang="cs-CZ" dirty="0"/>
              <a:t>. pubescence (11-15) – prepuberta (11-13), puberta (13-15)</a:t>
            </a:r>
          </a:p>
          <a:p>
            <a:pPr marL="457200" indent="-457200">
              <a:buFont typeface="+mj-lt"/>
              <a:buAutoNum type="arabicParenR"/>
            </a:pPr>
            <a:r>
              <a:rPr lang="cs-CZ" dirty="0" err="1"/>
              <a:t>Obd</a:t>
            </a:r>
            <a:r>
              <a:rPr lang="cs-CZ" dirty="0"/>
              <a:t>. Adolescence (15-20,22)</a:t>
            </a:r>
          </a:p>
        </p:txBody>
      </p:sp>
    </p:spTree>
    <p:extLst>
      <p:ext uri="{BB962C8B-B14F-4D97-AF65-F5344CB8AC3E}">
        <p14:creationId xmlns:p14="http://schemas.microsoft.com/office/powerpoint/2010/main" val="3351825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CA593B-7A0D-43AF-A354-F65978A2EA0F}"/>
              </a:ext>
            </a:extLst>
          </p:cNvPr>
          <p:cNvSpPr>
            <a:spLocks noGrp="1"/>
          </p:cNvSpPr>
          <p:nvPr>
            <p:ph type="title"/>
          </p:nvPr>
        </p:nvSpPr>
        <p:spPr>
          <a:xfrm>
            <a:off x="1371600" y="685800"/>
            <a:ext cx="9601200" cy="549442"/>
          </a:xfrm>
        </p:spPr>
        <p:txBody>
          <a:bodyPr>
            <a:noAutofit/>
          </a:bodyPr>
          <a:lstStyle/>
          <a:p>
            <a:r>
              <a:rPr lang="cs-CZ" sz="3600" dirty="0"/>
              <a:t>Vývojová období:</a:t>
            </a:r>
          </a:p>
        </p:txBody>
      </p:sp>
      <p:sp>
        <p:nvSpPr>
          <p:cNvPr id="3" name="Zástupný obsah 2">
            <a:extLst>
              <a:ext uri="{FF2B5EF4-FFF2-40B4-BE49-F238E27FC236}">
                <a16:creationId xmlns:a16="http://schemas.microsoft.com/office/drawing/2014/main" id="{B4756209-F135-46F8-84E2-955FA698EC74}"/>
              </a:ext>
            </a:extLst>
          </p:cNvPr>
          <p:cNvSpPr>
            <a:spLocks noGrp="1"/>
          </p:cNvSpPr>
          <p:nvPr>
            <p:ph idx="1"/>
          </p:nvPr>
        </p:nvSpPr>
        <p:spPr>
          <a:xfrm>
            <a:off x="1371600" y="1323474"/>
            <a:ext cx="9601200" cy="5029200"/>
          </a:xfrm>
        </p:spPr>
        <p:txBody>
          <a:bodyPr/>
          <a:lstStyle/>
          <a:p>
            <a:r>
              <a:rPr lang="cs-CZ" sz="1600" dirty="0"/>
              <a:t>Prenatální (do narození v 10. týdnu těhotenství)</a:t>
            </a:r>
          </a:p>
          <a:p>
            <a:r>
              <a:rPr lang="cs-CZ" sz="1600" dirty="0"/>
              <a:t>Novorozenecké (od narození do 1. měsíce)</a:t>
            </a:r>
          </a:p>
          <a:p>
            <a:r>
              <a:rPr lang="cs-CZ" sz="1600" dirty="0"/>
              <a:t>Kojenecké (od 2. měsíce do 1 roku)</a:t>
            </a:r>
          </a:p>
          <a:p>
            <a:r>
              <a:rPr lang="cs-CZ" sz="1600" dirty="0"/>
              <a:t>Batolecí (2-3 roky)</a:t>
            </a:r>
          </a:p>
          <a:p>
            <a:r>
              <a:rPr lang="cs-CZ" sz="1600" dirty="0"/>
              <a:t>Předškolní (3-6 let)</a:t>
            </a:r>
          </a:p>
          <a:p>
            <a:r>
              <a:rPr lang="cs-CZ" sz="1600" dirty="0"/>
              <a:t>Mladší školní </a:t>
            </a:r>
            <a:r>
              <a:rPr lang="cs-CZ" sz="1600" dirty="0" err="1"/>
              <a:t>obd</a:t>
            </a:r>
            <a:r>
              <a:rPr lang="cs-CZ" sz="1600" dirty="0"/>
              <a:t>. (6,7-11,12 let)</a:t>
            </a:r>
          </a:p>
          <a:p>
            <a:r>
              <a:rPr lang="cs-CZ" sz="1600" dirty="0"/>
              <a:t>Dospívání</a:t>
            </a:r>
          </a:p>
          <a:p>
            <a:pPr>
              <a:buFont typeface="Arial" panose="020B0604020202020204" pitchFamily="34" charset="0"/>
              <a:buChar char="•"/>
            </a:pPr>
            <a:r>
              <a:rPr lang="cs-CZ" sz="1600" dirty="0"/>
              <a:t>Pubescence – prepuberta (11-13 let)</a:t>
            </a:r>
          </a:p>
          <a:p>
            <a:pPr marL="0" indent="0">
              <a:buNone/>
            </a:pPr>
            <a:r>
              <a:rPr lang="cs-CZ" sz="1600" dirty="0"/>
              <a:t>                            - puberta (13-15 let)</a:t>
            </a:r>
          </a:p>
          <a:p>
            <a:pPr>
              <a:buFont typeface="Arial" panose="020B0604020202020204" pitchFamily="34" charset="0"/>
              <a:buChar char="•"/>
            </a:pPr>
            <a:r>
              <a:rPr lang="cs-CZ" sz="1600" dirty="0"/>
              <a:t>Adolescence (15 – 20,22 let)</a:t>
            </a:r>
          </a:p>
          <a:p>
            <a:pPr>
              <a:buFont typeface="Wingdings" panose="05000000000000000000" pitchFamily="2" charset="2"/>
              <a:buChar char="q"/>
            </a:pPr>
            <a:r>
              <a:rPr lang="cs-CZ" sz="1600" dirty="0"/>
              <a:t>Časná (20-25 let) a střední (25-45 let) dospělost</a:t>
            </a:r>
          </a:p>
          <a:p>
            <a:pPr>
              <a:buFont typeface="Wingdings" panose="05000000000000000000" pitchFamily="2" charset="2"/>
              <a:buChar char="q"/>
            </a:pPr>
            <a:r>
              <a:rPr lang="cs-CZ" sz="1600" dirty="0"/>
              <a:t>Pozdní dospělost (45 – 65 let)</a:t>
            </a:r>
          </a:p>
          <a:p>
            <a:pPr>
              <a:buFont typeface="Wingdings" panose="05000000000000000000" pitchFamily="2" charset="2"/>
              <a:buChar char="q"/>
            </a:pPr>
            <a:r>
              <a:rPr lang="cs-CZ" sz="1600" dirty="0"/>
              <a:t>Stáří (někdy časné a vysoké)</a:t>
            </a:r>
          </a:p>
          <a:p>
            <a:endParaRPr lang="cs-CZ" dirty="0"/>
          </a:p>
          <a:p>
            <a:endParaRPr lang="cs-CZ" dirty="0"/>
          </a:p>
        </p:txBody>
      </p:sp>
    </p:spTree>
    <p:extLst>
      <p:ext uri="{BB962C8B-B14F-4D97-AF65-F5344CB8AC3E}">
        <p14:creationId xmlns:p14="http://schemas.microsoft.com/office/powerpoint/2010/main" val="207590260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4D454C-8DD3-4923-A7F8-232324709086}"/>
              </a:ext>
            </a:extLst>
          </p:cNvPr>
          <p:cNvSpPr>
            <a:spLocks noGrp="1"/>
          </p:cNvSpPr>
          <p:nvPr>
            <p:ph type="title"/>
          </p:nvPr>
        </p:nvSpPr>
        <p:spPr>
          <a:xfrm flipV="1">
            <a:off x="1371600" y="529389"/>
            <a:ext cx="9601200" cy="72190"/>
          </a:xfrm>
        </p:spPr>
        <p:txBody>
          <a:bodyPr>
            <a:normAutofit fontScale="90000"/>
          </a:bodyPr>
          <a:lstStyle/>
          <a:p>
            <a:endParaRPr lang="cs-CZ" dirty="0"/>
          </a:p>
        </p:txBody>
      </p:sp>
      <p:sp>
        <p:nvSpPr>
          <p:cNvPr id="3" name="Zástupný obsah 2">
            <a:extLst>
              <a:ext uri="{FF2B5EF4-FFF2-40B4-BE49-F238E27FC236}">
                <a16:creationId xmlns:a16="http://schemas.microsoft.com/office/drawing/2014/main" id="{421687A1-9ADB-45E2-B0CF-01571DC46B2D}"/>
              </a:ext>
            </a:extLst>
          </p:cNvPr>
          <p:cNvSpPr>
            <a:spLocks noGrp="1"/>
          </p:cNvSpPr>
          <p:nvPr>
            <p:ph idx="1"/>
          </p:nvPr>
        </p:nvSpPr>
        <p:spPr>
          <a:xfrm>
            <a:off x="1371600" y="657725"/>
            <a:ext cx="9601200" cy="5815263"/>
          </a:xfrm>
        </p:spPr>
        <p:txBody>
          <a:bodyPr/>
          <a:lstStyle/>
          <a:p>
            <a:pPr>
              <a:buFont typeface="Wingdings" panose="05000000000000000000" pitchFamily="2" charset="2"/>
              <a:buChar char="§"/>
            </a:pPr>
            <a:endParaRPr lang="cs-CZ" dirty="0"/>
          </a:p>
          <a:p>
            <a:pPr>
              <a:buFont typeface="Wingdings" panose="05000000000000000000" pitchFamily="2" charset="2"/>
              <a:buChar char="§"/>
            </a:pPr>
            <a:endParaRPr lang="cs-CZ" dirty="0"/>
          </a:p>
          <a:p>
            <a:pPr>
              <a:buFont typeface="Wingdings" panose="05000000000000000000" pitchFamily="2" charset="2"/>
              <a:buChar char="§"/>
            </a:pPr>
            <a:r>
              <a:rPr lang="cs-CZ" dirty="0"/>
              <a:t>Tělesný růst není rovnoměrný – končetiny rostou rychleji („samá ruka, noha“) – disharmonie postavy i obratnosti. Začíná se lišit tělesná stavba dívek a chlapců.</a:t>
            </a:r>
          </a:p>
          <a:p>
            <a:pPr marL="0" indent="0">
              <a:buNone/>
            </a:pPr>
            <a:endParaRPr lang="cs-CZ" dirty="0"/>
          </a:p>
          <a:p>
            <a:pPr>
              <a:buFont typeface="Wingdings" panose="05000000000000000000" pitchFamily="2" charset="2"/>
              <a:buChar char="§"/>
            </a:pPr>
            <a:r>
              <a:rPr lang="cs-CZ" dirty="0"/>
              <a:t>Zrání mozku prochází určitými výkyvy – na začátku pubescence se objevují pomalejší vlny v EEG – pravděpodobně zvýšená emoční labilita a těkavá pozornost.</a:t>
            </a:r>
          </a:p>
          <a:p>
            <a:pPr>
              <a:buFont typeface="Wingdings" panose="05000000000000000000" pitchFamily="2" charset="2"/>
              <a:buChar char="§"/>
            </a:pPr>
            <a:endParaRPr lang="cs-CZ" dirty="0"/>
          </a:p>
          <a:p>
            <a:pPr>
              <a:buFont typeface="Wingdings" panose="05000000000000000000" pitchFamily="2" charset="2"/>
              <a:buChar char="ü"/>
            </a:pPr>
            <a:r>
              <a:rPr lang="cs-CZ" dirty="0"/>
              <a:t>„Sekulární akcelerace“ – celkové urychlování růstu a vývoje v průběhu staletí. Rychlejší začátek tělesného i duševního dospívání, ale zároveň delší doba pro dokončení plného rozvoje všech potencí – zkracuje se doba dětství a oddaluje nástup plné dospělosti. </a:t>
            </a:r>
          </a:p>
        </p:txBody>
      </p:sp>
    </p:spTree>
    <p:extLst>
      <p:ext uri="{BB962C8B-B14F-4D97-AF65-F5344CB8AC3E}">
        <p14:creationId xmlns:p14="http://schemas.microsoft.com/office/powerpoint/2010/main" val="340555315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508000"/>
            <a:ext cx="9601200" cy="64655"/>
          </a:xfrm>
        </p:spPr>
        <p:txBody>
          <a:bodyPr>
            <a:normAutofit fontScale="90000"/>
          </a:bodyPr>
          <a:lstStyle/>
          <a:p>
            <a:endParaRPr lang="cs-CZ"/>
          </a:p>
        </p:txBody>
      </p:sp>
      <p:sp>
        <p:nvSpPr>
          <p:cNvPr id="3" name="Zástupný symbol pro obsah 2"/>
          <p:cNvSpPr>
            <a:spLocks noGrp="1"/>
          </p:cNvSpPr>
          <p:nvPr>
            <p:ph idx="1"/>
          </p:nvPr>
        </p:nvSpPr>
        <p:spPr>
          <a:xfrm>
            <a:off x="1371600" y="646545"/>
            <a:ext cx="9601200" cy="5855855"/>
          </a:xfrm>
        </p:spPr>
        <p:txBody>
          <a:bodyPr>
            <a:normAutofit lnSpcReduction="10000"/>
          </a:bodyPr>
          <a:lstStyle/>
          <a:p>
            <a:r>
              <a:rPr lang="cs-CZ" dirty="0"/>
              <a:t>Období emoční lability (zvláště pubescence), „období bouří a krizí“, „vulkanismus“ – časté a nápadné změny nálad (směrem k negativním </a:t>
            </a:r>
            <a:r>
              <a:rPr lang="cs-CZ" dirty="0" err="1"/>
              <a:t>rozladám</a:t>
            </a:r>
            <a:r>
              <a:rPr lang="cs-CZ" dirty="0"/>
              <a:t>), impulzivita jednání, nestálost a nepředvídatelnost reakcí a postojů. Adolescence přináší už určité uklidnění (přitakání novým hodnotám, optimističtější postoje).</a:t>
            </a:r>
          </a:p>
          <a:p>
            <a:endParaRPr lang="cs-CZ" dirty="0"/>
          </a:p>
          <a:p>
            <a:r>
              <a:rPr lang="cs-CZ" dirty="0"/>
              <a:t>Obtíže při koncentraci pozornosti ztěžují soustavné učení a může docházet k výkyvům školního prospěchu, na který se v tomto období klade zvýšený důraz. Navíc zvýšená unavitelnost, střídání apatičnosti a vystupňované aktivity.</a:t>
            </a:r>
          </a:p>
          <a:p>
            <a:endParaRPr lang="cs-CZ" dirty="0"/>
          </a:p>
          <a:p>
            <a:r>
              <a:rPr lang="cs-CZ" dirty="0"/>
              <a:t>Introspektivní zaměření - dospívající pozorují své niterné stavy a přemýšlejí o svých konfliktech, utíkají se do svého soukromého citového světa a vystupňovaného denního snění, které je odvádí ještě dále od reality.</a:t>
            </a:r>
          </a:p>
          <a:p>
            <a:endParaRPr lang="cs-CZ" dirty="0"/>
          </a:p>
          <a:p>
            <a:pPr>
              <a:buFont typeface="Wingdings" panose="05000000000000000000" pitchFamily="2" charset="2"/>
              <a:buChar char="Ø"/>
            </a:pPr>
            <a:r>
              <a:rPr lang="cs-CZ" dirty="0"/>
              <a:t>Nejistota dospívajících o současném a hlavně budoucím postavení mezi lidmi, úkolech a očekávaných požadavcích. Nelze však opomíjet ani přímý vliv fyziologických změn na psychiku dospívajících. Různé teorie kladou odlišný důraz na biologické/psychické/sociální podmínky. </a:t>
            </a:r>
          </a:p>
        </p:txBody>
      </p:sp>
    </p:spTree>
    <p:extLst>
      <p:ext uri="{BB962C8B-B14F-4D97-AF65-F5344CB8AC3E}">
        <p14:creationId xmlns:p14="http://schemas.microsoft.com/office/powerpoint/2010/main" val="224329083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434108"/>
            <a:ext cx="9601200" cy="45719"/>
          </a:xfrm>
        </p:spPr>
        <p:txBody>
          <a:bodyPr>
            <a:normAutofit fontScale="90000"/>
          </a:bodyPr>
          <a:lstStyle/>
          <a:p>
            <a:endParaRPr lang="cs-CZ" dirty="0"/>
          </a:p>
        </p:txBody>
      </p:sp>
      <p:sp>
        <p:nvSpPr>
          <p:cNvPr id="3" name="Zástupný symbol pro obsah 2"/>
          <p:cNvSpPr>
            <a:spLocks noGrp="1"/>
          </p:cNvSpPr>
          <p:nvPr>
            <p:ph idx="1"/>
          </p:nvPr>
        </p:nvSpPr>
        <p:spPr>
          <a:xfrm>
            <a:off x="1371600" y="479827"/>
            <a:ext cx="9601200" cy="6114937"/>
          </a:xfrm>
        </p:spPr>
        <p:txBody>
          <a:bodyPr/>
          <a:lstStyle/>
          <a:p>
            <a:pPr>
              <a:buFont typeface="Wingdings" panose="05000000000000000000" pitchFamily="2" charset="2"/>
              <a:buChar char="q"/>
            </a:pPr>
            <a:r>
              <a:rPr lang="cs-CZ" dirty="0"/>
              <a:t>Motorický vývoj bývá výraznější než v předchozím </a:t>
            </a:r>
            <a:r>
              <a:rPr lang="cs-CZ" dirty="0" err="1"/>
              <a:t>obd</a:t>
            </a:r>
            <a:r>
              <a:rPr lang="cs-CZ" dirty="0"/>
              <a:t>. Dospívající rychle získávají dovednosti vyžadující značnou sílu, rychlost, koordinaci – zájem o sport. Odtud zase čerpají posilu pro ohrožené sebehodnocení. </a:t>
            </a:r>
          </a:p>
          <a:p>
            <a:pPr>
              <a:buFont typeface="Wingdings" panose="05000000000000000000" pitchFamily="2" charset="2"/>
              <a:buChar char="q"/>
            </a:pPr>
            <a:endParaRPr lang="cs-CZ" dirty="0"/>
          </a:p>
          <a:p>
            <a:pPr>
              <a:buFont typeface="Wingdings" panose="05000000000000000000" pitchFamily="2" charset="2"/>
              <a:buChar char="q"/>
            </a:pPr>
            <a:r>
              <a:rPr lang="cs-CZ" dirty="0"/>
              <a:t>Vývoj vnímání dosahuje svého maxima, které souvisí s abstraktním myšlením. Představy jsou méně živé, jsou „vybledlejší“ a obecnější – eidetická schopnost klesá. Výuka dospívajících by neměla být opřena pouze o názornost – mohlo by to brzdit vývoj abstraktního myšlení.</a:t>
            </a:r>
          </a:p>
          <a:p>
            <a:pPr>
              <a:buFont typeface="Wingdings" panose="05000000000000000000" pitchFamily="2" charset="2"/>
              <a:buChar char="q"/>
            </a:pPr>
            <a:endParaRPr lang="cs-CZ" dirty="0"/>
          </a:p>
          <a:p>
            <a:pPr>
              <a:buFont typeface="Wingdings" panose="05000000000000000000" pitchFamily="2" charset="2"/>
              <a:buChar char="q"/>
            </a:pPr>
            <a:r>
              <a:rPr lang="cs-CZ" dirty="0"/>
              <a:t>Dále roste slovní zásoba, složitost větné stavby. Dospívající je schopen účinněji se učit na základě logických souvislostí, méně již roste schopnost osvojovat ji materiál beze smyslu pouze memorováním.</a:t>
            </a:r>
          </a:p>
          <a:p>
            <a:pPr>
              <a:buFont typeface="Wingdings" panose="05000000000000000000" pitchFamily="2" charset="2"/>
              <a:buChar char="q"/>
            </a:pPr>
            <a:endParaRPr lang="cs-CZ" dirty="0"/>
          </a:p>
          <a:p>
            <a:pPr>
              <a:buFont typeface="Wingdings" panose="05000000000000000000" pitchFamily="2" charset="2"/>
              <a:buChar char="q"/>
            </a:pPr>
            <a:r>
              <a:rPr lang="cs-CZ" dirty="0"/>
              <a:t>Nové zájmy – sport, četba, hudba, filmy a divadlo, literární, hudební, výtvarná tvorba. Často se zájmy vyvíjejí v úmyslném odporu k nuceným či doporučovaným.</a:t>
            </a:r>
          </a:p>
          <a:p>
            <a:pPr>
              <a:buFont typeface="Wingdings" panose="05000000000000000000" pitchFamily="2" charset="2"/>
              <a:buChar char="q"/>
            </a:pPr>
            <a:endParaRPr lang="cs-CZ" dirty="0"/>
          </a:p>
          <a:p>
            <a:pPr marL="0" indent="0">
              <a:buNone/>
            </a:pPr>
            <a:endParaRPr lang="cs-CZ" dirty="0"/>
          </a:p>
        </p:txBody>
      </p:sp>
    </p:spTree>
    <p:extLst>
      <p:ext uri="{BB962C8B-B14F-4D97-AF65-F5344CB8AC3E}">
        <p14:creationId xmlns:p14="http://schemas.microsoft.com/office/powerpoint/2010/main" val="135251684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71600" y="535244"/>
            <a:ext cx="9601200" cy="406865"/>
          </a:xfrm>
        </p:spPr>
        <p:txBody>
          <a:bodyPr>
            <a:noAutofit/>
          </a:bodyPr>
          <a:lstStyle/>
          <a:p>
            <a:r>
              <a:rPr lang="cs-CZ" sz="2000" b="1" dirty="0"/>
              <a:t>Kognitivní vývoj</a:t>
            </a:r>
          </a:p>
        </p:txBody>
      </p:sp>
      <p:sp>
        <p:nvSpPr>
          <p:cNvPr id="3" name="Zástupný symbol pro obsah 2"/>
          <p:cNvSpPr>
            <a:spLocks noGrp="1"/>
          </p:cNvSpPr>
          <p:nvPr>
            <p:ph idx="1"/>
          </p:nvPr>
        </p:nvSpPr>
        <p:spPr>
          <a:xfrm>
            <a:off x="1371600" y="942109"/>
            <a:ext cx="9601200" cy="5532581"/>
          </a:xfrm>
        </p:spPr>
        <p:txBody>
          <a:bodyPr>
            <a:normAutofit lnSpcReduction="10000"/>
          </a:bodyPr>
          <a:lstStyle/>
          <a:p>
            <a:pPr>
              <a:buFont typeface="Wingdings" panose="05000000000000000000" pitchFamily="2" charset="2"/>
              <a:buChar char="q"/>
            </a:pPr>
            <a:r>
              <a:rPr lang="cs-CZ" dirty="0"/>
              <a:t>Dospívající se svými intelektovými schopnostmi blíží a postupně i vyrovnávají svůj maximální výkon, často převyšují starší lidi (pokud nejde o kumulaci vědomostí a jejich jednoduché využívání).</a:t>
            </a:r>
          </a:p>
          <a:p>
            <a:pPr>
              <a:buFont typeface="Wingdings" panose="05000000000000000000" pitchFamily="2" charset="2"/>
              <a:buChar char="q"/>
            </a:pPr>
            <a:r>
              <a:rPr lang="cs-CZ" dirty="0"/>
              <a:t>Nejen kvantitativní vrchol, ale v tomto období se radikálně mění především kvalita myšlenkových operací. Před 11 či 12 rokem dítě ještě selhává, uvažuje-li o něčem, co si není možné přímo představit, či co je pouze možné, fiktivní. Nyní je v období „</a:t>
            </a:r>
            <a:r>
              <a:rPr lang="cs-CZ" b="1" dirty="0"/>
              <a:t>formálních logických operací</a:t>
            </a:r>
            <a:r>
              <a:rPr lang="cs-CZ" dirty="0"/>
              <a:t>“.</a:t>
            </a:r>
          </a:p>
          <a:p>
            <a:pPr>
              <a:buFont typeface="Arial" panose="020B0604020202020204" pitchFamily="34" charset="0"/>
              <a:buChar char="•"/>
            </a:pPr>
            <a:r>
              <a:rPr lang="cs-CZ" dirty="0"/>
              <a:t>Dospívající je schopen pracovat s obecnými a abstraktními pojmy. Tvoření pojmů se uvolňuje ze závislosti a názorných předlohách a probíhá dalekosáhle na rovině symbolického uvažování. Umožňuje to i přesnější definice (odkazem k nadřazenému rodu a druhovému rozdílu). Teprve nyní chápe dospívající pojmy jako spravedlnost, pravda, právo apod.</a:t>
            </a:r>
          </a:p>
          <a:p>
            <a:pPr>
              <a:buFont typeface="Arial" panose="020B0604020202020204" pitchFamily="34" charset="0"/>
              <a:buChar char="•"/>
            </a:pPr>
            <a:r>
              <a:rPr lang="cs-CZ" dirty="0"/>
              <a:t>Při řešení problému dospívající hledá i možné alternativy (hypotézy), které systematicky zkouší a hodnotí.</a:t>
            </a:r>
          </a:p>
          <a:p>
            <a:pPr>
              <a:buFont typeface="Arial" panose="020B0604020202020204" pitchFamily="34" charset="0"/>
              <a:buChar char="•"/>
            </a:pPr>
            <a:r>
              <a:rPr lang="cs-CZ" dirty="0"/>
              <a:t>Vytváří i domněnky bez opory v reálném světě a srovnává skutečné s pouze myšleným. Proto i lidské chování může kriticky hodnotit na základě srovnání se spekulativními normami a ideály.</a:t>
            </a:r>
          </a:p>
        </p:txBody>
      </p:sp>
    </p:spTree>
    <p:extLst>
      <p:ext uri="{BB962C8B-B14F-4D97-AF65-F5344CB8AC3E}">
        <p14:creationId xmlns:p14="http://schemas.microsoft.com/office/powerpoint/2010/main" val="389702603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71600" y="387927"/>
            <a:ext cx="9601200" cy="55418"/>
          </a:xfrm>
        </p:spPr>
        <p:txBody>
          <a:bodyPr>
            <a:normAutofit fontScale="90000"/>
          </a:bodyPr>
          <a:lstStyle/>
          <a:p>
            <a:endParaRPr lang="cs-CZ" dirty="0"/>
          </a:p>
        </p:txBody>
      </p:sp>
      <p:sp>
        <p:nvSpPr>
          <p:cNvPr id="3" name="Zástupný symbol pro obsah 2"/>
          <p:cNvSpPr>
            <a:spLocks noGrp="1"/>
          </p:cNvSpPr>
          <p:nvPr>
            <p:ph idx="1"/>
          </p:nvPr>
        </p:nvSpPr>
        <p:spPr>
          <a:xfrm>
            <a:off x="1371600" y="443345"/>
            <a:ext cx="9601200" cy="6086764"/>
          </a:xfrm>
        </p:spPr>
        <p:txBody>
          <a:bodyPr/>
          <a:lstStyle/>
          <a:p>
            <a:pPr>
              <a:buFont typeface="Arial" panose="020B0604020202020204" pitchFamily="34" charset="0"/>
              <a:buChar char="•"/>
            </a:pPr>
            <a:r>
              <a:rPr lang="cs-CZ" dirty="0"/>
              <a:t>Dokáže aplikovat logické operace nezávisle na obsahu soudů. „Všechny </a:t>
            </a:r>
            <a:r>
              <a:rPr lang="cs-CZ" dirty="0" err="1"/>
              <a:t>Feso</a:t>
            </a:r>
            <a:r>
              <a:rPr lang="cs-CZ" dirty="0"/>
              <a:t> jsou </a:t>
            </a:r>
            <a:r>
              <a:rPr lang="cs-CZ" dirty="0" err="1"/>
              <a:t>Daro</a:t>
            </a:r>
            <a:r>
              <a:rPr lang="cs-CZ" dirty="0"/>
              <a:t>, všechny </a:t>
            </a:r>
            <a:r>
              <a:rPr lang="cs-CZ" dirty="0" err="1"/>
              <a:t>Daro</a:t>
            </a:r>
            <a:r>
              <a:rPr lang="cs-CZ" dirty="0"/>
              <a:t> dovedou dobře plavat, co si myslíš o </a:t>
            </a:r>
            <a:r>
              <a:rPr lang="cs-CZ" dirty="0" err="1"/>
              <a:t>Feso</a:t>
            </a:r>
            <a:r>
              <a:rPr lang="cs-CZ" dirty="0"/>
              <a:t>?“ To je základ i pro pochopení některých matematických a fyzikálních zákonitostí.</a:t>
            </a:r>
          </a:p>
          <a:p>
            <a:pPr>
              <a:buFont typeface="Arial" panose="020B0604020202020204" pitchFamily="34" charset="0"/>
              <a:buChar char="•"/>
            </a:pPr>
            <a:r>
              <a:rPr lang="cs-CZ" dirty="0"/>
              <a:t>Dokáže také myslet o myšlení – vytvářet soudy o soudech („operace vyššího řádu“).</a:t>
            </a:r>
          </a:p>
          <a:p>
            <a:pPr>
              <a:buFont typeface="Wingdings" panose="05000000000000000000" pitchFamily="2" charset="2"/>
              <a:buChar char="Ø"/>
            </a:pPr>
            <a:r>
              <a:rPr lang="cs-CZ" dirty="0"/>
              <a:t>Nový způsob uvažování je předpokladem pochopení látky mnoha vyučovacích předmětů, je ale i předpokladem organizace společnosti. Dovoluje kritické myšlení, rozlišuje domněnku od prokázaného faktu a dovoluje se vzdát se jí a nahradit lepší.</a:t>
            </a:r>
          </a:p>
          <a:p>
            <a:pPr>
              <a:buFont typeface="Wingdings" panose="05000000000000000000" pitchFamily="2" charset="2"/>
              <a:buChar char="ü"/>
            </a:pPr>
            <a:r>
              <a:rPr lang="cs-CZ" dirty="0"/>
              <a:t>Formálně logické myšlení se objevuje na začátku pubescence, vrcholu dosahuje kolem 15 let. Nevzniká ovšem najednou a ve všech ohledech stejně pravidelně. Existují velké individuální rozdíly dané nejen vrozenými dispozicemi, ale také příležitostmi řešit různé problémy.</a:t>
            </a:r>
          </a:p>
          <a:p>
            <a:pPr>
              <a:buFont typeface="Wingdings" panose="05000000000000000000" pitchFamily="2" charset="2"/>
              <a:buChar char="ü"/>
            </a:pPr>
            <a:r>
              <a:rPr lang="cs-CZ" dirty="0"/>
              <a:t>Nový způsob myšlení má významné následky pro postoj dospívajícího k celému světu. Zatímco v mladším školním věku dítě bere svět realisticky a střízlivě, takový jaký je, dospívající srovnává existující poměry s tím, co by mohlo, nebo mělo být. – Odtud jeho kritičnost a nespokojenost, zklamání či vystupňovaný pesimismus.</a:t>
            </a:r>
          </a:p>
          <a:p>
            <a:pPr>
              <a:buFont typeface="Wingdings" panose="05000000000000000000" pitchFamily="2" charset="2"/>
              <a:buChar char="ü"/>
            </a:pPr>
            <a:r>
              <a:rPr lang="cs-CZ" dirty="0"/>
              <a:t>Je také předpokladem k morálním soudům, které berou ohled na druhého, z jehož zorného úhlu se pak jedinec dovede dívat i sám na sebe. Takové zaměření pozornosti na své cítění, myšlení a jednání je důležitým znakem dospívání</a:t>
            </a:r>
          </a:p>
        </p:txBody>
      </p:sp>
    </p:spTree>
    <p:extLst>
      <p:ext uri="{BB962C8B-B14F-4D97-AF65-F5344CB8AC3E}">
        <p14:creationId xmlns:p14="http://schemas.microsoft.com/office/powerpoint/2010/main" val="399666082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508000"/>
            <a:ext cx="9601200" cy="177800"/>
          </a:xfrm>
        </p:spPr>
        <p:txBody>
          <a:bodyPr>
            <a:normAutofit fontScale="90000"/>
          </a:bodyPr>
          <a:lstStyle/>
          <a:p>
            <a:endParaRPr lang="cs-CZ" dirty="0"/>
          </a:p>
        </p:txBody>
      </p:sp>
      <p:sp>
        <p:nvSpPr>
          <p:cNvPr id="3" name="Zástupný symbol pro obsah 2"/>
          <p:cNvSpPr>
            <a:spLocks noGrp="1"/>
          </p:cNvSpPr>
          <p:nvPr>
            <p:ph idx="1"/>
          </p:nvPr>
        </p:nvSpPr>
        <p:spPr>
          <a:xfrm>
            <a:off x="1371600" y="685800"/>
            <a:ext cx="9601200" cy="5807364"/>
          </a:xfrm>
        </p:spPr>
        <p:txBody>
          <a:bodyPr>
            <a:normAutofit lnSpcReduction="10000"/>
          </a:bodyPr>
          <a:lstStyle/>
          <a:p>
            <a:pPr marL="0" indent="0">
              <a:buNone/>
            </a:pPr>
            <a:r>
              <a:rPr lang="cs-CZ" b="1" dirty="0"/>
              <a:t>Emoční vývoj a socializace</a:t>
            </a:r>
          </a:p>
          <a:p>
            <a:pPr marL="0" indent="0">
              <a:buNone/>
            </a:pPr>
            <a:r>
              <a:rPr lang="cs-CZ" dirty="0"/>
              <a:t>Vývojovým úkolem je uvolnění z přílišné závislosti na rodičích a navazování diferencovanějších a významnějších vztahů k vrstevníkům obojího pohlaví. </a:t>
            </a:r>
          </a:p>
          <a:p>
            <a:pPr>
              <a:buFont typeface="Wingdings" panose="05000000000000000000" pitchFamily="2" charset="2"/>
              <a:buChar char="q"/>
            </a:pPr>
            <a:r>
              <a:rPr lang="cs-CZ" b="1" dirty="0"/>
              <a:t>Emancipace od rodiny </a:t>
            </a:r>
            <a:r>
              <a:rPr lang="cs-CZ" dirty="0"/>
              <a:t>– Čím hlubší a jistější jsou vztahy, které dítě k rodičům navázalo, tím snáze probíhá i celý proces emancipace nutný pro osobní zrání. Ani v optimálních podmínkách ale nemusí být snadný. O to více obtíží nastává při nepochopení rodičů pro tento vývojový úkol. Někteří rodiče nechtějí děti „ztratit“, jiní je naopak tlačí do předčasné samostatnosti. Různé prostředky k dosažení samostatnosti a proti úzkosti ze ztráty dosavadních jistot:</a:t>
            </a:r>
          </a:p>
          <a:p>
            <a:pPr>
              <a:buFont typeface="Wingdings" panose="05000000000000000000" pitchFamily="2" charset="2"/>
              <a:buChar char="ü"/>
            </a:pPr>
            <a:r>
              <a:rPr lang="cs-CZ" dirty="0"/>
              <a:t>Přehánění rozdílů v chování, názorech, zájmech a hodnotách rodičů a nových osob, ke kterým se přiklání. </a:t>
            </a:r>
          </a:p>
          <a:p>
            <a:pPr>
              <a:buFont typeface="Wingdings" panose="05000000000000000000" pitchFamily="2" charset="2"/>
              <a:buChar char="ü"/>
            </a:pPr>
            <a:r>
              <a:rPr lang="cs-CZ" dirty="0"/>
              <a:t>Tam, kde se nepodaří uvolnit se ze závislosti na rodičích a přemístit vazby na vrstevníky, se může láska obrátit v nenávist, úcta v pohrdání. Prudké afekty dospívající racionalizuje a vysvětluje je jako zaviněné chováním rodičů.</a:t>
            </a:r>
          </a:p>
          <a:p>
            <a:pPr>
              <a:buFont typeface="Wingdings" panose="05000000000000000000" pitchFamily="2" charset="2"/>
              <a:buChar char="ü"/>
            </a:pPr>
            <a:r>
              <a:rPr lang="cs-CZ" dirty="0"/>
              <a:t>Jiní dospívající čelí nebezpečí ztráty rodičovské lásky pomocí odmítnutí nových vztahů a regredují na dřívější stupeň infantilní závislosti. </a:t>
            </a:r>
          </a:p>
          <a:p>
            <a:pPr>
              <a:buFont typeface="Wingdings" panose="05000000000000000000" pitchFamily="2" charset="2"/>
              <a:buChar char="ü"/>
            </a:pPr>
            <a:r>
              <a:rPr lang="cs-CZ" dirty="0"/>
              <a:t>Anebo se uzavírají do světa vlastního nitra, denního snění, do pocitů ublíženosti a utrpení, popř. se uzavírají vůči vrstevníkům a odmítají jejich životní styl </a:t>
            </a:r>
          </a:p>
          <a:p>
            <a:pPr marL="0" indent="0">
              <a:buNone/>
            </a:pPr>
            <a:endParaRPr lang="cs-CZ" dirty="0"/>
          </a:p>
        </p:txBody>
      </p:sp>
    </p:spTree>
    <p:extLst>
      <p:ext uri="{BB962C8B-B14F-4D97-AF65-F5344CB8AC3E}">
        <p14:creationId xmlns:p14="http://schemas.microsoft.com/office/powerpoint/2010/main" val="357554494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350982"/>
            <a:ext cx="9601200" cy="110836"/>
          </a:xfrm>
        </p:spPr>
        <p:txBody>
          <a:bodyPr>
            <a:normAutofit fontScale="90000"/>
          </a:bodyPr>
          <a:lstStyle/>
          <a:p>
            <a:endParaRPr lang="cs-CZ" dirty="0"/>
          </a:p>
        </p:txBody>
      </p:sp>
      <p:sp>
        <p:nvSpPr>
          <p:cNvPr id="3" name="Zástupný symbol pro obsah 2"/>
          <p:cNvSpPr>
            <a:spLocks noGrp="1"/>
          </p:cNvSpPr>
          <p:nvPr>
            <p:ph idx="1"/>
          </p:nvPr>
        </p:nvSpPr>
        <p:spPr>
          <a:xfrm>
            <a:off x="1371600" y="461818"/>
            <a:ext cx="9601200" cy="6096000"/>
          </a:xfrm>
        </p:spPr>
        <p:txBody>
          <a:bodyPr/>
          <a:lstStyle/>
          <a:p>
            <a:pPr>
              <a:buFont typeface="Wingdings" panose="05000000000000000000" pitchFamily="2" charset="2"/>
              <a:buChar char="Ø"/>
            </a:pPr>
            <a:r>
              <a:rPr lang="cs-CZ" dirty="0"/>
              <a:t>Určitý způsob obrany proti úzkosti a nejistotě se může vyhrotit a přetrvávat jako dominující rys osobnosti. Může přispět ke vzniku patologie. </a:t>
            </a:r>
          </a:p>
          <a:p>
            <a:pPr>
              <a:buFont typeface="Wingdings" panose="05000000000000000000" pitchFamily="2" charset="2"/>
              <a:buChar char="Ø"/>
            </a:pPr>
            <a:r>
              <a:rPr lang="cs-CZ" dirty="0"/>
              <a:t>Za normálních okolností si však dospívající udržují pozitivní vztahy k rodičům a ponechávají si základní hodnoty a morální postoje přejaté z rodiny. Skupina vrstevníků nebývá původcem, ale spíše </a:t>
            </a:r>
            <a:r>
              <a:rPr lang="cs-CZ" dirty="0" err="1"/>
              <a:t>zpevňovatelem</a:t>
            </a:r>
            <a:r>
              <a:rPr lang="cs-CZ" dirty="0"/>
              <a:t> morálních hodnot a způsobů chování vyvinutých v rodině.</a:t>
            </a:r>
          </a:p>
          <a:p>
            <a:pPr marL="0" indent="0">
              <a:buNone/>
            </a:pPr>
            <a:r>
              <a:rPr lang="cs-CZ" b="1" dirty="0"/>
              <a:t>Navazování vztahů k vrstevníkům </a:t>
            </a:r>
            <a:r>
              <a:rPr lang="cs-CZ" dirty="0"/>
              <a:t>– nové vztahy mu nyní dávají jistotu, kterou ztrácí odpoutáváním od rodiny, ale připravují ho také pro nové, trvalé emoční vztahy v dospělosti.</a:t>
            </a:r>
          </a:p>
          <a:p>
            <a:pPr>
              <a:buFont typeface="Wingdings" panose="05000000000000000000" pitchFamily="2" charset="2"/>
              <a:buChar char="§"/>
            </a:pPr>
            <a:r>
              <a:rPr lang="cs-CZ" b="1" dirty="0"/>
              <a:t>Skupinová </a:t>
            </a:r>
            <a:r>
              <a:rPr lang="cs-CZ" b="1" dirty="0" err="1"/>
              <a:t>izosexuální</a:t>
            </a:r>
            <a:r>
              <a:rPr lang="cs-CZ" b="1" dirty="0"/>
              <a:t> fáze </a:t>
            </a:r>
            <a:r>
              <a:rPr lang="cs-CZ" dirty="0"/>
              <a:t>– skupiny složené z jedinců stejného pohlaví. Skupina funguje jako kladný a nutný socializační činitel, může však působit až tyranizujícím vlivem.</a:t>
            </a:r>
          </a:p>
          <a:p>
            <a:pPr>
              <a:buFont typeface="Wingdings" panose="05000000000000000000" pitchFamily="2" charset="2"/>
              <a:buChar char="§"/>
            </a:pPr>
            <a:r>
              <a:rPr lang="cs-CZ" b="1" dirty="0"/>
              <a:t>Individuální </a:t>
            </a:r>
            <a:r>
              <a:rPr lang="cs-CZ" b="1" dirty="0" err="1"/>
              <a:t>izosexuální</a:t>
            </a:r>
            <a:r>
              <a:rPr lang="cs-CZ" b="1" dirty="0"/>
              <a:t> fáze </a:t>
            </a:r>
            <a:r>
              <a:rPr lang="cs-CZ" dirty="0"/>
              <a:t>– naplňuje potřebu intimního párového přátelství. Dovoluje vyměňovat si v období zvýšené nejistoty vlastní pocity a osobní zkušenosti, svěřovat se a sdílet nejsoukromější pocity druhého. Na rozdíl od skupiny tu má každý svoji cenu. Chlapecké přátelství bývá založené na společných zájmech, dívek na hlubší emoční náklonnosti. </a:t>
            </a:r>
            <a:endParaRPr lang="cs-CZ" b="1" dirty="0"/>
          </a:p>
        </p:txBody>
      </p:sp>
    </p:spTree>
    <p:extLst>
      <p:ext uri="{BB962C8B-B14F-4D97-AF65-F5344CB8AC3E}">
        <p14:creationId xmlns:p14="http://schemas.microsoft.com/office/powerpoint/2010/main" val="138251896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526473"/>
            <a:ext cx="9601200" cy="159327"/>
          </a:xfrm>
        </p:spPr>
        <p:txBody>
          <a:bodyPr>
            <a:normAutofit fontScale="90000"/>
          </a:bodyPr>
          <a:lstStyle/>
          <a:p>
            <a:endParaRPr lang="cs-CZ" dirty="0"/>
          </a:p>
        </p:txBody>
      </p:sp>
      <p:sp>
        <p:nvSpPr>
          <p:cNvPr id="3" name="Zástupný symbol pro obsah 2"/>
          <p:cNvSpPr>
            <a:spLocks noGrp="1"/>
          </p:cNvSpPr>
          <p:nvPr>
            <p:ph idx="1"/>
          </p:nvPr>
        </p:nvSpPr>
        <p:spPr>
          <a:xfrm>
            <a:off x="1371600" y="685800"/>
            <a:ext cx="9601200" cy="5872018"/>
          </a:xfrm>
        </p:spPr>
        <p:txBody>
          <a:bodyPr/>
          <a:lstStyle/>
          <a:p>
            <a:pPr>
              <a:buFont typeface="Wingdings" panose="05000000000000000000" pitchFamily="2" charset="2"/>
              <a:buChar char="§"/>
            </a:pPr>
            <a:r>
              <a:rPr lang="cs-CZ" b="1" dirty="0"/>
              <a:t>Přechodná etapa </a:t>
            </a:r>
            <a:r>
              <a:rPr lang="cs-CZ" dirty="0"/>
              <a:t>– Jedinci, kteří první překonávají skupinové tabu v orientaci na druhé pohlaví, bývají vystavováni posměškům. Obvykle projevují zájem jen „na dálku“ – pokřikují na sebe a koketují s příměsí vtipkování, které oslabuje nejistotu a strach.</a:t>
            </a:r>
          </a:p>
          <a:p>
            <a:pPr>
              <a:buFont typeface="Wingdings" panose="05000000000000000000" pitchFamily="2" charset="2"/>
              <a:buChar char="§"/>
            </a:pPr>
            <a:r>
              <a:rPr lang="cs-CZ" b="1" dirty="0"/>
              <a:t>Heterosexuální fáze polygamní </a:t>
            </a:r>
            <a:r>
              <a:rPr lang="cs-CZ" dirty="0"/>
              <a:t>(na přelomu pubescence a adolescence) se mohou objevovat skutečné vztahy chlapců a dívek, zprvu ještě nestálé, proměnlivé ale silně prožívané. Často ze zvědavosti a z přání ujistit se o vlastní ceně a přitažlivosti.</a:t>
            </a:r>
          </a:p>
          <a:p>
            <a:pPr>
              <a:buFont typeface="Wingdings" panose="05000000000000000000" pitchFamily="2" charset="2"/>
              <a:buChar char="§"/>
            </a:pPr>
            <a:r>
              <a:rPr lang="cs-CZ" b="1" dirty="0"/>
              <a:t>Etapa zamilovanosti – </a:t>
            </a:r>
            <a:r>
              <a:rPr lang="cs-CZ" dirty="0"/>
              <a:t>Většinou až na konci adolescence a na začátku dospělosti vztah vyústí až v hlubokou vázanost, hlubší porozumění a oddanost založenou na shodných či doplňujících rysech osobnosti s autentickými erotickými vztahy a popř. i záměrem založení vlastní rodiny.</a:t>
            </a:r>
            <a:r>
              <a:rPr lang="cs-CZ" b="1" dirty="0"/>
              <a:t> </a:t>
            </a:r>
          </a:p>
          <a:p>
            <a:pPr>
              <a:buFont typeface="Wingdings" panose="05000000000000000000" pitchFamily="2" charset="2"/>
              <a:buChar char="§"/>
            </a:pPr>
            <a:endParaRPr lang="cs-CZ" b="1" dirty="0"/>
          </a:p>
          <a:p>
            <a:pPr>
              <a:buFont typeface="Wingdings" panose="05000000000000000000" pitchFamily="2" charset="2"/>
              <a:buChar char="ü"/>
            </a:pPr>
            <a:r>
              <a:rPr lang="cs-CZ" dirty="0"/>
              <a:t>Někteří autoři mají za to, že tradiční dospívání s pozvolným navazováním citových vztahů, které poskytuje dost času pro rozvoj osobnosti dnes mizí, protože děti si pod společenským tlakem osvojují předčasnou dospělost.  </a:t>
            </a:r>
          </a:p>
        </p:txBody>
      </p:sp>
    </p:spTree>
    <p:extLst>
      <p:ext uri="{BB962C8B-B14F-4D97-AF65-F5344CB8AC3E}">
        <p14:creationId xmlns:p14="http://schemas.microsoft.com/office/powerpoint/2010/main" val="287543160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415636"/>
            <a:ext cx="9601200" cy="110837"/>
          </a:xfrm>
        </p:spPr>
        <p:txBody>
          <a:bodyPr>
            <a:normAutofit fontScale="90000"/>
          </a:bodyPr>
          <a:lstStyle/>
          <a:p>
            <a:endParaRPr lang="cs-CZ" dirty="0"/>
          </a:p>
        </p:txBody>
      </p:sp>
      <p:sp>
        <p:nvSpPr>
          <p:cNvPr id="3" name="Zástupný symbol pro obsah 2"/>
          <p:cNvSpPr>
            <a:spLocks noGrp="1"/>
          </p:cNvSpPr>
          <p:nvPr>
            <p:ph idx="1"/>
          </p:nvPr>
        </p:nvSpPr>
        <p:spPr>
          <a:xfrm>
            <a:off x="1371600" y="526473"/>
            <a:ext cx="9601200" cy="6068291"/>
          </a:xfrm>
        </p:spPr>
        <p:txBody>
          <a:bodyPr/>
          <a:lstStyle/>
          <a:p>
            <a:pPr marL="0" indent="0">
              <a:buNone/>
            </a:pPr>
            <a:r>
              <a:rPr lang="cs-CZ" b="1" dirty="0"/>
              <a:t>Volba povolání </a:t>
            </a:r>
            <a:r>
              <a:rPr lang="cs-CZ" dirty="0"/>
              <a:t>– až do začátku pubescence je volba povolání předmětem fantazie, která nesouvisí s vlastními schopnostmi, ani s požadavky práce. Kolem 11 let už dítě ví, že musí brát ohled na své schopnosti, školní prospěch, podmínky přijetí na školu, specifika pracovní činnosti. VP se stává problémem pro dospívající i rodiče.</a:t>
            </a:r>
          </a:p>
          <a:p>
            <a:pPr>
              <a:buFont typeface="Wingdings" panose="05000000000000000000" pitchFamily="2" charset="2"/>
              <a:buChar char="Ø"/>
            </a:pPr>
            <a:r>
              <a:rPr lang="cs-CZ" dirty="0"/>
              <a:t>Jen malá část dospívajících má vyhraněné zájmy, silnou potřebu seberealizace a vynutí si určité povolání bez ohledu na vnější podmínky. A podobně malá část populace se nechá řídit výlučně jen vnějším tlakem. Většina z dospívajících má určitá přání, ale jejich představy jsou nejasné a nepevné, týkají se spíše obecné orientace a nikoli určitého konkrétního povolání. To je voleno pod vlivem různě silného tlaku z okolí.</a:t>
            </a:r>
          </a:p>
          <a:p>
            <a:pPr>
              <a:buFont typeface="Wingdings" panose="05000000000000000000" pitchFamily="2" charset="2"/>
              <a:buChar char="ü"/>
            </a:pPr>
            <a:r>
              <a:rPr lang="cs-CZ" dirty="0"/>
              <a:t>Důležitost poradenské pomoci.. Velká část mladistvých má jen nejasné a falešné představy (nepřesné a málo detailní informace). Důležitá je podpora v úsilí o vytvoření a přijetí své identity (obraz sebe sama) a o její ověření a převedení </a:t>
            </a:r>
            <a:r>
              <a:rPr lang="cs-CZ" dirty="0" err="1"/>
              <a:t>sebeobrazu</a:t>
            </a:r>
            <a:r>
              <a:rPr lang="cs-CZ" dirty="0"/>
              <a:t> do reality. Význam volného času…</a:t>
            </a:r>
          </a:p>
          <a:p>
            <a:pPr>
              <a:buFont typeface="Wingdings" panose="05000000000000000000" pitchFamily="2" charset="2"/>
              <a:buChar char="Ø"/>
            </a:pPr>
            <a:r>
              <a:rPr lang="cs-CZ" dirty="0"/>
              <a:t>Nejistota se zvyšuje tím, že rozhodnutí se realizuje v době, kdy je dospívající ještě zájmově nevyhraněný, kdy není dokončený ani vývoj jeho schopností či charakterových vlastností a kdy proto svou orientaci často mění. </a:t>
            </a:r>
          </a:p>
        </p:txBody>
      </p:sp>
    </p:spTree>
    <p:extLst>
      <p:ext uri="{BB962C8B-B14F-4D97-AF65-F5344CB8AC3E}">
        <p14:creationId xmlns:p14="http://schemas.microsoft.com/office/powerpoint/2010/main" val="298213876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471054"/>
            <a:ext cx="9601200" cy="45719"/>
          </a:xfrm>
        </p:spPr>
        <p:txBody>
          <a:bodyPr>
            <a:normAutofit fontScale="90000"/>
          </a:bodyPr>
          <a:lstStyle/>
          <a:p>
            <a:endParaRPr lang="cs-CZ" dirty="0"/>
          </a:p>
        </p:txBody>
      </p:sp>
      <p:sp>
        <p:nvSpPr>
          <p:cNvPr id="3" name="Zástupný symbol pro obsah 2"/>
          <p:cNvSpPr>
            <a:spLocks noGrp="1"/>
          </p:cNvSpPr>
          <p:nvPr>
            <p:ph idx="1"/>
          </p:nvPr>
        </p:nvSpPr>
        <p:spPr>
          <a:xfrm>
            <a:off x="1371600" y="591127"/>
            <a:ext cx="9601200" cy="6022109"/>
          </a:xfrm>
        </p:spPr>
        <p:txBody>
          <a:bodyPr/>
          <a:lstStyle/>
          <a:p>
            <a:pPr marL="0" indent="0">
              <a:buNone/>
            </a:pPr>
            <a:r>
              <a:rPr lang="cs-CZ" b="1" dirty="0"/>
              <a:t>Vývoj sebepojetí </a:t>
            </a:r>
            <a:r>
              <a:rPr lang="cs-CZ" dirty="0"/>
              <a:t>– širším vývojovým úkolem je dosažení jasného a stabilního pocitu vlastní identity. Poznat svoje možnosti i meze, přijmout svoji jedinečnost i s omezeními a nedostatky, což může být zvláště obtížné pro dospívající s handicapem či zdravotním postižením.</a:t>
            </a:r>
          </a:p>
          <a:p>
            <a:pPr marL="0" indent="0">
              <a:buNone/>
            </a:pPr>
            <a:r>
              <a:rPr lang="cs-CZ" dirty="0"/>
              <a:t> </a:t>
            </a:r>
          </a:p>
          <a:p>
            <a:pPr>
              <a:buFont typeface="Wingdings" panose="05000000000000000000" pitchFamily="2" charset="2"/>
              <a:buChar char="Ø"/>
            </a:pPr>
            <a:r>
              <a:rPr lang="cs-CZ" dirty="0"/>
              <a:t>Úroveň sebehodnocení na počátku dospívání u většiny pubescentů prudce klesá a teprve kolem 15 až 16 let začíná opět zvolna narůstat. </a:t>
            </a:r>
          </a:p>
          <a:p>
            <a:pPr>
              <a:buFont typeface="Wingdings" panose="05000000000000000000" pitchFamily="2" charset="2"/>
              <a:buChar char="Ø"/>
            </a:pPr>
            <a:r>
              <a:rPr lang="cs-CZ" dirty="0"/>
              <a:t>Na počátku období bývá důležité i hodnocení vlastního vzhledu – nejistí jedinci nacházejí drobné „vady“, zveličují je a trápí se pro ně. Dospívající o svůj vzhled dbá a velmi pečlivě volí oblečení, účes apod., někdy v protikladu ke vkusu rodičů. </a:t>
            </a:r>
          </a:p>
          <a:p>
            <a:pPr>
              <a:buFont typeface="Wingdings" panose="05000000000000000000" pitchFamily="2" charset="2"/>
              <a:buChar char="Ø"/>
            </a:pPr>
            <a:r>
              <a:rPr lang="cs-CZ" dirty="0"/>
              <a:t>Se snahou o dosažení autonomie a s poruchou vnímání vlastního těla je v extrémních případech spojeno patologické odmítání potravy a záměrné hubnutí. Má se za to, že výskyt mentální anorexie je významně ovlivněn i současným zdůrazňováním štíhlosti jako ideálu tělesné krásy v naší kultuře. </a:t>
            </a:r>
          </a:p>
          <a:p>
            <a:pPr>
              <a:buFont typeface="Wingdings" panose="05000000000000000000" pitchFamily="2" charset="2"/>
              <a:buChar char="Ø"/>
            </a:pPr>
            <a:r>
              <a:rPr lang="cs-CZ" dirty="0"/>
              <a:t>Dospívající se posuzuje především podle reakcí druhých na ně samé a podle toho, co si samo myslí o tom, jak je druzí (především vrstevníci) vidí.    </a:t>
            </a:r>
            <a:endParaRPr lang="cs-CZ" b="1" dirty="0"/>
          </a:p>
        </p:txBody>
      </p:sp>
    </p:spTree>
    <p:extLst>
      <p:ext uri="{BB962C8B-B14F-4D97-AF65-F5344CB8AC3E}">
        <p14:creationId xmlns:p14="http://schemas.microsoft.com/office/powerpoint/2010/main" val="1446199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849AE0-1173-4702-A656-7634F9875C36}"/>
              </a:ext>
            </a:extLst>
          </p:cNvPr>
          <p:cNvSpPr>
            <a:spLocks noGrp="1"/>
          </p:cNvSpPr>
          <p:nvPr>
            <p:ph type="title"/>
          </p:nvPr>
        </p:nvSpPr>
        <p:spPr>
          <a:xfrm>
            <a:off x="1371600" y="685800"/>
            <a:ext cx="9601200" cy="541421"/>
          </a:xfrm>
        </p:spPr>
        <p:txBody>
          <a:bodyPr>
            <a:noAutofit/>
          </a:bodyPr>
          <a:lstStyle/>
          <a:p>
            <a:r>
              <a:rPr lang="cs-CZ" sz="3600" b="1" u="sng" dirty="0"/>
              <a:t>Prenatální období</a:t>
            </a:r>
          </a:p>
        </p:txBody>
      </p:sp>
      <p:sp>
        <p:nvSpPr>
          <p:cNvPr id="3" name="Zástupný obsah 2">
            <a:extLst>
              <a:ext uri="{FF2B5EF4-FFF2-40B4-BE49-F238E27FC236}">
                <a16:creationId xmlns:a16="http://schemas.microsoft.com/office/drawing/2014/main" id="{A9D2CCEC-CE30-4313-8F7E-7869161A1175}"/>
              </a:ext>
            </a:extLst>
          </p:cNvPr>
          <p:cNvSpPr>
            <a:spLocks noGrp="1"/>
          </p:cNvSpPr>
          <p:nvPr>
            <p:ph idx="1"/>
          </p:nvPr>
        </p:nvSpPr>
        <p:spPr>
          <a:xfrm>
            <a:off x="1371600" y="1379621"/>
            <a:ext cx="9601200" cy="5101390"/>
          </a:xfrm>
        </p:spPr>
        <p:txBody>
          <a:bodyPr>
            <a:normAutofit lnSpcReduction="10000"/>
          </a:bodyPr>
          <a:lstStyle/>
          <a:p>
            <a:pPr>
              <a:buFont typeface="Wingdings" panose="05000000000000000000" pitchFamily="2" charset="2"/>
              <a:buChar char="ü"/>
            </a:pPr>
            <a:r>
              <a:rPr lang="cs-CZ" dirty="0"/>
              <a:t>Plod je brzy připravován pro činnosti nezbytné pro přežití  a pro interakci se světem.</a:t>
            </a:r>
          </a:p>
          <a:p>
            <a:pPr>
              <a:buFont typeface="Wingdings" panose="05000000000000000000" pitchFamily="2" charset="2"/>
              <a:buChar char="ü"/>
            </a:pPr>
            <a:r>
              <a:rPr lang="cs-CZ" dirty="0"/>
              <a:t>Plod je aktivní – ovládá („kontroluje“) prostředí.</a:t>
            </a:r>
          </a:p>
          <a:p>
            <a:pPr>
              <a:buFont typeface="Wingdings" panose="05000000000000000000" pitchFamily="2" charset="2"/>
              <a:buChar char="ü"/>
            </a:pPr>
            <a:r>
              <a:rPr lang="cs-CZ" dirty="0"/>
              <a:t>Nabývá schopnosti sociální interakce</a:t>
            </a:r>
          </a:p>
          <a:p>
            <a:pPr>
              <a:buFont typeface="Wingdings" panose="05000000000000000000" pitchFamily="2" charset="2"/>
              <a:buChar char="Ø"/>
            </a:pPr>
            <a:endParaRPr lang="cs-CZ" dirty="0"/>
          </a:p>
          <a:p>
            <a:pPr>
              <a:buFont typeface="Wingdings" panose="05000000000000000000" pitchFamily="2" charset="2"/>
              <a:buChar char="Ø"/>
            </a:pPr>
            <a:r>
              <a:rPr lang="cs-CZ" dirty="0"/>
              <a:t>Na konci 2. měsíce se objevují drobné záškuby či jemné kontrakce i když svaly ještě nejsou napojené na nervový systém (měří 25 mm a je vytvořený základ všech svalových skupin).</a:t>
            </a:r>
          </a:p>
          <a:p>
            <a:pPr>
              <a:buFont typeface="Wingdings" panose="05000000000000000000" pitchFamily="2" charset="2"/>
              <a:buChar char="Ø"/>
            </a:pPr>
            <a:r>
              <a:rPr lang="cs-CZ" dirty="0"/>
              <a:t>Na začátku 3. měsíce (počátek vývoje plodu) plod hýbe horními dolními končetinami, otáčí hlavičku, vraští čelo, otevírá a zavírá ústa a objevují se náznaky úchopových pohybů, reaguje na podráždění vláskem (mimo dělohu). Objevuje se nerozlišená bioelektrická aktivita mozku na EEG </a:t>
            </a:r>
          </a:p>
          <a:p>
            <a:pPr>
              <a:buFont typeface="Wingdings" panose="05000000000000000000" pitchFamily="2" charset="2"/>
              <a:buChar char="Ø"/>
            </a:pPr>
            <a:r>
              <a:rPr lang="cs-CZ" dirty="0"/>
              <a:t>Od pátého měsíce je možné rozeznat spánkový a bdělý stav a začíná reagovat na podněty zvukové a vizuální (světlo procházející břišní stěnou), na tlak a bolest.</a:t>
            </a:r>
          </a:p>
          <a:p>
            <a:pPr>
              <a:buFont typeface="Wingdings" panose="05000000000000000000" pitchFamily="2" charset="2"/>
              <a:buChar char="ü"/>
            </a:pPr>
            <a:r>
              <a:rPr lang="cs-CZ" dirty="0"/>
              <a:t>Důležitá je ochrana plodu i nedonošených dětí před bolestí…</a:t>
            </a:r>
          </a:p>
          <a:p>
            <a:pPr>
              <a:buFont typeface="Wingdings" panose="05000000000000000000" pitchFamily="2" charset="2"/>
              <a:buChar char="Ø"/>
            </a:pPr>
            <a:endParaRPr lang="cs-CZ" dirty="0"/>
          </a:p>
        </p:txBody>
      </p:sp>
    </p:spTree>
    <p:extLst>
      <p:ext uri="{BB962C8B-B14F-4D97-AF65-F5344CB8AC3E}">
        <p14:creationId xmlns:p14="http://schemas.microsoft.com/office/powerpoint/2010/main" val="332519236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434108"/>
            <a:ext cx="9601200" cy="45719"/>
          </a:xfrm>
        </p:spPr>
        <p:txBody>
          <a:bodyPr>
            <a:normAutofit fontScale="90000"/>
          </a:bodyPr>
          <a:lstStyle/>
          <a:p>
            <a:endParaRPr lang="cs-CZ" dirty="0"/>
          </a:p>
        </p:txBody>
      </p:sp>
      <p:sp>
        <p:nvSpPr>
          <p:cNvPr id="3" name="Zástupný symbol pro obsah 2"/>
          <p:cNvSpPr>
            <a:spLocks noGrp="1"/>
          </p:cNvSpPr>
          <p:nvPr>
            <p:ph idx="1"/>
          </p:nvPr>
        </p:nvSpPr>
        <p:spPr>
          <a:xfrm>
            <a:off x="1371600" y="479827"/>
            <a:ext cx="9601200" cy="6096464"/>
          </a:xfrm>
        </p:spPr>
        <p:txBody>
          <a:bodyPr>
            <a:normAutofit lnSpcReduction="10000"/>
          </a:bodyPr>
          <a:lstStyle/>
          <a:p>
            <a:pPr>
              <a:buFont typeface="Wingdings" panose="05000000000000000000" pitchFamily="2" charset="2"/>
              <a:buChar char="Ø"/>
            </a:pPr>
            <a:r>
              <a:rPr lang="cs-CZ" dirty="0"/>
              <a:t>Kritický pohled na sebe sama je nezbytnou podmínkou ujasnění vlastních osobních charakteristik a budoucí společenské role. Je i příčinou řady osobních těžkostí a krizí a důvodem pro neustálé ujišťování o své hodnotě.</a:t>
            </a:r>
          </a:p>
          <a:p>
            <a:pPr>
              <a:buFont typeface="Wingdings" panose="05000000000000000000" pitchFamily="2" charset="2"/>
              <a:buChar char="Ø"/>
            </a:pPr>
            <a:endParaRPr lang="cs-CZ" dirty="0"/>
          </a:p>
          <a:p>
            <a:pPr>
              <a:buFont typeface="Wingdings" panose="05000000000000000000" pitchFamily="2" charset="2"/>
              <a:buChar char="Ø"/>
            </a:pPr>
            <a:r>
              <a:rPr lang="cs-CZ" dirty="0"/>
              <a:t>Hledání identity není jen pasivním pozorováním sebe sama, ale bývá spojeno i s aktivní experimentací – zkouší různé postoje, výrazy obličeje před zrcadlem, mění rukopis, střídá záměry. Je to zároveň proces aktivního </a:t>
            </a:r>
            <a:r>
              <a:rPr lang="cs-CZ" dirty="0" err="1"/>
              <a:t>sebeutváření</a:t>
            </a:r>
            <a:r>
              <a:rPr lang="cs-CZ" dirty="0"/>
              <a:t> – adolescent se usilovně snaží být sám sebou (blížit se svému ideálu).</a:t>
            </a:r>
          </a:p>
          <a:p>
            <a:pPr>
              <a:buFont typeface="Wingdings" panose="05000000000000000000" pitchFamily="2" charset="2"/>
              <a:buChar char="Ø"/>
            </a:pPr>
            <a:endParaRPr lang="cs-CZ" dirty="0"/>
          </a:p>
          <a:p>
            <a:pPr>
              <a:buFont typeface="Wingdings" panose="05000000000000000000" pitchFamily="2" charset="2"/>
              <a:buChar char="Ø"/>
            </a:pPr>
            <a:r>
              <a:rPr lang="cs-CZ" dirty="0"/>
              <a:t>Morálka adolescenta je většinou morálkou absolutní – normy podle něj platí pro všechny a za všech okolností, bez jakýchkoli omezení. Má tendenci vnímat svět černo-bíle a odmítat možnost jakéhokoli kompromisu. Odsuzuje i drobné lži a zdůrazňuje absolutní upřímnost. To bývá častým zdrojem konfliktů i zklamání, které může vyústit v cynismus a egoismus. </a:t>
            </a:r>
          </a:p>
          <a:p>
            <a:pPr>
              <a:buFont typeface="Wingdings" panose="05000000000000000000" pitchFamily="2" charset="2"/>
              <a:buChar char="Ø"/>
            </a:pPr>
            <a:endParaRPr lang="cs-CZ" dirty="0"/>
          </a:p>
          <a:p>
            <a:pPr>
              <a:buFont typeface="Wingdings" panose="05000000000000000000" pitchFamily="2" charset="2"/>
              <a:buChar char="Ø"/>
            </a:pPr>
            <a:r>
              <a:rPr lang="cs-CZ" dirty="0"/>
              <a:t>Mnohé negativní projevy dospívajících i přehánění rozdílů a konflikty s rodiči jsou projevem nejistoty mladého člověka a obranou proti úzkosti. Cílem (často neuvědomovaným) je snaha získat odezvu okolí a ujistit se o vlastní hodnotě.</a:t>
            </a:r>
          </a:p>
        </p:txBody>
      </p:sp>
    </p:spTree>
    <p:extLst>
      <p:ext uri="{BB962C8B-B14F-4D97-AF65-F5344CB8AC3E}">
        <p14:creationId xmlns:p14="http://schemas.microsoft.com/office/powerpoint/2010/main" val="417100869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71600" y="260927"/>
            <a:ext cx="9601200" cy="45719"/>
          </a:xfrm>
        </p:spPr>
        <p:txBody>
          <a:bodyPr>
            <a:normAutofit fontScale="90000"/>
          </a:bodyPr>
          <a:lstStyle/>
          <a:p>
            <a:endParaRPr lang="cs-CZ" dirty="0"/>
          </a:p>
        </p:txBody>
      </p:sp>
      <p:sp>
        <p:nvSpPr>
          <p:cNvPr id="3" name="Zástupný symbol pro obsah 2"/>
          <p:cNvSpPr>
            <a:spLocks noGrp="1"/>
          </p:cNvSpPr>
          <p:nvPr>
            <p:ph idx="1"/>
          </p:nvPr>
        </p:nvSpPr>
        <p:spPr>
          <a:xfrm>
            <a:off x="1371600" y="306646"/>
            <a:ext cx="9601200" cy="6269645"/>
          </a:xfrm>
        </p:spPr>
        <p:txBody>
          <a:bodyPr/>
          <a:lstStyle/>
          <a:p>
            <a:pPr>
              <a:buFont typeface="Wingdings" panose="05000000000000000000" pitchFamily="2" charset="2"/>
              <a:buChar char="ü"/>
            </a:pPr>
            <a:r>
              <a:rPr lang="cs-CZ" dirty="0"/>
              <a:t>Rozpor mezi fyzickou a sociální zralostí</a:t>
            </a:r>
          </a:p>
          <a:p>
            <a:pPr>
              <a:buFont typeface="Wingdings" panose="05000000000000000000" pitchFamily="2" charset="2"/>
              <a:buChar char="ü"/>
            </a:pPr>
            <a:r>
              <a:rPr lang="cs-CZ" dirty="0"/>
              <a:t>Rozpor mezi rolí a statusem (role dospělého, dětské postavení)</a:t>
            </a:r>
          </a:p>
          <a:p>
            <a:pPr>
              <a:buFont typeface="Wingdings" panose="05000000000000000000" pitchFamily="2" charset="2"/>
              <a:buChar char="ü"/>
            </a:pPr>
            <a:r>
              <a:rPr lang="cs-CZ" dirty="0"/>
              <a:t>Rozpor mezi hodnotami mladé a starší generace</a:t>
            </a:r>
          </a:p>
          <a:p>
            <a:pPr>
              <a:buFont typeface="Wingdings" panose="05000000000000000000" pitchFamily="2" charset="2"/>
              <a:buChar char="ü"/>
            </a:pPr>
            <a:r>
              <a:rPr lang="cs-CZ" dirty="0"/>
              <a:t>Rozpor mezi hodnotami rodiny a </a:t>
            </a:r>
            <a:r>
              <a:rPr lang="cs-CZ"/>
              <a:t>vnější společnosti</a:t>
            </a:r>
            <a:endParaRPr lang="cs-CZ" dirty="0"/>
          </a:p>
        </p:txBody>
      </p:sp>
    </p:spTree>
    <p:extLst>
      <p:ext uri="{BB962C8B-B14F-4D97-AF65-F5344CB8AC3E}">
        <p14:creationId xmlns:p14="http://schemas.microsoft.com/office/powerpoint/2010/main" val="48546620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46F6F8-411C-4420-8E0C-36ED9EF61159}"/>
              </a:ext>
            </a:extLst>
          </p:cNvPr>
          <p:cNvSpPr>
            <a:spLocks noGrp="1"/>
          </p:cNvSpPr>
          <p:nvPr>
            <p:ph type="title"/>
          </p:nvPr>
        </p:nvSpPr>
        <p:spPr>
          <a:xfrm>
            <a:off x="1371600" y="685799"/>
            <a:ext cx="9601200" cy="525379"/>
          </a:xfrm>
        </p:spPr>
        <p:txBody>
          <a:bodyPr>
            <a:noAutofit/>
          </a:bodyPr>
          <a:lstStyle/>
          <a:p>
            <a:r>
              <a:rPr lang="cs-CZ" sz="3600" dirty="0"/>
              <a:t>Časná a střední dospělost (20-45)</a:t>
            </a:r>
          </a:p>
        </p:txBody>
      </p:sp>
      <p:sp>
        <p:nvSpPr>
          <p:cNvPr id="3" name="Zástupný obsah 2">
            <a:extLst>
              <a:ext uri="{FF2B5EF4-FFF2-40B4-BE49-F238E27FC236}">
                <a16:creationId xmlns:a16="http://schemas.microsoft.com/office/drawing/2014/main" id="{1374E972-4AD1-4319-A809-09763B29420F}"/>
              </a:ext>
            </a:extLst>
          </p:cNvPr>
          <p:cNvSpPr>
            <a:spLocks noGrp="1"/>
          </p:cNvSpPr>
          <p:nvPr>
            <p:ph idx="1"/>
          </p:nvPr>
        </p:nvSpPr>
        <p:spPr>
          <a:xfrm>
            <a:off x="1371600" y="1347537"/>
            <a:ext cx="9601200" cy="5133474"/>
          </a:xfrm>
        </p:spPr>
        <p:txBody>
          <a:bodyPr/>
          <a:lstStyle/>
          <a:p>
            <a:pPr>
              <a:buFont typeface="Wingdings" panose="05000000000000000000" pitchFamily="2" charset="2"/>
              <a:buChar char="ü"/>
            </a:pPr>
            <a:r>
              <a:rPr lang="cs-CZ" dirty="0"/>
              <a:t>Psychologie dospělosti a stáří je mnohem méně rozvinuta, než psychologie dětství a dospívání (nesrovnatelně menší počet empirických studií a bezpečných závěrů).</a:t>
            </a:r>
          </a:p>
          <a:p>
            <a:pPr>
              <a:buFont typeface="Wingdings" panose="05000000000000000000" pitchFamily="2" charset="2"/>
              <a:buChar char="ü"/>
            </a:pPr>
            <a:r>
              <a:rPr lang="cs-CZ" dirty="0"/>
              <a:t>Psychické funkce už dosáhly vrcholu, zůstávají na stejné úrovni, aby ve třetí etapě života pozvolna klesaly. Ale některé změny osobnosti i v pozdním věku musíme chápat jako postup na vyšší úroveň psychiky. Vrchol vývoje </a:t>
            </a:r>
            <a:r>
              <a:rPr lang="cs-CZ" dirty="0" smtClean="0"/>
              <a:t>není stejný </a:t>
            </a:r>
            <a:r>
              <a:rPr lang="cs-CZ" dirty="0"/>
              <a:t>pro všechny psychické funkce. Ani pro intelektové funkce není vrchol jednoznačně ukončen v adolescenci, ale jednotlivé složky inteligence se rozvíjejí odlišně a vývoj některých pokračuje ještě dlouho v dospělosti. </a:t>
            </a:r>
          </a:p>
          <a:p>
            <a:pPr>
              <a:buFont typeface="Wingdings" panose="05000000000000000000" pitchFamily="2" charset="2"/>
              <a:buChar char="ü"/>
            </a:pPr>
            <a:r>
              <a:rPr lang="cs-CZ" dirty="0"/>
              <a:t>Růst i pokles funkcí je podmíněn současně biologickými, psychologickými i sociálními determinantami. Nepříznivé biologické změny mohou být vykompenzovány psychologickými či sociálními okolnostmi.</a:t>
            </a:r>
          </a:p>
          <a:p>
            <a:pPr>
              <a:buFont typeface="Wingdings" panose="05000000000000000000" pitchFamily="2" charset="2"/>
              <a:buChar char="ü"/>
            </a:pPr>
            <a:r>
              <a:rPr lang="cs-CZ" dirty="0"/>
              <a:t>Zvláště ve stáří jsou individuální rozdíly ještě větší, než rozdíly podmíněné chronologickým věkem.</a:t>
            </a:r>
          </a:p>
          <a:p>
            <a:pPr marL="0" indent="0">
              <a:buNone/>
            </a:pPr>
            <a:r>
              <a:rPr lang="cs-CZ" dirty="0"/>
              <a:t> </a:t>
            </a:r>
          </a:p>
        </p:txBody>
      </p:sp>
    </p:spTree>
    <p:extLst>
      <p:ext uri="{BB962C8B-B14F-4D97-AF65-F5344CB8AC3E}">
        <p14:creationId xmlns:p14="http://schemas.microsoft.com/office/powerpoint/2010/main" val="260726951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6DA845-22DD-4FAA-8D7F-29715DD356CB}"/>
              </a:ext>
            </a:extLst>
          </p:cNvPr>
          <p:cNvSpPr>
            <a:spLocks noGrp="1"/>
          </p:cNvSpPr>
          <p:nvPr>
            <p:ph type="title"/>
          </p:nvPr>
        </p:nvSpPr>
        <p:spPr>
          <a:xfrm flipV="1">
            <a:off x="1371600" y="617621"/>
            <a:ext cx="9601200" cy="68179"/>
          </a:xfrm>
        </p:spPr>
        <p:txBody>
          <a:bodyPr>
            <a:normAutofit fontScale="90000"/>
          </a:bodyPr>
          <a:lstStyle/>
          <a:p>
            <a:endParaRPr lang="cs-CZ" dirty="0"/>
          </a:p>
        </p:txBody>
      </p:sp>
      <p:sp>
        <p:nvSpPr>
          <p:cNvPr id="3" name="Zástupný obsah 2">
            <a:extLst>
              <a:ext uri="{FF2B5EF4-FFF2-40B4-BE49-F238E27FC236}">
                <a16:creationId xmlns:a16="http://schemas.microsoft.com/office/drawing/2014/main" id="{CF7B3AD5-CC53-4CAE-9928-D6325F0E1038}"/>
              </a:ext>
            </a:extLst>
          </p:cNvPr>
          <p:cNvSpPr>
            <a:spLocks noGrp="1"/>
          </p:cNvSpPr>
          <p:nvPr>
            <p:ph idx="1"/>
          </p:nvPr>
        </p:nvSpPr>
        <p:spPr>
          <a:xfrm>
            <a:off x="1371600" y="685799"/>
            <a:ext cx="9601200" cy="5827295"/>
          </a:xfrm>
        </p:spPr>
        <p:txBody>
          <a:bodyPr/>
          <a:lstStyle/>
          <a:p>
            <a:pPr marL="457200" indent="-457200">
              <a:buFont typeface="+mj-lt"/>
              <a:buAutoNum type="arabicParenR"/>
            </a:pPr>
            <a:endParaRPr lang="cs-CZ" b="1" i="1" dirty="0"/>
          </a:p>
          <a:p>
            <a:pPr marL="457200" indent="-457200">
              <a:buFont typeface="+mj-lt"/>
              <a:buAutoNum type="arabicParenR"/>
            </a:pPr>
            <a:r>
              <a:rPr lang="cs-CZ" b="1" i="1" dirty="0"/>
              <a:t>Časná dospělost </a:t>
            </a:r>
            <a:r>
              <a:rPr lang="cs-CZ" dirty="0"/>
              <a:t>(20-25) – upevnění identity dospělého, identifikace s jeho rolí, produktivní orientace, upřesnění osobních cílů, nezávislost na rodičích, hledání partnera, zakládání vlastní rodiny, volba povolání a získávání odpovědnosti v profesi.</a:t>
            </a:r>
          </a:p>
          <a:p>
            <a:pPr marL="457200" indent="-457200">
              <a:buFont typeface="+mj-lt"/>
              <a:buAutoNum type="arabicParenR"/>
            </a:pPr>
            <a:endParaRPr lang="cs-CZ" dirty="0"/>
          </a:p>
          <a:p>
            <a:pPr marL="457200" indent="-457200">
              <a:buFont typeface="+mj-lt"/>
              <a:buAutoNum type="arabicParenR"/>
            </a:pPr>
            <a:r>
              <a:rPr lang="cs-CZ" b="1" i="1" dirty="0"/>
              <a:t>Střední dospělost </a:t>
            </a:r>
            <a:r>
              <a:rPr lang="cs-CZ" dirty="0"/>
              <a:t>(do 45) – (období plné dospělosti a relativní stability)..další upevnění identity, vrchol produktivity a aktivního vyhledávání životních cílů, posílení odpovědnosti v rolích dospělého, plná odpovědnost v rodině a při výchově dětí, </a:t>
            </a:r>
          </a:p>
          <a:p>
            <a:pPr marL="457200" indent="-457200">
              <a:buFont typeface="+mj-lt"/>
              <a:buAutoNum type="arabicParenR"/>
            </a:pPr>
            <a:r>
              <a:rPr lang="cs-CZ" b="1" i="1" dirty="0"/>
              <a:t>Pozdní dospělost </a:t>
            </a:r>
            <a:r>
              <a:rPr lang="cs-CZ" dirty="0"/>
              <a:t>– do začátku stáří (do 60-65 l</a:t>
            </a:r>
            <a:r>
              <a:rPr lang="cs-CZ" dirty="0"/>
              <a:t>.) </a:t>
            </a:r>
            <a:r>
              <a:rPr lang="cs-CZ" dirty="0" smtClean="0"/>
              <a:t>Sledování </a:t>
            </a:r>
            <a:r>
              <a:rPr lang="cs-CZ" dirty="0"/>
              <a:t>cílů v povolání, krize středního věku a nová integrace osobnosti, příprava na odchod dědí z domova a nové potvrzení manželského vztahu, vypětí v povolání před odchodem na odpočinek.</a:t>
            </a:r>
          </a:p>
          <a:p>
            <a:pPr marL="457200" indent="-457200">
              <a:buFont typeface="+mj-lt"/>
              <a:buAutoNum type="arabicParenR"/>
            </a:pPr>
            <a:endParaRPr lang="cs-CZ" dirty="0"/>
          </a:p>
          <a:p>
            <a:pPr marL="457200" indent="-457200">
              <a:buFont typeface="+mj-lt"/>
              <a:buAutoNum type="arabicParenR"/>
            </a:pPr>
            <a:r>
              <a:rPr lang="cs-CZ" b="1" dirty="0"/>
              <a:t>Stáří</a:t>
            </a:r>
            <a:r>
              <a:rPr lang="cs-CZ" dirty="0"/>
              <a:t> </a:t>
            </a:r>
          </a:p>
          <a:p>
            <a:pPr marL="0" indent="0">
              <a:buNone/>
            </a:pPr>
            <a:endParaRPr lang="cs-CZ" dirty="0"/>
          </a:p>
          <a:p>
            <a:pPr marL="0" indent="0">
              <a:buNone/>
            </a:pPr>
            <a:endParaRPr lang="cs-CZ" dirty="0"/>
          </a:p>
          <a:p>
            <a:pPr marL="457200" indent="-457200">
              <a:buFont typeface="+mj-lt"/>
              <a:buAutoNum type="arabicParenR"/>
            </a:pPr>
            <a:endParaRPr lang="cs-CZ" dirty="0"/>
          </a:p>
        </p:txBody>
      </p:sp>
    </p:spTree>
    <p:extLst>
      <p:ext uri="{BB962C8B-B14F-4D97-AF65-F5344CB8AC3E}">
        <p14:creationId xmlns:p14="http://schemas.microsoft.com/office/powerpoint/2010/main" val="46513976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FFD1405-9001-47AA-968D-32E4578B5040}"/>
              </a:ext>
            </a:extLst>
          </p:cNvPr>
          <p:cNvSpPr>
            <a:spLocks noGrp="1"/>
          </p:cNvSpPr>
          <p:nvPr>
            <p:ph type="title"/>
          </p:nvPr>
        </p:nvSpPr>
        <p:spPr>
          <a:xfrm flipV="1">
            <a:off x="1371600" y="473242"/>
            <a:ext cx="9601200" cy="48126"/>
          </a:xfrm>
        </p:spPr>
        <p:txBody>
          <a:bodyPr>
            <a:normAutofit fontScale="90000"/>
          </a:bodyPr>
          <a:lstStyle/>
          <a:p>
            <a:endParaRPr lang="cs-CZ" dirty="0"/>
          </a:p>
        </p:txBody>
      </p:sp>
      <p:sp>
        <p:nvSpPr>
          <p:cNvPr id="3" name="Zástupný obsah 2">
            <a:extLst>
              <a:ext uri="{FF2B5EF4-FFF2-40B4-BE49-F238E27FC236}">
                <a16:creationId xmlns:a16="http://schemas.microsoft.com/office/drawing/2014/main" id="{3ECB4A12-8E51-4226-838D-6BECAD7CE6B5}"/>
              </a:ext>
            </a:extLst>
          </p:cNvPr>
          <p:cNvSpPr>
            <a:spLocks noGrp="1"/>
          </p:cNvSpPr>
          <p:nvPr>
            <p:ph idx="1"/>
          </p:nvPr>
        </p:nvSpPr>
        <p:spPr>
          <a:xfrm>
            <a:off x="1371600" y="521368"/>
            <a:ext cx="9601200" cy="5999748"/>
          </a:xfrm>
        </p:spPr>
        <p:txBody>
          <a:bodyPr/>
          <a:lstStyle/>
          <a:p>
            <a:pPr marL="0" indent="0">
              <a:buNone/>
            </a:pPr>
            <a:r>
              <a:rPr lang="cs-CZ" b="1" dirty="0"/>
              <a:t>Zralost </a:t>
            </a:r>
          </a:p>
          <a:p>
            <a:pPr marL="0" indent="0">
              <a:buNone/>
            </a:pPr>
            <a:endParaRPr lang="cs-CZ" b="1" dirty="0"/>
          </a:p>
          <a:p>
            <a:pPr>
              <a:buFont typeface="Wingdings" panose="05000000000000000000" pitchFamily="2" charset="2"/>
              <a:buChar char="Ø"/>
            </a:pPr>
            <a:r>
              <a:rPr lang="cs-CZ" dirty="0"/>
              <a:t>Obvykle se dospělost spojuje s přijetím plné odpovědnosti osobní i </a:t>
            </a:r>
            <a:r>
              <a:rPr lang="cs-CZ" dirty="0" smtClean="0"/>
              <a:t>občanské. </a:t>
            </a:r>
            <a:r>
              <a:rPr lang="cs-CZ" dirty="0" smtClean="0"/>
              <a:t>Dospělý</a:t>
            </a:r>
            <a:r>
              <a:rPr lang="cs-CZ" dirty="0" smtClean="0"/>
              <a:t> </a:t>
            </a:r>
            <a:r>
              <a:rPr lang="cs-CZ" dirty="0"/>
              <a:t>je ekonomicky nezávislý a přispívá k rozmnožování obecných statků, rozvinul svoje osobní zájmy, ustavil vztah k životnímu partnerovi a přejal očekávané výchovné úkoly vůči potomkům, popř. se přizpůsobuje svým stárnoucím rodičům.</a:t>
            </a:r>
          </a:p>
          <a:p>
            <a:pPr>
              <a:buFont typeface="Wingdings" panose="05000000000000000000" pitchFamily="2" charset="2"/>
              <a:buChar char="Ø"/>
            </a:pPr>
            <a:endParaRPr lang="cs-CZ" dirty="0"/>
          </a:p>
          <a:p>
            <a:pPr>
              <a:buFont typeface="Wingdings" panose="05000000000000000000" pitchFamily="2" charset="2"/>
              <a:buChar char="Ø"/>
            </a:pPr>
            <a:r>
              <a:rPr lang="cs-CZ" dirty="0"/>
              <a:t>Základním znakem zralosti je překonání rozporů dětství a dospívání. Zralý člověk má být nezávislý na svých rodičích, ale má k nim podržet kladný vztah, má umět najít hluboké a trvalé pouto k partnerovi a zachovat si širší přátelské vztahy, popř. takové </a:t>
            </a:r>
            <a:r>
              <a:rPr lang="cs-CZ" dirty="0" smtClean="0"/>
              <a:t>vztahy </a:t>
            </a:r>
            <a:r>
              <a:rPr lang="cs-CZ" dirty="0"/>
              <a:t>navazovat. Vyrovnanost práce a ostatních činností realizovaných ve volném čase. Nemá mít příliš nízké, ani vysoké sebehodnocení. Má být autentický (aby byl sám sebou, pravdivý</a:t>
            </a:r>
            <a:r>
              <a:rPr lang="cs-CZ" dirty="0" smtClean="0"/>
              <a:t>). </a:t>
            </a:r>
            <a:endParaRPr lang="cs-CZ" dirty="0"/>
          </a:p>
          <a:p>
            <a:pPr marL="0" indent="0">
              <a:buNone/>
            </a:pPr>
            <a:endParaRPr lang="cs-CZ" b="1" dirty="0"/>
          </a:p>
        </p:txBody>
      </p:sp>
    </p:spTree>
    <p:extLst>
      <p:ext uri="{BB962C8B-B14F-4D97-AF65-F5344CB8AC3E}">
        <p14:creationId xmlns:p14="http://schemas.microsoft.com/office/powerpoint/2010/main" val="277336343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CBB940-FA87-4CD0-AAF3-124F7E8EDC09}"/>
              </a:ext>
            </a:extLst>
          </p:cNvPr>
          <p:cNvSpPr>
            <a:spLocks noGrp="1"/>
          </p:cNvSpPr>
          <p:nvPr>
            <p:ph type="title"/>
          </p:nvPr>
        </p:nvSpPr>
        <p:spPr>
          <a:xfrm flipV="1">
            <a:off x="1371600" y="569494"/>
            <a:ext cx="9601200" cy="45719"/>
          </a:xfrm>
        </p:spPr>
        <p:txBody>
          <a:bodyPr>
            <a:normAutofit fontScale="90000"/>
          </a:bodyPr>
          <a:lstStyle/>
          <a:p>
            <a:endParaRPr lang="cs-CZ" dirty="0"/>
          </a:p>
        </p:txBody>
      </p:sp>
      <p:sp>
        <p:nvSpPr>
          <p:cNvPr id="3" name="Zástupný obsah 2">
            <a:extLst>
              <a:ext uri="{FF2B5EF4-FFF2-40B4-BE49-F238E27FC236}">
                <a16:creationId xmlns:a16="http://schemas.microsoft.com/office/drawing/2014/main" id="{A5616AD7-F674-4BA2-9606-FDEF8F6DEF19}"/>
              </a:ext>
            </a:extLst>
          </p:cNvPr>
          <p:cNvSpPr>
            <a:spLocks noGrp="1"/>
          </p:cNvSpPr>
          <p:nvPr>
            <p:ph idx="1"/>
          </p:nvPr>
        </p:nvSpPr>
        <p:spPr>
          <a:xfrm>
            <a:off x="1371600" y="660932"/>
            <a:ext cx="9601200" cy="5828100"/>
          </a:xfrm>
        </p:spPr>
        <p:txBody>
          <a:bodyPr/>
          <a:lstStyle/>
          <a:p>
            <a:pPr marL="0" indent="0">
              <a:buNone/>
            </a:pPr>
            <a:r>
              <a:rPr lang="cs-CZ" b="1" dirty="0"/>
              <a:t>Kognitivní vývoj</a:t>
            </a:r>
          </a:p>
          <a:p>
            <a:pPr>
              <a:buFont typeface="Wingdings" panose="05000000000000000000" pitchFamily="2" charset="2"/>
              <a:buChar char="Ø"/>
            </a:pPr>
            <a:r>
              <a:rPr lang="cs-CZ" dirty="0"/>
              <a:t>Dřívější studie příčnou metodou </a:t>
            </a:r>
            <a:r>
              <a:rPr lang="cs-CZ" dirty="0" smtClean="0"/>
              <a:t>ukazovaly </a:t>
            </a:r>
            <a:r>
              <a:rPr lang="cs-CZ" dirty="0"/>
              <a:t>po 30. r. věku nejprve pozvolný a později výraznější pokles intelektových schopností. Longitudinální studie však neprokázaly pokles do 50.–60. </a:t>
            </a:r>
            <a:r>
              <a:rPr lang="cs-CZ" dirty="0" smtClean="0"/>
              <a:t>roku.</a:t>
            </a:r>
          </a:p>
          <a:p>
            <a:pPr>
              <a:buFont typeface="Wingdings" panose="05000000000000000000" pitchFamily="2" charset="2"/>
              <a:buChar char="Ø"/>
            </a:pPr>
            <a:r>
              <a:rPr lang="cs-CZ" dirty="0" smtClean="0"/>
              <a:t>Inteligence je zřejmě značně plastická a některé intelektové výkony mohou stoupat také u starších dospělých, pokud jsou intelektuálně </a:t>
            </a:r>
            <a:r>
              <a:rPr lang="cs-CZ" dirty="0" smtClean="0"/>
              <a:t>činní </a:t>
            </a:r>
            <a:r>
              <a:rPr lang="cs-CZ" dirty="0" smtClean="0"/>
              <a:t>a plně aktivní.</a:t>
            </a:r>
          </a:p>
          <a:p>
            <a:pPr>
              <a:buFont typeface="Wingdings" panose="05000000000000000000" pitchFamily="2" charset="2"/>
              <a:buChar char="§"/>
            </a:pPr>
            <a:endParaRPr lang="cs-CZ" dirty="0"/>
          </a:p>
          <a:p>
            <a:pPr marL="0" indent="0">
              <a:buNone/>
            </a:pPr>
            <a:r>
              <a:rPr lang="cs-CZ" b="1" dirty="0" smtClean="0"/>
              <a:t>Sociální a emoční vývoj </a:t>
            </a:r>
          </a:p>
          <a:p>
            <a:pPr marL="0" indent="0">
              <a:buNone/>
            </a:pPr>
            <a:r>
              <a:rPr lang="cs-CZ" dirty="0" smtClean="0"/>
              <a:t>Při výběru pracovní činnosti se uplatňují čtyři základní motivační síly:</a:t>
            </a:r>
          </a:p>
          <a:p>
            <a:pPr>
              <a:buFont typeface="Wingdings" panose="05000000000000000000" pitchFamily="2" charset="2"/>
              <a:buChar char="§"/>
            </a:pPr>
            <a:r>
              <a:rPr lang="cs-CZ" dirty="0" smtClean="0"/>
              <a:t>Motivace získat vnější hmotný prospěch</a:t>
            </a:r>
          </a:p>
          <a:p>
            <a:pPr>
              <a:buFont typeface="Wingdings" panose="05000000000000000000" pitchFamily="2" charset="2"/>
              <a:buChar char="§"/>
            </a:pPr>
            <a:r>
              <a:rPr lang="cs-CZ" dirty="0" smtClean="0"/>
              <a:t>Motivace pomáhat lidem</a:t>
            </a:r>
          </a:p>
          <a:p>
            <a:pPr>
              <a:buFont typeface="Wingdings" panose="05000000000000000000" pitchFamily="2" charset="2"/>
              <a:buChar char="§"/>
            </a:pPr>
            <a:r>
              <a:rPr lang="cs-CZ" dirty="0" smtClean="0"/>
              <a:t>Motivace uskutečnit v povolání své osobní dispozice (realizovat se v práci)</a:t>
            </a:r>
          </a:p>
          <a:p>
            <a:pPr>
              <a:buFont typeface="Wingdings" panose="05000000000000000000" pitchFamily="2" charset="2"/>
              <a:buChar char="§"/>
            </a:pPr>
            <a:r>
              <a:rPr lang="cs-CZ" dirty="0" smtClean="0"/>
              <a:t>Motivace najít přátelské kontakty </a:t>
            </a:r>
            <a:endParaRPr lang="cs-CZ" dirty="0"/>
          </a:p>
        </p:txBody>
      </p:sp>
    </p:spTree>
    <p:extLst>
      <p:ext uri="{BB962C8B-B14F-4D97-AF65-F5344CB8AC3E}">
        <p14:creationId xmlns:p14="http://schemas.microsoft.com/office/powerpoint/2010/main" val="379937735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489527"/>
            <a:ext cx="9601200" cy="55418"/>
          </a:xfrm>
        </p:spPr>
        <p:txBody>
          <a:bodyPr>
            <a:normAutofit fontScale="90000"/>
          </a:bodyPr>
          <a:lstStyle/>
          <a:p>
            <a:endParaRPr lang="cs-CZ" dirty="0"/>
          </a:p>
        </p:txBody>
      </p:sp>
      <p:sp>
        <p:nvSpPr>
          <p:cNvPr id="3" name="Zástupný symbol pro obsah 2"/>
          <p:cNvSpPr>
            <a:spLocks noGrp="1"/>
          </p:cNvSpPr>
          <p:nvPr>
            <p:ph idx="1"/>
          </p:nvPr>
        </p:nvSpPr>
        <p:spPr>
          <a:xfrm>
            <a:off x="1371600" y="544945"/>
            <a:ext cx="9601200" cy="6022110"/>
          </a:xfrm>
        </p:spPr>
        <p:txBody>
          <a:bodyPr/>
          <a:lstStyle/>
          <a:p>
            <a:pPr marL="0" indent="0">
              <a:buNone/>
            </a:pPr>
            <a:r>
              <a:rPr lang="cs-CZ" dirty="0" smtClean="0"/>
              <a:t>Člověk </a:t>
            </a:r>
            <a:r>
              <a:rPr lang="cs-CZ" dirty="0" smtClean="0"/>
              <a:t>není </a:t>
            </a:r>
            <a:r>
              <a:rPr lang="cs-CZ" dirty="0" smtClean="0"/>
              <a:t>formován pouze prací, </a:t>
            </a:r>
            <a:r>
              <a:rPr lang="cs-CZ" dirty="0" smtClean="0"/>
              <a:t>ale hledá si </a:t>
            </a:r>
            <a:r>
              <a:rPr lang="cs-CZ" dirty="0" smtClean="0"/>
              <a:t>také </a:t>
            </a:r>
            <a:r>
              <a:rPr lang="cs-CZ" dirty="0" smtClean="0"/>
              <a:t>činnosti </a:t>
            </a:r>
            <a:r>
              <a:rPr lang="cs-CZ" dirty="0" smtClean="0"/>
              <a:t>ve volném čase, </a:t>
            </a:r>
            <a:r>
              <a:rPr lang="cs-CZ" dirty="0" smtClean="0"/>
              <a:t>které mají </a:t>
            </a:r>
            <a:r>
              <a:rPr lang="cs-CZ" dirty="0" smtClean="0"/>
              <a:t>často ještě větší osobní význam. </a:t>
            </a:r>
          </a:p>
          <a:p>
            <a:pPr>
              <a:buFont typeface="Wingdings" panose="05000000000000000000" pitchFamily="2" charset="2"/>
              <a:buChar char="ü"/>
            </a:pPr>
            <a:r>
              <a:rPr lang="cs-CZ" dirty="0" smtClean="0"/>
              <a:t>Dnes jsou práce a volný čas rovnoměrněji rozděleny a volný čas je </a:t>
            </a:r>
            <a:r>
              <a:rPr lang="cs-CZ" dirty="0" smtClean="0"/>
              <a:t>rozmanitější. Proto </a:t>
            </a:r>
            <a:r>
              <a:rPr lang="cs-CZ" dirty="0" smtClean="0"/>
              <a:t>je jeho vliv </a:t>
            </a:r>
            <a:r>
              <a:rPr lang="cs-CZ" dirty="0" smtClean="0"/>
              <a:t>významný.</a:t>
            </a:r>
            <a:endParaRPr lang="cs-CZ" dirty="0" smtClean="0"/>
          </a:p>
          <a:p>
            <a:pPr>
              <a:buFont typeface="Wingdings" panose="05000000000000000000" pitchFamily="2" charset="2"/>
              <a:buChar char="Ø"/>
            </a:pPr>
            <a:r>
              <a:rPr lang="cs-CZ" dirty="0" smtClean="0"/>
              <a:t>Někteří si vybírají činnosti z vlastní iniciativy, jiní se podřizují okolnostem či tlaku. </a:t>
            </a:r>
          </a:p>
          <a:p>
            <a:pPr>
              <a:buFont typeface="Wingdings" panose="05000000000000000000" pitchFamily="2" charset="2"/>
              <a:buChar char="Ø"/>
            </a:pPr>
            <a:r>
              <a:rPr lang="cs-CZ" dirty="0" smtClean="0"/>
              <a:t>Někdo upřednostňuje činnosti, kde uplatňuje svou tvořivost a rozvíjí talent, jiný zase dává přednost činnostem stereotypním. </a:t>
            </a:r>
          </a:p>
          <a:p>
            <a:pPr>
              <a:buFont typeface="Wingdings" panose="05000000000000000000" pitchFamily="2" charset="2"/>
              <a:buChar char="Ø"/>
            </a:pPr>
            <a:r>
              <a:rPr lang="cs-CZ" dirty="0" smtClean="0"/>
              <a:t>Existují činnosti s velkým výdejem energie a na druhé straně ty, související s pasivní rekreací.</a:t>
            </a:r>
          </a:p>
          <a:p>
            <a:pPr>
              <a:buFont typeface="Wingdings" panose="05000000000000000000" pitchFamily="2" charset="2"/>
              <a:buChar char="Ø"/>
            </a:pPr>
            <a:r>
              <a:rPr lang="cs-CZ" dirty="0" smtClean="0"/>
              <a:t>Činnosti se vztahem k povolání, nebo naopak ty, které jsou únikem z pracovní zátěže.</a:t>
            </a:r>
          </a:p>
          <a:p>
            <a:pPr>
              <a:buFont typeface="Wingdings" panose="05000000000000000000" pitchFamily="2" charset="2"/>
              <a:buChar char="Ø"/>
            </a:pPr>
            <a:r>
              <a:rPr lang="cs-CZ" dirty="0" smtClean="0"/>
              <a:t>Činnosti ve společnosti a na druhé straně o samotě.</a:t>
            </a:r>
          </a:p>
          <a:p>
            <a:pPr>
              <a:buFont typeface="Wingdings" panose="05000000000000000000" pitchFamily="2" charset="2"/>
              <a:buChar char="Ø"/>
            </a:pPr>
            <a:r>
              <a:rPr lang="cs-CZ" dirty="0" smtClean="0"/>
              <a:t>Prospěšné druhým/zábava.</a:t>
            </a:r>
          </a:p>
          <a:p>
            <a:pPr>
              <a:buFont typeface="Wingdings" panose="05000000000000000000" pitchFamily="2" charset="2"/>
              <a:buChar char="ü"/>
            </a:pPr>
            <a:r>
              <a:rPr lang="cs-CZ" dirty="0" smtClean="0"/>
              <a:t>Volba činnosti ve volném čase závisí více na osobních vlastnostech než na věku, ale starší lidé dávají obecně přednost pasivnější </a:t>
            </a:r>
            <a:r>
              <a:rPr lang="cs-CZ" dirty="0" smtClean="0"/>
              <a:t>zábavě.   </a:t>
            </a:r>
            <a:endParaRPr lang="cs-CZ" dirty="0"/>
          </a:p>
        </p:txBody>
      </p:sp>
    </p:spTree>
    <p:extLst>
      <p:ext uri="{BB962C8B-B14F-4D97-AF65-F5344CB8AC3E}">
        <p14:creationId xmlns:p14="http://schemas.microsoft.com/office/powerpoint/2010/main" val="244052066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471054"/>
            <a:ext cx="9601200" cy="45719"/>
          </a:xfrm>
        </p:spPr>
        <p:txBody>
          <a:bodyPr>
            <a:normAutofit fontScale="90000"/>
          </a:bodyPr>
          <a:lstStyle/>
          <a:p>
            <a:endParaRPr lang="cs-CZ" dirty="0"/>
          </a:p>
        </p:txBody>
      </p:sp>
      <p:sp>
        <p:nvSpPr>
          <p:cNvPr id="3" name="Zástupný symbol pro obsah 2"/>
          <p:cNvSpPr>
            <a:spLocks noGrp="1"/>
          </p:cNvSpPr>
          <p:nvPr>
            <p:ph idx="1"/>
          </p:nvPr>
        </p:nvSpPr>
        <p:spPr>
          <a:xfrm>
            <a:off x="1371600" y="516773"/>
            <a:ext cx="9601200" cy="6022572"/>
          </a:xfrm>
        </p:spPr>
        <p:txBody>
          <a:bodyPr>
            <a:normAutofit/>
          </a:bodyPr>
          <a:lstStyle/>
          <a:p>
            <a:pPr marL="0" indent="0">
              <a:buNone/>
            </a:pPr>
            <a:r>
              <a:rPr lang="cs-CZ" b="1" dirty="0" smtClean="0"/>
              <a:t>Emoční prožívání</a:t>
            </a:r>
          </a:p>
          <a:p>
            <a:pPr marL="0" indent="0">
              <a:buNone/>
            </a:pPr>
            <a:endParaRPr lang="cs-CZ" b="1" dirty="0" smtClean="0"/>
          </a:p>
          <a:p>
            <a:pPr>
              <a:buFont typeface="Wingdings" panose="05000000000000000000" pitchFamily="2" charset="2"/>
              <a:buChar char="ü"/>
            </a:pPr>
            <a:r>
              <a:rPr lang="cs-CZ" dirty="0" smtClean="0"/>
              <a:t>Nový nástup realismu a extraverze po adolescentní introverzi. Člověk se obvykle </a:t>
            </a:r>
            <a:r>
              <a:rPr lang="cs-CZ" dirty="0" smtClean="0"/>
              <a:t>začíná </a:t>
            </a:r>
            <a:r>
              <a:rPr lang="cs-CZ" dirty="0" smtClean="0"/>
              <a:t>věnovat realizaci zvoleného životního programu a naplňování životních hodnot. Méně už sní a ve svém jednání bývá spíše střízlivý a pragmatický.</a:t>
            </a:r>
          </a:p>
          <a:p>
            <a:pPr>
              <a:buFont typeface="Wingdings" panose="05000000000000000000" pitchFamily="2" charset="2"/>
              <a:buChar char="ü"/>
            </a:pPr>
            <a:endParaRPr lang="cs-CZ" dirty="0" smtClean="0"/>
          </a:p>
          <a:p>
            <a:pPr>
              <a:buFont typeface="Wingdings" panose="05000000000000000000" pitchFamily="2" charset="2"/>
              <a:buChar char="ü"/>
            </a:pPr>
            <a:r>
              <a:rPr lang="cs-CZ" dirty="0" smtClean="0"/>
              <a:t>Člověk již poznal své síly i omezení a v příznivém případě je plně přijal, je si jist svou identitou a jeho sebehodnocení bývá proto poměrně stabilní a realisticky pozitivní. </a:t>
            </a:r>
          </a:p>
          <a:p>
            <a:pPr>
              <a:buFont typeface="Wingdings" panose="05000000000000000000" pitchFamily="2" charset="2"/>
              <a:buChar char="ü"/>
            </a:pPr>
            <a:endParaRPr lang="cs-CZ" dirty="0" smtClean="0"/>
          </a:p>
          <a:p>
            <a:pPr>
              <a:buFont typeface="Wingdings" panose="05000000000000000000" pitchFamily="2" charset="2"/>
              <a:buChar char="ü"/>
            </a:pPr>
            <a:r>
              <a:rPr lang="cs-CZ" dirty="0" smtClean="0"/>
              <a:t>Ve svých volbách může být pevný a rozhodný, protože není vázán závislostí na rodičích, ani ho neomezuje vědomí zkracující se časové perspektivy. Takový postoj obvykle přetrvává po většinu období střední dospělosti.</a:t>
            </a:r>
          </a:p>
          <a:p>
            <a:pPr marL="0" indent="0">
              <a:buNone/>
            </a:pPr>
            <a:endParaRPr lang="cs-CZ" dirty="0" smtClean="0"/>
          </a:p>
          <a:p>
            <a:pPr>
              <a:buFont typeface="Wingdings" panose="05000000000000000000" pitchFamily="2" charset="2"/>
              <a:buChar char="ü"/>
            </a:pPr>
            <a:r>
              <a:rPr lang="cs-CZ" dirty="0" smtClean="0"/>
              <a:t>Dostatečná sebejistota je také podmínkou navázání skutečného, hlubokého partnerského vztahu, v němž se člověk plně otevírá a důvěřuje partnerovi až k infantilní hravosti a závislosti.</a:t>
            </a:r>
          </a:p>
          <a:p>
            <a:pPr>
              <a:buFont typeface="Wingdings" panose="05000000000000000000" pitchFamily="2" charset="2"/>
              <a:buChar char="ü"/>
            </a:pPr>
            <a:endParaRPr lang="cs-CZ" dirty="0"/>
          </a:p>
        </p:txBody>
      </p:sp>
    </p:spTree>
    <p:extLst>
      <p:ext uri="{BB962C8B-B14F-4D97-AF65-F5344CB8AC3E}">
        <p14:creationId xmlns:p14="http://schemas.microsoft.com/office/powerpoint/2010/main" val="49637463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71600" y="397164"/>
            <a:ext cx="9601200" cy="120072"/>
          </a:xfrm>
        </p:spPr>
        <p:txBody>
          <a:bodyPr>
            <a:normAutofit fontScale="90000"/>
          </a:bodyPr>
          <a:lstStyle/>
          <a:p>
            <a:endParaRPr lang="cs-CZ" dirty="0"/>
          </a:p>
        </p:txBody>
      </p:sp>
      <p:sp>
        <p:nvSpPr>
          <p:cNvPr id="3" name="Zástupný symbol pro obsah 2"/>
          <p:cNvSpPr>
            <a:spLocks noGrp="1"/>
          </p:cNvSpPr>
          <p:nvPr>
            <p:ph idx="1"/>
          </p:nvPr>
        </p:nvSpPr>
        <p:spPr>
          <a:xfrm>
            <a:off x="1371600" y="517236"/>
            <a:ext cx="9601200" cy="5994400"/>
          </a:xfrm>
        </p:spPr>
        <p:txBody>
          <a:bodyPr>
            <a:normAutofit/>
          </a:bodyPr>
          <a:lstStyle/>
          <a:p>
            <a:pPr marL="0" indent="0">
              <a:buNone/>
            </a:pPr>
            <a:r>
              <a:rPr lang="cs-CZ" b="1" dirty="0" smtClean="0"/>
              <a:t>Manželství</a:t>
            </a:r>
          </a:p>
          <a:p>
            <a:pPr marL="0" indent="0">
              <a:buNone/>
            </a:pPr>
            <a:r>
              <a:rPr lang="cs-CZ" dirty="0" smtClean="0"/>
              <a:t>Šťastné manželství a uspokojivý rodinný život přispívá rozhodující měrou k osobnímu štěstí a k pocitu smysluplné minulosti i </a:t>
            </a:r>
            <a:r>
              <a:rPr lang="cs-CZ" dirty="0" smtClean="0"/>
              <a:t>budoucnosti.</a:t>
            </a:r>
          </a:p>
          <a:p>
            <a:pPr marL="0" indent="0">
              <a:buNone/>
            </a:pPr>
            <a:r>
              <a:rPr lang="cs-CZ" dirty="0" smtClean="0"/>
              <a:t>Harmonické </a:t>
            </a:r>
            <a:r>
              <a:rPr lang="cs-CZ" dirty="0" smtClean="0"/>
              <a:t>manželství je nejdůležitějším předpokladem dobré výchovy dětí.</a:t>
            </a:r>
            <a:endParaRPr lang="cs-CZ" dirty="0"/>
          </a:p>
          <a:p>
            <a:pPr marL="0" indent="0">
              <a:buNone/>
            </a:pPr>
            <a:r>
              <a:rPr lang="cs-CZ" dirty="0" smtClean="0"/>
              <a:t>Lidé vstupují do oficiálních partnerských svazků proto, aby uspokojili dvě základní potřeby:</a:t>
            </a:r>
          </a:p>
          <a:p>
            <a:pPr marL="457200" indent="-457200">
              <a:buFont typeface="+mj-lt"/>
              <a:buAutoNum type="arabicParenR"/>
            </a:pPr>
            <a:r>
              <a:rPr lang="cs-CZ" dirty="0" smtClean="0"/>
              <a:t>Potřebu intimního emočního soužití.</a:t>
            </a:r>
          </a:p>
          <a:p>
            <a:pPr marL="457200" indent="-457200">
              <a:buFont typeface="+mj-lt"/>
              <a:buAutoNum type="arabicParenR"/>
            </a:pPr>
            <a:r>
              <a:rPr lang="cs-CZ" dirty="0" smtClean="0"/>
              <a:t>Touhu mít děti a prožívat s nimi radost z jejich vývoje. </a:t>
            </a:r>
          </a:p>
          <a:p>
            <a:pPr>
              <a:buFont typeface="Wingdings" panose="05000000000000000000" pitchFamily="2" charset="2"/>
              <a:buChar char="Ø"/>
            </a:pPr>
            <a:r>
              <a:rPr lang="cs-CZ" dirty="0" smtClean="0"/>
              <a:t>Harmonické manželství najdeme spíše u dospělých, jejichž vlastní dětství bylo šťastné a jejichž vztah k oběma vlastním rodičům byl kladný. </a:t>
            </a:r>
            <a:endParaRPr lang="cs-CZ" dirty="0" smtClean="0"/>
          </a:p>
          <a:p>
            <a:pPr>
              <a:buFont typeface="Wingdings" panose="05000000000000000000" pitchFamily="2" charset="2"/>
              <a:buChar char="Ø"/>
            </a:pPr>
            <a:r>
              <a:rPr lang="cs-CZ" dirty="0" smtClean="0"/>
              <a:t>Má </a:t>
            </a:r>
            <a:r>
              <a:rPr lang="cs-CZ" dirty="0" smtClean="0"/>
              <a:t>největší šanci na trvalost, jestliže do něho vstupují lidé zralí, osobně vyrovnaní a zdraví. I potom se však osobnosti vyvíjejí a zrají.</a:t>
            </a:r>
          </a:p>
          <a:p>
            <a:pPr>
              <a:buFont typeface="Wingdings" panose="05000000000000000000" pitchFamily="2" charset="2"/>
              <a:buChar char="Ø"/>
            </a:pPr>
            <a:r>
              <a:rPr lang="cs-CZ" dirty="0" smtClean="0"/>
              <a:t>Harmonické manželství je však také výsledkem vzájemné osobnostní shody.</a:t>
            </a:r>
          </a:p>
          <a:p>
            <a:pPr>
              <a:buFont typeface="Arial" panose="020B0604020202020204" pitchFamily="34" charset="0"/>
              <a:buChar char="•"/>
            </a:pPr>
            <a:r>
              <a:rPr lang="cs-CZ" dirty="0" smtClean="0"/>
              <a:t>Princip volby partnera podle podobnosti</a:t>
            </a:r>
          </a:p>
          <a:p>
            <a:pPr>
              <a:buFont typeface="Arial" panose="020B0604020202020204" pitchFamily="34" charset="0"/>
              <a:buChar char="•"/>
            </a:pPr>
            <a:r>
              <a:rPr lang="cs-CZ" dirty="0" smtClean="0"/>
              <a:t>Princip doplňující volby (komplementárního výběru)</a:t>
            </a:r>
          </a:p>
          <a:p>
            <a:pPr>
              <a:buFont typeface="Wingdings" panose="05000000000000000000" pitchFamily="2" charset="2"/>
              <a:buChar char="Ø"/>
            </a:pPr>
            <a:endParaRPr lang="cs-CZ" dirty="0" smtClean="0"/>
          </a:p>
          <a:p>
            <a:pPr>
              <a:buFont typeface="Wingdings" panose="05000000000000000000" pitchFamily="2" charset="2"/>
              <a:buChar char="§"/>
            </a:pPr>
            <a:endParaRPr lang="cs-CZ" dirty="0"/>
          </a:p>
        </p:txBody>
      </p:sp>
    </p:spTree>
    <p:extLst>
      <p:ext uri="{BB962C8B-B14F-4D97-AF65-F5344CB8AC3E}">
        <p14:creationId xmlns:p14="http://schemas.microsoft.com/office/powerpoint/2010/main" val="306798294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443344"/>
            <a:ext cx="9601200" cy="73891"/>
          </a:xfrm>
        </p:spPr>
        <p:txBody>
          <a:bodyPr>
            <a:normAutofit fontScale="90000"/>
          </a:bodyPr>
          <a:lstStyle/>
          <a:p>
            <a:endParaRPr lang="cs-CZ" dirty="0"/>
          </a:p>
        </p:txBody>
      </p:sp>
      <p:sp>
        <p:nvSpPr>
          <p:cNvPr id="3" name="Zástupný symbol pro obsah 2"/>
          <p:cNvSpPr>
            <a:spLocks noGrp="1"/>
          </p:cNvSpPr>
          <p:nvPr>
            <p:ph idx="1"/>
          </p:nvPr>
        </p:nvSpPr>
        <p:spPr>
          <a:xfrm>
            <a:off x="1371600" y="517235"/>
            <a:ext cx="9601200" cy="5994401"/>
          </a:xfrm>
        </p:spPr>
        <p:txBody>
          <a:bodyPr/>
          <a:lstStyle/>
          <a:p>
            <a:pPr>
              <a:buFont typeface="Wingdings" panose="05000000000000000000" pitchFamily="2" charset="2"/>
              <a:buChar char="ü"/>
            </a:pPr>
            <a:r>
              <a:rPr lang="cs-CZ" dirty="0" smtClean="0"/>
              <a:t>Doplňující rysy se však zpravidla týkají jen „povrchu“ osobnosti, ale základní hodnoty, podstatné životní cíle musejí být podobné, má-li soužití vyústit ve vzájemnou podporu a v úsilí zaměřené stejným směrem. </a:t>
            </a:r>
          </a:p>
          <a:p>
            <a:pPr>
              <a:buFont typeface="Wingdings" panose="05000000000000000000" pitchFamily="2" charset="2"/>
              <a:buChar char="ü"/>
            </a:pPr>
            <a:r>
              <a:rPr lang="cs-CZ" dirty="0" smtClean="0"/>
              <a:t>Reálný život klade na manželství stále nové požadavky, kterým se musejí oba partneři ochotně a odpovědně přizpůsobovat, poskytovat si vzájemnou podporu a usilovat o zvládnutí problémů (výzev). Spíše než romantické manželství uspěje manželství „pracovní“.</a:t>
            </a:r>
          </a:p>
          <a:p>
            <a:pPr>
              <a:buFont typeface="Wingdings" panose="05000000000000000000" pitchFamily="2" charset="2"/>
              <a:buChar char="ü"/>
            </a:pPr>
            <a:r>
              <a:rPr lang="cs-CZ" dirty="0" smtClean="0"/>
              <a:t>Hluboký emoční vztah se podobá původnímu vztahu rodič – dítě. Odtud se odvozuje to, že uspokojivé manželství musí dávat oběma partnerům možnost osobní regrese na úroveň vzájemné dětinské závislosti.</a:t>
            </a:r>
          </a:p>
          <a:p>
            <a:pPr marL="0" indent="0">
              <a:buNone/>
            </a:pPr>
            <a:endParaRPr lang="cs-CZ" dirty="0"/>
          </a:p>
          <a:p>
            <a:pPr marL="0" indent="0">
              <a:buNone/>
            </a:pPr>
            <a:r>
              <a:rPr lang="cs-CZ" b="1" dirty="0" smtClean="0"/>
              <a:t>Rodičovství</a:t>
            </a:r>
          </a:p>
          <a:p>
            <a:pPr marL="0" indent="0">
              <a:buNone/>
            </a:pPr>
            <a:r>
              <a:rPr lang="cs-CZ" dirty="0" smtClean="0"/>
              <a:t>Uspokojuje potřebu „</a:t>
            </a:r>
            <a:r>
              <a:rPr lang="cs-CZ" dirty="0" err="1" smtClean="0"/>
              <a:t>generativity</a:t>
            </a:r>
            <a:r>
              <a:rPr lang="cs-CZ" dirty="0" smtClean="0"/>
              <a:t>“ (</a:t>
            </a:r>
            <a:r>
              <a:rPr lang="cs-CZ" dirty="0" err="1" smtClean="0"/>
              <a:t>Erikson</a:t>
            </a:r>
            <a:r>
              <a:rPr lang="cs-CZ" dirty="0" smtClean="0"/>
              <a:t>) – pečovat o někoho, kdo mě absolutně potřebuje. Poskytuje mnoho radostí, lásky, ale také nové nároky do pohodlného životního způsobu.</a:t>
            </a:r>
          </a:p>
          <a:p>
            <a:pPr>
              <a:buFont typeface="Wingdings" panose="05000000000000000000" pitchFamily="2" charset="2"/>
              <a:buChar char="Ø"/>
            </a:pPr>
            <a:r>
              <a:rPr lang="cs-CZ" dirty="0" smtClean="0"/>
              <a:t>Po narození dítěte obvykle klesá manželská spokojenost. Na tento pokles má vliv také konkrétní osobnost dítěte (výchovně náročnější děti). </a:t>
            </a:r>
            <a:endParaRPr lang="cs-CZ" dirty="0"/>
          </a:p>
        </p:txBody>
      </p:sp>
    </p:spTree>
    <p:extLst>
      <p:ext uri="{BB962C8B-B14F-4D97-AF65-F5344CB8AC3E}">
        <p14:creationId xmlns:p14="http://schemas.microsoft.com/office/powerpoint/2010/main" val="22396817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87014F1-5ADE-4D51-B311-4E936355A2D3}"/>
              </a:ext>
            </a:extLst>
          </p:cNvPr>
          <p:cNvSpPr>
            <a:spLocks noGrp="1"/>
          </p:cNvSpPr>
          <p:nvPr>
            <p:ph type="title"/>
          </p:nvPr>
        </p:nvSpPr>
        <p:spPr>
          <a:xfrm>
            <a:off x="1371600" y="685800"/>
            <a:ext cx="9601200" cy="45719"/>
          </a:xfrm>
        </p:spPr>
        <p:txBody>
          <a:bodyPr>
            <a:normAutofit fontScale="90000"/>
          </a:bodyPr>
          <a:lstStyle/>
          <a:p>
            <a:endParaRPr lang="cs-CZ" dirty="0"/>
          </a:p>
        </p:txBody>
      </p:sp>
      <p:sp>
        <p:nvSpPr>
          <p:cNvPr id="3" name="Zástupný obsah 2">
            <a:extLst>
              <a:ext uri="{FF2B5EF4-FFF2-40B4-BE49-F238E27FC236}">
                <a16:creationId xmlns:a16="http://schemas.microsoft.com/office/drawing/2014/main" id="{7DF4F2FB-350B-4C82-9656-05A89445B335}"/>
              </a:ext>
            </a:extLst>
          </p:cNvPr>
          <p:cNvSpPr>
            <a:spLocks noGrp="1"/>
          </p:cNvSpPr>
          <p:nvPr>
            <p:ph idx="1"/>
          </p:nvPr>
        </p:nvSpPr>
        <p:spPr>
          <a:xfrm>
            <a:off x="1371600" y="802105"/>
            <a:ext cx="9601200" cy="5670884"/>
          </a:xfrm>
        </p:spPr>
        <p:txBody>
          <a:bodyPr/>
          <a:lstStyle/>
          <a:p>
            <a:pPr>
              <a:buFont typeface="Wingdings" panose="05000000000000000000" pitchFamily="2" charset="2"/>
              <a:buChar char="Ø"/>
            </a:pPr>
            <a:r>
              <a:rPr lang="cs-CZ" dirty="0"/>
              <a:t>Od 6. měsíce plod reaguje na akustické podněty a začíná rozlišovat lidskou řeč (ke konci těhotenství pravděpodobně i hlas své matky i emoce v něm). Podněty si krátkodobě pamatuje (schopnost habituace na zvuk a vibrace od 22. týdne).</a:t>
            </a:r>
          </a:p>
          <a:p>
            <a:pPr>
              <a:buFont typeface="Wingdings" panose="05000000000000000000" pitchFamily="2" charset="2"/>
              <a:buChar char="ü"/>
            </a:pPr>
            <a:r>
              <a:rPr lang="cs-CZ" dirty="0"/>
              <a:t> Schopnost habituace se při nedostatku kyslíku, při podání některých léků matce, či kouření matky (1,5 h po vykouření cigarety) a jejím stresu.</a:t>
            </a:r>
          </a:p>
          <a:p>
            <a:pPr>
              <a:buFont typeface="Wingdings" panose="05000000000000000000" pitchFamily="2" charset="2"/>
              <a:buChar char="Ø"/>
            </a:pPr>
            <a:endParaRPr lang="cs-CZ" dirty="0"/>
          </a:p>
          <a:p>
            <a:pPr>
              <a:buFont typeface="Wingdings" panose="05000000000000000000" pitchFamily="2" charset="2"/>
              <a:buChar char="Ø"/>
            </a:pPr>
            <a:r>
              <a:rPr lang="cs-CZ" dirty="0"/>
              <a:t> Pravděpodobně má už od 7. měsíce vyvinutý smysl chuti. V 9. měsíci rozliší slabiky lidské řeči. Je schopen se učit (vytvářet spojení mezi zvukem a dotykovým podnětem)</a:t>
            </a:r>
          </a:p>
          <a:p>
            <a:pPr>
              <a:buFont typeface="Wingdings" panose="05000000000000000000" pitchFamily="2" charset="2"/>
              <a:buChar char="Ø"/>
            </a:pPr>
            <a:r>
              <a:rPr lang="cs-CZ" dirty="0"/>
              <a:t>Nemění jen polohu podle polohy matky, ale je iniciátorem změny polohy či pohybů matky. Do značné míry také určuje dobu porodu a je při něm aktivní. </a:t>
            </a:r>
          </a:p>
          <a:p>
            <a:pPr>
              <a:buFont typeface="Wingdings" panose="05000000000000000000" pitchFamily="2" charset="2"/>
              <a:buChar char="Ø"/>
            </a:pPr>
            <a:r>
              <a:rPr lang="cs-CZ" dirty="0"/>
              <a:t>Účastní se sociální interakce (dialogu) s matkou – jeho spontánní pohyby vyvolávají emocionální odpověď matky a ta je zase podnětem pro reakce v prožívání a chování dítěte</a:t>
            </a:r>
          </a:p>
          <a:p>
            <a:pPr>
              <a:buFont typeface="Wingdings" panose="05000000000000000000" pitchFamily="2" charset="2"/>
              <a:buChar char="ü"/>
            </a:pPr>
            <a:r>
              <a:rPr lang="cs-CZ" dirty="0"/>
              <a:t>Jak vypadá vnitřní prožívání nenarozeného dítěte je obtížné zjistit. Psychoanalytické metody hypnotickou regresí či reminiscencí vzpomínek jsou nespolehlivé.     </a:t>
            </a:r>
          </a:p>
        </p:txBody>
      </p:sp>
    </p:spTree>
    <p:extLst>
      <p:ext uri="{BB962C8B-B14F-4D97-AF65-F5344CB8AC3E}">
        <p14:creationId xmlns:p14="http://schemas.microsoft.com/office/powerpoint/2010/main" val="382730533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371600" y="351445"/>
            <a:ext cx="9601200" cy="45719"/>
          </a:xfrm>
        </p:spPr>
        <p:txBody>
          <a:bodyPr>
            <a:normAutofit fontScale="90000"/>
          </a:bodyPr>
          <a:lstStyle/>
          <a:p>
            <a:endParaRPr lang="cs-CZ" dirty="0"/>
          </a:p>
        </p:txBody>
      </p:sp>
      <p:sp>
        <p:nvSpPr>
          <p:cNvPr id="3" name="Zástupný symbol pro obsah 2"/>
          <p:cNvSpPr>
            <a:spLocks noGrp="1"/>
          </p:cNvSpPr>
          <p:nvPr>
            <p:ph idx="1"/>
          </p:nvPr>
        </p:nvSpPr>
        <p:spPr>
          <a:xfrm>
            <a:off x="1371600" y="397164"/>
            <a:ext cx="9601200" cy="6003636"/>
          </a:xfrm>
        </p:spPr>
        <p:txBody>
          <a:bodyPr/>
          <a:lstStyle/>
          <a:p>
            <a:pPr>
              <a:buFont typeface="Wingdings" panose="05000000000000000000" pitchFamily="2" charset="2"/>
              <a:buChar char="ü"/>
            </a:pPr>
            <a:r>
              <a:rPr lang="cs-CZ" dirty="0" smtClean="0"/>
              <a:t> Rodičovská kompetence je do značné míry závislá na úrovni manželské spokojenosti. Existuje těsný vztah mezi manželskou spokojeností ještě před narozením dítěte a senzitivitou (vřelostí) matky i otce k dítěti (ve třech měsících věku) spolu s lepším rodičovským sebehodnocením. Uspokojení emočních potřeb rodičů jim umožňuje lépe porozumět potřebám </a:t>
            </a:r>
            <a:r>
              <a:rPr lang="cs-CZ" dirty="0" smtClean="0"/>
              <a:t>dítěte.</a:t>
            </a:r>
            <a:endParaRPr lang="cs-CZ" dirty="0" smtClean="0"/>
          </a:p>
          <a:p>
            <a:pPr>
              <a:buFont typeface="Wingdings" panose="05000000000000000000" pitchFamily="2" charset="2"/>
              <a:buChar char="ü"/>
            </a:pPr>
            <a:r>
              <a:rPr lang="cs-CZ" dirty="0" smtClean="0"/>
              <a:t>Úspěšné otcovství je patrně ještě více závislé na pozitivním vztahu s manželkou.</a:t>
            </a:r>
          </a:p>
          <a:p>
            <a:pPr marL="0" indent="0">
              <a:buNone/>
            </a:pPr>
            <a:endParaRPr lang="cs-CZ" dirty="0"/>
          </a:p>
          <a:p>
            <a:pPr marL="0" indent="0">
              <a:buNone/>
            </a:pPr>
            <a:r>
              <a:rPr lang="cs-CZ" dirty="0" smtClean="0"/>
              <a:t>Základní funkce rodiny jsou univerzální:</a:t>
            </a:r>
          </a:p>
          <a:p>
            <a:pPr>
              <a:buFont typeface="Arial" panose="020B0604020202020204" pitchFamily="34" charset="0"/>
              <a:buChar char="•"/>
            </a:pPr>
            <a:r>
              <a:rPr lang="cs-CZ" dirty="0" smtClean="0"/>
              <a:t>Reprodukční funkce</a:t>
            </a:r>
          </a:p>
          <a:p>
            <a:pPr>
              <a:buFont typeface="Arial" panose="020B0604020202020204" pitchFamily="34" charset="0"/>
              <a:buChar char="•"/>
            </a:pPr>
            <a:r>
              <a:rPr lang="cs-CZ" dirty="0" smtClean="0"/>
              <a:t>Hospodářská funkce</a:t>
            </a:r>
          </a:p>
          <a:p>
            <a:pPr>
              <a:buFont typeface="Arial" panose="020B0604020202020204" pitchFamily="34" charset="0"/>
              <a:buChar char="•"/>
            </a:pPr>
            <a:r>
              <a:rPr lang="cs-CZ" dirty="0" smtClean="0"/>
              <a:t>Emocionální funkce</a:t>
            </a:r>
          </a:p>
          <a:p>
            <a:pPr>
              <a:buFont typeface="Arial" panose="020B0604020202020204" pitchFamily="34" charset="0"/>
              <a:buChar char="•"/>
            </a:pPr>
            <a:r>
              <a:rPr lang="cs-CZ" dirty="0" smtClean="0"/>
              <a:t>Socializační funkce</a:t>
            </a:r>
          </a:p>
          <a:p>
            <a:pPr marL="0" indent="0">
              <a:buNone/>
            </a:pPr>
            <a:endParaRPr lang="cs-CZ" dirty="0"/>
          </a:p>
          <a:p>
            <a:pPr>
              <a:buFont typeface="Wingdings" panose="05000000000000000000" pitchFamily="2" charset="2"/>
              <a:buChar char="Ø"/>
            </a:pPr>
            <a:r>
              <a:rPr lang="cs-CZ" dirty="0" smtClean="0"/>
              <a:t>Rodina problémová či dysfunkční plní některé funkce nedokonale nebo </a:t>
            </a:r>
            <a:r>
              <a:rPr lang="cs-CZ" dirty="0" smtClean="0"/>
              <a:t>nedostatečně. </a:t>
            </a:r>
            <a:endParaRPr lang="cs-CZ" dirty="0"/>
          </a:p>
        </p:txBody>
      </p:sp>
    </p:spTree>
    <p:extLst>
      <p:ext uri="{BB962C8B-B14F-4D97-AF65-F5344CB8AC3E}">
        <p14:creationId xmlns:p14="http://schemas.microsoft.com/office/powerpoint/2010/main" val="600320468"/>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489527"/>
            <a:ext cx="9601200" cy="55418"/>
          </a:xfrm>
        </p:spPr>
        <p:txBody>
          <a:bodyPr>
            <a:normAutofit fontScale="90000"/>
          </a:bodyPr>
          <a:lstStyle/>
          <a:p>
            <a:endParaRPr lang="cs-CZ" dirty="0"/>
          </a:p>
        </p:txBody>
      </p:sp>
      <p:sp>
        <p:nvSpPr>
          <p:cNvPr id="3" name="Zástupný symbol pro obsah 2"/>
          <p:cNvSpPr>
            <a:spLocks noGrp="1"/>
          </p:cNvSpPr>
          <p:nvPr>
            <p:ph idx="1"/>
          </p:nvPr>
        </p:nvSpPr>
        <p:spPr>
          <a:xfrm>
            <a:off x="1371600" y="609600"/>
            <a:ext cx="9601200" cy="5938982"/>
          </a:xfrm>
        </p:spPr>
        <p:txBody>
          <a:bodyPr/>
          <a:lstStyle/>
          <a:p>
            <a:pPr>
              <a:buFont typeface="Wingdings" panose="05000000000000000000" pitchFamily="2" charset="2"/>
              <a:buChar char="Ø"/>
            </a:pPr>
            <a:r>
              <a:rPr lang="cs-CZ" dirty="0" smtClean="0"/>
              <a:t>Neúplná </a:t>
            </a:r>
            <a:r>
              <a:rPr lang="cs-CZ" dirty="0" smtClean="0"/>
              <a:t>rodina - po rozvodu děti </a:t>
            </a:r>
            <a:r>
              <a:rPr lang="cs-CZ" dirty="0" smtClean="0"/>
              <a:t>náhle ztrácejí jednoho z rodičů a mají se vyrovnat s mnohými změnami. </a:t>
            </a:r>
          </a:p>
          <a:p>
            <a:pPr>
              <a:buFont typeface="Arial" panose="020B0604020202020204" pitchFamily="34" charset="0"/>
              <a:buChar char="•"/>
            </a:pPr>
            <a:r>
              <a:rPr lang="cs-CZ" dirty="0" smtClean="0"/>
              <a:t>Narušuje se obraz ideálních rodičů a tím je znesnadněna jejich identifikace </a:t>
            </a:r>
            <a:r>
              <a:rPr lang="cs-CZ" dirty="0" smtClean="0"/>
              <a:t>dětí s </a:t>
            </a:r>
            <a:r>
              <a:rPr lang="cs-CZ" dirty="0" smtClean="0"/>
              <a:t>vlastní pohlavní </a:t>
            </a:r>
            <a:r>
              <a:rPr lang="cs-CZ" dirty="0" smtClean="0"/>
              <a:t>rolí, což ztěžuje </a:t>
            </a:r>
            <a:r>
              <a:rPr lang="cs-CZ" dirty="0" smtClean="0"/>
              <a:t>pozdější přizpůsobení v jejich manželství.</a:t>
            </a:r>
          </a:p>
          <a:p>
            <a:pPr>
              <a:buFont typeface="Arial" panose="020B0604020202020204" pitchFamily="34" charset="0"/>
              <a:buChar char="•"/>
            </a:pPr>
            <a:r>
              <a:rPr lang="cs-CZ" dirty="0" smtClean="0"/>
              <a:t>Dítě čelí novým </a:t>
            </a:r>
            <a:r>
              <a:rPr lang="cs-CZ" dirty="0" smtClean="0"/>
              <a:t>omezením, </a:t>
            </a:r>
            <a:r>
              <a:rPr lang="cs-CZ" dirty="0" smtClean="0"/>
              <a:t>nepříznivě se srovnává s ostatními dětmi, obtížně se vyrovnává s novým partnerem matky (otce).</a:t>
            </a:r>
          </a:p>
          <a:p>
            <a:pPr>
              <a:buFont typeface="Arial" panose="020B0604020202020204" pitchFamily="34" charset="0"/>
              <a:buChar char="•"/>
            </a:pPr>
            <a:r>
              <a:rPr lang="cs-CZ" dirty="0" smtClean="0"/>
              <a:t>Největší vnitřní konflikty jsou však způsobené vleklými spory pokračujícími i po rozvodu. Dítě se nezřídka stává zbraní ve vzájemném boji bývalých manželů</a:t>
            </a:r>
            <a:r>
              <a:rPr lang="cs-CZ" dirty="0" smtClean="0"/>
              <a:t>.</a:t>
            </a:r>
            <a:endParaRPr lang="cs-CZ" dirty="0"/>
          </a:p>
          <a:p>
            <a:pPr>
              <a:buFont typeface="Wingdings" panose="05000000000000000000" pitchFamily="2" charset="2"/>
              <a:buChar char="ü"/>
            </a:pPr>
            <a:r>
              <a:rPr lang="cs-CZ" dirty="0" smtClean="0"/>
              <a:t>Pro děti je rozvod rodičů vždy těžkým traumatem, přičemž k němu mohou vést i malicherné důvody (…rodičovská </a:t>
            </a:r>
            <a:r>
              <a:rPr lang="cs-CZ" dirty="0" smtClean="0"/>
              <a:t>odpovědnost).</a:t>
            </a:r>
            <a:endParaRPr lang="cs-CZ" dirty="0" smtClean="0"/>
          </a:p>
          <a:p>
            <a:pPr>
              <a:buFont typeface="Wingdings" panose="05000000000000000000" pitchFamily="2" charset="2"/>
              <a:buChar char="ü"/>
            </a:pPr>
            <a:r>
              <a:rPr lang="cs-CZ" dirty="0" smtClean="0"/>
              <a:t>Neúplná rodina může plnit své funkce lépe než rodina úplná, ale častěji se v ní vyskytují problémy a selhává. U dětí z neúplných rodin bylo sledováno více neurotických rysů nebo výchovných obtíží, problémy s prospěchem i se socializací. Významnou pomoc mohou poskytnout prarodiče, důležité jsou však také bytové a hmotné podmínky.</a:t>
            </a:r>
            <a:endParaRPr lang="cs-CZ" dirty="0"/>
          </a:p>
        </p:txBody>
      </p:sp>
    </p:spTree>
    <p:extLst>
      <p:ext uri="{BB962C8B-B14F-4D97-AF65-F5344CB8AC3E}">
        <p14:creationId xmlns:p14="http://schemas.microsoft.com/office/powerpoint/2010/main" val="415559408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flipV="1">
            <a:off x="1371600" y="461818"/>
            <a:ext cx="9601200" cy="64655"/>
          </a:xfrm>
        </p:spPr>
        <p:txBody>
          <a:bodyPr>
            <a:normAutofit fontScale="90000"/>
          </a:bodyPr>
          <a:lstStyle/>
          <a:p>
            <a:endParaRPr lang="cs-CZ" dirty="0"/>
          </a:p>
        </p:txBody>
      </p:sp>
      <p:sp>
        <p:nvSpPr>
          <p:cNvPr id="3" name="Zástupný symbol pro obsah 2"/>
          <p:cNvSpPr>
            <a:spLocks noGrp="1"/>
          </p:cNvSpPr>
          <p:nvPr>
            <p:ph idx="1"/>
          </p:nvPr>
        </p:nvSpPr>
        <p:spPr>
          <a:xfrm>
            <a:off x="1371600" y="526473"/>
            <a:ext cx="9601200" cy="6142182"/>
          </a:xfrm>
        </p:spPr>
        <p:txBody>
          <a:bodyPr/>
          <a:lstStyle/>
          <a:p>
            <a:pPr marL="0" indent="0">
              <a:buNone/>
            </a:pPr>
            <a:r>
              <a:rPr lang="cs-CZ" dirty="0" smtClean="0"/>
              <a:t>Navzdory negativním jevům hodnota rodiny spíše sílí</a:t>
            </a:r>
          </a:p>
          <a:p>
            <a:pPr>
              <a:buFont typeface="Wingdings" panose="05000000000000000000" pitchFamily="2" charset="2"/>
              <a:buChar char="ü"/>
            </a:pPr>
            <a:r>
              <a:rPr lang="cs-CZ" dirty="0" smtClean="0"/>
              <a:t>Důvodem </a:t>
            </a:r>
            <a:r>
              <a:rPr lang="cs-CZ" dirty="0" smtClean="0"/>
              <a:t>současné vyšší rozvodovosti je patrně emancipace žen z podřízeného postavení a hospodářské závislosti na muži. Manželství už není integrováno jen ekonomickými či biologickými aspekty, ale především </a:t>
            </a:r>
            <a:r>
              <a:rPr lang="cs-CZ" dirty="0" smtClean="0"/>
              <a:t>aspekty psychologickými </a:t>
            </a:r>
            <a:r>
              <a:rPr lang="cs-CZ" dirty="0" smtClean="0"/>
              <a:t>– rozhoduje kvalita emočních vztahů.</a:t>
            </a:r>
          </a:p>
          <a:p>
            <a:pPr>
              <a:buFont typeface="Wingdings" panose="05000000000000000000" pitchFamily="2" charset="2"/>
              <a:buChar char="ü"/>
            </a:pPr>
            <a:r>
              <a:rPr lang="cs-CZ" dirty="0" smtClean="0"/>
              <a:t>Vzrostl </a:t>
            </a:r>
            <a:r>
              <a:rPr lang="cs-CZ" dirty="0" smtClean="0"/>
              <a:t>status dětí, jejichž práva a potřeby jsou více zdůrazňovány, zvýšil se i životní standard rodin, zlepšilo se i sociální klima rodin</a:t>
            </a:r>
            <a:r>
              <a:rPr lang="cs-CZ" dirty="0" smtClean="0"/>
              <a:t>.</a:t>
            </a:r>
          </a:p>
          <a:p>
            <a:pPr>
              <a:buFont typeface="Wingdings" panose="05000000000000000000" pitchFamily="2" charset="2"/>
              <a:buChar char="ü"/>
            </a:pPr>
            <a:endParaRPr lang="cs-CZ" dirty="0" smtClean="0"/>
          </a:p>
          <a:p>
            <a:pPr>
              <a:buFont typeface="Wingdings" panose="05000000000000000000" pitchFamily="2" charset="2"/>
              <a:buChar char="ü"/>
            </a:pPr>
            <a:r>
              <a:rPr lang="cs-CZ" dirty="0" smtClean="0"/>
              <a:t>Také svobodní lidé </a:t>
            </a:r>
            <a:r>
              <a:rPr lang="cs-CZ" smtClean="0"/>
              <a:t>mohou </a:t>
            </a:r>
            <a:r>
              <a:rPr lang="cs-CZ" smtClean="0"/>
              <a:t>být ale </a:t>
            </a:r>
            <a:r>
              <a:rPr lang="cs-CZ" dirty="0" smtClean="0"/>
              <a:t>šťastní a naplňovat svůj život jinými způsoby. Podobně to platí také pro bezdětná manželství.</a:t>
            </a:r>
          </a:p>
          <a:p>
            <a:pPr>
              <a:buFont typeface="Wingdings" panose="05000000000000000000" pitchFamily="2" charset="2"/>
              <a:buChar char="ü"/>
            </a:pPr>
            <a:r>
              <a:rPr lang="cs-CZ" dirty="0" smtClean="0"/>
              <a:t>Tragédií manželství bývá úmrtí jednoho z partnerů, související trauma se nemusí nikdy zcela vyřešit.</a:t>
            </a:r>
          </a:p>
          <a:p>
            <a:pPr>
              <a:buFont typeface="Wingdings" panose="05000000000000000000" pitchFamily="2" charset="2"/>
              <a:buChar char="Ø"/>
            </a:pPr>
            <a:endParaRPr lang="cs-CZ" dirty="0"/>
          </a:p>
        </p:txBody>
      </p:sp>
    </p:spTree>
    <p:extLst>
      <p:ext uri="{BB962C8B-B14F-4D97-AF65-F5344CB8AC3E}">
        <p14:creationId xmlns:p14="http://schemas.microsoft.com/office/powerpoint/2010/main" val="2099193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366640-8178-43D2-8868-3C1B047BC15A}"/>
              </a:ext>
            </a:extLst>
          </p:cNvPr>
          <p:cNvSpPr>
            <a:spLocks noGrp="1"/>
          </p:cNvSpPr>
          <p:nvPr>
            <p:ph type="title"/>
          </p:nvPr>
        </p:nvSpPr>
        <p:spPr>
          <a:xfrm>
            <a:off x="1371600" y="685801"/>
            <a:ext cx="9601200" cy="501316"/>
          </a:xfrm>
        </p:spPr>
        <p:txBody>
          <a:bodyPr>
            <a:noAutofit/>
          </a:bodyPr>
          <a:lstStyle/>
          <a:p>
            <a:r>
              <a:rPr lang="cs-CZ" sz="2800" dirty="0"/>
              <a:t>Předčasně narozené děti</a:t>
            </a:r>
          </a:p>
        </p:txBody>
      </p:sp>
      <p:sp>
        <p:nvSpPr>
          <p:cNvPr id="3" name="Zástupný obsah 2">
            <a:extLst>
              <a:ext uri="{FF2B5EF4-FFF2-40B4-BE49-F238E27FC236}">
                <a16:creationId xmlns:a16="http://schemas.microsoft.com/office/drawing/2014/main" id="{910F49E5-6875-4705-8FD8-0776BA3D329D}"/>
              </a:ext>
            </a:extLst>
          </p:cNvPr>
          <p:cNvSpPr>
            <a:spLocks noGrp="1"/>
          </p:cNvSpPr>
          <p:nvPr>
            <p:ph idx="1"/>
          </p:nvPr>
        </p:nvSpPr>
        <p:spPr>
          <a:xfrm>
            <a:off x="1371600" y="1187117"/>
            <a:ext cx="9601200" cy="5125451"/>
          </a:xfrm>
        </p:spPr>
        <p:txBody>
          <a:bodyPr/>
          <a:lstStyle/>
          <a:p>
            <a:r>
              <a:rPr lang="cs-CZ" dirty="0"/>
              <a:t>Jeví se častěji jako labilnější – dráždivé přitom méně reaktivní na smyslové i sociální podněty</a:t>
            </a:r>
          </a:p>
          <a:p>
            <a:r>
              <a:rPr lang="cs-CZ" dirty="0"/>
              <a:t>Nemusejí být schopné kontrolovat nahodilé pohyby a změny stavů a proto mohou být méně „srozumitelné“ a „předvídatelné“ pro rodiče.</a:t>
            </a:r>
          </a:p>
          <a:p>
            <a:r>
              <a:rPr lang="cs-CZ" dirty="0"/>
              <a:t>V pozdějším věku častější poruchy pozornosti, </a:t>
            </a:r>
            <a:r>
              <a:rPr lang="cs-CZ" dirty="0" err="1"/>
              <a:t>vizuomotorické</a:t>
            </a:r>
            <a:r>
              <a:rPr lang="cs-CZ" dirty="0"/>
              <a:t> potíže, vyšší úzkostnost, lehčí poruchy řeči i specifické poruchy učení.</a:t>
            </a:r>
          </a:p>
          <a:p>
            <a:pPr>
              <a:buFont typeface="Wingdings" panose="05000000000000000000" pitchFamily="2" charset="2"/>
              <a:buChar char="ü"/>
            </a:pPr>
            <a:r>
              <a:rPr lang="cs-CZ" dirty="0"/>
              <a:t>Vliv změny prostředí, na které ještě nebylo nedonošené dítě biologicky a psychologicky připraveno. Snahy o změnu nemocničního prostředí tak, aby bylo vstřícnější k potřebám nedonošených dětí a představovalo zároveň prostředí dost podnětné pro jejich vývoj.</a:t>
            </a:r>
          </a:p>
          <a:p>
            <a:pPr>
              <a:buFont typeface="Wingdings" panose="05000000000000000000" pitchFamily="2" charset="2"/>
              <a:buChar char="ü"/>
            </a:pPr>
            <a:r>
              <a:rPr lang="cs-CZ" dirty="0"/>
              <a:t>Může být narušený vztah rodiče –dítě a intuitivní rodičovství. Proto se doporučuje častý kontakt rodičů a nedonošených dětí, „</a:t>
            </a:r>
            <a:r>
              <a:rPr lang="cs-CZ" dirty="0" err="1"/>
              <a:t>klokánkování</a:t>
            </a:r>
            <a:r>
              <a:rPr lang="cs-CZ" dirty="0"/>
              <a:t>“.   </a:t>
            </a:r>
          </a:p>
        </p:txBody>
      </p:sp>
    </p:spTree>
    <p:extLst>
      <p:ext uri="{BB962C8B-B14F-4D97-AF65-F5344CB8AC3E}">
        <p14:creationId xmlns:p14="http://schemas.microsoft.com/office/powerpoint/2010/main" val="3801227591"/>
      </p:ext>
    </p:extLst>
  </p:cSld>
  <p:clrMapOvr>
    <a:masterClrMapping/>
  </p:clrMapOvr>
</p:sld>
</file>

<file path=ppt/theme/theme1.xml><?xml version="1.0" encoding="utf-8"?>
<a:theme xmlns:a="http://schemas.openxmlformats.org/drawingml/2006/main" name="Oříznutí">
  <a:themeElements>
    <a:clrScheme name="Crop">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docProps/app.xml><?xml version="1.0" encoding="utf-8"?>
<Properties xmlns="http://schemas.openxmlformats.org/officeDocument/2006/extended-properties" xmlns:vt="http://schemas.openxmlformats.org/officeDocument/2006/docPropsVTypes">
  <Template>TM10001105[[fn=Oříznutí]]</Template>
  <TotalTime>2524</TotalTime>
  <Words>11821</Words>
  <Application>Microsoft Office PowerPoint</Application>
  <PresentationFormat>Širokoúhlá obrazovka</PresentationFormat>
  <Paragraphs>514</Paragraphs>
  <Slides>82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82</vt:i4>
      </vt:variant>
    </vt:vector>
  </HeadingPairs>
  <TitlesOfParts>
    <vt:vector size="87" baseType="lpstr">
      <vt:lpstr>Arial</vt:lpstr>
      <vt:lpstr>Courier New</vt:lpstr>
      <vt:lpstr>Franklin Gothic Book</vt:lpstr>
      <vt:lpstr>Wingdings</vt:lpstr>
      <vt:lpstr>Oříznutí</vt:lpstr>
      <vt:lpstr>VÝVOJOVÁ PSYCHOLOGIE</vt:lpstr>
      <vt:lpstr>Předmět a metody</vt:lpstr>
      <vt:lpstr>Ontogenetická psychologie</vt:lpstr>
      <vt:lpstr>Cílem je:</vt:lpstr>
      <vt:lpstr>Důležité metody pozorování:</vt:lpstr>
      <vt:lpstr>Vývojová období:</vt:lpstr>
      <vt:lpstr>Prenatální období</vt:lpstr>
      <vt:lpstr>Prezentace aplikace PowerPoint</vt:lpstr>
      <vt:lpstr>Předčasně narozené děti</vt:lpstr>
      <vt:lpstr>Novorozenecké období</vt:lpstr>
      <vt:lpstr>Chování novorozence</vt:lpstr>
      <vt:lpstr>Prezentace aplikace PowerPoint</vt:lpstr>
      <vt:lpstr>Schopnost učit se a „sociální“ chování</vt:lpstr>
      <vt:lpstr>Prezentace aplikace PowerPoint</vt:lpstr>
      <vt:lpstr>Prezentace aplikace PowerPoint</vt:lpstr>
      <vt:lpstr>Kojenecké období</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Batolecí období (1-3 r.)</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Předškolní období (3-6)</vt:lpstr>
      <vt:lpstr>Prezentace aplikace PowerPoint</vt:lpstr>
      <vt:lpstr>Prezentace aplikace PowerPoint</vt:lpstr>
      <vt:lpstr>5 let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Mladší školní období (6,7 – 11,12 let)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Období dospívání (11,12 –20, 22 l.)</vt:lpstr>
      <vt:lpstr>Prezentace aplikace PowerPoint</vt:lpstr>
      <vt:lpstr>Prezentace aplikace PowerPoint</vt:lpstr>
      <vt:lpstr>Prezentace aplikace PowerPoint</vt:lpstr>
      <vt:lpstr>Kognitivní vývoj</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Časná a střední dospělost (20-45)</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VÝVOJOVÁ PSYCHOLOGIE</dc:title>
  <dc:creator>Vratislav Moudr</dc:creator>
  <cp:lastModifiedBy>Vratislav Moudr</cp:lastModifiedBy>
  <cp:revision>302</cp:revision>
  <dcterms:created xsi:type="dcterms:W3CDTF">2022-09-07T09:42:45Z</dcterms:created>
  <dcterms:modified xsi:type="dcterms:W3CDTF">2022-12-04T18:19:14Z</dcterms:modified>
</cp:coreProperties>
</file>