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25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64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41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5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48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37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5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08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3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8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ACE24-616C-49A7-A6F0-72CB59864EF5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4F0A-DF52-49FA-9EE1-8D81358E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73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Výživa těhotných a kojících žen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ZZV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279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spojená s obezitou či vysokými váhovými přírůstky v těhotenství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zvýšení krevního tlaku, </a:t>
            </a:r>
            <a:r>
              <a:rPr lang="cs-CZ" dirty="0" err="1" smtClean="0"/>
              <a:t>preeklampsie</a:t>
            </a:r>
            <a:endParaRPr lang="cs-CZ" dirty="0" smtClean="0"/>
          </a:p>
          <a:p>
            <a:r>
              <a:rPr lang="cs-CZ" dirty="0" smtClean="0"/>
              <a:t>  těhotenská cukrovka</a:t>
            </a:r>
          </a:p>
          <a:p>
            <a:r>
              <a:rPr lang="cs-CZ" dirty="0" smtClean="0"/>
              <a:t> častější výskyt zánětů žil</a:t>
            </a:r>
          </a:p>
          <a:p>
            <a:r>
              <a:rPr lang="cs-CZ" dirty="0" smtClean="0"/>
              <a:t> vysoká porodní hmotnost plodu (nad 4,5 kg) - je spojena s větším rizikem při vybavování plodu (perinatální úmrtnost), větším výskytem obezity a diabetu u  takových dětí</a:t>
            </a:r>
          </a:p>
          <a:p>
            <a:r>
              <a:rPr lang="cs-CZ" dirty="0" smtClean="0"/>
              <a:t>  obtížná kontrola hmotnosti po porodu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065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spojená s nízkou hmotností a nedostatečnými váhovými přírůstky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předčasný porod, nízká porodní hmotnost</a:t>
            </a:r>
          </a:p>
          <a:p>
            <a:r>
              <a:rPr lang="cs-CZ" dirty="0" smtClean="0"/>
              <a:t> zpomalený růst a vývoj plodu v děloze</a:t>
            </a:r>
          </a:p>
          <a:p>
            <a:r>
              <a:rPr lang="cs-CZ" dirty="0" smtClean="0"/>
              <a:t> potrat</a:t>
            </a:r>
          </a:p>
          <a:p>
            <a:r>
              <a:rPr lang="cs-CZ" dirty="0" smtClean="0"/>
              <a:t>optimální váhové přírůstky během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691276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586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průměrné pravidelné hmotnostní přírůstky během 2. a 3. trimestru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ženy s optimální hmotností 0,4 kg/týden</a:t>
            </a:r>
          </a:p>
          <a:p>
            <a:r>
              <a:rPr lang="cs-CZ" dirty="0" smtClean="0"/>
              <a:t>ženy s nižší hmotností 0,5kg/týden</a:t>
            </a:r>
          </a:p>
          <a:p>
            <a:pPr marL="0" indent="0">
              <a:buNone/>
            </a:pPr>
            <a:r>
              <a:rPr lang="cs-CZ" dirty="0" smtClean="0"/>
              <a:t>    ženy s nadváhou 0,3 kg/týden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541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Shrnutí: </a:t>
            </a:r>
          </a:p>
          <a:p>
            <a:r>
              <a:rPr lang="cs-CZ" dirty="0" smtClean="0"/>
              <a:t> váhový přírůstek nejméně 6 kg</a:t>
            </a:r>
          </a:p>
          <a:p>
            <a:r>
              <a:rPr lang="cs-CZ" dirty="0" smtClean="0"/>
              <a:t>váhový úbytek by měl být rychle zastaven</a:t>
            </a:r>
          </a:p>
          <a:p>
            <a:r>
              <a:rPr lang="cs-CZ" dirty="0" smtClean="0"/>
              <a:t>nízký energetický příjem během těhotenství nevede ke snížení rizika komplikací a může  narušit vývoj plodu</a:t>
            </a:r>
          </a:p>
          <a:p>
            <a:r>
              <a:rPr lang="cs-CZ" dirty="0" smtClean="0"/>
              <a:t>konzumovat přiměřené množství výživné strany s dostatečným obsahem nepostradatelných živin (obilniny, luštěniny, ovoce, brambory)</a:t>
            </a:r>
          </a:p>
          <a:p>
            <a:r>
              <a:rPr lang="cs-CZ" dirty="0" smtClean="0"/>
              <a:t>je vhodné individuální zhodnocení a doporučení odborníka</a:t>
            </a:r>
          </a:p>
          <a:p>
            <a:r>
              <a:rPr lang="cs-CZ" dirty="0" smtClean="0"/>
              <a:t>nadváha u žen by měla být redukována před nebo po těhotenství, ne však bezprostředně po porodu a ne dramaticky během laktace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18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během gravidity je v těle matky a plodu syntetizováno a ukládáno cca 925 g proteinů</a:t>
            </a:r>
          </a:p>
          <a:p>
            <a:r>
              <a:rPr lang="cs-CZ" dirty="0" smtClean="0"/>
              <a:t>průměrná produkce mateřského mléka během laktace je 850 ml/den</a:t>
            </a:r>
          </a:p>
          <a:p>
            <a:r>
              <a:rPr lang="cs-CZ" dirty="0" smtClean="0"/>
              <a:t>průměrný obsah proteinů v mateřském mléce je 1,25 g/ 100 ml</a:t>
            </a:r>
          </a:p>
          <a:p>
            <a:r>
              <a:rPr lang="cs-CZ" dirty="0" smtClean="0"/>
              <a:t>doporučený příjem proteinů u zdravé netěhotné ženy je 0,8 g/kg tělesné hmotnosti</a:t>
            </a:r>
          </a:p>
          <a:p>
            <a:r>
              <a:rPr lang="cs-CZ" dirty="0" smtClean="0"/>
              <a:t>dalších 6g proteinů je doporučeno během gravidity  a 11g  během laktace</a:t>
            </a:r>
          </a:p>
          <a:p>
            <a:r>
              <a:rPr lang="cs-CZ" dirty="0" smtClean="0"/>
              <a:t>100 g chleba je doporučeno pro extra energii a tato již představuje příjem 7g proteinů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70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06" y="1988841"/>
            <a:ext cx="587038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976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Železo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příjem </a:t>
            </a:r>
            <a:r>
              <a:rPr lang="cs-CZ" dirty="0" err="1" smtClean="0"/>
              <a:t>Fe</a:t>
            </a:r>
            <a:r>
              <a:rPr lang="cs-CZ" dirty="0" smtClean="0"/>
              <a:t> běžnou stravou činí asi 10 - 20 mg/den</a:t>
            </a:r>
          </a:p>
          <a:p>
            <a:r>
              <a:rPr lang="cs-CZ" dirty="0" smtClean="0"/>
              <a:t>absorpce se pohybuje kolem 5 - 20 % železa přijatého stravou (tj. asi 1 - 2 mg/den)</a:t>
            </a:r>
          </a:p>
          <a:p>
            <a:r>
              <a:rPr lang="cs-CZ" dirty="0" smtClean="0"/>
              <a:t>absorpce železa vázaného na hem  asi 20 -30 %</a:t>
            </a:r>
          </a:p>
          <a:p>
            <a:r>
              <a:rPr lang="cs-CZ" dirty="0" smtClean="0"/>
              <a:t>absorpce železa  je potencována vitamínem C, živočišnými proteiny a některými organickými kyselinami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absorpce </a:t>
            </a:r>
            <a:r>
              <a:rPr lang="cs-CZ" dirty="0" err="1" smtClean="0"/>
              <a:t>Fe</a:t>
            </a:r>
            <a:r>
              <a:rPr lang="cs-CZ" dirty="0" smtClean="0"/>
              <a:t> nevázaného na hem je inhibována:</a:t>
            </a:r>
          </a:p>
          <a:p>
            <a:pPr marL="0" indent="0">
              <a:buNone/>
            </a:pPr>
            <a:r>
              <a:rPr lang="cs-CZ" dirty="0" smtClean="0"/>
              <a:t>oxaláty (špenát, fazole, rebarbora)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polyfenoly</a:t>
            </a:r>
            <a:r>
              <a:rPr lang="cs-CZ" dirty="0" smtClean="0"/>
              <a:t> (ořechy, luštěniny)</a:t>
            </a:r>
          </a:p>
          <a:p>
            <a:pPr marL="0" indent="0">
              <a:buNone/>
            </a:pPr>
            <a:r>
              <a:rPr lang="cs-CZ" dirty="0" smtClean="0"/>
              <a:t>vysokými koncentracemi Ca a Mg solí</a:t>
            </a:r>
          </a:p>
          <a:p>
            <a:pPr marL="0" indent="0">
              <a:buNone/>
            </a:pPr>
            <a:r>
              <a:rPr lang="cs-CZ" dirty="0" smtClean="0"/>
              <a:t>čajem, kávou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sojovými</a:t>
            </a:r>
            <a:r>
              <a:rPr lang="cs-CZ" dirty="0" smtClean="0"/>
              <a:t> proteiny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17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Kompenzačními mechanismy ztrát </a:t>
            </a:r>
            <a:r>
              <a:rPr lang="cs-CZ" dirty="0" err="1" smtClean="0"/>
              <a:t>Fe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stop ztrát krve během menstruace</a:t>
            </a:r>
          </a:p>
          <a:p>
            <a:pPr lvl="0"/>
            <a:r>
              <a:rPr lang="cs-CZ" dirty="0"/>
              <a:t>zvýšená střevní absorpce</a:t>
            </a:r>
          </a:p>
          <a:p>
            <a:pPr lvl="0"/>
            <a:r>
              <a:rPr lang="cs-CZ" dirty="0"/>
              <a:t>mobilizace existujících zásob </a:t>
            </a:r>
            <a:r>
              <a:rPr lang="cs-CZ" dirty="0" err="1"/>
              <a:t>Fe</a:t>
            </a:r>
            <a:endParaRPr lang="cs-CZ" dirty="0"/>
          </a:p>
          <a:p>
            <a:pPr lvl="0"/>
            <a:r>
              <a:rPr lang="cs-CZ" dirty="0"/>
              <a:t>ženy s dostatečnou zásobou a příjmem </a:t>
            </a:r>
            <a:r>
              <a:rPr lang="cs-CZ" dirty="0" err="1"/>
              <a:t>Fe</a:t>
            </a:r>
            <a:r>
              <a:rPr lang="cs-CZ" dirty="0"/>
              <a:t> ve stravě nepotřebují </a:t>
            </a:r>
            <a:r>
              <a:rPr lang="cs-CZ" dirty="0" err="1"/>
              <a:t>suplementaci</a:t>
            </a:r>
            <a:r>
              <a:rPr lang="cs-CZ" dirty="0"/>
              <a:t> </a:t>
            </a:r>
            <a:r>
              <a:rPr lang="cs-CZ" dirty="0" err="1"/>
              <a:t>Fe</a:t>
            </a:r>
            <a:endParaRPr lang="cs-CZ" dirty="0"/>
          </a:p>
          <a:p>
            <a:pPr lvl="0"/>
            <a:r>
              <a:rPr lang="cs-CZ" dirty="0"/>
              <a:t>potřeba </a:t>
            </a:r>
            <a:r>
              <a:rPr lang="cs-CZ" dirty="0" err="1"/>
              <a:t>Fe</a:t>
            </a:r>
            <a:r>
              <a:rPr lang="cs-CZ" dirty="0"/>
              <a:t> v laktaci nepřevyšuje potřebu žen netěhotných (chybí ztráty menstruací)</a:t>
            </a:r>
          </a:p>
          <a:p>
            <a:pPr lvl="0"/>
            <a:r>
              <a:rPr lang="cs-CZ" dirty="0" err="1"/>
              <a:t>Fe</a:t>
            </a:r>
            <a:r>
              <a:rPr lang="cs-CZ" dirty="0"/>
              <a:t> obsaženo v mateřském mléce nezávisí na jeho příjmu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757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06" y="3120653"/>
            <a:ext cx="5870387" cy="148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1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Výživa těhotných a kojících žen je stále ve středu pozornosti</a:t>
            </a:r>
          </a:p>
          <a:p>
            <a:pPr algn="just"/>
            <a:r>
              <a:rPr lang="cs-CZ" dirty="0" smtClean="0"/>
              <a:t>Důvodem jsou stále častější specifické malnutrice, jako např. nedostatek kyseliny listové a jeho možný důsledek na incidenci vrozených defektů neurální trubice, poměrně častý nedostatek železa a následná nutriční anémie ženy, vedoucí často k předčasným porodům a stejně častý nedostatek zinku, s pravděpodobným efektem na intrauterinní retardaci plodu.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065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1400" dirty="0"/>
              <a:t>dostatečný přísun jódu během gravidity a laktace je nezbytný jako prevence mateřského a fetálního </a:t>
            </a:r>
            <a:r>
              <a:rPr lang="cs-CZ" sz="1400" dirty="0" err="1"/>
              <a:t>hypothyreoidismu</a:t>
            </a:r>
            <a:endParaRPr lang="cs-CZ" sz="1400" dirty="0"/>
          </a:p>
          <a:p>
            <a:pPr lvl="0"/>
            <a:r>
              <a:rPr lang="cs-CZ" sz="1400" dirty="0"/>
              <a:t>nedostatečný </a:t>
            </a:r>
            <a:r>
              <a:rPr lang="cs-CZ" sz="1400" dirty="0" err="1"/>
              <a:t>príjem</a:t>
            </a:r>
            <a:r>
              <a:rPr lang="cs-CZ" sz="1400" dirty="0"/>
              <a:t> se může nepříznivě projevit na plodu již v 8.-10. týdnu gravidity</a:t>
            </a:r>
          </a:p>
          <a:p>
            <a:pPr lvl="0"/>
            <a:r>
              <a:rPr lang="cs-CZ" sz="1400" dirty="0"/>
              <a:t>jód obsažen v mateřském mléce </a:t>
            </a:r>
            <a:r>
              <a:rPr lang="cs-CZ" sz="1400" u="sng" dirty="0"/>
              <a:t>závisí</a:t>
            </a:r>
            <a:r>
              <a:rPr lang="cs-CZ" sz="1400" dirty="0"/>
              <a:t> na jeho příjmu během laktace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b="1" i="1" dirty="0"/>
              <a:t>Následky nedostatku jódu: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novorozenecký </a:t>
            </a:r>
            <a:r>
              <a:rPr lang="cs-CZ" sz="1400" dirty="0" err="1"/>
              <a:t>hypothyreoidismus</a:t>
            </a:r>
            <a:r>
              <a:rPr lang="cs-CZ" sz="1400" dirty="0"/>
              <a:t>, </a:t>
            </a:r>
            <a:r>
              <a:rPr lang="cs-CZ" sz="1400" u="sng" dirty="0"/>
              <a:t>kretenismus</a:t>
            </a:r>
            <a:endParaRPr lang="cs-CZ" sz="1400" dirty="0"/>
          </a:p>
          <a:p>
            <a:pPr lvl="0"/>
            <a:r>
              <a:rPr lang="cs-CZ" sz="1400" dirty="0"/>
              <a:t>potraty</a:t>
            </a:r>
          </a:p>
          <a:p>
            <a:pPr lvl="0"/>
            <a:r>
              <a:rPr lang="cs-CZ" sz="1400" dirty="0"/>
              <a:t>nízká porodní hmotnost</a:t>
            </a:r>
          </a:p>
          <a:p>
            <a:pPr lvl="0"/>
            <a:r>
              <a:rPr lang="cs-CZ" sz="1400" dirty="0"/>
              <a:t>vyšší porodní úmrtnost</a:t>
            </a:r>
          </a:p>
          <a:p>
            <a:pPr lvl="0"/>
            <a:r>
              <a:rPr lang="cs-CZ" sz="1400" dirty="0"/>
              <a:t>struma a </a:t>
            </a:r>
            <a:r>
              <a:rPr lang="cs-CZ" sz="1400" dirty="0" err="1"/>
              <a:t>hypothyreoidismus</a:t>
            </a:r>
            <a:r>
              <a:rPr lang="cs-CZ" sz="1400" dirty="0"/>
              <a:t> </a:t>
            </a:r>
            <a:r>
              <a:rPr lang="cs-CZ" sz="1400" dirty="0" smtClean="0"/>
              <a:t>matky</a:t>
            </a:r>
            <a:endParaRPr lang="cs-CZ" sz="1400" dirty="0"/>
          </a:p>
          <a:p>
            <a:pPr lvl="0"/>
            <a:r>
              <a:rPr lang="cs-CZ" sz="1400" dirty="0"/>
              <a:t>jodidy obsažené v ovoci, zelenině, obilovinách, mase a mléčných produktech závisí na jódu obsaženém v soli, vodě a živočišné stravě</a:t>
            </a:r>
          </a:p>
          <a:p>
            <a:pPr lvl="0"/>
            <a:r>
              <a:rPr lang="cs-CZ" sz="1400" dirty="0"/>
              <a:t>mořské ryby a ostatní mořské plody jsou bohatými  přírodními zdroji jódu</a:t>
            </a:r>
          </a:p>
          <a:p>
            <a:pPr lvl="0"/>
            <a:r>
              <a:rPr lang="cs-CZ" sz="1400" dirty="0"/>
              <a:t>nejúčinnější prevencí  </a:t>
            </a:r>
            <a:r>
              <a:rPr lang="cs-CZ" sz="1400" dirty="0" err="1"/>
              <a:t>hypothyreoidismu</a:t>
            </a:r>
            <a:r>
              <a:rPr lang="cs-CZ" sz="1400" dirty="0"/>
              <a:t> je </a:t>
            </a:r>
            <a:r>
              <a:rPr lang="cs-CZ" sz="1400" dirty="0" err="1"/>
              <a:t>jodizace</a:t>
            </a:r>
            <a:r>
              <a:rPr lang="cs-CZ" sz="1400" dirty="0"/>
              <a:t> soli (25 -50 </a:t>
            </a:r>
            <a:r>
              <a:rPr lang="cs-CZ" sz="1400" dirty="0" err="1"/>
              <a:t>mcg</a:t>
            </a:r>
            <a:r>
              <a:rPr lang="cs-CZ" sz="1400" dirty="0"/>
              <a:t> KJ nebo KJO3 na gram soli) a dostatečným příjmem jódem bohaté živočišné stravy</a:t>
            </a:r>
          </a:p>
          <a:p>
            <a:pPr lvl="0"/>
            <a:r>
              <a:rPr lang="cs-CZ" sz="1400" dirty="0"/>
              <a:t>hlavní úloha v prevenci nedostatku jódu tkví v povinné </a:t>
            </a:r>
            <a:r>
              <a:rPr lang="cs-CZ" sz="1400" dirty="0" err="1"/>
              <a:t>jodisaci</a:t>
            </a:r>
            <a:r>
              <a:rPr lang="cs-CZ" sz="1400" dirty="0"/>
              <a:t> soli</a:t>
            </a:r>
          </a:p>
          <a:p>
            <a:pPr lvl="0"/>
            <a:r>
              <a:rPr lang="cs-CZ" sz="1400" dirty="0"/>
              <a:t>vážným problémem jsou endemické oblasti nedostatku jódu pro jeho nedostatek v soli a vodě</a:t>
            </a:r>
          </a:p>
          <a:p>
            <a:pPr lvl="0"/>
            <a:r>
              <a:rPr lang="cs-CZ" sz="1400" dirty="0"/>
              <a:t>počet onemocnění z nedostatku jódu stále vzrůstá (zvl. v rozvojových zemích)</a:t>
            </a:r>
          </a:p>
          <a:p>
            <a:r>
              <a:rPr lang="cs-CZ" sz="1400" dirty="0"/>
              <a:t> 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62467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06" y="3149563"/>
            <a:ext cx="5870387" cy="142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000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nezbytný pro absorpci Ca a jeho metabolismus</a:t>
            </a:r>
          </a:p>
          <a:p>
            <a:pPr lvl="0"/>
            <a:r>
              <a:rPr lang="cs-CZ" dirty="0"/>
              <a:t>tvorba vit. D v kůži při expozici slunci je jeho hlavním zdrojem</a:t>
            </a:r>
          </a:p>
          <a:p>
            <a:pPr lvl="0"/>
            <a:r>
              <a:rPr lang="cs-CZ" dirty="0"/>
              <a:t>ryby, rybí olej, vejce, máslo, vit. D obohacený margarín a mléko jsou též dobrými zdroji</a:t>
            </a:r>
          </a:p>
          <a:p>
            <a:pPr lvl="0"/>
            <a:r>
              <a:rPr lang="cs-CZ" dirty="0"/>
              <a:t>nedostatek vit. D vede k </a:t>
            </a:r>
            <a:r>
              <a:rPr lang="cs-CZ" u="sng" dirty="0"/>
              <a:t>osteomalacii a deformitám pánve</a:t>
            </a:r>
            <a:r>
              <a:rPr lang="cs-CZ" dirty="0"/>
              <a:t> během těhotenství</a:t>
            </a:r>
          </a:p>
          <a:p>
            <a:pPr lvl="0"/>
            <a:r>
              <a:rPr lang="cs-CZ" dirty="0"/>
              <a:t>potřeba vit. D během gravidity a laktace je 10 </a:t>
            </a:r>
            <a:r>
              <a:rPr lang="cs-CZ" dirty="0" err="1"/>
              <a:t>mcg</a:t>
            </a:r>
            <a:r>
              <a:rPr lang="cs-CZ" dirty="0"/>
              <a:t>, tj. 400 IU/den</a:t>
            </a:r>
          </a:p>
          <a:p>
            <a:pPr lvl="0"/>
            <a:r>
              <a:rPr lang="cs-CZ" dirty="0"/>
              <a:t>u žen s nízkým příjmem ve stravě a nevystavování se slunci je vhodná </a:t>
            </a:r>
            <a:r>
              <a:rPr lang="cs-CZ" dirty="0" err="1"/>
              <a:t>suplementace</a:t>
            </a:r>
            <a:endParaRPr lang="cs-CZ" dirty="0"/>
          </a:p>
          <a:p>
            <a:pPr lvl="0"/>
            <a:r>
              <a:rPr lang="cs-CZ" dirty="0"/>
              <a:t>dostatek Ca a vit. D je významný jako prevence</a:t>
            </a:r>
            <a:r>
              <a:rPr lang="cs-CZ" u="sng" dirty="0"/>
              <a:t> křivice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797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potřeba vitamínu A (600 - 700 mikrogramů/den) v těhotenství nestoupá</a:t>
            </a:r>
          </a:p>
          <a:p>
            <a:pPr lvl="0"/>
            <a:r>
              <a:rPr lang="cs-CZ" dirty="0"/>
              <a:t>jsou dokumentovány případy vrozených vad dětí žen, které v těhotenství užívaly vysoké dávky vit. A</a:t>
            </a:r>
          </a:p>
          <a:p>
            <a:pPr lvl="0"/>
            <a:r>
              <a:rPr lang="cs-CZ" dirty="0"/>
              <a:t>v Británii bylo v roce 1990 doporučeno ženám, které jsou těhotné nebo těhotenství plánují, neužívat substituci vitaminu A </a:t>
            </a:r>
            <a:r>
              <a:rPr lang="cs-CZ" dirty="0" err="1"/>
              <a:t>a</a:t>
            </a:r>
            <a:r>
              <a:rPr lang="cs-CZ" dirty="0"/>
              <a:t> dokonce nejíst játra (ve výrobcích z jater je vysoká koncentrace vit. A)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vhodné alternativní zdroje vit. A: červené maso, vejce, margarin, mrkev, rajčata</a:t>
            </a:r>
          </a:p>
          <a:p>
            <a:pPr lvl="0"/>
            <a:r>
              <a:rPr lang="cs-CZ" dirty="0"/>
              <a:t>ale: rizikovost konzumace jater pro plod je nízká, je-li vůbec</a:t>
            </a:r>
          </a:p>
          <a:p>
            <a:pPr lvl="0"/>
            <a:r>
              <a:rPr lang="cs-CZ" dirty="0" err="1"/>
              <a:t>multivitamínové</a:t>
            </a:r>
            <a:r>
              <a:rPr lang="cs-CZ" dirty="0"/>
              <a:t> přípravky podávané prenatálně jsou bezpečné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19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Kyselina listová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cs-CZ" sz="4500" dirty="0"/>
              <a:t>kyselina listová je nezbytná pro růst a dělení buněk</a:t>
            </a:r>
          </a:p>
          <a:p>
            <a:pPr lvl="0"/>
            <a:r>
              <a:rPr lang="cs-CZ" sz="4500" dirty="0"/>
              <a:t>její deficit v těhotenství může způsobit megaloblastickou anémii</a:t>
            </a:r>
          </a:p>
          <a:p>
            <a:pPr lvl="0"/>
            <a:r>
              <a:rPr lang="cs-CZ" sz="4500" dirty="0"/>
              <a:t>současné studie ukazují, že příjem </a:t>
            </a:r>
            <a:r>
              <a:rPr lang="cs-CZ" sz="4500" dirty="0" err="1"/>
              <a:t>kys</a:t>
            </a:r>
            <a:r>
              <a:rPr lang="cs-CZ" sz="4500" dirty="0"/>
              <a:t>. listové před početím a v raném těhotenství je spojen s výskytem defektu neurální trubice (spina </a:t>
            </a:r>
            <a:r>
              <a:rPr lang="cs-CZ" sz="4500" dirty="0" err="1"/>
              <a:t>bifida</a:t>
            </a:r>
            <a:r>
              <a:rPr lang="cs-CZ" sz="4500" dirty="0"/>
              <a:t> atd.) plodu</a:t>
            </a:r>
          </a:p>
          <a:p>
            <a:pPr lvl="0"/>
            <a:r>
              <a:rPr lang="cs-CZ" sz="4500" dirty="0"/>
              <a:t>důležité období pro prevenci vzniku patologie neurální trubice je často ještě před tím, než je těhotenství vůbec rozpoznáno</a:t>
            </a:r>
          </a:p>
          <a:p>
            <a:pPr lvl="0"/>
            <a:r>
              <a:rPr lang="cs-CZ" sz="4500" dirty="0" err="1"/>
              <a:t>kys</a:t>
            </a:r>
            <a:r>
              <a:rPr lang="cs-CZ" sz="4500" dirty="0"/>
              <a:t>. listová je varem zničena</a:t>
            </a:r>
          </a:p>
          <a:p>
            <a:pPr lvl="0"/>
            <a:r>
              <a:rPr lang="cs-CZ" sz="4500" dirty="0"/>
              <a:t>zdroje: ledviny, zelenina (špenát, chřest, kapusta, brokolice, květák, zelený salát), ořechy, luštěniny, cereálie, vajíčka, pomeranče, banány a pivovarské kvasnice</a:t>
            </a:r>
          </a:p>
          <a:p>
            <a:pPr lvl="0"/>
            <a:r>
              <a:rPr lang="cs-CZ" sz="4500" dirty="0"/>
              <a:t>doporučená denní dávka je u netěhotných 200 </a:t>
            </a:r>
            <a:r>
              <a:rPr lang="cs-CZ" sz="4500" dirty="0" err="1"/>
              <a:t>mcg</a:t>
            </a:r>
            <a:r>
              <a:rPr lang="cs-CZ" sz="4500" dirty="0"/>
              <a:t>, u těhotných 400 a u kojících matek 350 </a:t>
            </a:r>
            <a:r>
              <a:rPr lang="cs-CZ" sz="4500" dirty="0" err="1"/>
              <a:t>mcg</a:t>
            </a:r>
            <a:r>
              <a:rPr lang="cs-CZ" sz="4500" dirty="0"/>
              <a:t> denně</a:t>
            </a:r>
          </a:p>
          <a:p>
            <a:pPr lvl="0"/>
            <a:r>
              <a:rPr lang="cs-CZ" sz="4500" dirty="0"/>
              <a:t>všechny ženy ve fertilním věku by měly jíst větší množství potravin bohatých na </a:t>
            </a:r>
            <a:r>
              <a:rPr lang="cs-CZ" sz="4500" dirty="0" err="1"/>
              <a:t>kys</a:t>
            </a:r>
            <a:r>
              <a:rPr lang="cs-CZ" sz="4500" dirty="0"/>
              <a:t>. listovou a omezit jejich vaření</a:t>
            </a:r>
          </a:p>
          <a:p>
            <a:pPr lvl="0"/>
            <a:r>
              <a:rPr lang="cs-CZ" sz="4500" dirty="0"/>
              <a:t>všechny ženy, které plánují těhotenství, by měly užívat 0,4 mg </a:t>
            </a:r>
            <a:r>
              <a:rPr lang="cs-CZ" sz="4500" dirty="0" err="1"/>
              <a:t>kys</a:t>
            </a:r>
            <a:r>
              <a:rPr lang="cs-CZ" sz="4500" dirty="0"/>
              <a:t>. listové denně až do 12. týdne těhotenství</a:t>
            </a:r>
          </a:p>
          <a:p>
            <a:pPr lvl="0"/>
            <a:r>
              <a:rPr lang="cs-CZ" sz="4500" dirty="0"/>
              <a:t>ženy, které porodily dítě s defektem neurální trubice, by měly užívat 4 mg denně do 12. týdne gravidity</a:t>
            </a:r>
          </a:p>
          <a:p>
            <a:pPr lvl="0"/>
            <a:r>
              <a:rPr lang="cs-CZ" sz="4500" dirty="0"/>
              <a:t>začátek zvýšeného příjmu </a:t>
            </a:r>
            <a:r>
              <a:rPr lang="cs-CZ" sz="4500" dirty="0" err="1"/>
              <a:t>kys</a:t>
            </a:r>
            <a:r>
              <a:rPr lang="cs-CZ" sz="4500" dirty="0"/>
              <a:t>. listové by měl být hned, jakmile je těhotenství předpokládáno a pokračovat by se mělo až do 12. týdne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762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zinek je nezbytný pro normální růst a vývoj plodu a placenty</a:t>
            </a:r>
          </a:p>
          <a:p>
            <a:pPr lvl="0"/>
            <a:r>
              <a:rPr lang="cs-CZ" dirty="0"/>
              <a:t>některé studie ukazují, že jeho deficit může způsobit intrauterinní  retardaci růstu plodu</a:t>
            </a:r>
          </a:p>
          <a:p>
            <a:pPr lvl="0"/>
            <a:r>
              <a:rPr lang="cs-CZ" dirty="0"/>
              <a:t>během těhotenství se hladiny zinku snižují během těhotenství</a:t>
            </a:r>
          </a:p>
          <a:p>
            <a:pPr lvl="0"/>
            <a:r>
              <a:rPr lang="cs-CZ" dirty="0"/>
              <a:t>když je nízký příjem ( méně než 7,3 mg denně), zvyšuje se vstřebávání, které je dostačující matčiným potřebám i bez exogenního přísunu</a:t>
            </a:r>
          </a:p>
          <a:p>
            <a:pPr lvl="0"/>
            <a:r>
              <a:rPr lang="cs-CZ" dirty="0"/>
              <a:t>absorpce zinku je snižována přívodem železa</a:t>
            </a:r>
          </a:p>
          <a:p>
            <a:pPr lvl="0"/>
            <a:r>
              <a:rPr lang="cs-CZ" dirty="0"/>
              <a:t>v současnosti neexistuje žádná spolehlivá metoda pro diagnostiku zinkového deficitu</a:t>
            </a:r>
          </a:p>
          <a:p>
            <a:pPr lvl="0"/>
            <a:r>
              <a:rPr lang="cs-CZ" dirty="0"/>
              <a:t>exogenní přívod je výhodný jen u rizikových těhotenství</a:t>
            </a:r>
          </a:p>
          <a:p>
            <a:pPr lvl="0"/>
            <a:r>
              <a:rPr lang="cs-CZ" dirty="0"/>
              <a:t>maso, ryby a mořské plody jsou lepším zdrojem zinku než zelenina</a:t>
            </a:r>
          </a:p>
          <a:p>
            <a:pPr lvl="0"/>
            <a:r>
              <a:rPr lang="cs-CZ" dirty="0"/>
              <a:t>doporučený denní příjem zinku v Evropě je 7,1 mg denně u netěhotných, stejné množství u těhotných a při kojení 12,1 mg denně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89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vitamín C lidské tělo neumí tvořit, takže je nutný denní přívod </a:t>
            </a:r>
          </a:p>
          <a:p>
            <a:pPr lvl="0"/>
            <a:r>
              <a:rPr lang="cs-CZ" dirty="0"/>
              <a:t>kouření zamezuje vstřebávání vit. C a zvyšuje jeho potřebu (díky nárůstu volných radikálů)</a:t>
            </a:r>
          </a:p>
          <a:p>
            <a:pPr lvl="0"/>
            <a:r>
              <a:rPr lang="cs-CZ" dirty="0"/>
              <a:t>vitamín C je teplem ničen</a:t>
            </a:r>
          </a:p>
          <a:p>
            <a:pPr lvl="0"/>
            <a:r>
              <a:rPr lang="cs-CZ" dirty="0"/>
              <a:t>zvyšuje absorpci </a:t>
            </a:r>
            <a:r>
              <a:rPr lang="cs-CZ" dirty="0" err="1"/>
              <a:t>nehemového</a:t>
            </a:r>
            <a:r>
              <a:rPr lang="cs-CZ" dirty="0"/>
              <a:t> železa</a:t>
            </a:r>
          </a:p>
          <a:p>
            <a:pPr lvl="0"/>
            <a:r>
              <a:rPr lang="cs-CZ" dirty="0"/>
              <a:t>je nezbytný pro syntézu kolagenu</a:t>
            </a:r>
          </a:p>
          <a:p>
            <a:pPr lvl="0"/>
            <a:r>
              <a:rPr lang="cs-CZ" dirty="0"/>
              <a:t>má antioxidační účinky</a:t>
            </a:r>
          </a:p>
          <a:p>
            <a:pPr lvl="0"/>
            <a:r>
              <a:rPr lang="cs-CZ" dirty="0"/>
              <a:t>jeho hladiny v mateřské krvi klesají během těhotenství</a:t>
            </a:r>
          </a:p>
          <a:p>
            <a:pPr lvl="0"/>
            <a:r>
              <a:rPr lang="cs-CZ" dirty="0"/>
              <a:t>plod koncentruje vit. C na úkor matky (hladiny vit. C ve fetální krvi při porodu jsou 2 až 4 krát vyšší než v krvi matky)</a:t>
            </a:r>
          </a:p>
          <a:p>
            <a:pPr lvl="0"/>
            <a:r>
              <a:rPr lang="cs-CZ" dirty="0"/>
              <a:t>obsah vit. C mateřském mléku závisí na jeho denním příjmu matkou</a:t>
            </a:r>
          </a:p>
          <a:p>
            <a:pPr lvl="0"/>
            <a:r>
              <a:rPr lang="cs-CZ" dirty="0"/>
              <a:t>doporučená denní dávka je u netěhotných je 75 mg, u těhotných 90 a u kojících žen 90 mg</a:t>
            </a:r>
          </a:p>
          <a:p>
            <a:pPr lvl="0"/>
            <a:r>
              <a:rPr lang="cs-CZ" dirty="0"/>
              <a:t>toto </a:t>
            </a:r>
            <a:r>
              <a:rPr lang="cs-CZ" dirty="0" err="1"/>
              <a:t>množsví</a:t>
            </a:r>
            <a:r>
              <a:rPr lang="cs-CZ" dirty="0"/>
              <a:t> obsahuje např. 1 velký pomeranč, 100 ml čerstvé pomerančové šťávy, 90 g jahod, 1 střední grapefruit, 1 velká zelená paprika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286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Gestační diabetes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více než 50% žen, u kterých se vyvíjí gestační DM, je obézních</a:t>
            </a:r>
          </a:p>
          <a:p>
            <a:pPr lvl="0"/>
            <a:r>
              <a:rPr lang="cs-CZ" dirty="0"/>
              <a:t>u obézních žen dochází v graviditě k alteraci  metabolismu cukrů</a:t>
            </a:r>
          </a:p>
          <a:p>
            <a:pPr lvl="0"/>
            <a:r>
              <a:rPr lang="cs-CZ" dirty="0"/>
              <a:t>placentární hormony zvyšují bazální inzulinovou sekreci</a:t>
            </a:r>
          </a:p>
          <a:p>
            <a:pPr lvl="0"/>
            <a:r>
              <a:rPr lang="cs-CZ" dirty="0"/>
              <a:t>obezita může zvětšit inzulinovou rezistenci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Postup: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pečlivě kontrolujeme váhový přírůstek a glykemický profil</a:t>
            </a:r>
          </a:p>
          <a:p>
            <a:pPr lvl="0"/>
            <a:r>
              <a:rPr lang="cs-CZ" dirty="0"/>
              <a:t>omezujeme jednoduché cukry  a zvyšujeme příjem polysacharidů (chléb, brambory)</a:t>
            </a:r>
          </a:p>
          <a:p>
            <a:pPr lvl="0"/>
            <a:r>
              <a:rPr lang="cs-CZ" dirty="0"/>
              <a:t>těhotenství není překážkou k dodržování základních zásad diabetické diety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40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N</a:t>
            </a:r>
            <a:r>
              <a:rPr lang="cs-CZ" dirty="0" smtClean="0"/>
              <a:t>edostatečný přívod jódu potravou, nicméně ve výživě těhotných žen může tento nedostatek způsobovat významné poškození plodu vyúsťující v novorozenecký </a:t>
            </a:r>
            <a:r>
              <a:rPr lang="cs-CZ" dirty="0" err="1" smtClean="0"/>
              <a:t>hypothyroidismus</a:t>
            </a:r>
            <a:r>
              <a:rPr lang="cs-CZ" dirty="0" smtClean="0"/>
              <a:t>, kretenismus, předčasný porod či potrat, vyšší perinatální úmrtnost, nízkou porodní hmotnost a v neposlední řadě také těhotenskou strumu a </a:t>
            </a:r>
            <a:r>
              <a:rPr lang="cs-CZ" dirty="0" err="1" smtClean="0"/>
              <a:t>hypothyroidismus</a:t>
            </a:r>
            <a:r>
              <a:rPr lang="cs-CZ" dirty="0" smtClean="0"/>
              <a:t> 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všem také vyšší přívod energie, vedoucí ke zvýšení nadváhy, resp. obezity, která je vnímána mnoha těhotnými ženami jako žádoucí vzhledem k vývoji plodu, nicméně je riziková z hlediska výskytu hypertenze, </a:t>
            </a:r>
            <a:r>
              <a:rPr lang="cs-CZ" dirty="0" err="1" smtClean="0"/>
              <a:t>pre-eklamptických</a:t>
            </a:r>
            <a:r>
              <a:rPr lang="cs-CZ" dirty="0" smtClean="0"/>
              <a:t> stavů, gestačního diabetu, poruchám funkce močového traktu  a tromboflebitidám . </a:t>
            </a:r>
          </a:p>
          <a:p>
            <a:pPr algn="just"/>
            <a:r>
              <a:rPr lang="cs-CZ" dirty="0" smtClean="0"/>
              <a:t>Zcela specifickou problematiku tvoří ve výživě těhotných a kojících žen hodnocení rizika přívodu cizorodých látek potravou.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59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Pyramida a popis jednotkových porcí</a:t>
            </a:r>
            <a:br>
              <a:rPr lang="pl-P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Skupina obilnin - 1 krajíc chleba (60g), 1 rohlík, vařená rýže nebo těstoviny jako příloha (125g)</a:t>
            </a:r>
          </a:p>
          <a:p>
            <a:r>
              <a:rPr lang="cs-CZ" dirty="0" smtClean="0"/>
              <a:t>Zelenina - 1 hrnek syrové listové zeleniny, 1 rajče, 1 paprika, 1 mrkev, 1/2 hrnku vařené nebo strouhané zeleniny (asi po 100 g), menší porce brambor (125 g)</a:t>
            </a:r>
          </a:p>
          <a:p>
            <a:r>
              <a:rPr lang="cs-CZ" dirty="0" smtClean="0"/>
              <a:t>Ovoce - 1 středně velké jablko, 1 pomeranč, 1 banán, vše asi po 100 g, sklenice (200 ml) neředěné ovocné šťávy</a:t>
            </a:r>
          </a:p>
          <a:p>
            <a:r>
              <a:rPr lang="cs-CZ" dirty="0" smtClean="0"/>
              <a:t>Mléko a mléčné výrobky - 1 sklenice mléka (250 ml), porce jogurtu (cca 180 ml), 55 g nízkotučného sýra, 40 g tvarohu</a:t>
            </a:r>
          </a:p>
          <a:p>
            <a:r>
              <a:rPr lang="cs-CZ" dirty="0" smtClean="0"/>
              <a:t>Skupina drůbeže, ryb, masa a ostatních zdrojů bílkovin - 125 g kuřete bez kůže, rybího masa nebo jatečného masa (telecího nebo vepřového, 1/2 vejce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84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ENERGETICKÁ POTŘEBA V GRAVIDITĚ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průměrná potřeba energie u netěhotné zdravé ženy ( nad 19 let) 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WHO, Evropa:     1950 - 2000 kcal/den    (8170 - 8380 </a:t>
            </a:r>
            <a:r>
              <a:rPr lang="cs-CZ" dirty="0" err="1" smtClean="0"/>
              <a:t>kJ</a:t>
            </a:r>
            <a:r>
              <a:rPr lang="cs-CZ" dirty="0" smtClean="0"/>
              <a:t>/den)</a:t>
            </a:r>
          </a:p>
          <a:p>
            <a:pPr marL="0" indent="0">
              <a:buNone/>
            </a:pPr>
            <a:r>
              <a:rPr lang="cs-CZ" dirty="0" smtClean="0"/>
              <a:t>	USA:                    2200 kcal/den     (9218 </a:t>
            </a:r>
            <a:r>
              <a:rPr lang="cs-CZ" dirty="0" err="1" smtClean="0"/>
              <a:t>kJ</a:t>
            </a:r>
            <a:r>
              <a:rPr lang="cs-CZ" dirty="0" smtClean="0"/>
              <a:t>/den) 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(vždy nutno korigovat dle tělesné hmotnosti, stavu výživy (BMI), úrovně fyzické aktivity)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průměrná potřeba energie se během gravidity zvyšuje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Evropa: o 200 kcal/den  ( 830 </a:t>
            </a:r>
            <a:r>
              <a:rPr lang="cs-CZ" dirty="0" err="1" smtClean="0"/>
              <a:t>kJ</a:t>
            </a:r>
            <a:r>
              <a:rPr lang="cs-CZ" dirty="0" smtClean="0"/>
              <a:t>) ve 3. trimestru </a:t>
            </a:r>
          </a:p>
          <a:p>
            <a:pPr marL="0" indent="0">
              <a:buNone/>
            </a:pPr>
            <a:r>
              <a:rPr lang="cs-CZ" dirty="0" smtClean="0"/>
              <a:t>	USA:     o 300 kcal/den  (1250 </a:t>
            </a:r>
            <a:r>
              <a:rPr lang="cs-CZ" dirty="0" err="1" smtClean="0"/>
              <a:t>kJ</a:t>
            </a:r>
            <a:r>
              <a:rPr lang="cs-CZ" dirty="0" smtClean="0"/>
              <a:t>) ve 2. a 3. trimestru</a:t>
            </a:r>
          </a:p>
          <a:p>
            <a:pPr marL="0" indent="0">
              <a:buNone/>
            </a:pPr>
            <a:r>
              <a:rPr lang="cs-CZ" dirty="0" smtClean="0"/>
              <a:t>	( 75 g sacharidů = 2 krajíce chleba)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54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tanovení individuální energetické potřeby bere v úvahu:</a:t>
            </a:r>
          </a:p>
          <a:p>
            <a:r>
              <a:rPr lang="cs-CZ" dirty="0" smtClean="0"/>
              <a:t>	stav výživy před graviditou ( BMI ): je-li BMI &lt; 20,  energetická potřeba je vyšší</a:t>
            </a:r>
          </a:p>
          <a:p>
            <a:r>
              <a:rPr lang="cs-CZ" dirty="0" smtClean="0"/>
              <a:t>	aktuální váhový přírůstek během gravidity</a:t>
            </a:r>
          </a:p>
          <a:p>
            <a:r>
              <a:rPr lang="cs-CZ" dirty="0" smtClean="0"/>
              <a:t>	úroveň fyzické aktivity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10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ENERGETICKÁ  POTŘEBA V LAKTACI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Zvyšuje se o:</a:t>
            </a:r>
          </a:p>
          <a:p>
            <a:pPr marL="0" indent="0">
              <a:buNone/>
            </a:pPr>
            <a:r>
              <a:rPr lang="cs-CZ" b="1" dirty="0" smtClean="0"/>
              <a:t>podle    WHO</a:t>
            </a:r>
            <a:r>
              <a:rPr lang="cs-CZ" dirty="0" smtClean="0"/>
              <a:t>:  </a:t>
            </a:r>
          </a:p>
          <a:p>
            <a:pPr marL="0" indent="0">
              <a:buNone/>
            </a:pPr>
            <a:r>
              <a:rPr lang="cs-CZ" dirty="0" smtClean="0"/>
              <a:t>450 - 480 kcal/den   (1885 - 2011 </a:t>
            </a:r>
            <a:r>
              <a:rPr lang="cs-CZ" dirty="0" err="1" smtClean="0"/>
              <a:t>kJ</a:t>
            </a:r>
            <a:r>
              <a:rPr lang="cs-CZ" dirty="0" smtClean="0"/>
              <a:t>/den)</a:t>
            </a:r>
          </a:p>
          <a:p>
            <a:pPr marL="0" indent="0">
              <a:buNone/>
            </a:pPr>
            <a:r>
              <a:rPr lang="cs-CZ" b="1" dirty="0" smtClean="0"/>
              <a:t>Evropa</a:t>
            </a:r>
            <a:r>
              <a:rPr lang="cs-CZ" dirty="0" smtClean="0"/>
              <a:t>:  380 kcal/den   (1592 </a:t>
            </a:r>
            <a:r>
              <a:rPr lang="cs-CZ" dirty="0" err="1" smtClean="0"/>
              <a:t>kJ</a:t>
            </a:r>
            <a:r>
              <a:rPr lang="cs-CZ" dirty="0" smtClean="0"/>
              <a:t>/den)     </a:t>
            </a:r>
          </a:p>
          <a:p>
            <a:pPr marL="0" indent="0">
              <a:buNone/>
            </a:pPr>
            <a:r>
              <a:rPr lang="cs-CZ" b="1" dirty="0" smtClean="0"/>
              <a:t>USA:</a:t>
            </a:r>
            <a:r>
              <a:rPr lang="cs-CZ" dirty="0" smtClean="0"/>
              <a:t>  500 kcal/den   (2095 </a:t>
            </a:r>
            <a:r>
              <a:rPr lang="cs-CZ" dirty="0" err="1" smtClean="0"/>
              <a:t>kJ</a:t>
            </a:r>
            <a:r>
              <a:rPr lang="cs-CZ" dirty="0" smtClean="0"/>
              <a:t>/den)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57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energie se zvyšuje o podíl nutný pro tvorbu mateřského mléka</a:t>
            </a:r>
          </a:p>
          <a:p>
            <a:r>
              <a:rPr lang="cs-CZ" b="1" dirty="0" smtClean="0"/>
              <a:t>úroveň zdatnosti metabolismu matky se významně zvyšuje v porovnání s graviditou</a:t>
            </a:r>
          </a:p>
          <a:p>
            <a:r>
              <a:rPr lang="cs-CZ" dirty="0" smtClean="0"/>
              <a:t>uložená energie ve formě tuku během gravidity může kompenzovat zvýšenou potřebu energie během laktace</a:t>
            </a:r>
          </a:p>
          <a:p>
            <a:r>
              <a:rPr lang="cs-CZ" dirty="0" smtClean="0"/>
              <a:t>nadměrně zvýšený energetický příjem již nevede ke zvýšené tvorbě mateřského mléka</a:t>
            </a:r>
          </a:p>
          <a:p>
            <a:r>
              <a:rPr lang="cs-CZ" dirty="0" smtClean="0"/>
              <a:t>tvorba dostatečného množství mléka je zachována i přes relativně nízký příjem energie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51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Obezita a normální hmotnostní přírůstek v těhotenství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průměrný váhový přírůstek v těhotenství je asi 10-12 kg</a:t>
            </a:r>
          </a:p>
          <a:p>
            <a:r>
              <a:rPr lang="cs-CZ" dirty="0" smtClean="0"/>
              <a:t>celkově se jedná přibližně o: 7 kg tekutiny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1 kg bílkovin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4 kg tuků (ukládající se zejména v prvních dvou trimestrech)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000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1715</Words>
  <Application>Microsoft Office PowerPoint</Application>
  <PresentationFormat>Předvádění na obrazovce (4:3)</PresentationFormat>
  <Paragraphs>176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Výživa těhotných a kojících žen</vt:lpstr>
      <vt:lpstr>Prezentace aplikace PowerPoint</vt:lpstr>
      <vt:lpstr>Prezentace aplikace PowerPoint</vt:lpstr>
      <vt:lpstr>Pyramida a popis jednotkových porcí </vt:lpstr>
      <vt:lpstr>ENERGETICKÁ POTŘEBA V GRAVIDITĚ</vt:lpstr>
      <vt:lpstr>Prezentace aplikace PowerPoint</vt:lpstr>
      <vt:lpstr>ENERGETICKÁ  POTŘEBA V LAKTACI</vt:lpstr>
      <vt:lpstr>Prezentace aplikace PowerPoint</vt:lpstr>
      <vt:lpstr>Obezita a normální hmotnostní přírůstek v těhotenství</vt:lpstr>
      <vt:lpstr>rizika spojená s obezitou či vysokými váhovými přírůstky v těhotenství </vt:lpstr>
      <vt:lpstr>rizika spojená s nízkou hmotností a nedostatečnými váhovými přírůstky </vt:lpstr>
      <vt:lpstr>Prezentace aplikace PowerPoint</vt:lpstr>
      <vt:lpstr>průměrné pravidelné hmotnostní přírůstky během 2. a 3. trimestru</vt:lpstr>
      <vt:lpstr>Prezentace aplikace PowerPoint</vt:lpstr>
      <vt:lpstr>Proteiny</vt:lpstr>
      <vt:lpstr>Prezentace aplikace PowerPoint</vt:lpstr>
      <vt:lpstr>Železo</vt:lpstr>
      <vt:lpstr>Kompenzačními mechanismy ztrát Fe </vt:lpstr>
      <vt:lpstr>Prezentace aplikace PowerPoint</vt:lpstr>
      <vt:lpstr>Jod</vt:lpstr>
      <vt:lpstr>Prezentace aplikace PowerPoint</vt:lpstr>
      <vt:lpstr>Vitamin D</vt:lpstr>
      <vt:lpstr>Vitamin A</vt:lpstr>
      <vt:lpstr>Kyselina listová</vt:lpstr>
      <vt:lpstr>Zinek</vt:lpstr>
      <vt:lpstr>Vitamin C</vt:lpstr>
      <vt:lpstr>Gestační diabetes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těhotných a kojících žen</dc:title>
  <dc:creator>User</dc:creator>
  <cp:lastModifiedBy>User</cp:lastModifiedBy>
  <cp:revision>4</cp:revision>
  <dcterms:created xsi:type="dcterms:W3CDTF">2016-05-03T20:42:14Z</dcterms:created>
  <dcterms:modified xsi:type="dcterms:W3CDTF">2016-05-03T21:23:29Z</dcterms:modified>
</cp:coreProperties>
</file>